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62" r:id="rId5"/>
    <p:sldId id="258" r:id="rId6"/>
    <p:sldId id="263" r:id="rId7"/>
    <p:sldId id="259" r:id="rId8"/>
    <p:sldId id="260" r:id="rId9"/>
    <p:sldId id="261" r:id="rId10"/>
    <p:sldId id="265" r:id="rId11"/>
    <p:sldId id="269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Picture 9" descr="bg_nyito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15616" y="1"/>
            <a:ext cx="8028384" cy="6858000"/>
          </a:xfrm>
          <a:prstGeom prst="rect">
            <a:avLst/>
          </a:prstGeom>
        </p:spPr>
      </p:pic>
      <p:sp>
        <p:nvSpPr>
          <p:cNvPr id="9" name="Téglalap 8"/>
          <p:cNvSpPr/>
          <p:nvPr userDrawn="1"/>
        </p:nvSpPr>
        <p:spPr>
          <a:xfrm>
            <a:off x="0" y="0"/>
            <a:ext cx="1115616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Picture 6" descr="bg_tartalom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141277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2CC4B-0A9D-45C9-925B-625E418692FF}" type="datetimeFigureOut">
              <a:rPr lang="hu-HU" smtClean="0"/>
              <a:pPr/>
              <a:t>2012.04.04.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D4464-9CA7-405D-B1D2-F8C01027B64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hyperlink" Target="http://www.digitaltrends.com/computing/delicious-wont-be-shut-down-says-yahoo/attachment/del-icio-us-logo/" TargetMode="External"/><Relationship Id="rId12" Type="http://schemas.openxmlformats.org/officeDocument/2006/relationships/hyperlink" Target="http://www.biomax.com/home/home.php" TargetMode="External"/><Relationship Id="rId17" Type="http://schemas.openxmlformats.org/officeDocument/2006/relationships/image" Target="../media/image17.png"/><Relationship Id="rId2" Type="http://schemas.openxmlformats.org/officeDocument/2006/relationships/image" Target="../media/image6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2.png"/><Relationship Id="rId5" Type="http://schemas.openxmlformats.org/officeDocument/2006/relationships/hyperlink" Target="http://pinterest.com/" TargetMode="External"/><Relationship Id="rId15" Type="http://schemas.openxmlformats.org/officeDocument/2006/relationships/image" Target="../media/image15.png"/><Relationship Id="rId10" Type="http://schemas.openxmlformats.org/officeDocument/2006/relationships/hyperlink" Target="http://blog.memonic.com/en" TargetMode="External"/><Relationship Id="rId4" Type="http://schemas.openxmlformats.org/officeDocument/2006/relationships/image" Target="../media/image8.jpeg"/><Relationship Id="rId9" Type="http://schemas.openxmlformats.org/officeDocument/2006/relationships/image" Target="../media/image11.png"/><Relationship Id="rId1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971600" y="1412776"/>
            <a:ext cx="7772400" cy="1368152"/>
          </a:xfrm>
        </p:spPr>
        <p:txBody>
          <a:bodyPr>
            <a:normAutofit/>
          </a:bodyPr>
          <a:lstStyle/>
          <a:p>
            <a:r>
              <a:rPr lang="hu-HU" dirty="0" smtClean="0"/>
              <a:t>Tudáskurátor vagy tudásgyám?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115616" y="3356992"/>
            <a:ext cx="7560840" cy="3240360"/>
          </a:xfrm>
        </p:spPr>
        <p:txBody>
          <a:bodyPr>
            <a:normAutofit fontScale="92500" lnSpcReduction="20000"/>
          </a:bodyPr>
          <a:lstStyle/>
          <a:p>
            <a:r>
              <a:rPr lang="hu-HU" sz="2400" b="1" dirty="0" smtClean="0">
                <a:solidFill>
                  <a:schemeClr val="tx1"/>
                </a:solidFill>
              </a:rPr>
              <a:t>Hidak és a járható utak a tudomány és a gyakorlat között - Egyénre szabott tudásmenedzsment szolgáltatások - intézményesítetté váló tudásmenedzsment megoldások</a:t>
            </a:r>
          </a:p>
          <a:p>
            <a:endParaRPr lang="hu-HU" sz="2400" b="1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 Az MTA Gazdálkodástudományi Bizottság Tudásmenedzsment Munkacsoport éves konferenciája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BKF, Budapest, 2012. április 4.</a:t>
            </a:r>
          </a:p>
          <a:p>
            <a:endParaRPr lang="hu-HU" sz="2400" dirty="0" smtClean="0">
              <a:solidFill>
                <a:schemeClr val="tx1"/>
              </a:solidFill>
            </a:endParaRPr>
          </a:p>
          <a:p>
            <a:r>
              <a:rPr lang="hu-HU" sz="2400" dirty="0" smtClean="0">
                <a:solidFill>
                  <a:schemeClr val="tx1"/>
                </a:solidFill>
              </a:rPr>
              <a:t>Dr. Kiss Ferenc</a:t>
            </a:r>
          </a:p>
          <a:p>
            <a:r>
              <a:rPr lang="hu-HU" sz="2400" dirty="0" smtClean="0">
                <a:solidFill>
                  <a:schemeClr val="tx1"/>
                </a:solidFill>
              </a:rPr>
              <a:t>Budapesti Kommunikációs és Üzleti Főiskola</a:t>
            </a:r>
            <a:endParaRPr lang="hu-H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Jelentésbővülések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Összegyűjt</a:t>
            </a:r>
          </a:p>
          <a:p>
            <a:r>
              <a:rPr lang="hu-HU" dirty="0" smtClean="0"/>
              <a:t>Megőriz</a:t>
            </a:r>
          </a:p>
          <a:p>
            <a:r>
              <a:rPr lang="hu-HU" dirty="0" err="1" smtClean="0"/>
              <a:t>Testreszab</a:t>
            </a:r>
            <a:endParaRPr lang="hu-HU" dirty="0" smtClean="0"/>
          </a:p>
          <a:p>
            <a:r>
              <a:rPr lang="hu-HU" dirty="0" smtClean="0"/>
              <a:t>Válogat</a:t>
            </a:r>
          </a:p>
          <a:p>
            <a:r>
              <a:rPr lang="hu-HU" dirty="0" smtClean="0"/>
              <a:t>Értékel</a:t>
            </a:r>
          </a:p>
          <a:p>
            <a:r>
              <a:rPr lang="hu-HU" dirty="0" smtClean="0"/>
              <a:t>Megszemélyesít</a:t>
            </a:r>
          </a:p>
          <a:p>
            <a:r>
              <a:rPr lang="hu-HU" dirty="0" smtClean="0"/>
              <a:t>„</a:t>
            </a:r>
            <a:r>
              <a:rPr lang="hu-HU" dirty="0" err="1" smtClean="0"/>
              <a:t>Niche</a:t>
            </a:r>
            <a:r>
              <a:rPr lang="hu-HU" dirty="0" smtClean="0"/>
              <a:t>” archívumokat hoz létre</a:t>
            </a:r>
            <a:endParaRPr lang="hu-H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Minek van valóban értelme?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3608" y="2132856"/>
            <a:ext cx="2890664" cy="2520280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hu-HU" dirty="0" smtClean="0"/>
              <a:t>Adat</a:t>
            </a:r>
          </a:p>
          <a:p>
            <a:r>
              <a:rPr lang="hu-HU" dirty="0" smtClean="0"/>
              <a:t>Információ</a:t>
            </a:r>
          </a:p>
          <a:p>
            <a:r>
              <a:rPr lang="hu-HU" dirty="0" smtClean="0"/>
              <a:t>Tudás</a:t>
            </a:r>
          </a:p>
          <a:p>
            <a:r>
              <a:rPr lang="hu-HU" dirty="0" smtClean="0"/>
              <a:t>Bölcsesség</a:t>
            </a:r>
            <a:endParaRPr lang="hu-HU" dirty="0"/>
          </a:p>
        </p:txBody>
      </p:sp>
      <p:sp>
        <p:nvSpPr>
          <p:cNvPr id="4" name="Tartalom helye 2"/>
          <p:cNvSpPr txBox="1">
            <a:spLocks/>
          </p:cNvSpPr>
          <p:nvPr/>
        </p:nvSpPr>
        <p:spPr>
          <a:xfrm>
            <a:off x="5220072" y="1988840"/>
            <a:ext cx="2890664" cy="29523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hu-HU" sz="3200" dirty="0" err="1"/>
              <a:t>-munkás</a:t>
            </a:r>
            <a:endParaRPr lang="hu-HU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-menedzser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dirty="0" err="1" smtClean="0"/>
              <a:t>-bróker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-kurátor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hu-HU" sz="3200" dirty="0" err="1" smtClean="0"/>
              <a:t>-gyám</a:t>
            </a:r>
            <a:endParaRPr lang="hu-HU" sz="3200" dirty="0" smtClean="0"/>
          </a:p>
        </p:txBody>
      </p:sp>
      <p:sp>
        <p:nvSpPr>
          <p:cNvPr id="5" name="Balra-jobbra nyíl 4"/>
          <p:cNvSpPr/>
          <p:nvPr/>
        </p:nvSpPr>
        <p:spPr>
          <a:xfrm>
            <a:off x="4067944" y="3140968"/>
            <a:ext cx="936104" cy="50405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r>
              <a:rPr lang="hu-HU" b="1" dirty="0" err="1" smtClean="0"/>
              <a:t>Knowledge</a:t>
            </a:r>
            <a:r>
              <a:rPr lang="hu-HU" b="1" dirty="0" smtClean="0"/>
              <a:t> </a:t>
            </a:r>
            <a:r>
              <a:rPr lang="hu-HU" b="1" dirty="0" err="1" smtClean="0"/>
              <a:t>curator</a:t>
            </a:r>
            <a:r>
              <a:rPr lang="hu-HU" b="1" dirty="0" smtClean="0"/>
              <a:t>: kurátor vagy gyám?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5576" y="1772816"/>
            <a:ext cx="3682752" cy="4781128"/>
          </a:xfrm>
        </p:spPr>
        <p:txBody>
          <a:bodyPr>
            <a:normAutofit/>
          </a:bodyPr>
          <a:lstStyle/>
          <a:p>
            <a:r>
              <a:rPr lang="hu-HU" dirty="0" smtClean="0"/>
              <a:t>Előállít</a:t>
            </a:r>
          </a:p>
          <a:p>
            <a:r>
              <a:rPr lang="hu-HU" dirty="0" smtClean="0"/>
              <a:t>Összegyűjt</a:t>
            </a:r>
          </a:p>
          <a:p>
            <a:r>
              <a:rPr lang="hu-HU" dirty="0" smtClean="0"/>
              <a:t>Bekér</a:t>
            </a:r>
          </a:p>
          <a:p>
            <a:r>
              <a:rPr lang="hu-HU" dirty="0" smtClean="0"/>
              <a:t>Átadásra ösztönöz</a:t>
            </a:r>
            <a:r>
              <a:rPr lang="hu-HU" dirty="0"/>
              <a:t/>
            </a:r>
            <a:br>
              <a:rPr lang="hu-HU" dirty="0"/>
            </a:br>
            <a:endParaRPr lang="hu-HU" dirty="0" smtClean="0"/>
          </a:p>
          <a:p>
            <a:r>
              <a:rPr lang="hu-HU" dirty="0" smtClean="0"/>
              <a:t>Tárol</a:t>
            </a:r>
          </a:p>
          <a:p>
            <a:r>
              <a:rPr lang="hu-HU" dirty="0" smtClean="0"/>
              <a:t>Megőriz</a:t>
            </a:r>
          </a:p>
          <a:p>
            <a:r>
              <a:rPr lang="hu-HU" dirty="0" smtClean="0"/>
              <a:t>Visszakeres</a:t>
            </a:r>
          </a:p>
        </p:txBody>
      </p:sp>
      <p:sp>
        <p:nvSpPr>
          <p:cNvPr id="5" name="Tartalom helye 2"/>
          <p:cNvSpPr txBox="1">
            <a:spLocks/>
          </p:cNvSpPr>
          <p:nvPr/>
        </p:nvSpPr>
        <p:spPr>
          <a:xfrm>
            <a:off x="4572000" y="1772816"/>
            <a:ext cx="4248472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Testreszab</a:t>
            </a: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hu-HU" sz="3200" dirty="0" smtClean="0"/>
              <a:t>Értéket hozzáad (kivonatol, hivatkozik, kiegészít, stb.)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Csoportosít és rendszerez</a:t>
            </a:r>
            <a:b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Megoszt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hu-H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Már üzlet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3412976"/>
          </a:xfrm>
        </p:spPr>
        <p:txBody>
          <a:bodyPr>
            <a:normAutofit/>
          </a:bodyPr>
          <a:lstStyle/>
          <a:p>
            <a:r>
              <a:rPr lang="hu-HU" dirty="0" smtClean="0"/>
              <a:t>Számos élő szolgáltatás és keretrendszer</a:t>
            </a:r>
          </a:p>
          <a:p>
            <a:endParaRPr lang="hu-HU" dirty="0" smtClean="0"/>
          </a:p>
          <a:p>
            <a:r>
              <a:rPr lang="hu-HU" dirty="0" smtClean="0"/>
              <a:t>Szlogen:</a:t>
            </a:r>
            <a:br>
              <a:rPr lang="hu-HU" dirty="0" smtClean="0"/>
            </a:br>
            <a:r>
              <a:rPr lang="hu-HU" dirty="0" smtClean="0"/>
              <a:t>„A felhő uralja/birtokolja az adataidat, nem te!”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„</a:t>
            </a:r>
            <a:r>
              <a:rPr lang="es-ES" dirty="0" smtClean="0"/>
              <a:t>Your Digital Hub: Create, Curate, Preserve</a:t>
            </a:r>
            <a:r>
              <a:rPr lang="hu-HU" dirty="0" smtClean="0"/>
              <a:t>”</a:t>
            </a:r>
            <a:endParaRPr lang="hu-HU" dirty="0"/>
          </a:p>
        </p:txBody>
      </p:sp>
      <p:pic>
        <p:nvPicPr>
          <p:cNvPr id="5" name="Picture 2" descr="http://t0.gstatic.com/images?q=tbn:ANd9GcQQsAfDs4MW3pVR5K6xcKp9DkR2K3snvSLv5AE89EYy97EyXC7nB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5301208"/>
            <a:ext cx="936104" cy="352957"/>
          </a:xfrm>
          <a:prstGeom prst="rect">
            <a:avLst/>
          </a:prstGeom>
          <a:noFill/>
        </p:spPr>
      </p:pic>
      <p:pic>
        <p:nvPicPr>
          <p:cNvPr id="6" name="Picture 4" descr="Full_logo_bl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157192"/>
            <a:ext cx="1126533" cy="208409"/>
          </a:xfrm>
          <a:prstGeom prst="rect">
            <a:avLst/>
          </a:prstGeom>
          <a:noFill/>
        </p:spPr>
      </p:pic>
      <p:pic>
        <p:nvPicPr>
          <p:cNvPr id="7" name="Picture 6" descr="http://t3.gstatic.com/images?q=tbn:ANd9GcQgAB8I4GUYPGAuHqEufTpFML_JWZior9mwUJP3P5Tro4I_bcL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5445224"/>
            <a:ext cx="360040" cy="360040"/>
          </a:xfrm>
          <a:prstGeom prst="rect">
            <a:avLst/>
          </a:prstGeom>
          <a:noFill/>
        </p:spPr>
      </p:pic>
      <p:pic>
        <p:nvPicPr>
          <p:cNvPr id="8" name="Picture 8" descr="Pinterest Logo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7744" y="5949280"/>
            <a:ext cx="952500" cy="247650"/>
          </a:xfrm>
          <a:prstGeom prst="rect">
            <a:avLst/>
          </a:prstGeom>
          <a:noFill/>
        </p:spPr>
      </p:pic>
      <p:pic>
        <p:nvPicPr>
          <p:cNvPr id="9" name="Picture 16" descr="del.icio.us-logo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 t="32760" b="37001"/>
          <a:stretch>
            <a:fillRect/>
          </a:stretch>
        </p:blipFill>
        <p:spPr bwMode="auto">
          <a:xfrm>
            <a:off x="3419872" y="6165304"/>
            <a:ext cx="1296144" cy="391949"/>
          </a:xfrm>
          <a:prstGeom prst="rect">
            <a:avLst/>
          </a:prstGeom>
          <a:noFill/>
        </p:spPr>
      </p:pic>
      <p:pic>
        <p:nvPicPr>
          <p:cNvPr id="10" name="Picture 18" descr="http://www.scoop.it/resources/img/api/poweredbyscoopit_50_black.png"/>
          <p:cNvPicPr>
            <a:picLocks noChangeAspect="1" noChangeArrowheads="1"/>
          </p:cNvPicPr>
          <p:nvPr/>
        </p:nvPicPr>
        <p:blipFill>
          <a:blip r:embed="rId9" cstate="print"/>
          <a:srcRect l="41661" t="5336" r="1230" b="9281"/>
          <a:stretch>
            <a:fillRect/>
          </a:stretch>
        </p:blipFill>
        <p:spPr bwMode="auto">
          <a:xfrm>
            <a:off x="5220072" y="6093296"/>
            <a:ext cx="1165630" cy="305739"/>
          </a:xfrm>
          <a:prstGeom prst="rect">
            <a:avLst/>
          </a:prstGeom>
          <a:noFill/>
        </p:spPr>
      </p:pic>
      <p:pic>
        <p:nvPicPr>
          <p:cNvPr id="11" name="Picture 20" descr="static memonic logo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48264" y="6165304"/>
            <a:ext cx="1581150" cy="257175"/>
          </a:xfrm>
          <a:prstGeom prst="rect">
            <a:avLst/>
          </a:prstGeom>
          <a:noFill/>
        </p:spPr>
      </p:pic>
      <p:pic>
        <p:nvPicPr>
          <p:cNvPr id="12" name="Picture 22" descr="Biomax logo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3528" y="6021288"/>
            <a:ext cx="1666875" cy="476250"/>
          </a:xfrm>
          <a:prstGeom prst="rect">
            <a:avLst/>
          </a:prstGeom>
          <a:noFill/>
        </p:spPr>
      </p:pic>
      <p:pic>
        <p:nvPicPr>
          <p:cNvPr id="13" name="Picture 24" descr="google.com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7584" y="5229200"/>
            <a:ext cx="1133475" cy="352426"/>
          </a:xfrm>
          <a:prstGeom prst="rect">
            <a:avLst/>
          </a:prstGeom>
          <a:noFill/>
        </p:spPr>
      </p:pic>
      <p:pic>
        <p:nvPicPr>
          <p:cNvPr id="14" name="Kép 13"/>
          <p:cNvPicPr/>
          <p:nvPr/>
        </p:nvPicPr>
        <p:blipFill>
          <a:blip r:embed="rId15" cstate="print"/>
          <a:srcRect l="9067" t="14898" r="75894" b="74718"/>
          <a:stretch>
            <a:fillRect/>
          </a:stretch>
        </p:blipFill>
        <p:spPr bwMode="auto">
          <a:xfrm>
            <a:off x="7884368" y="5517232"/>
            <a:ext cx="866724" cy="336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Kép 14"/>
          <p:cNvPicPr/>
          <p:nvPr/>
        </p:nvPicPr>
        <p:blipFill>
          <a:blip r:embed="rId16" cstate="print"/>
          <a:srcRect l="19862" t="32280" r="67218" b="57299"/>
          <a:stretch>
            <a:fillRect/>
          </a:stretch>
        </p:blipFill>
        <p:spPr bwMode="auto">
          <a:xfrm>
            <a:off x="6012160" y="5373216"/>
            <a:ext cx="741730" cy="33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Kép 15"/>
          <p:cNvPicPr/>
          <p:nvPr/>
        </p:nvPicPr>
        <p:blipFill>
          <a:blip r:embed="rId17" cstate="print"/>
          <a:srcRect l="7670" t="19639" r="74205" b="72460"/>
          <a:stretch>
            <a:fillRect/>
          </a:stretch>
        </p:blipFill>
        <p:spPr bwMode="auto">
          <a:xfrm>
            <a:off x="7236296" y="5085184"/>
            <a:ext cx="1045794" cy="256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3370386"/>
          </a:xfrm>
        </p:spPr>
        <p:txBody>
          <a:bodyPr/>
          <a:lstStyle/>
          <a:p>
            <a:r>
              <a:rPr lang="hu-HU" dirty="0" smtClean="0"/>
              <a:t>Köszönöm a figyelmet!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971600" y="2636912"/>
            <a:ext cx="2183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Data </a:t>
            </a:r>
            <a:r>
              <a:rPr lang="hu-HU" sz="2800" i="1" dirty="0" err="1" smtClean="0"/>
              <a:t>curation</a:t>
            </a:r>
            <a:endParaRPr lang="hu-HU" sz="2800" i="1" dirty="0"/>
          </a:p>
        </p:txBody>
      </p:sp>
      <p:sp>
        <p:nvSpPr>
          <p:cNvPr id="9" name="Szövegdoboz 8"/>
          <p:cNvSpPr txBox="1"/>
          <p:nvPr/>
        </p:nvSpPr>
        <p:spPr>
          <a:xfrm>
            <a:off x="3347864" y="3284984"/>
            <a:ext cx="27830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Data </a:t>
            </a:r>
            <a:r>
              <a:rPr lang="hu-HU" sz="2800" i="1" dirty="0" err="1" smtClean="0"/>
              <a:t>preservation</a:t>
            </a:r>
            <a:endParaRPr lang="hu-HU" sz="2800" i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156176" y="2852936"/>
            <a:ext cx="24287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Digital </a:t>
            </a:r>
            <a:r>
              <a:rPr lang="hu-HU" sz="2800" i="1" dirty="0" err="1" smtClean="0"/>
              <a:t>curation</a:t>
            </a:r>
            <a:endParaRPr lang="hu-HU" sz="2800" i="1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187624" y="4149080"/>
            <a:ext cx="3877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Digital </a:t>
            </a:r>
            <a:r>
              <a:rPr lang="hu-HU" sz="2800" i="1" dirty="0" err="1" smtClean="0"/>
              <a:t>stewardship</a:t>
            </a:r>
            <a:r>
              <a:rPr lang="hu-HU" sz="2800" i="1" dirty="0" smtClean="0"/>
              <a:t>	</a:t>
            </a:r>
            <a:endParaRPr lang="hu-HU" sz="2800" i="1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5436096" y="4509120"/>
            <a:ext cx="25505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Digital </a:t>
            </a:r>
            <a:r>
              <a:rPr lang="hu-HU" sz="2800" i="1" dirty="0" err="1" smtClean="0"/>
              <a:t>archiving</a:t>
            </a:r>
            <a:endParaRPr lang="hu-HU" sz="2800" i="1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899592" y="5445224"/>
            <a:ext cx="33658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Content</a:t>
            </a:r>
            <a:r>
              <a:rPr lang="hu-HU" sz="2800" i="1" dirty="0" smtClean="0"/>
              <a:t> management</a:t>
            </a:r>
            <a:endParaRPr lang="hu-HU" sz="2800" i="1" dirty="0"/>
          </a:p>
        </p:txBody>
      </p:sp>
      <p:sp>
        <p:nvSpPr>
          <p:cNvPr id="14" name="Szövegdoboz 13"/>
          <p:cNvSpPr txBox="1"/>
          <p:nvPr/>
        </p:nvSpPr>
        <p:spPr>
          <a:xfrm>
            <a:off x="467544" y="548680"/>
            <a:ext cx="82809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4400" b="1" dirty="0" smtClean="0"/>
              <a:t>Részben átfedő fogalomhalmaz alakult ki</a:t>
            </a:r>
            <a:endParaRPr lang="hu-HU" sz="4400" b="1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3995936" y="2348880"/>
            <a:ext cx="29205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smtClean="0"/>
              <a:t>Data management</a:t>
            </a:r>
            <a:endParaRPr lang="hu-HU" sz="2800" i="1" dirty="0"/>
          </a:p>
        </p:txBody>
      </p:sp>
      <p:sp>
        <p:nvSpPr>
          <p:cNvPr id="16" name="Szövegdoboz 15"/>
          <p:cNvSpPr txBox="1"/>
          <p:nvPr/>
        </p:nvSpPr>
        <p:spPr>
          <a:xfrm>
            <a:off x="3995936" y="5013176"/>
            <a:ext cx="3201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Information</a:t>
            </a:r>
            <a:r>
              <a:rPr lang="hu-HU" sz="2800" i="1" dirty="0" smtClean="0"/>
              <a:t> </a:t>
            </a:r>
            <a:r>
              <a:rPr lang="hu-HU" sz="2800" i="1" dirty="0" err="1" smtClean="0"/>
              <a:t>curation</a:t>
            </a:r>
            <a:endParaRPr lang="hu-HU" sz="2800" i="1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467544" y="4725144"/>
            <a:ext cx="1790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Knowledge</a:t>
            </a:r>
            <a:endParaRPr lang="hu-HU" sz="2800" i="1" dirty="0"/>
          </a:p>
        </p:txBody>
      </p:sp>
      <p:sp>
        <p:nvSpPr>
          <p:cNvPr id="18" name="Szövegdoboz 17"/>
          <p:cNvSpPr txBox="1"/>
          <p:nvPr/>
        </p:nvSpPr>
        <p:spPr>
          <a:xfrm>
            <a:off x="7020272" y="3789040"/>
            <a:ext cx="19125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Information</a:t>
            </a:r>
            <a:endParaRPr lang="hu-HU" sz="2800" i="1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2483768" y="2132856"/>
            <a:ext cx="889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/>
              <a:t>D</a:t>
            </a:r>
            <a:r>
              <a:rPr lang="hu-HU" sz="2800" i="1" dirty="0" smtClean="0"/>
              <a:t>ata</a:t>
            </a:r>
            <a:endParaRPr lang="hu-HU" sz="2800" i="1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5652120" y="6165304"/>
            <a:ext cx="1537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Archiving</a:t>
            </a:r>
            <a:endParaRPr lang="hu-HU" sz="2800" i="1" dirty="0"/>
          </a:p>
        </p:txBody>
      </p:sp>
      <p:sp>
        <p:nvSpPr>
          <p:cNvPr id="21" name="Szövegdoboz 20"/>
          <p:cNvSpPr txBox="1"/>
          <p:nvPr/>
        </p:nvSpPr>
        <p:spPr>
          <a:xfrm>
            <a:off x="2411760" y="6093296"/>
            <a:ext cx="146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 smtClean="0"/>
              <a:t>Retrieval</a:t>
            </a:r>
            <a:endParaRPr lang="hu-HU" sz="2800" i="1" dirty="0"/>
          </a:p>
        </p:txBody>
      </p:sp>
      <p:sp>
        <p:nvSpPr>
          <p:cNvPr id="22" name="Szövegdoboz 21"/>
          <p:cNvSpPr txBox="1"/>
          <p:nvPr/>
        </p:nvSpPr>
        <p:spPr>
          <a:xfrm>
            <a:off x="7092280" y="5661248"/>
            <a:ext cx="1391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i="1" dirty="0" err="1"/>
              <a:t>W</a:t>
            </a:r>
            <a:r>
              <a:rPr lang="hu-HU" sz="2800" i="1" dirty="0" err="1" smtClean="0"/>
              <a:t>isdom</a:t>
            </a:r>
            <a:endParaRPr lang="hu-H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Eredet: </a:t>
            </a:r>
            <a:r>
              <a:rPr lang="hu-HU" b="1" dirty="0" err="1" smtClean="0"/>
              <a:t>curator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853136"/>
          </a:xfrm>
        </p:spPr>
        <p:txBody>
          <a:bodyPr>
            <a:normAutofit fontScale="92500"/>
          </a:bodyPr>
          <a:lstStyle/>
          <a:p>
            <a:r>
              <a:rPr lang="hu-HU" dirty="0" err="1" smtClean="0"/>
              <a:t>Curator</a:t>
            </a:r>
            <a:r>
              <a:rPr lang="hu-HU" dirty="0" smtClean="0"/>
              <a:t> – (lat.) gyám, gondnok, felügyelő</a:t>
            </a:r>
          </a:p>
          <a:p>
            <a:r>
              <a:rPr lang="hu-HU" dirty="0" smtClean="0"/>
              <a:t>(lat.) a. m. gondnok, felügyelő. </a:t>
            </a:r>
            <a:r>
              <a:rPr lang="hu-HU" dirty="0"/>
              <a:t>Í</a:t>
            </a:r>
            <a:r>
              <a:rPr lang="hu-HU" dirty="0" smtClean="0"/>
              <a:t>gy nevezik különösen a hazai ref. egyházakban az egyházközségek felügyelőjét, ki az egyház anyagi ügyeit gondozza. (</a:t>
            </a:r>
            <a:r>
              <a:rPr lang="hu-HU" dirty="0" err="1" smtClean="0"/>
              <a:t>Pallas</a:t>
            </a:r>
            <a:r>
              <a:rPr lang="hu-HU" dirty="0" smtClean="0"/>
              <a:t> </a:t>
            </a:r>
            <a:r>
              <a:rPr lang="hu-HU" dirty="0" err="1" smtClean="0"/>
              <a:t>Nagylexikona</a:t>
            </a:r>
            <a:r>
              <a:rPr lang="hu-HU" dirty="0" smtClean="0"/>
              <a:t>)</a:t>
            </a:r>
            <a:br>
              <a:rPr lang="hu-HU" dirty="0" smtClean="0"/>
            </a:br>
            <a:endParaRPr lang="hu-HU" dirty="0" smtClean="0"/>
          </a:p>
          <a:p>
            <a:r>
              <a:rPr lang="en-US" dirty="0"/>
              <a:t>1.</a:t>
            </a:r>
            <a:r>
              <a:rPr lang="en-US" dirty="0" smtClean="0"/>
              <a:t> </a:t>
            </a:r>
            <a:r>
              <a:rPr lang="en-US" dirty="0"/>
              <a:t>Chiefly</a:t>
            </a:r>
            <a:r>
              <a:rPr lang="en-US" dirty="0" smtClean="0"/>
              <a:t> British </a:t>
            </a:r>
            <a:r>
              <a:rPr lang="hu-HU" dirty="0" smtClean="0"/>
              <a:t>-</a:t>
            </a:r>
            <a:r>
              <a:rPr lang="en-US" dirty="0" smtClean="0"/>
              <a:t> a member of the clergy employed to assist a </a:t>
            </a:r>
            <a:r>
              <a:rPr lang="en-US" dirty="0"/>
              <a:t>rector</a:t>
            </a:r>
            <a:r>
              <a:rPr lang="en-US" dirty="0" smtClean="0"/>
              <a:t> or vicar.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en-US" dirty="0" smtClean="0"/>
              <a:t>2. </a:t>
            </a:r>
            <a:r>
              <a:rPr lang="en-US" dirty="0"/>
              <a:t>any</a:t>
            </a:r>
            <a:r>
              <a:rPr lang="en-US" dirty="0" smtClean="0"/>
              <a:t> </a:t>
            </a:r>
            <a:r>
              <a:rPr lang="en-US" dirty="0"/>
              <a:t>ecclesiastic</a:t>
            </a:r>
            <a:r>
              <a:rPr lang="en-US" dirty="0" smtClean="0"/>
              <a:t> entrusted with the cure of souls, as a parish </a:t>
            </a:r>
            <a:r>
              <a:rPr lang="en-US" dirty="0"/>
              <a:t>priest.</a:t>
            </a:r>
            <a:r>
              <a:rPr lang="en-US" dirty="0" smtClean="0"/>
              <a:t> </a:t>
            </a:r>
            <a:r>
              <a:rPr lang="hu-HU" dirty="0" smtClean="0"/>
              <a:t>(Collins English </a:t>
            </a:r>
            <a:r>
              <a:rPr lang="hu-HU" dirty="0" err="1" smtClean="0"/>
              <a:t>Dictionary</a:t>
            </a:r>
            <a:r>
              <a:rPr lang="hu-HU" dirty="0" smtClean="0"/>
              <a:t>)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Kurátor - Jelentés gazdagodás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Egyházi rendfőnök ill. gazdasági vezető - középkor</a:t>
            </a:r>
          </a:p>
          <a:p>
            <a:r>
              <a:rPr lang="hu-HU" dirty="0" smtClean="0"/>
              <a:t>Alapítványok és közcélú szervezetek, létesítmények felügyelője, vagyonkezelő, gyám – XVIII. sz.</a:t>
            </a:r>
          </a:p>
          <a:p>
            <a:r>
              <a:rPr lang="hu-HU" dirty="0" smtClean="0"/>
              <a:t>Művészeti terminológia – XIX. sz.</a:t>
            </a:r>
          </a:p>
          <a:p>
            <a:r>
              <a:rPr lang="hu-HU" dirty="0" smtClean="0"/>
              <a:t>Tartalomkezelési szerep – XX. sz. vége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Digital </a:t>
            </a:r>
            <a:r>
              <a:rPr lang="hu-HU" b="1" dirty="0" err="1" smtClean="0"/>
              <a:t>Curation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11200" indent="0">
              <a:buNone/>
            </a:pPr>
            <a:endParaRPr lang="hu-HU" dirty="0" smtClean="0"/>
          </a:p>
          <a:p>
            <a:pPr marL="711200" indent="0">
              <a:buNone/>
            </a:pPr>
            <a:r>
              <a:rPr lang="en-US" dirty="0" smtClean="0"/>
              <a:t>Digital </a:t>
            </a:r>
            <a:r>
              <a:rPr lang="en-US" dirty="0" err="1" smtClean="0"/>
              <a:t>curation</a:t>
            </a:r>
            <a:r>
              <a:rPr lang="en-US" dirty="0" smtClean="0"/>
              <a:t> involves maintaining, preserving and adding value to digital research data throughout its lifecycle.</a:t>
            </a:r>
            <a:endParaRPr lang="hu-HU" dirty="0" smtClean="0"/>
          </a:p>
          <a:p>
            <a:pPr algn="r">
              <a:buNone/>
            </a:pPr>
            <a:r>
              <a:rPr lang="hu-HU" sz="2400" dirty="0" smtClean="0"/>
              <a:t>(Digital </a:t>
            </a:r>
            <a:r>
              <a:rPr lang="hu-HU" sz="2400" dirty="0" err="1" smtClean="0"/>
              <a:t>Curation</a:t>
            </a:r>
            <a:r>
              <a:rPr lang="hu-HU" sz="2400" dirty="0" smtClean="0"/>
              <a:t> Centre, Edinburgh, UK)</a:t>
            </a:r>
          </a:p>
          <a:p>
            <a:pPr algn="r">
              <a:buNone/>
            </a:pPr>
            <a:r>
              <a:rPr lang="hu-HU" sz="2000" dirty="0" smtClean="0"/>
              <a:t>http://www.dcc.ac.uk/digital-curation/what-digital-curation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cc.ac.uk/sites/default/files/lifecycle_we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6546" y="47949"/>
            <a:ext cx="7601918" cy="6810051"/>
          </a:xfrm>
          <a:prstGeom prst="rect">
            <a:avLst/>
          </a:prstGeom>
          <a:noFill/>
        </p:spPr>
      </p:pic>
      <p:sp>
        <p:nvSpPr>
          <p:cNvPr id="5" name="Szövegdoboz 4"/>
          <p:cNvSpPr txBox="1"/>
          <p:nvPr/>
        </p:nvSpPr>
        <p:spPr>
          <a:xfrm>
            <a:off x="179513" y="188640"/>
            <a:ext cx="2520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DCC Digital </a:t>
            </a:r>
            <a:r>
              <a:rPr lang="hu-HU" sz="2400" b="1" dirty="0" err="1" smtClean="0"/>
              <a:t>Curation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Lifecycle</a:t>
            </a:r>
            <a:r>
              <a:rPr lang="hu-HU" sz="2400" b="1" dirty="0" smtClean="0"/>
              <a:t> </a:t>
            </a:r>
            <a:r>
              <a:rPr lang="hu-HU" sz="2400" b="1" dirty="0" err="1" smtClean="0"/>
              <a:t>Model</a:t>
            </a:r>
            <a:endParaRPr lang="hu-HU" sz="2400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7380312" y="6237312"/>
            <a:ext cx="1805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Higgins</a:t>
            </a:r>
            <a:r>
              <a:rPr lang="hu-HU" dirty="0" smtClean="0"/>
              <a:t>, 2008</a:t>
            </a:r>
          </a:p>
          <a:p>
            <a:r>
              <a:rPr lang="hu-HU" dirty="0" err="1" smtClean="0"/>
              <a:t>Intl</a:t>
            </a:r>
            <a:r>
              <a:rPr lang="hu-HU" dirty="0" smtClean="0"/>
              <a:t>. J. of </a:t>
            </a:r>
            <a:r>
              <a:rPr lang="hu-HU" dirty="0" err="1" smtClean="0"/>
              <a:t>Dig</a:t>
            </a:r>
            <a:r>
              <a:rPr lang="hu-HU" dirty="0" smtClean="0"/>
              <a:t>. </a:t>
            </a:r>
            <a:r>
              <a:rPr lang="hu-HU" dirty="0" err="1" smtClean="0"/>
              <a:t>Cur</a:t>
            </a:r>
            <a:r>
              <a:rPr lang="hu-HU" dirty="0" smtClean="0"/>
              <a:t>.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224136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Az Open </a:t>
            </a:r>
            <a:r>
              <a:rPr lang="hu-HU" b="1" dirty="0" err="1" smtClean="0"/>
              <a:t>Archival</a:t>
            </a:r>
            <a:r>
              <a:rPr lang="hu-HU" b="1" dirty="0" smtClean="0"/>
              <a:t> </a:t>
            </a:r>
            <a:r>
              <a:rPr lang="hu-HU" b="1" dirty="0" err="1" smtClean="0"/>
              <a:t>Information</a:t>
            </a:r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System (OAIS) referencia modell (2002)</a:t>
            </a:r>
            <a:endParaRPr lang="hu-HU" b="1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8491" t="26519" r="5520" b="14733"/>
          <a:stretch>
            <a:fillRect/>
          </a:stretch>
        </p:blipFill>
        <p:spPr bwMode="auto">
          <a:xfrm>
            <a:off x="611560" y="1988840"/>
            <a:ext cx="7992888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/>
          <p:cNvPicPr/>
          <p:nvPr/>
        </p:nvPicPr>
        <p:blipFill>
          <a:blip r:embed="rId3" cstate="print"/>
          <a:srcRect l="10434" t="27993" r="6348" b="12707"/>
          <a:stretch>
            <a:fillRect/>
          </a:stretch>
        </p:blipFill>
        <p:spPr bwMode="auto">
          <a:xfrm>
            <a:off x="2175137" y="2148840"/>
            <a:ext cx="4793726" cy="256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Az OAIS modell befogadás funkciói</a:t>
            </a:r>
            <a:endParaRPr lang="hu-HU" b="1" dirty="0"/>
          </a:p>
        </p:txBody>
      </p:sp>
      <p:pic>
        <p:nvPicPr>
          <p:cNvPr id="4" name="Kép 3"/>
          <p:cNvPicPr/>
          <p:nvPr/>
        </p:nvPicPr>
        <p:blipFill>
          <a:blip r:embed="rId2" cstate="print"/>
          <a:srcRect l="10434" t="27993" r="6348" b="12707"/>
          <a:stretch>
            <a:fillRect/>
          </a:stretch>
        </p:blipFill>
        <p:spPr bwMode="auto">
          <a:xfrm>
            <a:off x="467544" y="1628800"/>
            <a:ext cx="8208912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err="1" smtClean="0"/>
              <a:t>Knowledge</a:t>
            </a:r>
            <a:r>
              <a:rPr lang="hu-HU" b="1" dirty="0" smtClean="0"/>
              <a:t> </a:t>
            </a:r>
            <a:r>
              <a:rPr lang="hu-HU" b="1" dirty="0" err="1" smtClean="0"/>
              <a:t>curator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marL="363538" indent="0">
              <a:buNone/>
            </a:pPr>
            <a:r>
              <a:rPr lang="en-US" dirty="0" smtClean="0"/>
              <a:t>We can all go to </a:t>
            </a:r>
            <a:r>
              <a:rPr lang="hu-HU" dirty="0" smtClean="0"/>
              <a:t>G</a:t>
            </a:r>
            <a:r>
              <a:rPr lang="en-US" dirty="0" err="1" smtClean="0"/>
              <a:t>oogle</a:t>
            </a:r>
            <a:r>
              <a:rPr lang="en-US" dirty="0" smtClean="0"/>
              <a:t> today, research on a topic and learn everything there is to learn about that in a short span of time. This makes, all of us, </a:t>
            </a:r>
            <a:r>
              <a:rPr lang="en-US" i="1" dirty="0" smtClean="0"/>
              <a:t>knowledge curators</a:t>
            </a:r>
            <a:r>
              <a:rPr lang="en-US" dirty="0" smtClean="0"/>
              <a:t>.</a:t>
            </a:r>
            <a:endParaRPr lang="hu-HU" dirty="0" smtClean="0"/>
          </a:p>
          <a:p>
            <a:pPr algn="r">
              <a:buNone/>
            </a:pPr>
            <a:r>
              <a:rPr lang="hu-HU" sz="2800" dirty="0" smtClean="0"/>
              <a:t>(</a:t>
            </a:r>
            <a:r>
              <a:rPr lang="hu-HU" sz="2800" dirty="0" err="1" smtClean="0"/>
              <a:t>Titash</a:t>
            </a:r>
            <a:r>
              <a:rPr lang="hu-HU" sz="2800" dirty="0" smtClean="0"/>
              <a:t> </a:t>
            </a:r>
            <a:r>
              <a:rPr lang="hu-HU" sz="2800" dirty="0" err="1" smtClean="0"/>
              <a:t>Neogi</a:t>
            </a:r>
            <a:r>
              <a:rPr lang="hu-HU" sz="2800" dirty="0" smtClean="0"/>
              <a:t>, </a:t>
            </a:r>
            <a:r>
              <a:rPr lang="hu-HU" sz="2800" dirty="0" err="1" smtClean="0"/>
              <a:t>Bibkosh</a:t>
            </a:r>
            <a:r>
              <a:rPr lang="hu-HU" sz="2800" dirty="0" smtClean="0"/>
              <a:t>)</a:t>
            </a:r>
            <a:endParaRPr lang="hu-HU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757</TotalTime>
  <Words>345</Words>
  <Application>Microsoft Office PowerPoint</Application>
  <PresentationFormat>Diavetítés a képernyőre (4:3 oldalarány)</PresentationFormat>
  <Paragraphs>80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Tudáskurátor vagy tudásgyám?</vt:lpstr>
      <vt:lpstr>2. dia</vt:lpstr>
      <vt:lpstr>Eredet: curator</vt:lpstr>
      <vt:lpstr>Kurátor - Jelentés gazdagodás</vt:lpstr>
      <vt:lpstr>Digital Curation</vt:lpstr>
      <vt:lpstr>6. dia</vt:lpstr>
      <vt:lpstr>Az Open Archival Information System (OAIS) referencia modell (2002)</vt:lpstr>
      <vt:lpstr>Az OAIS modell befogadás funkciói</vt:lpstr>
      <vt:lpstr>Knowledge curator</vt:lpstr>
      <vt:lpstr>Jelentésbővülések</vt:lpstr>
      <vt:lpstr>Minek van valóban értelme?</vt:lpstr>
      <vt:lpstr>Knowledge curator: kurátor vagy gyám?</vt:lpstr>
      <vt:lpstr>Már üzlet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Tudáskurátor vagy tudásgyám?</dc:title>
  <dc:creator>Kiss Ferenc</dc:creator>
  <cp:lastModifiedBy>Kiss Ferenc</cp:lastModifiedBy>
  <cp:revision>21</cp:revision>
  <dcterms:created xsi:type="dcterms:W3CDTF">2012-04-03T21:28:53Z</dcterms:created>
  <dcterms:modified xsi:type="dcterms:W3CDTF">2012-04-04T10:07:29Z</dcterms:modified>
</cp:coreProperties>
</file>