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372" r:id="rId2"/>
    <p:sldId id="375" r:id="rId3"/>
    <p:sldId id="376" r:id="rId4"/>
    <p:sldId id="378" r:id="rId5"/>
    <p:sldId id="377" r:id="rId6"/>
    <p:sldId id="379" r:id="rId7"/>
    <p:sldId id="380" r:id="rId8"/>
    <p:sldId id="381" r:id="rId9"/>
    <p:sldId id="382" r:id="rId10"/>
    <p:sldId id="385" r:id="rId11"/>
    <p:sldId id="374" r:id="rId12"/>
    <p:sldId id="383" r:id="rId13"/>
    <p:sldId id="384" r:id="rId14"/>
    <p:sldId id="373" r:id="rId15"/>
  </p:sldIdLst>
  <p:sldSz cx="9144000" cy="6858000" type="screen4x3"/>
  <p:notesSz cx="6810375" cy="9942513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3F9"/>
    <a:srgbClr val="56D1F8"/>
    <a:srgbClr val="6199FF"/>
    <a:srgbClr val="48B9FE"/>
    <a:srgbClr val="62C3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70025" autoAdjust="0"/>
  </p:normalViewPr>
  <p:slideViewPr>
    <p:cSldViewPr>
      <p:cViewPr varScale="1">
        <p:scale>
          <a:sx n="67" d="100"/>
          <a:sy n="67" d="100"/>
        </p:scale>
        <p:origin x="-1266" y="-96"/>
      </p:cViewPr>
      <p:guideLst>
        <p:guide orient="horz" pos="2205"/>
        <p:guide orient="horz" pos="2341"/>
        <p:guide orient="horz" pos="709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20" y="-114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BA4A6F-7B17-400E-AA91-97DFD2C3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1" descr="ACADEMY logo C 72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38100"/>
            <a:ext cx="18240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22722" y="9603258"/>
            <a:ext cx="580417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hu-HU" sz="800" dirty="0"/>
              <a:t>KBA Oktatási Kft., magyar korlátolt felelősségű társaság.  Minden jog fenntartva.</a:t>
            </a:r>
          </a:p>
          <a:p>
            <a:pPr eaLnBrk="0" hangingPunct="0">
              <a:defRPr/>
            </a:pPr>
            <a:r>
              <a:rPr lang="hu-HU" sz="800" dirty="0"/>
              <a:t>A KPMG-BME Akadémia a környezet védelme érdekében a képzések tananyagait </a:t>
            </a:r>
            <a:r>
              <a:rPr lang="hu-HU" sz="800" dirty="0" err="1"/>
              <a:t>újrapapírra</a:t>
            </a:r>
            <a:r>
              <a:rPr lang="hu-HU" sz="800" dirty="0"/>
              <a:t> nyomtatja.</a:t>
            </a:r>
            <a:endParaRPr lang="en-US" sz="8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85307" y="0"/>
            <a:ext cx="2322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hu-HU" sz="800" dirty="0"/>
              <a:t>Nyilvántartási szám: 01-0469-04</a:t>
            </a:r>
          </a:p>
          <a:p>
            <a:pPr algn="r" eaLnBrk="0" hangingPunct="0">
              <a:defRPr/>
            </a:pPr>
            <a:r>
              <a:rPr lang="hu-HU" sz="800" dirty="0"/>
              <a:t>Akkreditációs lajstromszám: AL-1068</a:t>
            </a:r>
          </a:p>
          <a:p>
            <a:pPr algn="r" eaLnBrk="0" hangingPunct="0">
              <a:defRPr/>
            </a:pPr>
            <a:r>
              <a:rPr lang="hu-HU" sz="800" dirty="0" err="1"/>
              <a:t>www.kpmg-bme-akademia.hu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2290" tIns="46145" rIns="92290" bIns="46145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0422499-8D02-4492-BCC1-64DCC12FAB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1" descr="ACADEMY logo C 72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8100"/>
            <a:ext cx="18240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2722" y="9603258"/>
            <a:ext cx="580417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hu-HU" sz="800" dirty="0"/>
              <a:t>KBA Oktatási Kft., magyar korlátolt felelősségű társaság.  Minden jog fenntartva.</a:t>
            </a:r>
          </a:p>
          <a:p>
            <a:pPr eaLnBrk="0" hangingPunct="0">
              <a:defRPr/>
            </a:pPr>
            <a:r>
              <a:rPr lang="hu-HU" sz="800" dirty="0"/>
              <a:t>A KPMG-BME Akadémia a környezet védelme érdekében a képzések tananyagait </a:t>
            </a:r>
            <a:r>
              <a:rPr lang="hu-HU" sz="800" dirty="0" err="1"/>
              <a:t>újrapapírra</a:t>
            </a:r>
            <a:r>
              <a:rPr lang="hu-HU" sz="800" dirty="0"/>
              <a:t> nyomtatja.</a:t>
            </a:r>
            <a:endParaRPr lang="en-US" sz="8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485307" y="0"/>
            <a:ext cx="2322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hu-HU" sz="800" dirty="0"/>
              <a:t>Nyilvántartási szám: 01-0469-04</a:t>
            </a:r>
          </a:p>
          <a:p>
            <a:pPr algn="r" eaLnBrk="0" hangingPunct="0">
              <a:defRPr/>
            </a:pPr>
            <a:r>
              <a:rPr lang="hu-HU" sz="800" dirty="0"/>
              <a:t>Akkreditációs lajstromszám: AL-1068</a:t>
            </a:r>
          </a:p>
          <a:p>
            <a:pPr algn="r" eaLnBrk="0" hangingPunct="0">
              <a:defRPr/>
            </a:pPr>
            <a:r>
              <a:rPr lang="hu-HU" sz="800" dirty="0" err="1"/>
              <a:t>www.kpmg-bme-akademia.hu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 Köszöntés</a:t>
            </a:r>
          </a:p>
          <a:p>
            <a:pPr>
              <a:buFontTx/>
              <a:buChar char="-"/>
            </a:pPr>
            <a:r>
              <a:rPr lang="hu-HU" dirty="0" smtClean="0"/>
              <a:t> Fő-konferenciacím: Hidak… a tudomány és a gyakorlat között</a:t>
            </a:r>
          </a:p>
          <a:p>
            <a:pPr lvl="1">
              <a:buFontTx/>
              <a:buChar char="-"/>
            </a:pPr>
            <a:r>
              <a:rPr lang="hu-HU" dirty="0" smtClean="0"/>
              <a:t> A szakadék</a:t>
            </a:r>
            <a:r>
              <a:rPr lang="hu-HU" baseline="0" dirty="0" smtClean="0"/>
              <a:t> egyre nő</a:t>
            </a:r>
          </a:p>
          <a:p>
            <a:pPr lvl="1">
              <a:buFontTx/>
              <a:buChar char="-"/>
            </a:pPr>
            <a:r>
              <a:rPr lang="hu-HU" baseline="0" dirty="0" smtClean="0"/>
              <a:t>Újabb szakadékok: Tudomány-tudomány, gyakorlat-gyakorlat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Konferenciacím:</a:t>
            </a:r>
            <a:r>
              <a:rPr lang="hu-HU" baseline="0" dirty="0" smtClean="0"/>
              <a:t> sejteti a TM egyik fő kihívását: a tudásmunkás és a szervezet sokszor egymással konkuráló érdekeinek kibékítését.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 Előadáscím: akik régebben járnak a műhelymunka-konferenciasorozatra tudják, hogy a </a:t>
            </a:r>
            <a:r>
              <a:rPr lang="hu-HU" baseline="0" dirty="0" smtClean="0"/>
              <a:t>szakmai-/tudásközösségek </a:t>
            </a:r>
            <a:r>
              <a:rPr lang="hu-HU" baseline="0" dirty="0" smtClean="0"/>
              <a:t>(</a:t>
            </a:r>
            <a:r>
              <a:rPr lang="hu-HU" baseline="0" dirty="0" err="1" smtClean="0"/>
              <a:t>CoP</a:t>
            </a:r>
            <a:r>
              <a:rPr lang="hu-HU" baseline="0" dirty="0" smtClean="0"/>
              <a:t>) témaköre szinte vesszőparipámmá vált, meggyőződésem, hogy ezek: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 lehetnek hidak a különböző szakadékok fölött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 képesek egyszerre értéket adni mind az egyének, mind a szervezetek számára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   De volt egy másik ok is…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 lvl="1">
              <a:buFontTx/>
              <a:buChar char="-"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0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A</a:t>
            </a:r>
            <a:r>
              <a:rPr lang="hu-HU" baseline="0" dirty="0" smtClean="0"/>
              <a:t> London Business </a:t>
            </a:r>
            <a:r>
              <a:rPr lang="hu-HU" baseline="0" dirty="0" err="1" smtClean="0"/>
              <a:t>School</a:t>
            </a:r>
            <a:r>
              <a:rPr lang="hu-HU" baseline="0" dirty="0" smtClean="0"/>
              <a:t> menedzsmentprofesszora; a munka jövőjét vizsgáló Kutatási Konzorcium vezetője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HBR 2011. március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-Kitől</a:t>
            </a:r>
            <a:r>
              <a:rPr lang="hu-HU" dirty="0" smtClean="0"/>
              <a:t>/mitől várták a szakadékok áthidalását? A független közösségektől!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 Strukturáltság</a:t>
            </a:r>
          </a:p>
          <a:p>
            <a:pPr>
              <a:buFontTx/>
              <a:buChar char="-"/>
            </a:pPr>
            <a:r>
              <a:rPr lang="hu-HU" dirty="0" smtClean="0"/>
              <a:t> Szervezet</a:t>
            </a:r>
            <a:r>
              <a:rPr lang="hu-HU" baseline="0" dirty="0" smtClean="0"/>
              <a:t> számára fontos kérdésekre kell koncentrálni</a:t>
            </a:r>
          </a:p>
          <a:p>
            <a:pPr>
              <a:buFontTx/>
              <a:buChar char="-"/>
            </a:pPr>
            <a:r>
              <a:rPr lang="hu-HU" baseline="0" dirty="0" smtClean="0"/>
              <a:t> Célok és elérendő eredmények</a:t>
            </a:r>
          </a:p>
          <a:p>
            <a:pPr>
              <a:buFontTx/>
              <a:buChar char="-"/>
            </a:pPr>
            <a:r>
              <a:rPr lang="hu-HU" baseline="0" dirty="0" smtClean="0"/>
              <a:t> Valódi kormányzás</a:t>
            </a:r>
          </a:p>
          <a:p>
            <a:pPr>
              <a:buFontTx/>
              <a:buChar char="-"/>
            </a:pPr>
            <a:r>
              <a:rPr lang="hu-HU" baseline="0" dirty="0" smtClean="0"/>
              <a:t> A felső vezetés valódi elkötelezettsége</a:t>
            </a: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A HBR magyar kiadása egy igazi híd volt a tudomány és a gyakorlat között és járható utak</a:t>
            </a:r>
            <a:r>
              <a:rPr lang="hu-HU" baseline="0" dirty="0" smtClean="0"/>
              <a:t> térképeként szolgált a menedzsment szakirodalom dzsungelében (2012-ben a Zöld újság nem jelentette meg – új kiadóval sajnos eddig még nem sikerült megegyezni)</a:t>
            </a:r>
          </a:p>
          <a:p>
            <a:pPr>
              <a:buFontTx/>
              <a:buChar char="-"/>
            </a:pPr>
            <a:r>
              <a:rPr lang="hu-HU" baseline="0" dirty="0" smtClean="0"/>
              <a:t>Ebben jelent meg az „Alakítsuk közösséggé a vállalatokat” című cikk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Nevéhez fűződik: elmélet</a:t>
            </a:r>
            <a:r>
              <a:rPr lang="hu-HU" baseline="0" dirty="0" smtClean="0"/>
              <a:t> kontra gyakorlat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Menedzsmentfunkciók kontra menedzseri szerepek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Nem </a:t>
            </a:r>
            <a:r>
              <a:rPr lang="hu-HU" baseline="0" dirty="0" smtClean="0"/>
              <a:t>minden szervezet egyforma: 5 tipikus szervezeti konfiguráció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A szervezetben működő 7 fő erő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Ahol erős volt a közösségi szellem tovább erősödött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Ahol gyenge volt a közösségi szellem tovább süllyedt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Szavazás: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Ki ért egyet</a:t>
            </a:r>
            <a:r>
              <a:rPr lang="hu-HU" baseline="0" dirty="0" smtClean="0"/>
              <a:t> vele?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Ki nem ért egyet vele?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Sokan a TM atyjának tekintik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Több</a:t>
            </a:r>
            <a:r>
              <a:rPr lang="hu-HU" b="0" baseline="0" dirty="0" smtClean="0">
                <a:solidFill>
                  <a:schemeClr val="tx1"/>
                </a:solidFill>
              </a:rPr>
              <a:t> </a:t>
            </a:r>
            <a:r>
              <a:rPr lang="hu-HU" b="0" baseline="0" dirty="0" smtClean="0">
                <a:solidFill>
                  <a:schemeClr val="tx1"/>
                </a:solidFill>
              </a:rPr>
              <a:t>mint 10 éves vélemény</a:t>
            </a:r>
            <a:endParaRPr lang="hu-HU" b="0" dirty="0" smtClean="0">
              <a:solidFill>
                <a:schemeClr val="tx1"/>
              </a:solidFill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Rossz emlékek a „közösről”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hatékonyság és a kreativitás fenyegetettsége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felelősség szétporladása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megfelelés kultúrájának erősödése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Közösség helyett klub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Osztrák-Magyar Monarchia közös hadsereg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TSZ – „Közösségi kényszer”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Mély vágy a közösség után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közösségi média nem helyettesíti a közösséget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bizalom fundamentuma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tudásmegosztás természet es közege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A személyes fejlődés </a:t>
            </a:r>
            <a:r>
              <a:rPr lang="hu-HU" b="0" dirty="0" smtClean="0">
                <a:solidFill>
                  <a:schemeClr val="tx1"/>
                </a:solidFill>
              </a:rPr>
              <a:t>előfeltétele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u-HU" b="0" dirty="0" smtClean="0">
                <a:solidFill>
                  <a:schemeClr val="tx1"/>
                </a:solidFill>
              </a:rPr>
              <a:t>Nagyon kíváncsi voltam, hogy</a:t>
            </a:r>
            <a:r>
              <a:rPr lang="hu-HU" b="0" baseline="0" dirty="0" smtClean="0">
                <a:solidFill>
                  <a:schemeClr val="tx1"/>
                </a:solidFill>
              </a:rPr>
              <a:t> mit mondanak a fiatalok (és nem az, hogy mit mondanak róluk; nagy érték, ha valaki egyetemi/főiskolai oktató lehet; utolsó utáni lehetőség, hogy még adjunk nekik valamit</a:t>
            </a:r>
            <a:endParaRPr lang="hu-HU" b="0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19+1 végzős kommunikáció</a:t>
            </a:r>
            <a:r>
              <a:rPr lang="hu-HU" baseline="0" dirty="0" smtClean="0"/>
              <a:t> szakos hallgató véleménye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Itt csak a 4. és a 3. kérdésre adott válaszokból adok ízelítőt</a:t>
            </a:r>
          </a:p>
          <a:p>
            <a:pPr marL="685800" lvl="1" indent="-228600">
              <a:buFont typeface="+mj-lt"/>
              <a:buAutoNum type="arabicPeriod"/>
            </a:pPr>
            <a:r>
              <a:rPr lang="hu-HU" baseline="0" dirty="0" smtClean="0"/>
              <a:t>Mit ért ön a közösség fogalma alatt?</a:t>
            </a:r>
          </a:p>
          <a:p>
            <a:pPr marL="685800" lvl="1" indent="-228600">
              <a:buFont typeface="+mj-lt"/>
              <a:buAutoNum type="arabicPeriod"/>
            </a:pPr>
            <a:r>
              <a:rPr lang="hu-HU" baseline="0" dirty="0" smtClean="0"/>
              <a:t>Sorolja fel a közösségek jellemzőit!</a:t>
            </a:r>
          </a:p>
          <a:p>
            <a:pPr marL="685800" lvl="1" indent="-228600">
              <a:buFont typeface="+mj-lt"/>
              <a:buNone/>
            </a:pPr>
            <a:r>
              <a:rPr lang="hu-HU" baseline="0" dirty="0" smtClean="0"/>
              <a:t>Különböző minőségekben visszaadják azt amit tanultak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Lehet-e egy munkahely közösség?</a:t>
            </a:r>
          </a:p>
          <a:p>
            <a:pPr>
              <a:buFont typeface="Arial" pitchFamily="34" charset="0"/>
              <a:buNone/>
            </a:pPr>
            <a:r>
              <a:rPr lang="hu-HU" baseline="0" dirty="0" smtClean="0"/>
              <a:t>20 igen (9 valamilyen formában egyenlőségjelet tett a kettő közé; a többiek: feltételekkel: kisebb csoport/nagyobb csoport; indoklás helyett következmény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Közösségi média: 63 miért szeretem (unalmas, ismétlődő), 50 miért nem szeretem (érdekes és elgondolkodtató)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 Az individualizmusnak nincs szüksége az etikára – társas lényként nélkülözhetetlen az erkölcs iránytűje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Új érdeklődés az etika iránt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figyelem divatos és múlékony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megújult érdeklődés sokkal inkább a megelőzés erkölcse, mintsem az elveké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2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tanítás súlypontjában nem a személyes, hanem a társadalmi szempontok állnak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B2AF5-CBCA-42B1-A9DA-A922974E0AF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t="2406" b="16190"/>
          <a:stretch>
            <a:fillRect/>
          </a:stretch>
        </p:blipFill>
        <p:spPr bwMode="auto">
          <a:xfrm>
            <a:off x="-131973" y="-1"/>
            <a:ext cx="927597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5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8" name="Picture 15" descr="R_ACADEMYfeher_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3787" cy="57626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73050" indent="-273050">
              <a:defRPr sz="1800"/>
            </a:lvl3pPr>
            <a:lvl4pPr marL="536575" indent="-263525">
              <a:defRPr sz="1800"/>
            </a:lvl4pPr>
            <a:lvl5pPr marL="809625" indent="-271463">
              <a:defRPr sz="1800"/>
            </a:lvl5pPr>
            <a:lvl6pPr marL="1071563" indent="-265113"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73050" indent="-273050">
              <a:defRPr sz="1800"/>
            </a:lvl3pPr>
            <a:lvl4pPr marL="536575" indent="-263525">
              <a:defRPr sz="1800"/>
            </a:lvl4pPr>
            <a:lvl5pPr marL="809625" indent="-271463">
              <a:defRPr sz="1800"/>
            </a:lvl5pPr>
            <a:lvl6pPr marL="1071563" indent="-265113" defTabSz="1071563">
              <a:tabLst/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1520" y="1125538"/>
            <a:ext cx="4248150" cy="2374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  <a:endParaRPr lang="hu-H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715570" y="1125538"/>
            <a:ext cx="4249737" cy="2374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251520" y="3716338"/>
            <a:ext cx="4248150" cy="2376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520" t="397" r="7297" b="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15" descr="R_ACADEMYfeher_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subtitle style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 userDrawn="1"/>
        </p:nvSpPr>
        <p:spPr bwMode="gray">
          <a:xfrm rot="19080000" flipH="1">
            <a:off x="4691063" y="2387600"/>
            <a:ext cx="1498600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3" name="AutoShape 17"/>
          <p:cNvSpPr>
            <a:spLocks noChangeArrowheads="1"/>
          </p:cNvSpPr>
          <p:nvPr userDrawn="1"/>
        </p:nvSpPr>
        <p:spPr bwMode="gray">
          <a:xfrm rot="2520000" flipH="1">
            <a:off x="4691063" y="4432300"/>
            <a:ext cx="1498600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4" name="AutoShape 20"/>
          <p:cNvSpPr>
            <a:spLocks noChangeArrowheads="1"/>
          </p:cNvSpPr>
          <p:nvPr userDrawn="1"/>
        </p:nvSpPr>
        <p:spPr bwMode="gray">
          <a:xfrm rot="2520000">
            <a:off x="2879725" y="2387600"/>
            <a:ext cx="149701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5" name="AutoShape 17"/>
          <p:cNvSpPr>
            <a:spLocks noChangeArrowheads="1"/>
          </p:cNvSpPr>
          <p:nvPr userDrawn="1"/>
        </p:nvSpPr>
        <p:spPr bwMode="gray">
          <a:xfrm rot="19080000">
            <a:off x="2879725" y="4432300"/>
            <a:ext cx="149701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hu-HU" noProof="0" smtClean="0"/>
              <a:t>Text</a:t>
            </a:r>
            <a:endParaRPr lang="hu-HU" noProof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gray">
            <a:xfrm>
              <a:off x="7007225" y="6116639"/>
              <a:ext cx="2136775" cy="741362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gray">
            <a:xfrm>
              <a:off x="1241425" y="4743451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1554163" y="0"/>
              <a:ext cx="4738687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0" y="0"/>
              <a:ext cx="3898900" cy="5630864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>
              <a:off x="7007225" y="6116639"/>
              <a:ext cx="655638" cy="741362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7" cy="1227137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1604963" y="4743451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7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pic>
        <p:nvPicPr>
          <p:cNvPr id="18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357313"/>
            <a:ext cx="2046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/>
          </p:cNvSpPr>
          <p:nvPr userDrawn="1"/>
        </p:nvSpPr>
        <p:spPr bwMode="gray">
          <a:xfrm>
            <a:off x="0" y="0"/>
            <a:ext cx="6475413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5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5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5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buFont typeface="Arial" pitchFamily="34" charset="0"/>
              <a:buChar char="■"/>
              <a:defRPr sz="2200" b="0"/>
            </a:lvl1pPr>
            <a:lvl2pPr>
              <a:defRPr sz="2000"/>
            </a:lvl2pPr>
            <a:lvl3pPr>
              <a:buFont typeface="Arial" pitchFamily="34" charset="0"/>
              <a:buChar char="□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defRPr sz="14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73013854"/>
          <p:cNvPicPr>
            <a:picLocks noChangeAspect="1" noChangeArrowheads="1"/>
          </p:cNvPicPr>
          <p:nvPr userDrawn="1"/>
        </p:nvPicPr>
        <p:blipFill>
          <a:blip r:embed="rId2" cstate="print"/>
          <a:srcRect l="35793" t="358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0" y="0"/>
            <a:ext cx="4716463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15" descr="R_ACADEMYfeher_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subtitle style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t="-1" b="235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1" y="0"/>
            <a:ext cx="4283968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15" descr="R_ACADEMYfeher_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subtitle style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0" y="0"/>
            <a:ext cx="4716463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subtitle style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 userDrawn="1"/>
        </p:nvSpPr>
        <p:spPr bwMode="gray">
          <a:xfrm>
            <a:off x="0" y="547688"/>
            <a:ext cx="4683125" cy="4848225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684213" y="549275"/>
            <a:ext cx="1930400" cy="107950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7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2046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-1588"/>
            <a:ext cx="9144000" cy="6859588"/>
            <a:chOff x="3175" y="-1588"/>
            <a:chExt cx="9140826" cy="6859588"/>
          </a:xfrm>
        </p:grpSpPr>
        <p:sp>
          <p:nvSpPr>
            <p:cNvPr id="5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411" cy="3238501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 userDrawn="1"/>
          </p:nvSpPr>
          <p:spPr bwMode="gray">
            <a:xfrm>
              <a:off x="1978927" y="1820863"/>
              <a:ext cx="7165074" cy="5037137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Freeform 24"/>
            <p:cNvSpPr>
              <a:spLocks noChangeAspect="1"/>
            </p:cNvSpPr>
            <p:nvPr userDrawn="1"/>
          </p:nvSpPr>
          <p:spPr bwMode="gray">
            <a:xfrm>
              <a:off x="3050117" y="1820863"/>
              <a:ext cx="1423494" cy="1417637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pic>
        <p:nvPicPr>
          <p:cNvPr id="8" name="Picture 15" descr="R_ACADEMYfeher_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404813"/>
            <a:ext cx="204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643438" y="5013325"/>
            <a:ext cx="4105275" cy="1439863"/>
          </a:xfrm>
        </p:spPr>
        <p:txBody>
          <a:bodyPr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pPr lvl="0"/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>
            <a:lvl1pPr>
              <a:defRPr sz="1800"/>
            </a:lvl1pPr>
          </a:lstStyle>
          <a:p>
            <a:pPr lvl="0"/>
            <a:r>
              <a:rPr lang="hu-HU" smtClean="0"/>
              <a:t>Click </a:t>
            </a:r>
            <a:r>
              <a:rPr lang="hu-HU" noProof="0" smtClean="0"/>
              <a:t>to</a:t>
            </a:r>
            <a:r>
              <a:rPr lang="hu-HU" smtClean="0"/>
              <a:t>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388" y="1125538"/>
            <a:ext cx="8713787" cy="53038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grpSp>
        <p:nvGrpSpPr>
          <p:cNvPr id="2" name="Group 17"/>
          <p:cNvGrpSpPr/>
          <p:nvPr/>
        </p:nvGrpSpPr>
        <p:grpSpPr bwMode="gray">
          <a:xfrm>
            <a:off x="179512" y="1124744"/>
            <a:ext cx="8712968" cy="53046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</p:grpSp>
      <p:grpSp>
        <p:nvGrpSpPr>
          <p:cNvPr id="3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26" name="Rectangle 4"/>
            <p:cNvSpPr/>
            <p:nvPr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>
            <a:off x="179388" y="6572250"/>
            <a:ext cx="87137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 userDrawn="1"/>
        </p:nvSpPr>
        <p:spPr bwMode="gray">
          <a:xfrm>
            <a:off x="179388" y="6605588"/>
            <a:ext cx="5832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338D"/>
                </a:solidFill>
                <a:latin typeface="+mn-lt"/>
                <a:cs typeface="+mn-cs"/>
              </a:rPr>
              <a:t>© 2011 KBA Oktatási Kft., a magyar jog alapján bejegyzett korlátolt felelősségű társaság. Minden jog fenntartva.</a:t>
            </a:r>
          </a:p>
        </p:txBody>
      </p:sp>
      <p:sp>
        <p:nvSpPr>
          <p:cNvPr id="36" name="Rectangle 35"/>
          <p:cNvSpPr/>
          <p:nvPr/>
        </p:nvSpPr>
        <p:spPr bwMode="gray">
          <a:xfrm>
            <a:off x="8389938" y="6577013"/>
            <a:ext cx="50323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59FE70CB-D3B8-498A-9244-C5AE4314737C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1033" name="Title Placeholder 45"/>
          <p:cNvSpPr>
            <a:spLocks noGrp="1"/>
          </p:cNvSpPr>
          <p:nvPr>
            <p:ph type="title"/>
          </p:nvPr>
        </p:nvSpPr>
        <p:spPr bwMode="gray">
          <a:xfrm>
            <a:off x="179388" y="115888"/>
            <a:ext cx="87137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4" name="Picture 15" descr="R_ACADEMYfeher_gif"/>
          <p:cNvPicPr>
            <a:picLocks noChangeAspect="1" noChangeArrowheads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140575" y="214313"/>
            <a:ext cx="16922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9" r:id="rId2"/>
    <p:sldLayoutId id="2147484352" r:id="rId3"/>
    <p:sldLayoutId id="2147484350" r:id="rId4"/>
    <p:sldLayoutId id="2147484351" r:id="rId5"/>
    <p:sldLayoutId id="2147484339" r:id="rId6"/>
    <p:sldLayoutId id="2147484340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41" r:id="rId17"/>
    <p:sldLayoutId id="2147484319" r:id="rId18"/>
    <p:sldLayoutId id="2147484320" r:id="rId19"/>
    <p:sldLayoutId id="2147484342" r:id="rId20"/>
    <p:sldLayoutId id="2147484321" r:id="rId21"/>
    <p:sldLayoutId id="2147484322" r:id="rId22"/>
    <p:sldLayoutId id="2147484323" r:id="rId23"/>
    <p:sldLayoutId id="2147484343" r:id="rId24"/>
    <p:sldLayoutId id="2147484344" r:id="rId25"/>
    <p:sldLayoutId id="2147484347" r:id="rId26"/>
    <p:sldLayoutId id="2147484348" r:id="rId27"/>
    <p:sldLayoutId id="2147484324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defRPr lang="en-US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defRPr lang="en-US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■"/>
        <a:defRPr lang="en-US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–"/>
        <a:defRPr lang="en-US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■"/>
        <a:defRPr lang="en-GB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8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8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8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8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http://www.harvard.hu/images/top_maintitle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3672408" cy="1800200"/>
          </a:xfrm>
        </p:spPr>
        <p:txBody>
          <a:bodyPr/>
          <a:lstStyle/>
          <a:p>
            <a:pPr algn="l"/>
            <a:r>
              <a:rPr lang="hu-HU" sz="1900" dirty="0" smtClean="0"/>
              <a:t>MTA Gazdálkodástudományi Bizottság</a:t>
            </a:r>
            <a:br>
              <a:rPr lang="hu-HU" sz="1900" dirty="0" smtClean="0"/>
            </a:br>
            <a:r>
              <a:rPr lang="hu-HU" sz="1900" dirty="0" smtClean="0"/>
              <a:t>Tudásmenedzsment Munkabizottsága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2012. április 4.</a:t>
            </a:r>
            <a:endParaRPr lang="hu-H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1960" y="2564904"/>
            <a:ext cx="4608512" cy="2808312"/>
          </a:xfrm>
        </p:spPr>
        <p:txBody>
          <a:bodyPr>
            <a:normAutofit/>
          </a:bodyPr>
          <a:lstStyle/>
          <a:p>
            <a:pPr marL="0" indent="0" algn="l"/>
            <a:r>
              <a:rPr lang="hu-HU" sz="2000" b="1" dirty="0" smtClean="0"/>
              <a:t>Egyénre </a:t>
            </a:r>
            <a:r>
              <a:rPr lang="hu-HU" sz="2000" b="1" dirty="0" smtClean="0"/>
              <a:t>szabott TM </a:t>
            </a:r>
            <a:r>
              <a:rPr lang="hu-HU" sz="2000" b="1" dirty="0" smtClean="0"/>
              <a:t>szolgáltatások- intézményesítetté </a:t>
            </a:r>
            <a:r>
              <a:rPr lang="hu-HU" sz="2000" b="1" dirty="0" smtClean="0"/>
              <a:t>váló TM megoldások</a:t>
            </a:r>
          </a:p>
          <a:p>
            <a:pPr algn="l"/>
            <a:endParaRPr lang="hu-HU" sz="1400" b="1" dirty="0" smtClean="0"/>
          </a:p>
          <a:p>
            <a:pPr marL="0" indent="0" algn="l"/>
            <a:r>
              <a:rPr lang="hu-HU" sz="1800" b="1" dirty="0" smtClean="0"/>
              <a:t>A tudásközösségek szerepe a munkaszervezetek közösséggé alakításában</a:t>
            </a:r>
          </a:p>
          <a:p>
            <a:pPr algn="l"/>
            <a:endParaRPr lang="hu-HU" dirty="0" smtClean="0"/>
          </a:p>
          <a:p>
            <a:pPr algn="l"/>
            <a:endParaRPr lang="hu-HU" dirty="0" smtClean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gray">
          <a:xfrm>
            <a:off x="3563888" y="5445224"/>
            <a:ext cx="53285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hu-HU" sz="1600" dirty="0" smtClean="0">
                <a:solidFill>
                  <a:schemeClr val="bg1"/>
                </a:solidFill>
              </a:rPr>
              <a:t>Dr. Tomka János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hu-HU" sz="1400" dirty="0" smtClean="0">
                <a:solidFill>
                  <a:schemeClr val="bg1"/>
                </a:solidFill>
              </a:rPr>
              <a:t>társelnök, ügyvezető igazgató, </a:t>
            </a:r>
            <a:r>
              <a:rPr lang="hu-HU" sz="1600" b="1" dirty="0" smtClean="0">
                <a:solidFill>
                  <a:schemeClr val="bg1"/>
                </a:solidFill>
              </a:rPr>
              <a:t>KPMG-BME Akadémia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hu-HU" sz="1400" dirty="0" smtClean="0">
                <a:solidFill>
                  <a:schemeClr val="bg1"/>
                </a:solidFill>
              </a:rPr>
              <a:t>főiskolai tanár</a:t>
            </a:r>
            <a:r>
              <a:rPr lang="hu-HU" sz="1600" dirty="0" smtClean="0">
                <a:solidFill>
                  <a:schemeClr val="bg1"/>
                </a:solidFill>
              </a:rPr>
              <a:t>, </a:t>
            </a:r>
            <a:r>
              <a:rPr lang="hu-HU" sz="1600" b="1" dirty="0" smtClean="0">
                <a:solidFill>
                  <a:schemeClr val="bg1"/>
                </a:solidFill>
              </a:rPr>
              <a:t>Károli Gáspár Református Egyetem</a:t>
            </a:r>
            <a:endParaRPr lang="hu-HU" sz="1600" b="1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  <a:buFont typeface="Arial" charset="0"/>
              <a:buNone/>
            </a:pPr>
            <a:endParaRPr lang="hu-HU" sz="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300" dirty="0" smtClean="0"/>
              <a:t>Egy újabb ellenvélemény</a:t>
            </a:r>
            <a:endParaRPr lang="hu-HU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3928" y="1797571"/>
            <a:ext cx="4753223" cy="280831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indent="12700" algn="ctr"/>
            <a:r>
              <a:rPr lang="hu-HU" b="0" i="1" dirty="0" smtClean="0"/>
              <a:t>„ Mára a technológia vette át a kiváló általános menedzser szerepét: nyomon követi a teljesítményt, azonnali visszajelzést ad, sőt még jelentéseket és prezentációkat is készít. Ezenkívül a szakismerettel rendelkező teamek is egyre inkább önállósodnak. Ennek következtében meginog mindazok pozíciója, akiknek csupán általános menedzsmentkészségeik vannak.”</a:t>
            </a:r>
            <a:endParaRPr lang="hu-HU" b="0" i="1" dirty="0"/>
          </a:p>
        </p:txBody>
      </p:sp>
      <p:pic>
        <p:nvPicPr>
          <p:cNvPr id="6146" name="Picture 2" descr="http://www.thinkers50.com/images/lynda_gra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97571"/>
            <a:ext cx="2808312" cy="2808312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683568" y="4965923"/>
            <a:ext cx="3025031" cy="839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Lynda</a:t>
            </a: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</a:t>
            </a:r>
            <a:r>
              <a:rPr lang="hu-HU" b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Gratton</a:t>
            </a:r>
            <a:endParaRPr lang="hu-HU" b="1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(1953 - )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ellenvélemény ellenvéleménye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07904" y="2060848"/>
            <a:ext cx="5041255" cy="29515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/>
            <a:r>
              <a:rPr lang="hu-HU" b="0" i="1" dirty="0" smtClean="0"/>
              <a:t/>
            </a:r>
            <a:br>
              <a:rPr lang="hu-HU" b="0" i="1" dirty="0" smtClean="0"/>
            </a:br>
            <a:r>
              <a:rPr lang="hu-HU" b="0" i="1" dirty="0" smtClean="0"/>
              <a:t>„A struktúrától független közösségek az utóbbi években elszaporodtak, és sok vállalat tőlük várta a funkcionális területek közti szakadékok áthidalására szolgáló kreatív megoldásokat. Az elmúlt néhány évben azonban a külső erők – a technológiai haladás, a globalizáció, a munkavállalók ideje iránti fokozott igények – veszélyeztették a közösségek sikerét.”</a:t>
            </a:r>
            <a:endParaRPr lang="hu-HU" b="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44289"/>
            <a:ext cx="3851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4"/>
                </a:solidFill>
              </a:rPr>
              <a:t>Douglas Archibald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96017"/>
            <a:ext cx="38519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4"/>
                </a:solidFill>
              </a:rPr>
              <a:t>Richard </a:t>
            </a:r>
            <a:r>
              <a:rPr lang="hu-HU" b="1" dirty="0" err="1" smtClean="0">
                <a:solidFill>
                  <a:schemeClr val="accent4"/>
                </a:solidFill>
              </a:rPr>
              <a:t>McDermott</a:t>
            </a:r>
            <a:endParaRPr lang="hu-HU" b="1" dirty="0" smtClean="0">
              <a:solidFill>
                <a:schemeClr val="accent4"/>
              </a:solidFill>
            </a:endParaRPr>
          </a:p>
        </p:txBody>
      </p:sp>
      <p:pic>
        <p:nvPicPr>
          <p:cNvPr id="22530" name="Picture 2" descr="http://www.gurteen.com/gurteen/gurteen.nsf/id/L000988/$File/richard-mcderm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79793"/>
            <a:ext cx="1419225" cy="1905000"/>
          </a:xfrm>
          <a:prstGeom prst="rect">
            <a:avLst/>
          </a:prstGeom>
          <a:noFill/>
        </p:spPr>
      </p:pic>
      <p:pic>
        <p:nvPicPr>
          <p:cNvPr id="22532" name="Picture 4" descr="http://static.guim.co.uk/sys-images/Education/Pix/pictures/2011/11/15/Douglas-Archibald-140x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72081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7128792" cy="576262"/>
          </a:xfrm>
        </p:spPr>
        <p:txBody>
          <a:bodyPr/>
          <a:lstStyle/>
          <a:p>
            <a:r>
              <a:rPr lang="hu-HU" dirty="0" smtClean="0"/>
              <a:t>A közösségek kialakításának és integrációjának alapelvei</a:t>
            </a:r>
            <a:endParaRPr lang="hu-HU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gray">
          <a:xfrm>
            <a:off x="179512" y="1916832"/>
            <a:ext cx="8713787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„A fenntartható közösségek a felső szintű menedzsment által meghatározott, valós problémákkal foglalkozzanak.”</a:t>
            </a:r>
            <a:endParaRPr kumimoji="0" lang="hu-H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179512" y="2852936"/>
            <a:ext cx="8713787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„A formális</a:t>
            </a:r>
            <a:r>
              <a:rPr kumimoji="0" lang="hu-HU" sz="1800" b="0" i="1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célok és elérendő eredmények nemhogy gátolják az ötletek és információk cseréjét, hanem inkább stimulálják a közösségeket. Fontos kérdésekre irányítják a figyelmet, okot adnak a találkozásra és részvételre, és ami még fontosabb: megalapozzák a közösségek hozzájárulását a szervezet munkájához.”</a:t>
            </a:r>
            <a:endParaRPr kumimoji="0" lang="hu-H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179512" y="4365898"/>
            <a:ext cx="8713787" cy="8633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„Ahhoz, hogy a</a:t>
            </a:r>
            <a:r>
              <a:rPr kumimoji="0" lang="hu-HU" sz="1800" b="0" i="1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közösségek megfelelően integrálódjanak a szervezetbe, a teamekhez hasonló módon erős, formális kapcsolatra van szükségük a szervezet felső szintű vezetőségével.”</a:t>
            </a:r>
            <a:endParaRPr kumimoji="0" lang="hu-H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gray">
          <a:xfrm>
            <a:off x="179512" y="5517232"/>
            <a:ext cx="8713787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„Hiábavaló a felső szintű menedzserek támogatása, ha nem tanúsítanak valódi</a:t>
            </a:r>
            <a:r>
              <a:rPr kumimoji="0" lang="hu-HU" sz="1800" b="0" i="1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elkötelezettséget a közösségek iránt.”</a:t>
            </a:r>
            <a:endParaRPr kumimoji="0" lang="hu-H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178693" y="980728"/>
            <a:ext cx="8713787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rm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„A régebben látott, független és önszerveződő csoportosulásokkal ellentétben a mai közösségek valódi struktúrát igényelnek.”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charset="0"/>
                <a:cs typeface="Arial" charset="0"/>
              </a:rPr>
              <a:t>Irodalom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512" y="764704"/>
            <a:ext cx="8713787" cy="54006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err="1" smtClean="0"/>
              <a:t>Gratton</a:t>
            </a:r>
            <a:r>
              <a:rPr lang="hu-HU" sz="1700" b="0" dirty="0" smtClean="0"/>
              <a:t>, L. (2011): Leáldozóban a középszerű menedzserek csillaga; Harvard Business </a:t>
            </a:r>
            <a:r>
              <a:rPr lang="hu-HU" sz="1700" b="0" dirty="0" err="1" smtClean="0"/>
              <a:t>Review</a:t>
            </a:r>
            <a:r>
              <a:rPr lang="hu-HU" sz="1700" b="0" dirty="0" smtClean="0"/>
              <a:t> Magyar kiadás, március, 63.o</a:t>
            </a:r>
            <a:r>
              <a:rPr lang="hu-HU" sz="1700" b="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err="1" smtClean="0"/>
              <a:t>Hamel</a:t>
            </a:r>
            <a:r>
              <a:rPr lang="hu-HU" sz="1700" b="0" dirty="0" smtClean="0"/>
              <a:t>, G. (2009): „</a:t>
            </a:r>
            <a:r>
              <a:rPr lang="hu-HU" sz="1700" b="0" dirty="0" err="1" smtClean="0"/>
              <a:t>Holdraszállások</a:t>
            </a:r>
            <a:r>
              <a:rPr lang="hu-HU" sz="1700" b="0" dirty="0" smtClean="0"/>
              <a:t>” a menedzsmentben; Harvard Business </a:t>
            </a:r>
            <a:r>
              <a:rPr lang="hu-HU" sz="1700" b="0" dirty="0" err="1" smtClean="0"/>
              <a:t>Review</a:t>
            </a:r>
            <a:r>
              <a:rPr lang="hu-HU" sz="1700" b="0" dirty="0" smtClean="0"/>
              <a:t> Magyar Kiadás, szeptember, 41-50. o.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err="1" smtClean="0"/>
              <a:t>McDermott</a:t>
            </a:r>
            <a:r>
              <a:rPr lang="hu-HU" sz="1700" b="0" dirty="0" smtClean="0"/>
              <a:t>, R. – Archibald, D. (2010): Az informális dolgozói kapcsolatrendszerek hasznosítása; Harvard Business </a:t>
            </a:r>
            <a:r>
              <a:rPr lang="hu-HU" sz="1700" b="0" dirty="0" err="1" smtClean="0"/>
              <a:t>Review</a:t>
            </a:r>
            <a:r>
              <a:rPr lang="hu-HU" sz="1700" b="0" dirty="0" smtClean="0"/>
              <a:t> Magyar Kiadás, június, 52-60. o.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smtClean="0"/>
              <a:t>Mintzberg, H. (2009-2010): Alakítsuk közösséggé a vállalatokat!; Harvard Business </a:t>
            </a:r>
            <a:r>
              <a:rPr lang="hu-HU" sz="1700" b="0" dirty="0" err="1" smtClean="0"/>
              <a:t>Review</a:t>
            </a:r>
            <a:r>
              <a:rPr lang="hu-HU" sz="1700" b="0" dirty="0" smtClean="0"/>
              <a:t> Magyar Kiadás, december-január, 72-76. o.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err="1" smtClean="0"/>
              <a:t>Podolny</a:t>
            </a:r>
            <a:r>
              <a:rPr lang="hu-HU" sz="1700" b="0" dirty="0" smtClean="0"/>
              <a:t>, J.M. (2009): A végső felelősség az üzleti iskoláké; Harvard Business </a:t>
            </a:r>
            <a:r>
              <a:rPr lang="hu-HU" sz="1700" b="0" dirty="0" err="1" smtClean="0"/>
              <a:t>Review</a:t>
            </a:r>
            <a:r>
              <a:rPr lang="hu-HU" sz="1700" b="0" dirty="0" smtClean="0"/>
              <a:t> Magyar Kiadás, 2009. október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err="1" smtClean="0"/>
              <a:t>Sveiby</a:t>
            </a:r>
            <a:r>
              <a:rPr lang="hu-HU" sz="1700" b="0" dirty="0" smtClean="0"/>
              <a:t>, K-E (2001): Szervezetek új gazdagsága: a menedzselt tudás; Budapest, </a:t>
            </a:r>
            <a:br>
              <a:rPr lang="hu-HU" sz="1700" b="0" dirty="0" smtClean="0"/>
            </a:br>
            <a:r>
              <a:rPr lang="hu-HU" sz="1700" b="0" dirty="0" smtClean="0"/>
              <a:t>KJK-KERSZÖV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smtClean="0"/>
              <a:t>Tomka J. (2009): A megosztott tudás hatalom; Budapest, Harmat Kiadó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700" b="0" dirty="0" smtClean="0"/>
              <a:t>Tomka J. – </a:t>
            </a:r>
            <a:r>
              <a:rPr lang="hu-HU" sz="1700" b="0" dirty="0" err="1" smtClean="0"/>
              <a:t>Bőgel</a:t>
            </a:r>
            <a:r>
              <a:rPr lang="hu-HU" sz="1700" b="0" dirty="0" smtClean="0"/>
              <a:t> </a:t>
            </a:r>
            <a:r>
              <a:rPr lang="hu-HU" sz="1700" b="0" dirty="0" err="1" smtClean="0"/>
              <a:t>Gy</a:t>
            </a:r>
            <a:r>
              <a:rPr lang="hu-HU" sz="1700" b="0" dirty="0" smtClean="0"/>
              <a:t>. (2010): Vezetés egykor és most – A Biblia és a menedzsment; Budapest, Nemzeti Tankönyvkiadó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43438" y="2492375"/>
            <a:ext cx="4105275" cy="2160588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/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KPMG-BME Akadémia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hu-HU" dirty="0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00375" y="5072063"/>
            <a:ext cx="3571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hu-HU" b="1">
                <a:solidFill>
                  <a:schemeClr val="bg1"/>
                </a:solidFill>
              </a:rPr>
              <a:t>www.kpmg-bme-akademia.hu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hu-HU" b="1">
                <a:solidFill>
                  <a:schemeClr val="bg1"/>
                </a:solidFill>
              </a:rPr>
              <a:t>academy@kpmg.hu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71813" y="6072188"/>
            <a:ext cx="28352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r>
              <a:rPr lang="hu-HU" sz="1200" b="1" dirty="0">
                <a:solidFill>
                  <a:schemeClr val="bg1"/>
                </a:solidFill>
              </a:rPr>
              <a:t>Nyilvántartási szám: 01-0469-04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r>
              <a:rPr lang="hu-HU" sz="1200" b="1" dirty="0">
                <a:solidFill>
                  <a:schemeClr val="bg1"/>
                </a:solidFill>
              </a:rPr>
              <a:t>Akkreditációs lajstromszám: </a:t>
            </a:r>
            <a:r>
              <a:rPr lang="hu-HU" sz="1200" b="1" dirty="0" smtClean="0">
                <a:solidFill>
                  <a:schemeClr val="bg1"/>
                </a:solidFill>
              </a:rPr>
              <a:t>AL-1068</a:t>
            </a:r>
          </a:p>
          <a:p>
            <a:pPr>
              <a:buClr>
                <a:schemeClr val="tx2"/>
              </a:buClr>
              <a:buSzPct val="70000"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r>
              <a:rPr lang="hu-HU" sz="1050" b="1" dirty="0" smtClean="0">
                <a:solidFill>
                  <a:schemeClr val="bg1"/>
                </a:solidFill>
              </a:rPr>
              <a:t>EDU_V/1_v13</a:t>
            </a:r>
            <a:endParaRPr lang="hu-HU" sz="1050" b="1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endParaRPr lang="hu-HU" sz="12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0" y="1357313"/>
            <a:ext cx="4389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fontAlgn="auto">
              <a:spcAft>
                <a:spcPts val="0"/>
              </a:spcAft>
              <a:defRPr/>
            </a:pPr>
            <a:endParaRPr lang="hu-HU" sz="3000" b="1" dirty="0">
              <a:solidFill>
                <a:schemeClr val="bg1"/>
              </a:solidFill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reakcióm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1412775"/>
            <a:ext cx="3996506" cy="4680520"/>
          </a:xfrm>
          <a:solidFill>
            <a:srgbClr val="DCDDDD"/>
          </a:solidFill>
        </p:spPr>
        <p:txBody>
          <a:bodyPr/>
          <a:lstStyle/>
          <a:p>
            <a:pPr algn="ctr"/>
            <a:r>
              <a:rPr lang="hu-HU" sz="2400" dirty="0" smtClean="0"/>
              <a:t>Alakítsuk közösséggé a vállalatokat!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2009. december – 2010. január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5149" y="1484784"/>
            <a:ext cx="4248026" cy="4968552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hu-HU" sz="2000" b="0" dirty="0" smtClean="0">
                <a:solidFill>
                  <a:schemeClr val="tx1"/>
                </a:solidFill>
              </a:rPr>
              <a:t>„Egy önjelölt menedzsmentguru divatteremtő próbálkozása”</a:t>
            </a:r>
          </a:p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hu-HU" sz="2000" b="0" dirty="0" smtClean="0">
                <a:solidFill>
                  <a:schemeClr val="tx1"/>
                </a:solidFill>
              </a:rPr>
              <a:t>„A szakmai közösségeket a szervezet alapstruktúrájába kell illeszteni”</a:t>
            </a:r>
          </a:p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hu-HU" sz="2000" b="0" dirty="0" smtClean="0">
                <a:solidFill>
                  <a:schemeClr val="tx1"/>
                </a:solidFill>
              </a:rPr>
              <a:t>„A Harvard Business </a:t>
            </a:r>
            <a:r>
              <a:rPr lang="hu-HU" sz="2000" b="0" dirty="0" err="1" smtClean="0">
                <a:solidFill>
                  <a:schemeClr val="tx1"/>
                </a:solidFill>
              </a:rPr>
              <a:t>Review-nak</a:t>
            </a:r>
            <a:r>
              <a:rPr lang="hu-HU" sz="2000" b="0" dirty="0" smtClean="0">
                <a:solidFill>
                  <a:schemeClr val="tx1"/>
                </a:solidFill>
              </a:rPr>
              <a:t> is vannak középszerű cikkei”</a:t>
            </a:r>
            <a:endParaRPr lang="hu-HU" sz="2000" b="0" dirty="0">
              <a:solidFill>
                <a:schemeClr val="tx1"/>
              </a:solidFill>
            </a:endParaRPr>
          </a:p>
        </p:txBody>
      </p:sp>
      <p:pic>
        <p:nvPicPr>
          <p:cNvPr id="7" name="Picture 37" descr="http://www.harvard.hu/images/top_maintit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7544" y="2780928"/>
            <a:ext cx="352781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Mintzberg</a:t>
            </a:r>
            <a:r>
              <a:rPr lang="hu-HU" dirty="0" smtClean="0"/>
              <a:t> tézise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920" y="1773611"/>
            <a:ext cx="4393183" cy="31675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/>
            <a:r>
              <a:rPr lang="hu-HU" b="0" i="1" dirty="0" smtClean="0"/>
              <a:t>„ A jelenlegi gazdasági krízis hátterében egy másik, sokkal jelentősebb válság húzódik meg: eltűnt a közösségi tudat – az emberek már nem érzik, hogy valami olyanhoz tartoznak és valami olyanról gondoskodnak, ami nem csak róluk szól.</a:t>
            </a:r>
          </a:p>
          <a:p>
            <a:pPr algn="ctr"/>
            <a:r>
              <a:rPr lang="hu-HU" b="0" i="1" dirty="0" smtClean="0"/>
              <a:t> …</a:t>
            </a:r>
          </a:p>
          <a:p>
            <a:pPr marL="0" indent="0" algn="ctr"/>
            <a:r>
              <a:rPr lang="hu-HU" b="0" i="1" dirty="0" smtClean="0"/>
              <a:t>Az eredmény: gondatlan, nemtörődöm magatartás, amely térdre kényszerítette a globális gazdaságot.”</a:t>
            </a:r>
          </a:p>
          <a:p>
            <a:endParaRPr lang="hu-HU" dirty="0"/>
          </a:p>
        </p:txBody>
      </p:sp>
      <p:pic>
        <p:nvPicPr>
          <p:cNvPr id="56322" name="Picture 2" descr="http://rodolfo.typepad.com/.a/6a00e554b11a2e8833010535b645dd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1872208" cy="3070422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1187624" y="5085184"/>
            <a:ext cx="2088232" cy="839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Henry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Mintzberg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(1939 - )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ellenvélemény</a:t>
            </a:r>
            <a:endParaRPr lang="hu-HU" dirty="0"/>
          </a:p>
        </p:txBody>
      </p:sp>
      <p:pic>
        <p:nvPicPr>
          <p:cNvPr id="4" name="il_fi" descr="http://www.gurteen.com/gurteen/gurteen.nsf/id/L000800/$File/sveib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99873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880193"/>
            <a:ext cx="3384376" cy="709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algn="ctr" eaLnBrk="0" hangingPunct="0">
              <a:spcBef>
                <a:spcPts val="1200"/>
              </a:spcBef>
              <a:defRPr/>
            </a:pP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Karl-Erik </a:t>
            </a:r>
            <a:r>
              <a:rPr lang="hu-HU" b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Sveiby</a:t>
            </a:r>
            <a:endParaRPr lang="hu-HU" b="1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  <a:p>
            <a:pPr marL="342900" indent="-342900" algn="ctr" eaLnBrk="0" hangingPunct="0">
              <a:spcBef>
                <a:spcPts val="1200"/>
              </a:spcBef>
              <a:defRPr/>
            </a:pP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(1946 - )</a:t>
            </a:r>
            <a:endParaRPr lang="hu-HU" b="1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51920" y="1412776"/>
            <a:ext cx="4464496" cy="4104456"/>
          </a:xfrm>
          <a:solidFill>
            <a:srgbClr val="DCDDDD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endParaRPr lang="hu-HU" sz="900" b="0" i="1" dirty="0" smtClean="0"/>
          </a:p>
          <a:p>
            <a:pPr marL="0" indent="0" algn="ctr">
              <a:spcBef>
                <a:spcPts val="0"/>
              </a:spcBef>
            </a:pPr>
            <a:r>
              <a:rPr lang="hu-HU" b="0" i="1" dirty="0" smtClean="0"/>
              <a:t>„Tény, hogy nem ismerjük az együttműködés értékét. Néhány empirikus tanulmány szerint a bizalom és az együttműködés elengedhetetlenül fontos ahhoz, hogy hajlandónak mutatkozzunk a tudás, az információ és ötletek megosztására. Ugyanakkor az is nyilvánvaló, hogy a kreativitás és a tudásteremtés fejlődését a kompetitív környezet ösztönzi. De vajon vannak-e az együttműködésnek korlátai vagy az minden esetben célravezetőbb, mint a verseny? Mikor lesz az együttműködésből csoportgondolkodás?” </a:t>
            </a:r>
            <a:endParaRPr lang="hu-HU" b="0" dirty="0" smtClean="0"/>
          </a:p>
          <a:p>
            <a:pPr marL="0" indent="0" algn="ctr"/>
            <a:endParaRPr lang="hu-HU" sz="2000" b="0" dirty="0" smtClean="0"/>
          </a:p>
          <a:p>
            <a:pPr marL="0" indent="0" algn="ctr"/>
            <a:endParaRPr lang="hu-HU" sz="2000" b="0" dirty="0" smtClean="0"/>
          </a:p>
          <a:p>
            <a:pPr marL="0" indent="0" algn="ctr"/>
            <a:endParaRPr lang="hu-H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megerősítő vélemény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67944" y="1844825"/>
            <a:ext cx="4248026" cy="3456383"/>
          </a:xfrm>
          <a:solidFill>
            <a:srgbClr val="DCDDDD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endParaRPr lang="hu-HU" b="0" i="1" dirty="0" smtClean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</a:pPr>
            <a:r>
              <a:rPr lang="hu-HU" b="0" i="1" dirty="0" smtClean="0"/>
              <a:t>„Annak érdekében, hogy az alkalmazottak elkötelezettsége maximális legyen, a menedzsmentrendszerek segítsék elő szenvedélyes, önmagukat meghatározó közösségek alakulását!</a:t>
            </a:r>
            <a:endParaRPr lang="hu-HU" b="0" i="1" dirty="0"/>
          </a:p>
        </p:txBody>
      </p:sp>
      <p:pic>
        <p:nvPicPr>
          <p:cNvPr id="8" name="il_fi" descr="http://jaekyungkoh.files.wordpress.com/2011/06/gary-ham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5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4869161"/>
            <a:ext cx="3384376" cy="7200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algn="ctr" eaLnBrk="0" hangingPunct="0">
              <a:spcBef>
                <a:spcPts val="1200"/>
              </a:spcBef>
              <a:defRPr/>
            </a:pPr>
            <a:r>
              <a:rPr lang="hu-HU" b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Gary</a:t>
            </a: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</a:t>
            </a:r>
            <a:r>
              <a:rPr lang="hu-HU" b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Hamel</a:t>
            </a:r>
            <a:endParaRPr lang="hu-HU" b="1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  <a:p>
            <a:pPr marL="342900" indent="-342900" algn="ctr" eaLnBrk="0" hangingPunct="0">
              <a:spcBef>
                <a:spcPts val="1200"/>
              </a:spcBef>
              <a:defRPr/>
            </a:pPr>
            <a:r>
              <a:rPr lang="hu-HU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(1954 -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a fiatalok?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8" y="1125539"/>
            <a:ext cx="8713787" cy="115133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dirty="0" smtClean="0"/>
              <a:t>Lehet-e egy munkahely közösség?</a:t>
            </a:r>
          </a:p>
          <a:p>
            <a:pPr indent="15875">
              <a:lnSpc>
                <a:spcPct val="150000"/>
              </a:lnSpc>
              <a:spcBef>
                <a:spcPts val="0"/>
              </a:spcBef>
            </a:pPr>
            <a:r>
              <a:rPr lang="hu-HU" sz="1600" dirty="0" smtClean="0"/>
              <a:t>„Egy munkahely az közösség. Inkább az a kérdés: lehet-e egy munkahely nem közösség?”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dirty="0" smtClean="0"/>
              <a:t>Mi a véleménye a </a:t>
            </a:r>
            <a:r>
              <a:rPr lang="hu-HU" sz="1600" dirty="0" err="1" smtClean="0"/>
              <a:t>Facebookról</a:t>
            </a:r>
            <a:r>
              <a:rPr lang="hu-HU" sz="1600" dirty="0" smtClean="0"/>
              <a:t>?</a:t>
            </a:r>
          </a:p>
          <a:p>
            <a:endParaRPr lang="hu-HU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gray">
          <a:xfrm>
            <a:off x="179512" y="2240868"/>
            <a:ext cx="4248026" cy="421246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Miért szereti?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Napi kapcsolat azzal, akivel egyébként nem lehetne.”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„Vészhelyzet esetén lehet rajta mozgósítani.”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„Ingyen van.”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„Nem szeretem.”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„Könnyen és gyorsan lehet informálódni.”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„Új ismerősökre tehetek szert.”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„Nem unatkozom.”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„Oldhatja a gátlásokat pozitív értelemben.”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„Könnyű rajta osztálytalálkozót szervezni.”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„Lehet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lájkolni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.”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499992" y="2204864"/>
            <a:ext cx="4464496" cy="3816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Miért nem?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Mert van aki mindent megoszt.”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„Személytelen.”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„Rombolja az emberi kapcsolatokat.”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„Könnyen ítélkeznek az emberek az alapján, amit ott látnak, hallanak.”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„Teljesen feleslegesnek tartom.”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„Apró betűs rész: a feltöltött képeinkkel vállaljuk, hogy azokat bármikor, bárhol a FB felhasználhatja.”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„Függővé tesz.”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„Túl sok információ érhető el.”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„Az emberek önkéntelenül is kiadják magukat.”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„Ø” (Aki nem unatkozik)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„Olyan emberek is be akarnak jelölni, akik az utcán rám sem köszönnek.”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„Elfelejtünk élni.”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jutottunk ide? Az etika mellőzése</a:t>
            </a:r>
            <a:endParaRPr lang="hu-HU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gray">
          <a:xfrm>
            <a:off x="4068390" y="1916833"/>
            <a:ext cx="4248026" cy="3456383"/>
          </a:xfrm>
          <a:prstGeom prst="rect">
            <a:avLst/>
          </a:prstGeom>
          <a:solidFill>
            <a:srgbClr val="DCDDDD"/>
          </a:solidFill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„…az üzleti iskolák jórészt mellőzték az értékek és az etika oktatását, mivel ezek nem részei az ilyen intézményekben hagyományosan oktatott akadémiai tárgyak körének. </a:t>
            </a:r>
            <a:b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következmények katasztrofálisak.</a:t>
            </a: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Vagyis, ha többen egy bizonyos módon cselekedtek, akkor a hallgatók úgy érezték, hogy rendben van, ha ők is azt teszik.”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000" b="0" i="1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403648" y="4725144"/>
            <a:ext cx="6912768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6" name="Picture 5" descr="http://mba.yale.edu/news_events/CMS/articles/images/podoln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921423"/>
            <a:ext cx="3168352" cy="276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algn="ctr" eaLnBrk="0" hangingPunct="0">
              <a:spcBef>
                <a:spcPts val="1200"/>
              </a:spcBef>
              <a:defRPr/>
            </a:pPr>
            <a:r>
              <a:rPr lang="hu-HU" b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Joel M. Podolny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Alapértékek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779912" y="2060848"/>
            <a:ext cx="4906888" cy="30963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hu-HU" sz="1800" i="1" dirty="0" smtClean="0"/>
          </a:p>
          <a:p>
            <a:pPr marL="0" indent="0" algn="ctr">
              <a:buFont typeface="Arial" charset="0"/>
              <a:buNone/>
            </a:pPr>
            <a:r>
              <a:rPr lang="hu-HU" sz="1800" i="1" dirty="0" smtClean="0"/>
              <a:t>„Az alábbi tesztet javaslom: milyen értékekhez ragaszkodnál akkor is, ha a piac, az iparágad, az ügyfeleid vagy a média megbüntetne ezek megtartásáért? Csak az ilyen értékek számítanak valóban alapértéknek.”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963234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accent4"/>
                </a:solidFill>
              </a:rPr>
              <a:t>Jim</a:t>
            </a:r>
            <a:r>
              <a:rPr lang="hu-HU" b="1" dirty="0" smtClean="0">
                <a:solidFill>
                  <a:schemeClr val="accent4"/>
                </a:solidFill>
              </a:rPr>
              <a:t> Collins</a:t>
            </a:r>
          </a:p>
          <a:p>
            <a:pPr algn="ctr"/>
            <a:r>
              <a:rPr lang="hu-HU" b="1" dirty="0" smtClean="0">
                <a:solidFill>
                  <a:schemeClr val="accent4"/>
                </a:solidFill>
              </a:rPr>
              <a:t>(1958 - )</a:t>
            </a:r>
          </a:p>
        </p:txBody>
      </p:sp>
      <p:pic>
        <p:nvPicPr>
          <p:cNvPr id="9218" name="Picture 2" descr="http://images.fastcompany.com/upload/jim-coll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66890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charset="0"/>
                <a:cs typeface="Arial" charset="0"/>
              </a:rPr>
              <a:t>Mintzberg kiegészítő tézise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920721" y="5373216"/>
            <a:ext cx="1827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16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(Henry </a:t>
            </a:r>
            <a:r>
              <a:rPr lang="hu-HU" sz="1600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Mintzberg</a:t>
            </a:r>
            <a:r>
              <a:rPr lang="hu-HU" sz="16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8424936" cy="1368152"/>
          </a:xfrm>
          <a:prstGeom prst="rect">
            <a:avLst/>
          </a:prstGeom>
          <a:solidFill>
            <a:srgbClr val="DCDDDD"/>
          </a:solidFill>
        </p:spPr>
        <p:txBody>
          <a:bodyPr vert="horz" lIns="0" tIns="0" rIns="0" bIns="0" rtlCol="0">
            <a:noAutofit/>
          </a:bodyPr>
          <a:lstStyle/>
          <a:p>
            <a:pPr algn="ctr" eaLnBrk="0" hangingPunct="0">
              <a:spcBef>
                <a:spcPts val="1200"/>
              </a:spcBef>
              <a:buFont typeface="Arial" charset="0"/>
            </a:pP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/>
            </a:r>
            <a:b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</a:b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„A közösség maradványai gyakran a középszintű menedzserek </a:t>
            </a:r>
            <a:r>
              <a:rPr lang="hu-HU" i="1" dirty="0" err="1" smtClean="0">
                <a:solidFill>
                  <a:srgbClr val="00338D"/>
                </a:solidFill>
                <a:latin typeface="Arial"/>
                <a:cs typeface="Arial" pitchFamily="34" charset="0"/>
              </a:rPr>
              <a:t>kötében</a:t>
            </a: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keresendők. E munkatársak nagy része általában jelentős tudást gyűjtött össze a vállalkozásról, és komolyan veszi annak életben tartását.”</a:t>
            </a:r>
          </a:p>
          <a:p>
            <a:pPr algn="ctr" eaLnBrk="0" hangingPunct="0">
              <a:spcBef>
                <a:spcPts val="1200"/>
              </a:spcBef>
              <a:buFont typeface="Arial" charset="0"/>
            </a:pPr>
            <a:endParaRPr lang="hu-HU" i="1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01008"/>
            <a:ext cx="8424936" cy="1584176"/>
          </a:xfrm>
          <a:prstGeom prst="rect">
            <a:avLst/>
          </a:prstGeom>
          <a:solidFill>
            <a:srgbClr val="DCDDDD"/>
          </a:solidFill>
        </p:spPr>
        <p:txBody>
          <a:bodyPr vert="horz" lIns="0" tIns="0" rIns="0" bIns="0" rtlCol="0">
            <a:normAutofit/>
          </a:bodyPr>
          <a:lstStyle/>
          <a:p>
            <a:pPr marL="0" indent="0" algn="ctr" eaLnBrk="0" hangingPunct="0">
              <a:spcBef>
                <a:spcPts val="1200"/>
              </a:spcBef>
              <a:buFont typeface="Arial" charset="0"/>
            </a:pP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/>
            </a:r>
            <a:b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</a:br>
            <a:r>
              <a:rPr lang="hu-HU" i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„Talán eljött az ideje, hogy a vállalatokat ne felülről lefelé, még csak ne is lentről felfelé építsük újra, hanem a közepétől kifelé haladva – a középszintű menedzserek csoportjain keresztül, akik összefognak, és kulcsfontosságú változások motorjai a szervezetükben.”</a:t>
            </a:r>
          </a:p>
          <a:p>
            <a:pPr algn="ctr" eaLnBrk="0" hangingPunct="0">
              <a:spcBef>
                <a:spcPts val="1200"/>
              </a:spcBef>
              <a:buFont typeface="Arial" charset="0"/>
            </a:pPr>
            <a:endParaRPr lang="hu-HU" i="1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19/11/2010 19:50:40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CREATE SCREEN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1404</Words>
  <Application>Microsoft Office PowerPoint</Application>
  <PresentationFormat>On-screen Show (4:3)</PresentationFormat>
  <Paragraphs>177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CREATE SCREEN</vt:lpstr>
      <vt:lpstr>MTA Gazdálkodástudományi Bizottság Tudásmenedzsment Munkabizottsága   2012. április 4.</vt:lpstr>
      <vt:lpstr>Első reakcióm</vt:lpstr>
      <vt:lpstr>Mintzberg tézise</vt:lpstr>
      <vt:lpstr>Egy ellenvélemény</vt:lpstr>
      <vt:lpstr>Egy megerősítő vélemény</vt:lpstr>
      <vt:lpstr>És a fiatalok?</vt:lpstr>
      <vt:lpstr>Miért jutottunk ide? Az etika mellőzése</vt:lpstr>
      <vt:lpstr>Alapértékek</vt:lpstr>
      <vt:lpstr>Mintzberg kiegészítő tézise</vt:lpstr>
      <vt:lpstr>Egy újabb ellenvélemény</vt:lpstr>
      <vt:lpstr>Az ellenvélemény ellenvéleménye</vt:lpstr>
      <vt:lpstr>A közösségek kialakításának és integrációjának alapelvei</vt:lpstr>
      <vt:lpstr>Irodalom</vt:lpstr>
      <vt:lpstr> KPMG-BME Akadémia 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3:4 (2007 v4.0)</dc:title>
  <dc:creator>Nick Nifadéll</dc:creator>
  <cp:lastModifiedBy>anitavass</cp:lastModifiedBy>
  <cp:revision>298</cp:revision>
  <dcterms:created xsi:type="dcterms:W3CDTF">2010-10-27T15:39:50Z</dcterms:created>
  <dcterms:modified xsi:type="dcterms:W3CDTF">2012-04-02T12:30:36Z</dcterms:modified>
  <cp:contentType>KPMG Microweb 3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0x01010D000355073E61CB2A44A2980A5B70396E7D</vt:lpwstr>
  </property>
  <property fmtid="{D5CDD505-2E9C-101B-9397-08002B2CF9AE}" pid="3" name="KPMGMW3SubService">
    <vt:lpwstr/>
  </property>
  <property fmtid="{D5CDD505-2E9C-101B-9397-08002B2CF9AE}" pid="4" name="KPMGMW3Service">
    <vt:lpwstr/>
  </property>
  <property fmtid="{D5CDD505-2E9C-101B-9397-08002B2CF9AE}" pid="5" name="KPMGMW3Sector">
    <vt:lpwstr/>
  </property>
  <property fmtid="{D5CDD505-2E9C-101B-9397-08002B2CF9AE}" pid="6" name="KPMGMW3Function">
    <vt:lpwstr/>
  </property>
  <property fmtid="{D5CDD505-2E9C-101B-9397-08002B2CF9AE}" pid="7" name="KPMGMW3SubSector">
    <vt:lpwstr/>
  </property>
</Properties>
</file>