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  <p:sldMasterId id="2147483715" r:id="rId3"/>
  </p:sldMasterIdLst>
  <p:notesMasterIdLst>
    <p:notesMasterId r:id="rId16"/>
  </p:notesMasterIdLst>
  <p:handoutMasterIdLst>
    <p:handoutMasterId r:id="rId17"/>
  </p:handoutMasterIdLst>
  <p:sldIdLst>
    <p:sldId id="259" r:id="rId4"/>
    <p:sldId id="301" r:id="rId5"/>
    <p:sldId id="300" r:id="rId6"/>
    <p:sldId id="303" r:id="rId7"/>
    <p:sldId id="304" r:id="rId8"/>
    <p:sldId id="305" r:id="rId9"/>
    <p:sldId id="306" r:id="rId10"/>
    <p:sldId id="302" r:id="rId11"/>
    <p:sldId id="307" r:id="rId12"/>
    <p:sldId id="309" r:id="rId13"/>
    <p:sldId id="308" r:id="rId14"/>
    <p:sldId id="311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340"/>
    <a:srgbClr val="021F59"/>
    <a:srgbClr val="B23600"/>
    <a:srgbClr val="CC3A00"/>
    <a:srgbClr val="024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37" autoAdjust="0"/>
  </p:normalViewPr>
  <p:slideViewPr>
    <p:cSldViewPr>
      <p:cViewPr varScale="1">
        <p:scale>
          <a:sx n="57" d="100"/>
          <a:sy n="57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3F6F8-C088-4E54-AE78-A39782E70518}" type="datetimeFigureOut">
              <a:rPr lang="hu-HU" smtClean="0"/>
              <a:t>2012.04.04.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88709-AB86-4814-9E70-1F2CA6E6DD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252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1BB46-8AD1-42C1-B915-012DF610DB2D}" type="datetimeFigureOut">
              <a:rPr lang="hu-HU" smtClean="0"/>
              <a:t>2012.04.04.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C071D-6DBC-4588-9720-0F97F7A88F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89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Jegyzet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071D-6DBC-4588-9720-0F97F7A88F3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7591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baseline="0" dirty="0" smtClean="0"/>
              <a:t>Pl. Kulcsemberek megtalálása: hálózatkutatás (tervező-technológus példa)</a:t>
            </a:r>
          </a:p>
          <a:p>
            <a:pPr marL="0" indent="0">
              <a:buFontTx/>
              <a:buNone/>
            </a:pPr>
            <a:r>
              <a:rPr lang="hu-HU" baseline="0" dirty="0" smtClean="0"/>
              <a:t>Sok módszert ismerünk: feladathoz, egyénhez, kultúrához szabni. Pl. MTV mentori rendszer kezdeti riadalma!</a:t>
            </a:r>
          </a:p>
          <a:p>
            <a:pPr marL="0" indent="0">
              <a:buFontTx/>
              <a:buNone/>
            </a:pPr>
            <a:r>
              <a:rPr lang="hu-HU" baseline="0" dirty="0" smtClean="0"/>
              <a:t>Technológia finom hangolása: Felhasználóbarát eszközök! (</a:t>
            </a:r>
            <a:r>
              <a:rPr lang="hu-HU" baseline="0" dirty="0" err="1" smtClean="0"/>
              <a:t>Qbqse</a:t>
            </a:r>
            <a:r>
              <a:rPr lang="hu-HU" baseline="0" dirty="0" smtClean="0"/>
              <a:t>?). A használhatóság visszahat a célhoz kötődő </a:t>
            </a:r>
          </a:p>
          <a:p>
            <a:pPr marL="0" indent="0">
              <a:buFontTx/>
              <a:buNone/>
            </a:pPr>
            <a:r>
              <a:rPr lang="hu-HU" baseline="0" dirty="0" smtClean="0"/>
              <a:t>Motiváció: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Lehetővé tenni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Ösztönzés (anyagival vigyázni!)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Kényszerítés (???)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Intézményesíteni kell!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071D-6DBC-4588-9720-0F97F7A88F3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239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baseline="0" dirty="0" smtClean="0"/>
              <a:t>Sok módszert ismerünk: feladathoz, egyénhez, kultúrához szabni. Pl. MTV mentori rendszer kezdeti riadalma!</a:t>
            </a:r>
          </a:p>
          <a:p>
            <a:pPr marL="0" indent="0">
              <a:buFontTx/>
              <a:buNone/>
            </a:pPr>
            <a:r>
              <a:rPr lang="hu-HU" baseline="0" dirty="0" smtClean="0"/>
              <a:t>Technológia finom hangolása: Felhasználóbarát eszközök! (</a:t>
            </a:r>
            <a:r>
              <a:rPr lang="hu-HU" baseline="0" dirty="0" err="1" smtClean="0"/>
              <a:t>Qbqse</a:t>
            </a:r>
            <a:r>
              <a:rPr lang="hu-HU" baseline="0" dirty="0" smtClean="0"/>
              <a:t>?). A használhatóság visszahat a célhoz kötődő </a:t>
            </a:r>
          </a:p>
          <a:p>
            <a:pPr marL="0" indent="0">
              <a:buFontTx/>
              <a:buNone/>
            </a:pPr>
            <a:r>
              <a:rPr lang="hu-HU" baseline="0" dirty="0" smtClean="0"/>
              <a:t>Motiváció: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Lehetővé tenni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Ösztönzés (anyagival vigyázni!)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Kényszerítés (???)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Intézményesíteni kell!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071D-6DBC-4588-9720-0F97F7A88F3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239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071D-6DBC-4588-9720-0F97F7A88F3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Szerencsére nem nekem kell okosakat mondanom.</a:t>
            </a:r>
          </a:p>
          <a:p>
            <a:r>
              <a:rPr lang="hu-HU" dirty="0" smtClean="0"/>
              <a:t>Amit hozzá tudok tenni: Egy elkötelezett tanácsadó (oktatói múlttal) meglátásai a TM helyzetéről (piaci fókusszal), és a véleményem a konferencia témáihoz.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071D-6DBC-4588-9720-0F97F7A88F3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328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071D-6DBC-4588-9720-0F97F7A88F3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5817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071D-6DBC-4588-9720-0F97F7A88F3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594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Sokat tettünk az elmúlt 3 évben, hogy helyére tegyük a TM gyakorlati értelmezését!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071D-6DBC-4588-9720-0F97F7A88F3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298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Sokat tettünk az elmúlt 3 évben, hogy helyére tegyük a TM gyakorlati értelmezését!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071D-6DBC-4588-9720-0F97F7A88F3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2981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Sokat tettünk az elmúlt 3 évben, hogy helyére tegyük a TM gyakorlati értelmezését!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071D-6DBC-4588-9720-0F97F7A88F3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2981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Mexikói NPP példa</a:t>
            </a:r>
          </a:p>
          <a:p>
            <a:r>
              <a:rPr lang="hu-HU" dirty="0" smtClean="0"/>
              <a:t>ITSH: új belépők</a:t>
            </a:r>
          </a:p>
          <a:p>
            <a:r>
              <a:rPr lang="hu-HU" dirty="0" smtClean="0"/>
              <a:t>Audi: vezetők</a:t>
            </a:r>
          </a:p>
          <a:p>
            <a:r>
              <a:rPr lang="hu-HU" dirty="0" smtClean="0"/>
              <a:t>Rába: generációk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071D-6DBC-4588-9720-0F97F7A88F3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23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Kölcsönös alkalmazkodás:</a:t>
            </a:r>
            <a:r>
              <a:rPr lang="hu-HU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Módszerek, eszközök hangolása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Az emberek tanítása, nevelése</a:t>
            </a:r>
          </a:p>
          <a:p>
            <a:pPr marL="171450" indent="-171450">
              <a:buFontTx/>
              <a:buChar char="-"/>
            </a:pP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071D-6DBC-4588-9720-0F97F7A88F3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23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237312"/>
            <a:ext cx="1487301" cy="51202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35896" y="4903"/>
            <a:ext cx="5508103" cy="6853095"/>
          </a:xfrm>
          <a:solidFill>
            <a:schemeClr val="bg1">
              <a:lumMod val="50000"/>
              <a:alpha val="12000"/>
            </a:schemeClr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Téglalap 7"/>
          <p:cNvSpPr/>
          <p:nvPr userDrawn="1"/>
        </p:nvSpPr>
        <p:spPr>
          <a:xfrm>
            <a:off x="3455877" y="4904"/>
            <a:ext cx="180020" cy="6853095"/>
          </a:xfrm>
          <a:prstGeom prst="rect">
            <a:avLst/>
          </a:prstGeom>
          <a:solidFill>
            <a:srgbClr val="010340"/>
          </a:solidFill>
          <a:ln>
            <a:solidFill>
              <a:srgbClr val="010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 userDrawn="1"/>
        </p:nvSpPr>
        <p:spPr>
          <a:xfrm>
            <a:off x="3923928" y="6324046"/>
            <a:ext cx="3024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MTA TM Konferencia 2012. április 4</a:t>
            </a:r>
            <a:r>
              <a:rPr lang="hu-H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hu-H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7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/>
              <a:t>2012.04.04.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864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/>
              <a:t>2012.04.04.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807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 rot="16200000">
            <a:off x="4419600" y="152400"/>
            <a:ext cx="304800" cy="9144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9999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/>
          <a:p>
            <a:endParaRPr lang="hu-H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8" name="Picture 12" descr="2004 logo_atlatszoha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03925"/>
            <a:ext cx="2362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hu-HU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0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49E774-1A66-48A2-8BE0-C3FE5CA05CB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2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E55D8DD-70C9-496B-8F38-41C60DA1FD80}" type="datetime1">
              <a:rPr/>
              <a:pPr>
                <a:defRPr/>
              </a:pPr>
              <a:t>2011.06.01.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11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pi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3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34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 baseline="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 baseline="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 baseline="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5" name="Rectangle 32"/>
          <p:cNvSpPr>
            <a:spLocks noGrp="1"/>
          </p:cNvSpPr>
          <p:nvPr>
            <p:ph type="dt" sz="half" idx="39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100" b="0">
                <a:solidFill>
                  <a:prstClr val="black">
                    <a:tint val="65000"/>
                  </a:prst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BFACAD-46B9-4667-911E-609CA014E15A}" type="datetime1">
              <a:rPr/>
              <a:pPr>
                <a:defRPr/>
              </a:pPr>
              <a:t>2011.06.01.</a:t>
            </a:fld>
            <a:endParaRPr/>
          </a:p>
        </p:txBody>
      </p:sp>
      <p:sp>
        <p:nvSpPr>
          <p:cNvPr id="36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A78B2F-80A5-49B8-8A87-BA812B360D4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8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84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609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219200"/>
            <a:ext cx="9144000" cy="2698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5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49EBA46-9D3E-4CD4-A5BF-93C60F655AB1}" type="datetime1">
              <a:rPr/>
              <a:pPr>
                <a:defRPr/>
              </a:pPr>
              <a:t>2011.06.01.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70DEC9-E879-478B-B2B2-9F98F595603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741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C915-E061-4D75-8C0B-F1BB77B7C76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727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5938E-E589-4655-A731-5507D40C558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970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ép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BEFB4-A2B6-4E24-8F0F-89F3DD42257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Rectangle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255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ép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C01A-D289-424B-9183-A54C9AB8BF8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1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806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: 2 a bal, 1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87317-0A73-434A-BFCF-96207D7D712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Rectangle 1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39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/>
              <a:t>2012.04.04.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6350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: 1 a bal, 2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C22ED-DC6A-4EED-A6DB-D2CC55882B2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087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: 1 felül, 2 al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16E5E-CEF8-4D13-8DA8-301290E0EF7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8276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ép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34222-C2A0-4477-ABA0-8E2F4035DD1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518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éphely: 1 a bal, 3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20E8F-6D53-4576-8F87-F8A1D7166BC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6" name="Rectangle 1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4739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éphely: 3 a bal, 1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65DB-1DF4-4698-BEE6-ADA839C27C0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680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éphely: 2 a bal, 3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DFD1-BEBD-4A64-A844-11CF6442A65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4" name="Rectangle 1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907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éphely: 3 a bal, 2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7052-F924-4671-BB24-79D5F471C92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7" name="Rectangle 12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760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rok és oszlop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2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2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3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5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6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47" name="Picture 16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/>
          </p:nvPr>
        </p:nvSpPr>
        <p:spPr>
          <a:xfrm>
            <a:off x="15240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/>
          </p:nvPr>
        </p:nvSpPr>
        <p:spPr>
          <a:xfrm>
            <a:off x="15240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/>
          </p:nvPr>
        </p:nvSpPr>
        <p:spPr>
          <a:xfrm>
            <a:off x="36576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/>
          </p:nvPr>
        </p:nvSpPr>
        <p:spPr>
          <a:xfrm>
            <a:off x="36576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/>
          </p:nvPr>
        </p:nvSpPr>
        <p:spPr>
          <a:xfrm>
            <a:off x="57912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/>
          </p:nvPr>
        </p:nvSpPr>
        <p:spPr>
          <a:xfrm>
            <a:off x="57912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hu-HU" sz="12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8" name="Rectangle 42"/>
          <p:cNvSpPr>
            <a:spLocks noGrp="1"/>
          </p:cNvSpPr>
          <p:nvPr>
            <p:ph type="dt" sz="half" idx="47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prstClr val="black">
                    <a:tint val="65000"/>
                  </a:prst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8E1E3DA-5208-4E8D-86BC-51CA29C01516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49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EF2DFC-E324-4C1A-8BC5-04F9E9A2079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0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060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196850"/>
            <a:ext cx="7921625" cy="533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990600"/>
            <a:ext cx="777240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5FD36-8166-4876-A789-2600355D784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108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1EAA-4FF2-4EB1-857E-B88BB18DB1A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38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/>
              <a:t>2012.04.04.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4356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196850"/>
            <a:ext cx="7921625" cy="533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304800" y="990600"/>
            <a:ext cx="7772400" cy="5257800"/>
          </a:xfrm>
        </p:spPr>
        <p:txBody>
          <a:bodyPr/>
          <a:lstStyle/>
          <a:p>
            <a:pPr lvl="0"/>
            <a:r>
              <a:rPr lang="hu-HU" noProof="0" smtClean="0"/>
              <a:t>Táblázat beszúrásához kattintson az ikonra</a:t>
            </a:r>
            <a:endParaRPr lang="hu-HU" noProof="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822B-0BB1-4CA6-9521-6586D423EC0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598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CF1ED-0A82-4AD2-8DF0-4967465033D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992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8D28E-98C2-4287-831D-B91CAED926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Knoco Ltd – all rights reserved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410461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Knoco Ltd – all rights reserved</a:t>
            </a: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CF00A-AF2E-4FC5-B037-7880852C6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297234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 rot="16200000">
            <a:off x="4419600" y="152400"/>
            <a:ext cx="304800" cy="9144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9999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8" name="Picture 12" descr="2004 logo_atlatszoha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03925"/>
            <a:ext cx="2362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hu-HU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0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4A4B13-F45C-433F-9EF6-04754943E1A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2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3397525-4487-4C6B-A99C-B907698FE97A}" type="datetime1">
              <a:rPr/>
              <a:pPr>
                <a:defRPr/>
              </a:pPr>
              <a:t>2011.11.11.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078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pi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3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34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 baseline="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 baseline="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 baseline="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5" name="Rectangle 32"/>
          <p:cNvSpPr>
            <a:spLocks noGrp="1"/>
          </p:cNvSpPr>
          <p:nvPr>
            <p:ph type="dt" sz="half" idx="39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100" b="0">
                <a:solidFill>
                  <a:prstClr val="black">
                    <a:tint val="65000"/>
                  </a:prst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FA7ED2C-D936-43E0-BDC5-5CC282EDA96B}" type="datetime1">
              <a:rPr/>
              <a:pPr>
                <a:defRPr/>
              </a:pPr>
              <a:t>2011.11.11.</a:t>
            </a:fld>
            <a:endParaRPr/>
          </a:p>
        </p:txBody>
      </p:sp>
      <p:sp>
        <p:nvSpPr>
          <p:cNvPr id="36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D294F3-ECBB-4894-AE8D-73932092BB3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8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586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609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219200"/>
            <a:ext cx="9144000" cy="2698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5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CA0D23D-D058-47C1-B07F-B13B45833DDD}" type="datetime1">
              <a:rPr/>
              <a:pPr>
                <a:defRPr/>
              </a:pPr>
              <a:t>2011.11.11.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33F5CC-599E-4AC8-BB8D-784581F63FB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4977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E89A-46D5-4AC4-BFAB-C00355D5A67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1077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B436-72BE-4441-AE8A-6C1D2F6030E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53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ép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430C7-E5B5-462C-972B-F64B89C986E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Rectangle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20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/>
              <a:t>2012.04.04.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85228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ép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815B-C68A-4C41-BF10-0A01775E0E2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1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0110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: 2 a bal, 1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39688-31ED-43FA-B0DA-F7E23BEA4B6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Rectangle 1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957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: 1 a bal, 2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944B3-FD48-430E-8B26-563A502FE90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114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: 1 felül, 2 al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2A6A8-6E12-4695-B033-C41AED7C466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9718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ép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A45F-713F-4F6D-9EA7-305CE1085F0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005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éphely: 1 a bal, 3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B65B6-8329-43AE-AD3A-3621181DF36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6" name="Rectangle 1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497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éphely: 3 a bal, 1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E6FE4-5D83-4B04-BB7B-C7F6AFAAAC2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7906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éphely: 2 a bal, 3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6917C-07BC-494D-A9E5-75827C84137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4" name="Rectangle 1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063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éphely: 3 a bal, 2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1CB67-8248-4DFD-A316-5367DB29910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7" name="Rectangle 12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6583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rok és oszlop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2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2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3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5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6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47" name="Picture 16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/>
          </p:nvPr>
        </p:nvSpPr>
        <p:spPr>
          <a:xfrm>
            <a:off x="15240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/>
          </p:nvPr>
        </p:nvSpPr>
        <p:spPr>
          <a:xfrm>
            <a:off x="15240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/>
          </p:nvPr>
        </p:nvSpPr>
        <p:spPr>
          <a:xfrm>
            <a:off x="36576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/>
          </p:nvPr>
        </p:nvSpPr>
        <p:spPr>
          <a:xfrm>
            <a:off x="36576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/>
          </p:nvPr>
        </p:nvSpPr>
        <p:spPr>
          <a:xfrm>
            <a:off x="57912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/>
          </p:nvPr>
        </p:nvSpPr>
        <p:spPr>
          <a:xfrm>
            <a:off x="57912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hu-HU" sz="12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8" name="Rectangle 42"/>
          <p:cNvSpPr>
            <a:spLocks noGrp="1"/>
          </p:cNvSpPr>
          <p:nvPr>
            <p:ph type="dt" sz="half" idx="47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prstClr val="black">
                    <a:tint val="65000"/>
                  </a:prst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4254991-110E-450B-BACB-7B6C6342CD24}" type="datetime1">
              <a:rPr lang="hu-HU"/>
              <a:pPr>
                <a:defRPr/>
              </a:pPr>
              <a:t>2012.04.04.</a:t>
            </a:fld>
            <a:endParaRPr lang="hu-HU"/>
          </a:p>
        </p:txBody>
      </p:sp>
      <p:sp>
        <p:nvSpPr>
          <p:cNvPr id="49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60ADC9-C4B0-4CD2-BC4B-052656E8875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0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22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/>
              <a:t>2012.04.04.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60878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196850"/>
            <a:ext cx="7921625" cy="533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990600"/>
            <a:ext cx="777240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B48C-662C-4EA3-95AE-11409C3D49E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9104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313CF-C2DE-40B1-B548-781D460D993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8010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196850"/>
            <a:ext cx="7921625" cy="533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304800" y="990600"/>
            <a:ext cx="7772400" cy="5257800"/>
          </a:xfrm>
        </p:spPr>
        <p:txBody>
          <a:bodyPr/>
          <a:lstStyle/>
          <a:p>
            <a:pPr lvl="0"/>
            <a:r>
              <a:rPr lang="hu-HU" noProof="0" smtClean="0"/>
              <a:t>Táblázat beszúrásához kattintson az ikonra</a:t>
            </a:r>
            <a:endParaRPr lang="hu-HU" noProof="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8937E-B6C9-4FAE-B9AB-728A6BD7221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7901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FC00D-3C88-4ECA-B863-BC8C31BB2A7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169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45D1-3236-497E-BB92-DC5F33BAF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Knoco Ltd – all rights reserved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242305"/>
      </p:ext>
    </p:extLst>
  </p:cSld>
  <p:clrMapOvr>
    <a:masterClrMapping/>
  </p:clrMapOvr>
  <p:hf sldNum="0"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Knoco Ltd – all rights reserved</a:t>
            </a: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AF97-1E90-4B80-B14F-E1F495D7D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843759"/>
      </p:ext>
    </p:extLst>
  </p:cSld>
  <p:clrMapOvr>
    <a:masterClrMapping/>
  </p:clrMapOvr>
  <p:hf sldNum="0"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6257925" cy="776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98538" y="1455738"/>
            <a:ext cx="3810000" cy="48577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0938" y="1455738"/>
            <a:ext cx="38100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Knoco Ltd – all rights reserved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7681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Knoco Ltd – all rights reserved</a:t>
            </a: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6F32-8C35-4E11-95A5-38B8870175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467832"/>
      </p:ext>
    </p:extLst>
  </p:cSld>
  <p:clrMapOvr>
    <a:masterClrMapping/>
  </p:clrMapOvr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6257925" cy="7762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8538" y="1455738"/>
            <a:ext cx="3810000" cy="4857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60938" y="1455738"/>
            <a:ext cx="3810000" cy="4857750"/>
          </a:xfrm>
        </p:spPr>
        <p:txBody>
          <a:bodyPr/>
          <a:lstStyle/>
          <a:p>
            <a:pPr lvl="0"/>
            <a:r>
              <a:rPr lang="hu-HU" noProof="0" smtClean="0"/>
              <a:t>ClipArt beszúrásához kattintson az ikonra</a:t>
            </a:r>
            <a:endParaRPr lang="en-GB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Knoco Ltd – all rights reserved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209807"/>
      </p:ext>
    </p:extLst>
  </p:cSld>
  <p:clrMapOvr>
    <a:masterClrMapping/>
  </p:clrMapOvr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6257925" cy="776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8538" y="1455738"/>
            <a:ext cx="7772400" cy="48577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0836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/>
              <a:t>2012.04.04.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80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/>
              <a:t>2012.04.04.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859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/>
              <a:t>2012.04.04.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51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/>
              <a:t>2012.04.04.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82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81467-E844-4721-B9A3-9DBA322CF873}" type="datetimeFigureOut">
              <a:rPr lang="hu-HU" smtClean="0"/>
              <a:t>2012.04.04.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0CD99-FD9B-4CB1-ACD7-C41C18EF46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10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8245475" y="0"/>
            <a:ext cx="228600" cy="6858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9999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hu-H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8382000" y="0"/>
            <a:ext cx="7620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304800" y="152400"/>
            <a:ext cx="79248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hu-HU" sz="26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 bwMode="auto">
          <a:xfrm>
            <a:off x="307975" y="196850"/>
            <a:ext cx="7921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2054" name="Rectangle 3"/>
          <p:cNvSpPr>
            <a:spLocks noGrp="1"/>
          </p:cNvSpPr>
          <p:nvPr>
            <p:ph type="body" idx="1"/>
          </p:nvPr>
        </p:nvSpPr>
        <p:spPr bwMode="auto">
          <a:xfrm>
            <a:off x="304800" y="9906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3988" y="6473825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AD9011A-2266-417C-A465-1F2BA9063C0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ysClr val="windowText" lastClr="00000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pic>
        <p:nvPicPr>
          <p:cNvPr id="2058" name="Picture 14" descr="2004 logo_atlatszohatt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19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hu-HU" sz="3000" cap="small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  <a:extLst/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lang="hu-H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lang="hu-HU" sz="2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lang="hu-HU"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lang="hu-H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lang="hu-H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8245475" y="0"/>
            <a:ext cx="228600" cy="6858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9999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8382000" y="0"/>
            <a:ext cx="7620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304800" y="152400"/>
            <a:ext cx="79248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26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 bwMode="auto">
          <a:xfrm>
            <a:off x="307975" y="196850"/>
            <a:ext cx="7921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2054" name="Rectangle 3"/>
          <p:cNvSpPr>
            <a:spLocks noGrp="1"/>
          </p:cNvSpPr>
          <p:nvPr>
            <p:ph type="body" idx="1"/>
          </p:nvPr>
        </p:nvSpPr>
        <p:spPr bwMode="auto">
          <a:xfrm>
            <a:off x="304800" y="9906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3988" y="6473825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E68EAC-1245-4691-9758-C7641746E9E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ysClr val="windowText" lastClr="00000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pic>
        <p:nvPicPr>
          <p:cNvPr id="2058" name="Picture 14" descr="2004 logo_atlatszohatter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80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hu-HU" sz="3000" cap="small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hu-H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lang="hu-HU" sz="2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lang="hu-HU"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lang="hu-H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lang="hu-H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563888" y="4905"/>
            <a:ext cx="5580112" cy="685309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7000"/>
                </a:schemeClr>
              </a:gs>
              <a:gs pos="50000">
                <a:schemeClr val="bg1">
                  <a:lumMod val="91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761655" y="404664"/>
            <a:ext cx="5184577" cy="2592287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Hidak és járható utak a tudomány és gyakorlat között</a:t>
            </a:r>
            <a:endParaRPr lang="hu-HU" sz="36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761656" y="3140968"/>
            <a:ext cx="5184576" cy="288032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Egyénre szabott tudásmenedzsment szolgáltatások – Intézményesítetté váló tudásmenedzsment megoldások</a:t>
            </a:r>
          </a:p>
          <a:p>
            <a:r>
              <a:rPr lang="hu-HU" sz="2600" dirty="0" smtClean="0"/>
              <a:t>2012. április 4.</a:t>
            </a:r>
          </a:p>
          <a:p>
            <a:endParaRPr lang="hu-HU" sz="2800" dirty="0"/>
          </a:p>
        </p:txBody>
      </p:sp>
      <p:sp>
        <p:nvSpPr>
          <p:cNvPr id="4" name="Téglalap 3"/>
          <p:cNvSpPr/>
          <p:nvPr/>
        </p:nvSpPr>
        <p:spPr>
          <a:xfrm>
            <a:off x="3455877" y="4904"/>
            <a:ext cx="180020" cy="6853095"/>
          </a:xfrm>
          <a:prstGeom prst="rect">
            <a:avLst/>
          </a:prstGeom>
          <a:solidFill>
            <a:srgbClr val="010340"/>
          </a:solidFill>
          <a:ln>
            <a:solidFill>
              <a:srgbClr val="010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2" y="2213843"/>
            <a:ext cx="3017912" cy="212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355976" y="63093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Prof. Dr.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Noszkay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Erzsébet, Gyulay Tibor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Egyénre szabás a gyakorlatban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Célcsoport konkretizálása</a:t>
            </a:r>
          </a:p>
          <a:p>
            <a:r>
              <a:rPr lang="hu-HU" dirty="0" smtClean="0"/>
              <a:t>A megfelelő módszer megválasztása.</a:t>
            </a:r>
          </a:p>
          <a:p>
            <a:r>
              <a:rPr lang="hu-HU" dirty="0" smtClean="0"/>
              <a:t>Minden rendszerelemet érdemes finom hangolni!</a:t>
            </a:r>
          </a:p>
          <a:p>
            <a:r>
              <a:rPr lang="hu-HU" dirty="0" smtClean="0"/>
              <a:t>Motivációs rendszer, kommunikáció.</a:t>
            </a:r>
          </a:p>
          <a:p>
            <a:r>
              <a:rPr lang="hu-HU" dirty="0" smtClean="0"/>
              <a:t>Intézményesítsük a </a:t>
            </a:r>
            <a:r>
              <a:rPr lang="hu-HU" dirty="0" err="1" smtClean="0"/>
              <a:t>TM-t</a:t>
            </a:r>
            <a:r>
              <a:rPr lang="hu-HU" dirty="0" smtClean="0"/>
              <a:t>! 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600" dirty="0" smtClean="0"/>
              <a:t>Hogyan lehet jól csinálni vagy elrontani?</a:t>
            </a:r>
            <a:endParaRPr lang="hu-HU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852936"/>
            <a:ext cx="386350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46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TM intézményesítése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Hosszú távon az érdek dönt (egyéni, szervezeti).</a:t>
            </a:r>
          </a:p>
          <a:p>
            <a:r>
              <a:rPr lang="hu-HU" dirty="0" smtClean="0"/>
              <a:t>Üzleti stratégiából kell következnie a TM céloknak!</a:t>
            </a:r>
          </a:p>
          <a:p>
            <a:r>
              <a:rPr lang="hu-HU" dirty="0" smtClean="0"/>
              <a:t>Építsük be az értéktermelő folyamatokba!</a:t>
            </a:r>
          </a:p>
          <a:p>
            <a:r>
              <a:rPr lang="hu-HU" dirty="0" smtClean="0"/>
              <a:t>Tudásmunkások karrierútja</a:t>
            </a:r>
          </a:p>
          <a:p>
            <a:r>
              <a:rPr lang="hu-HU" dirty="0" smtClean="0"/>
              <a:t>Vezetői tudatosság növelése, teljesítménymenedzsment eszköze.</a:t>
            </a:r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600" dirty="0" smtClean="0"/>
              <a:t>Legyen megkerülhetetlen tényező</a:t>
            </a:r>
            <a:endParaRPr lang="hu-HU" sz="1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50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Élvezzék az előadásokat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Gondolják tovább, </a:t>
            </a:r>
            <a:r>
              <a:rPr lang="hu-HU" dirty="0" smtClean="0"/>
              <a:t>kérdezzenek!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2852737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80728"/>
            <a:ext cx="5508625" cy="486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3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Üdvözlöm Önöket!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Megtisztelő lehetőség</a:t>
            </a:r>
          </a:p>
          <a:p>
            <a:r>
              <a:rPr lang="hu-HU" dirty="0" smtClean="0"/>
              <a:t>Tanácsadó = híd</a:t>
            </a:r>
          </a:p>
          <a:p>
            <a:pPr lvl="1"/>
            <a:r>
              <a:rPr lang="hu-HU" dirty="0" smtClean="0"/>
              <a:t>Tudomány, elmélet</a:t>
            </a:r>
          </a:p>
          <a:p>
            <a:pPr lvl="1"/>
            <a:r>
              <a:rPr lang="hu-HU" dirty="0" smtClean="0"/>
              <a:t>Gyakorlat, alkalmazás</a:t>
            </a:r>
          </a:p>
          <a:p>
            <a:r>
              <a:rPr lang="hu-HU" dirty="0" smtClean="0"/>
              <a:t>Szakmai (piaci) körkép(cikk)</a:t>
            </a:r>
          </a:p>
          <a:p>
            <a:r>
              <a:rPr lang="hu-HU" dirty="0" smtClean="0"/>
              <a:t>Kire kell szabni a </a:t>
            </a:r>
            <a:r>
              <a:rPr lang="hu-HU" dirty="0" err="1"/>
              <a:t>T</a:t>
            </a:r>
            <a:r>
              <a:rPr lang="hu-HU" dirty="0" err="1" smtClean="0"/>
              <a:t>M-t</a:t>
            </a:r>
            <a:r>
              <a:rPr lang="hu-HU" dirty="0" smtClean="0"/>
              <a:t>?</a:t>
            </a:r>
          </a:p>
          <a:p>
            <a:r>
              <a:rPr lang="hu-HU" dirty="0" smtClean="0"/>
              <a:t>Mit szabunk rá?</a:t>
            </a:r>
          </a:p>
          <a:p>
            <a:r>
              <a:rPr lang="hu-HU" dirty="0" smtClean="0"/>
              <a:t>Hogyan tesszük?</a:t>
            </a:r>
          </a:p>
          <a:p>
            <a:r>
              <a:rPr lang="hu-HU" dirty="0" smtClean="0"/>
              <a:t>Intézményesítés?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" y="2420888"/>
            <a:ext cx="336597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52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Bemutatkozás</a:t>
            </a:r>
            <a:endParaRPr lang="hu-HU" sz="28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9724"/>
          </a:xfrm>
        </p:spPr>
        <p:txBody>
          <a:bodyPr>
            <a:normAutofit/>
          </a:bodyPr>
          <a:lstStyle/>
          <a:p>
            <a:r>
              <a:rPr lang="hu-HU" sz="1600" dirty="0" smtClean="0"/>
              <a:t>Gyulay Tibor</a:t>
            </a:r>
            <a:endParaRPr lang="hu-H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" y="2564904"/>
            <a:ext cx="3350015" cy="250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 smtClean="0"/>
              <a:t>Több, mint 25 év a szervezetfejlesztésben, tréningpiacon (BME oktató, tréner, tanácsadó, </a:t>
            </a:r>
            <a:r>
              <a:rPr lang="hu-HU" dirty="0" err="1" smtClean="0"/>
              <a:t>coach</a:t>
            </a:r>
            <a:r>
              <a:rPr lang="hu-HU" dirty="0" smtClean="0"/>
              <a:t>)</a:t>
            </a:r>
          </a:p>
          <a:p>
            <a:r>
              <a:rPr lang="hu-HU" dirty="0" smtClean="0"/>
              <a:t>POZITEAM alapító tulajdonos</a:t>
            </a:r>
          </a:p>
          <a:p>
            <a:r>
              <a:rPr lang="hu-HU" dirty="0" smtClean="0"/>
              <a:t>5 éve abszolút TM fókusz</a:t>
            </a:r>
          </a:p>
          <a:p>
            <a:r>
              <a:rPr lang="hu-HU" dirty="0" smtClean="0"/>
              <a:t>Knoco Ltd. </a:t>
            </a:r>
            <a:r>
              <a:rPr lang="hu-HU" dirty="0"/>
              <a:t>f</a:t>
            </a:r>
            <a:r>
              <a:rPr lang="hu-HU" dirty="0" smtClean="0"/>
              <a:t>ranchise partner</a:t>
            </a:r>
          </a:p>
          <a:p>
            <a:r>
              <a:rPr lang="hu-HU" dirty="0" smtClean="0"/>
              <a:t>Sikeres TM projektek</a:t>
            </a:r>
          </a:p>
          <a:p>
            <a:r>
              <a:rPr lang="hu-HU" dirty="0" smtClean="0"/>
              <a:t>NAÜ szakértő</a:t>
            </a:r>
          </a:p>
          <a:p>
            <a:r>
              <a:rPr lang="hu-HU" b="1" dirty="0" smtClean="0"/>
              <a:t>TM új paradigmáját </a:t>
            </a:r>
            <a:r>
              <a:rPr lang="hu-HU" b="1" dirty="0" err="1" smtClean="0"/>
              <a:t>Mo-n</a:t>
            </a:r>
            <a:r>
              <a:rPr lang="hu-HU" b="1" dirty="0" smtClean="0"/>
              <a:t>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504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35897" y="4905"/>
            <a:ext cx="5508103" cy="6853095"/>
          </a:xfrm>
        </p:spPr>
        <p:txBody>
          <a:bodyPr/>
          <a:lstStyle/>
          <a:p>
            <a:endParaRPr lang="hu-HU" dirty="0" smtClean="0"/>
          </a:p>
          <a:p>
            <a:pPr marL="0" indent="0">
              <a:buNone/>
            </a:pPr>
            <a:r>
              <a:rPr lang="hu-HU" sz="3600" dirty="0" smtClean="0"/>
              <a:t>Információ forrásaink:</a:t>
            </a:r>
          </a:p>
          <a:p>
            <a:r>
              <a:rPr lang="hu-HU" dirty="0" smtClean="0"/>
              <a:t>102 Interjú a </a:t>
            </a:r>
            <a:r>
              <a:rPr lang="hu-HU" dirty="0" err="1" smtClean="0"/>
              <a:t>Personal</a:t>
            </a:r>
            <a:r>
              <a:rPr lang="hu-HU" dirty="0" smtClean="0"/>
              <a:t> </a:t>
            </a:r>
            <a:r>
              <a:rPr lang="hu-HU" dirty="0" err="1" smtClean="0"/>
              <a:t>Hungary-n</a:t>
            </a:r>
            <a:endParaRPr lang="hu-HU" dirty="0" smtClean="0"/>
          </a:p>
          <a:p>
            <a:r>
              <a:rPr lang="hu-HU" dirty="0" smtClean="0"/>
              <a:t>Ügyfél projektek</a:t>
            </a:r>
          </a:p>
          <a:p>
            <a:r>
              <a:rPr lang="hu-HU" dirty="0" smtClean="0"/>
              <a:t>Több, mint 400 TM Műhely részvevő</a:t>
            </a:r>
          </a:p>
          <a:p>
            <a:r>
              <a:rPr lang="hu-HU" dirty="0" smtClean="0"/>
              <a:t>NAÜ programok</a:t>
            </a:r>
          </a:p>
          <a:p>
            <a:r>
              <a:rPr lang="hu-HU" dirty="0" smtClean="0"/>
              <a:t>Győri Egyetem kutatása (Bencsik Andrea)</a:t>
            </a:r>
          </a:p>
          <a:p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Merre tart a tudásmenedzsment?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600" dirty="0" smtClean="0"/>
              <a:t>Szakmai, piaci körkép a tanácsadó szemüvegén keresztül:</a:t>
            </a:r>
            <a:endParaRPr lang="hu-HU" sz="1600" dirty="0"/>
          </a:p>
        </p:txBody>
      </p:sp>
      <p:pic>
        <p:nvPicPr>
          <p:cNvPr id="5122" name="Picture 2" descr="W:\01-Tanácsadás\12 Képek, videók\04 Arculat, marketing\Personal Hungary 2011. okt 26-27\100_38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" y="2636913"/>
            <a:ext cx="3359652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Merre tart a tudásmenedzsment?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marL="0" indent="0">
              <a:buNone/>
            </a:pPr>
            <a:r>
              <a:rPr lang="hu-HU" sz="3600" dirty="0" smtClean="0"/>
              <a:t>Felemás kép:</a:t>
            </a:r>
            <a:endParaRPr lang="hu-HU" sz="3600" dirty="0"/>
          </a:p>
          <a:p>
            <a:r>
              <a:rPr lang="hu-HU" dirty="0" smtClean="0"/>
              <a:t>Egyre </a:t>
            </a:r>
            <a:r>
              <a:rPr lang="hu-HU" dirty="0"/>
              <a:t>többen ismerik (?)</a:t>
            </a:r>
          </a:p>
          <a:p>
            <a:r>
              <a:rPr lang="hu-HU" dirty="0"/>
              <a:t>Sok kiváló részmegoldás</a:t>
            </a:r>
          </a:p>
          <a:p>
            <a:r>
              <a:rPr lang="hu-HU" dirty="0"/>
              <a:t>Nincs komplex rendszer</a:t>
            </a:r>
          </a:p>
          <a:p>
            <a:r>
              <a:rPr lang="hu-HU" dirty="0"/>
              <a:t>Bekerül a tervekbe</a:t>
            </a:r>
          </a:p>
          <a:p>
            <a:r>
              <a:rPr lang="hu-HU" dirty="0"/>
              <a:t>Még nem a helyén kezelik</a:t>
            </a:r>
          </a:p>
          <a:p>
            <a:r>
              <a:rPr lang="hu-HU" dirty="0"/>
              <a:t>Halogatott </a:t>
            </a:r>
            <a:r>
              <a:rPr lang="hu-HU" dirty="0" smtClean="0"/>
              <a:t>döntés</a:t>
            </a:r>
          </a:p>
          <a:p>
            <a:pPr marL="400050" lvl="1" indent="0">
              <a:buNone/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hu-HU" sz="2400" b="1" i="1" dirty="0" smtClean="0"/>
              <a:t>A TM nem öncél, hanem az üzleti sikerek elérését biztosító eszköz!</a:t>
            </a:r>
            <a:endParaRPr lang="hu-HU" sz="2400" b="1" i="1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600" dirty="0" smtClean="0"/>
              <a:t>Szakmai, piaci körkép a tanácsadó szemüvegén keresztül:</a:t>
            </a:r>
            <a:endParaRPr lang="hu-H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3"/>
            <a:ext cx="2520280" cy="336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81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Merre tart a tudásmenedzsment?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u-HU" dirty="0" smtClean="0"/>
          </a:p>
          <a:p>
            <a:pPr marL="0" indent="0">
              <a:buNone/>
            </a:pPr>
            <a:r>
              <a:rPr lang="hu-HU" sz="3600" smtClean="0"/>
              <a:t>A </a:t>
            </a:r>
            <a:r>
              <a:rPr lang="hu-HU" sz="3600" smtClean="0"/>
              <a:t>Széchenyi </a:t>
            </a:r>
            <a:r>
              <a:rPr lang="hu-HU" sz="3600" dirty="0" smtClean="0"/>
              <a:t>István Egyetem kutatásából kiragadva:</a:t>
            </a:r>
            <a:endParaRPr lang="hu-HU" sz="3600" dirty="0"/>
          </a:p>
          <a:p>
            <a:r>
              <a:rPr lang="hu-HU" sz="2600" dirty="0" smtClean="0"/>
              <a:t>28 nagyvállalatról készült esettanulmány a </a:t>
            </a:r>
            <a:r>
              <a:rPr lang="hu-HU" sz="2600" dirty="0"/>
              <a:t>T</a:t>
            </a:r>
            <a:r>
              <a:rPr lang="hu-HU" sz="2600" dirty="0" smtClean="0"/>
              <a:t>M ciklus alapján.</a:t>
            </a:r>
            <a:endParaRPr lang="hu-HU" sz="2600" dirty="0"/>
          </a:p>
          <a:p>
            <a:pPr marL="0" indent="0">
              <a:buNone/>
            </a:pPr>
            <a:r>
              <a:rPr lang="hu-HU" b="1" i="1" dirty="0" smtClean="0"/>
              <a:t>„Mind </a:t>
            </a:r>
            <a:r>
              <a:rPr lang="hu-HU" b="1" i="1" dirty="0"/>
              <a:t>a vezetés, mind pedig az állomány részéről megvan az elhatározás és az akarat arra, hogy a szervezeten belüli tudást naprakészen tartsák. </a:t>
            </a:r>
            <a:r>
              <a:rPr lang="hu-HU" b="1" i="1" dirty="0" smtClean="0"/>
              <a:t/>
            </a:r>
            <a:br>
              <a:rPr lang="hu-HU" b="1" i="1" dirty="0" smtClean="0"/>
            </a:br>
            <a:r>
              <a:rPr lang="hu-HU" b="1" i="1" dirty="0" smtClean="0"/>
              <a:t>Ez </a:t>
            </a:r>
            <a:r>
              <a:rPr lang="hu-HU" b="1" i="1" dirty="0"/>
              <a:t>a törekvés azonban </a:t>
            </a:r>
            <a:r>
              <a:rPr lang="hu-HU" b="1" i="1" u="sng" dirty="0"/>
              <a:t>nem fogalmazódik tudásmenedzsment stratégiává</a:t>
            </a:r>
            <a:r>
              <a:rPr lang="hu-HU" b="1" i="1" dirty="0"/>
              <a:t>, nem jelent egyértelmű </a:t>
            </a:r>
            <a:r>
              <a:rPr lang="hu-HU" b="1" i="1" dirty="0" smtClean="0"/>
              <a:t>rendszerépítést…!”</a:t>
            </a:r>
            <a:endParaRPr lang="hu-HU" sz="2400" b="1" i="1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600" dirty="0" smtClean="0"/>
              <a:t>Szakmai, piaci körkép a tanácsadó szemüvegén keresztül:</a:t>
            </a:r>
            <a:endParaRPr lang="hu-H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18061"/>
            <a:ext cx="3153938" cy="20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1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Merre tart a tudásmenedzsment?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marL="0" indent="0">
              <a:buNone/>
            </a:pPr>
            <a:r>
              <a:rPr lang="hu-HU" sz="3600" dirty="0" smtClean="0"/>
              <a:t>A NAÜ főbb TM programjai:</a:t>
            </a:r>
          </a:p>
          <a:p>
            <a:r>
              <a:rPr lang="hu-HU" dirty="0" smtClean="0"/>
              <a:t>Kompetencia térképezés</a:t>
            </a:r>
          </a:p>
          <a:p>
            <a:r>
              <a:rPr lang="hu-HU" dirty="0"/>
              <a:t>TM és a </a:t>
            </a:r>
            <a:r>
              <a:rPr lang="hu-HU" dirty="0" smtClean="0"/>
              <a:t>kockázatkezelés</a:t>
            </a:r>
          </a:p>
          <a:p>
            <a:r>
              <a:rPr lang="hu-HU" dirty="0" smtClean="0"/>
              <a:t>Tudásmenedzsment az integrált vezetői rendszerben</a:t>
            </a:r>
          </a:p>
          <a:p>
            <a:r>
              <a:rPr lang="hu-HU" dirty="0" smtClean="0"/>
              <a:t>Nemzetközi tudásközösségek</a:t>
            </a:r>
          </a:p>
          <a:p>
            <a:r>
              <a:rPr lang="hu-HU" dirty="0" smtClean="0"/>
              <a:t>Innovatív képzési formák</a:t>
            </a:r>
          </a:p>
          <a:p>
            <a:r>
              <a:rPr lang="hu-HU" dirty="0" smtClean="0"/>
              <a:t>Tudásmegőrzés a nagy üzemzavarok kapcsán</a:t>
            </a:r>
          </a:p>
          <a:p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600" dirty="0" smtClean="0"/>
              <a:t>Szakmai, piaci körkép a tanácsadó szemüvegén keresztül:</a:t>
            </a:r>
            <a:endParaRPr lang="hu-H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84" y="2780928"/>
            <a:ext cx="2753377" cy="217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4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Kire szabjuk a tudásmenedzsmentet?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marL="0" indent="0">
              <a:buNone/>
            </a:pPr>
            <a:r>
              <a:rPr lang="hu-HU" sz="3600" dirty="0" smtClean="0"/>
              <a:t>Hol éri meg a befektetés, a különleges bánásmód?</a:t>
            </a:r>
          </a:p>
          <a:p>
            <a:r>
              <a:rPr lang="hu-HU" dirty="0" smtClean="0"/>
              <a:t>Kulcsemberek</a:t>
            </a:r>
          </a:p>
          <a:p>
            <a:r>
              <a:rPr lang="hu-HU" dirty="0" smtClean="0"/>
              <a:t>Új belépők</a:t>
            </a:r>
          </a:p>
          <a:p>
            <a:r>
              <a:rPr lang="hu-HU" dirty="0" smtClean="0"/>
              <a:t>Tehetségek</a:t>
            </a:r>
          </a:p>
          <a:p>
            <a:r>
              <a:rPr lang="hu-HU" dirty="0" smtClean="0"/>
              <a:t>Vezetők</a:t>
            </a:r>
          </a:p>
          <a:p>
            <a:r>
              <a:rPr lang="hu-HU" dirty="0" smtClean="0"/>
              <a:t>Régi és új generációk</a:t>
            </a:r>
          </a:p>
          <a:p>
            <a:r>
              <a:rPr lang="hu-HU" dirty="0" smtClean="0"/>
              <a:t>…</a:t>
            </a:r>
          </a:p>
          <a:p>
            <a:r>
              <a:rPr lang="hu-HU" dirty="0" smtClean="0"/>
              <a:t>Minden felhasználó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8129"/>
            <a:ext cx="3397052" cy="257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7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Milyen </a:t>
            </a:r>
            <a:br>
              <a:rPr lang="hu-HU" dirty="0" smtClean="0"/>
            </a:br>
            <a:r>
              <a:rPr lang="hu-HU" dirty="0" smtClean="0"/>
              <a:t>TM szolgáltatásokról </a:t>
            </a:r>
            <a:br>
              <a:rPr lang="hu-HU" dirty="0" smtClean="0"/>
            </a:br>
            <a:r>
              <a:rPr lang="hu-HU" dirty="0" smtClean="0"/>
              <a:t>lehet szó?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marL="0" indent="0">
              <a:buNone/>
            </a:pPr>
            <a:r>
              <a:rPr lang="hu-HU" sz="3600" dirty="0" smtClean="0"/>
              <a:t>Mit is szabunk az egyénre?</a:t>
            </a:r>
          </a:p>
          <a:p>
            <a:r>
              <a:rPr lang="hu-HU" dirty="0" smtClean="0"/>
              <a:t>Az egyén a TM: ügyfele, tárgya, eszköze, haszon-élvezője, …</a:t>
            </a:r>
          </a:p>
          <a:p>
            <a:r>
              <a:rPr lang="hu-HU" dirty="0" smtClean="0"/>
              <a:t>Kölcsönös alkalmazkodásra van szükség!</a:t>
            </a:r>
          </a:p>
          <a:p>
            <a:r>
              <a:rPr lang="hu-HU" dirty="0" smtClean="0"/>
              <a:t>A TMR minden elemére gondolni kell!</a:t>
            </a:r>
          </a:p>
          <a:p>
            <a:r>
              <a:rPr lang="hu-HU" dirty="0" smtClean="0"/>
              <a:t>Új személyes tanulási formákat kell </a:t>
            </a:r>
            <a:r>
              <a:rPr lang="hu-HU" dirty="0" err="1" smtClean="0"/>
              <a:t>elsajátíta</a:t>
            </a:r>
            <a:r>
              <a:rPr lang="hu-HU" dirty="0" smtClean="0"/>
              <a:t>(t)ni!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600" dirty="0" smtClean="0"/>
              <a:t>Mit is kell egyénre szabnunk?</a:t>
            </a:r>
            <a:endParaRPr lang="hu-H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153629" cy="22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00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itchbook">
  <a:themeElements>
    <a:clrScheme name="Egyéni 2. séma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0003C7"/>
      </a:accent1>
      <a:accent2>
        <a:srgbClr val="1441F7"/>
      </a:accent2>
      <a:accent3>
        <a:srgbClr val="1510F0"/>
      </a:accent3>
      <a:accent4>
        <a:srgbClr val="877D71"/>
      </a:accent4>
      <a:accent5>
        <a:srgbClr val="0E1E8C"/>
      </a:accent5>
      <a:accent6>
        <a:srgbClr val="010340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itchbook">
  <a:themeElements>
    <a:clrScheme name="Egyéni 2. séma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0003C7"/>
      </a:accent1>
      <a:accent2>
        <a:srgbClr val="1441F7"/>
      </a:accent2>
      <a:accent3>
        <a:srgbClr val="1510F0"/>
      </a:accent3>
      <a:accent4>
        <a:srgbClr val="877D71"/>
      </a:accent4>
      <a:accent5>
        <a:srgbClr val="0E1E8C"/>
      </a:accent5>
      <a:accent6>
        <a:srgbClr val="010340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666</Words>
  <Application>Microsoft Office PowerPoint</Application>
  <PresentationFormat>Diavetítés a képernyőre (4:3 oldalarány)</PresentationFormat>
  <Paragraphs>140</Paragraphs>
  <Slides>12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Office-téma</vt:lpstr>
      <vt:lpstr>2_Pitchbook</vt:lpstr>
      <vt:lpstr>1_Pitchbook</vt:lpstr>
      <vt:lpstr>Hidak és járható utak a tudomány és gyakorlat között</vt:lpstr>
      <vt:lpstr>Üdvözlöm Önöket!</vt:lpstr>
      <vt:lpstr>Bemutatkozás</vt:lpstr>
      <vt:lpstr>Merre tart a tudásmenedzsment?</vt:lpstr>
      <vt:lpstr>Merre tart a tudásmenedzsment?</vt:lpstr>
      <vt:lpstr>Merre tart a tudásmenedzsment?</vt:lpstr>
      <vt:lpstr>Merre tart a tudásmenedzsment?</vt:lpstr>
      <vt:lpstr>Kire szabjuk a tudásmenedzsmentet?</vt:lpstr>
      <vt:lpstr>Milyen  TM szolgáltatásokról  lehet szó?</vt:lpstr>
      <vt:lpstr>Egyénre szabás a gyakorlatban</vt:lpstr>
      <vt:lpstr>A TM intézményesítése</vt:lpstr>
      <vt:lpstr>Élvezzék az előadásokat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gyulay.tibor@poziteam.hu</dc:creator>
  <cp:lastModifiedBy>Gyulay Tibor</cp:lastModifiedBy>
  <cp:revision>78</cp:revision>
  <cp:lastPrinted>2012-04-03T15:44:36Z</cp:lastPrinted>
  <dcterms:created xsi:type="dcterms:W3CDTF">2011-10-18T08:12:47Z</dcterms:created>
  <dcterms:modified xsi:type="dcterms:W3CDTF">2012-04-04T06:52:46Z</dcterms:modified>
</cp:coreProperties>
</file>