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7"/>
  </p:notesMasterIdLst>
  <p:sldIdLst>
    <p:sldId id="256" r:id="rId2"/>
    <p:sldId id="275" r:id="rId3"/>
    <p:sldId id="258" r:id="rId4"/>
    <p:sldId id="269" r:id="rId5"/>
    <p:sldId id="272" r:id="rId6"/>
    <p:sldId id="273" r:id="rId7"/>
    <p:sldId id="274" r:id="rId8"/>
    <p:sldId id="262" r:id="rId9"/>
    <p:sldId id="257" r:id="rId10"/>
    <p:sldId id="263" r:id="rId11"/>
    <p:sldId id="267" r:id="rId12"/>
    <p:sldId id="268" r:id="rId13"/>
    <p:sldId id="271" r:id="rId14"/>
    <p:sldId id="264" r:id="rId15"/>
    <p:sldId id="270" r:id="rId1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Közepesen sötét stílus 2 – 5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Közepesen sötét stílus 4 – 5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Közepesen sötét stílus 4 – 6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7" autoAdjust="0"/>
    <p:restoredTop sz="94660"/>
  </p:normalViewPr>
  <p:slideViewPr>
    <p:cSldViewPr>
      <p:cViewPr varScale="1">
        <p:scale>
          <a:sx n="75" d="100"/>
          <a:sy n="75" d="100"/>
        </p:scale>
        <p:origin x="-10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0398A4-F328-4549-89E9-54C3DF564996}" type="datetimeFigureOut">
              <a:rPr lang="hu-HU" smtClean="0"/>
              <a:pPr/>
              <a:t>2012.04.04.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50FB48-51B1-4389-BDBB-033FDEF59323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„Egyénre szabott tudásmenedzsment szolgáltatások - intézményesítetté váló tudásmenedzsment megoldások” </a:t>
            </a:r>
            <a:r>
              <a:rPr lang="hu-H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MAGYAR TUDOMÁNYOS AKADÉMIA   IX. Osztály	</a:t>
            </a:r>
            <a:r>
              <a:rPr lang="hu-HU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GAZDÁLKODÁSTUDOMÁNYI  BIZOTTSÁG </a:t>
            </a:r>
            <a:r>
              <a:rPr lang="hu-H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Tudásmenedzsment Munkabizottsága™ 2012. április 04.</a:t>
            </a:r>
          </a:p>
          <a:p>
            <a:r>
              <a:rPr lang="hu-H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hu-H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0FB48-51B1-4389-BDBB-033FDEF59323}" type="slidenum">
              <a:rPr lang="hu-HU" smtClean="0"/>
              <a:pPr/>
              <a:t>1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2012.04.04.</a:t>
            </a:r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Egyénre szabott tudásmenedzsment szolgáltatások -  intézményesítetté váló tudásmenedzsment megoldások</a:t>
            </a:r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12953-3CE0-4A36-BB7C-88D29A56995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2012.04.04.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Egyénre szabott tudásmenedzsment szolgáltatások -  intézményesítetté váló tudásmenedzsment megoldások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12953-3CE0-4A36-BB7C-88D29A56995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2012.04.04.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Egyénre szabott tudásmenedzsment szolgáltatások -  intézményesítetté váló tudásmenedzsment megoldások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12953-3CE0-4A36-BB7C-88D29A56995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2012.04.04.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Egyénre szabott tudásmenedzsment szolgáltatások -  intézményesítetté váló tudásmenedzsment megoldások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12953-3CE0-4A36-BB7C-88D29A56995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2012.04.04.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Egyénre szabott tudásmenedzsment szolgáltatások -  intézményesítetté váló tudásmenedzsment megoldások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12953-3CE0-4A36-BB7C-88D29A56995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2012.04.04.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Egyénre szabott tudásmenedzsment szolgáltatások -  intézményesítetté váló tudásmenedzsment megoldások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12953-3CE0-4A36-BB7C-88D29A56995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2012.04.04.</a:t>
            </a:r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Egyénre szabott tudásmenedzsment szolgáltatások -  intézményesítetté váló tudásmenedzsment megoldások</a:t>
            </a:r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12953-3CE0-4A36-BB7C-88D29A56995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2012.04.04.</a:t>
            </a:r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Egyénre szabott tudásmenedzsment szolgáltatások -  intézményesítetté váló tudásmenedzsment megoldások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12953-3CE0-4A36-BB7C-88D29A56995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2012.04.04.</a:t>
            </a:r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Egyénre szabott tudásmenedzsment szolgáltatások -  intézményesítetté váló tudásmenedzsment megoldások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12953-3CE0-4A36-BB7C-88D29A56995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2012.04.04.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Egyénre szabott tudásmenedzsment szolgáltatások -  intézményesítetté váló tudásmenedzsment megoldások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12953-3CE0-4A36-BB7C-88D29A56995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2012.04.04.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Egyénre szabott tudásmenedzsment szolgáltatások -  intézményesítetté váló tudásmenedzsment megoldások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6112953-3CE0-4A36-BB7C-88D29A569951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hu-HU" smtClean="0"/>
              <a:t>2012.04.04.</a:t>
            </a:r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hu-HU" smtClean="0"/>
              <a:t>Egyénre szabott tudásmenedzsment szolgáltatások -  intézményesítetté váló tudásmenedzsment megoldások</a:t>
            </a:r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6112953-3CE0-4A36-BB7C-88D29A569951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u-HU" sz="3200" dirty="0"/>
              <a:t>Az individualizáció és az intézményesítés különbségei és összhangja a szokásostól eltérő adottságok (pl. tehetségek) és tudások kezelésében 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err="1" smtClean="0"/>
              <a:t>Hardicsay</a:t>
            </a:r>
            <a:r>
              <a:rPr lang="hu-HU" dirty="0" smtClean="0"/>
              <a:t> Péter, BKF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2000" b="1" dirty="0" smtClean="0">
                <a:solidFill>
                  <a:srgbClr val="FF0000"/>
                </a:solidFill>
              </a:rPr>
              <a:t>A sakk anyagi erőinek, értékrendszerének, vizualizációjának kezelése. Mátrix. </a:t>
            </a:r>
            <a:r>
              <a:rPr lang="hu-HU" sz="2000" dirty="0" smtClean="0"/>
              <a:t>Nem tartalmazza a szubjektív, kulturális és a környezeti tényezőket.</a:t>
            </a:r>
            <a:br>
              <a:rPr lang="hu-HU" sz="2000" dirty="0" smtClean="0"/>
            </a:br>
            <a:r>
              <a:rPr lang="hu-HU" sz="2000" dirty="0" smtClean="0"/>
              <a:t>Alkalmazható (analógiával) cégstratégiai és operatív tervezésre is.</a:t>
            </a:r>
            <a:br>
              <a:rPr lang="hu-HU" sz="2000" dirty="0" smtClean="0"/>
            </a:br>
            <a:r>
              <a:rPr lang="hu-HU" sz="2000" dirty="0" smtClean="0"/>
              <a:t>Forrás: </a:t>
            </a:r>
            <a:r>
              <a:rPr lang="hu-HU" sz="2000" dirty="0" err="1" smtClean="0"/>
              <a:t>Truluck</a:t>
            </a:r>
            <a:r>
              <a:rPr lang="hu-HU" sz="2000" dirty="0" smtClean="0"/>
              <a:t> software 1.13.1-es verziója (német nyelvű), modifikálva. 2012.</a:t>
            </a:r>
            <a:endParaRPr lang="hu-HU" sz="2000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Vízszintes sorok</a:t>
            </a:r>
          </a:p>
          <a:p>
            <a:pPr>
              <a:buFontTx/>
              <a:buChar char="-"/>
            </a:pPr>
            <a:r>
              <a:rPr lang="hu-HU" dirty="0" smtClean="0"/>
              <a:t>Általános  játékszakasz</a:t>
            </a:r>
          </a:p>
          <a:p>
            <a:pPr>
              <a:buFontTx/>
              <a:buChar char="-"/>
            </a:pPr>
            <a:r>
              <a:rPr lang="hu-HU" dirty="0" smtClean="0"/>
              <a:t>Konkrét játékszakasz</a:t>
            </a:r>
          </a:p>
          <a:p>
            <a:pPr>
              <a:buFontTx/>
              <a:buChar char="-"/>
            </a:pPr>
            <a:r>
              <a:rPr lang="hu-HU" dirty="0" smtClean="0"/>
              <a:t>Bonyolultság</a:t>
            </a:r>
          </a:p>
          <a:p>
            <a:pPr>
              <a:buFontTx/>
              <a:buChar char="-"/>
            </a:pPr>
            <a:r>
              <a:rPr lang="hu-HU" dirty="0" smtClean="0"/>
              <a:t>A művelet helye</a:t>
            </a:r>
          </a:p>
          <a:p>
            <a:pPr>
              <a:buFontTx/>
              <a:buChar char="-"/>
            </a:pPr>
            <a:r>
              <a:rPr lang="hu-HU" dirty="0" smtClean="0"/>
              <a:t>Az anyag mozgása</a:t>
            </a:r>
          </a:p>
          <a:p>
            <a:pPr>
              <a:buFontTx/>
              <a:buChar char="-"/>
            </a:pPr>
            <a:r>
              <a:rPr lang="hu-HU" dirty="0" smtClean="0"/>
              <a:t>Műveletek (sokféle)</a:t>
            </a:r>
          </a:p>
          <a:p>
            <a:pPr>
              <a:buFontTx/>
              <a:buChar char="-"/>
            </a:pPr>
            <a:endParaRPr lang="hu-HU" dirty="0" smtClean="0"/>
          </a:p>
          <a:p>
            <a:pPr>
              <a:buNone/>
            </a:pP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Függőleges  oszlopok</a:t>
            </a:r>
          </a:p>
          <a:p>
            <a:pPr>
              <a:buNone/>
            </a:pPr>
            <a:r>
              <a:rPr lang="hu-HU" dirty="0" smtClean="0"/>
              <a:t>- A király értéke</a:t>
            </a:r>
          </a:p>
          <a:p>
            <a:pPr>
              <a:buNone/>
            </a:pPr>
            <a:r>
              <a:rPr lang="hu-HU" dirty="0" smtClean="0"/>
              <a:t>- Az aktivitás értéke</a:t>
            </a:r>
          </a:p>
          <a:p>
            <a:pPr>
              <a:buNone/>
            </a:pPr>
            <a:r>
              <a:rPr lang="hu-HU" dirty="0" smtClean="0"/>
              <a:t>- Anyagi érték</a:t>
            </a:r>
          </a:p>
          <a:p>
            <a:pPr>
              <a:buNone/>
            </a:pPr>
            <a:r>
              <a:rPr lang="hu-HU" dirty="0" smtClean="0"/>
              <a:t>- Térérték</a:t>
            </a:r>
          </a:p>
          <a:p>
            <a:pPr>
              <a:buNone/>
            </a:pPr>
            <a:r>
              <a:rPr lang="hu-HU" dirty="0" smtClean="0"/>
              <a:t>- Szerkezeti érték</a:t>
            </a:r>
          </a:p>
          <a:p>
            <a:pPr>
              <a:buNone/>
            </a:pPr>
            <a:r>
              <a:rPr lang="hu-HU" dirty="0" smtClean="0"/>
              <a:t>Mindegyikben: változat (összesítve) és kombináció (átalakulás)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Egyénre szabott tudásmenedzsment szolgáltatások -  intézményesítetté váló tudásmenedzsment megoldások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2012.04.04.</a:t>
            </a:r>
            <a:endParaRPr lang="hu-HU"/>
          </a:p>
        </p:txBody>
      </p:sp>
      <p:sp>
        <p:nvSpPr>
          <p:cNvPr id="8" name="Dia számának hely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12953-3CE0-4A36-BB7C-88D29A569951}" type="slidenum">
              <a:rPr lang="hu-HU" smtClean="0"/>
              <a:pPr/>
              <a:t>10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A </a:t>
            </a:r>
            <a:r>
              <a:rPr lang="hu-HU" sz="3200" dirty="0" err="1" smtClean="0"/>
              <a:t>Stanciu-Hardicsay</a:t>
            </a:r>
            <a:r>
              <a:rPr lang="hu-HU" sz="3200" dirty="0" smtClean="0"/>
              <a:t> parti, 2012 végállása (0:1, tehát világos feladta). Analógiás helyzet (példa).</a:t>
            </a:r>
            <a:endParaRPr lang="hu-HU" sz="3200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dirty="0" smtClean="0"/>
              <a:t>Világos lép. Előzőleg befalazta a királyát, patthelyzetet szeretett volna létrehozni, ezt  az előnyt azonban sötét </a:t>
            </a:r>
            <a:r>
              <a:rPr lang="hu-HU" dirty="0" err="1" smtClean="0"/>
              <a:t>matthelyzetté</a:t>
            </a:r>
            <a:r>
              <a:rPr lang="hu-HU" dirty="0" smtClean="0"/>
              <a:t>  változtatta át. </a:t>
            </a:r>
            <a:r>
              <a:rPr lang="hu-HU" b="1" dirty="0" smtClean="0"/>
              <a:t>Analógiás helyzetben</a:t>
            </a:r>
            <a:r>
              <a:rPr lang="hu-HU" dirty="0" smtClean="0"/>
              <a:t>:   egy építőipari  cég úgy kívánt megszabadulni a hibás stratégiai terve következményeitől, hogy  ellavíroz </a:t>
            </a:r>
            <a:r>
              <a:rPr lang="hu-HU" dirty="0" err="1" smtClean="0"/>
              <a:t>nullszaldón</a:t>
            </a:r>
            <a:r>
              <a:rPr lang="hu-HU" dirty="0" smtClean="0"/>
              <a:t>, amíg lehet és lecsap a kimenekülés minden módjára. (pl. patt)</a:t>
            </a:r>
            <a:endParaRPr lang="hu-HU" dirty="0"/>
          </a:p>
        </p:txBody>
      </p:sp>
      <p:pic>
        <p:nvPicPr>
          <p:cNvPr id="1026" name="Picture 2" descr="C:\Documents and Settings\Hardicsay Péter\Asztal\Stanciu-Hardicsay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118519"/>
            <a:ext cx="4038600" cy="4038600"/>
          </a:xfrm>
          <a:prstGeom prst="rect">
            <a:avLst/>
          </a:prstGeom>
          <a:noFill/>
        </p:spPr>
      </p:pic>
      <p:sp>
        <p:nvSpPr>
          <p:cNvPr id="7" name="Élőláb hely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Egyénre szabott tudásmenedzsment szolgáltatások -  intézményesítetté váló tudásmenedzsment megoldások</a:t>
            </a:r>
            <a:endParaRPr lang="hu-HU"/>
          </a:p>
        </p:txBody>
      </p:sp>
      <p:sp>
        <p:nvSpPr>
          <p:cNvPr id="8" name="Dátum hely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2012.04.04.</a:t>
            </a:r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12953-3CE0-4A36-BB7C-88D29A569951}" type="slidenum">
              <a:rPr lang="hu-HU" smtClean="0"/>
              <a:pPr/>
              <a:t>11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Az analógiás helyzet befejezése, továbbgondolása, általánosítása.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Közben a cég egy változásmenedzseri </a:t>
            </a:r>
            <a:r>
              <a:rPr lang="hu-HU" dirty="0" err="1" smtClean="0"/>
              <a:t>teamot</a:t>
            </a:r>
            <a:r>
              <a:rPr lang="hu-HU" dirty="0" smtClean="0"/>
              <a:t> felkért, de a kellő </a:t>
            </a:r>
            <a:r>
              <a:rPr lang="hu-HU" dirty="0" err="1" smtClean="0"/>
              <a:t>morfogenetikus</a:t>
            </a:r>
            <a:r>
              <a:rPr lang="hu-HU" dirty="0" smtClean="0"/>
              <a:t> változásokra  nem volt nyitott. A team azonban ügyes stratégiájával a despota cégvezetőt a hibás stratégiájával szembeni megadásra késztette.  Így nem tudott megválni a cégtől.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Ezt a módszert a bevezetendő </a:t>
            </a:r>
            <a:r>
              <a:rPr lang="hu-HU" dirty="0" err="1" smtClean="0"/>
              <a:t>controlling</a:t>
            </a:r>
            <a:r>
              <a:rPr lang="hu-HU" dirty="0" smtClean="0"/>
              <a:t>, </a:t>
            </a:r>
            <a:r>
              <a:rPr lang="hu-HU" dirty="0" err="1" smtClean="0"/>
              <a:t>riportolás</a:t>
            </a:r>
            <a:r>
              <a:rPr lang="hu-HU" dirty="0" smtClean="0"/>
              <a:t> , továbbá a gördülő tervezés alkalmassá teszi a turbulens helyzetben történő alkalmazásra is. </a:t>
            </a:r>
            <a:r>
              <a:rPr lang="hu-HU" b="1" dirty="0" smtClean="0">
                <a:solidFill>
                  <a:srgbClr val="FF0000"/>
                </a:solidFill>
              </a:rPr>
              <a:t>A turbulens helyzet egyébként a sakknak állandó kísérője! </a:t>
            </a:r>
            <a:r>
              <a:rPr lang="hu-HU" dirty="0" smtClean="0"/>
              <a:t>Lépésenként változik az állás.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Egyénre szabott tudásmenedzsment szolgáltatások -  intézményesítetté váló tudásmenedzsment megoldások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2012.04.04.</a:t>
            </a:r>
            <a:endParaRPr lang="hu-HU"/>
          </a:p>
        </p:txBody>
      </p:sp>
      <p:sp>
        <p:nvSpPr>
          <p:cNvPr id="8" name="Dia számának hely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12953-3CE0-4A36-BB7C-88D29A569951}" type="slidenum">
              <a:rPr lang="hu-HU" smtClean="0"/>
              <a:pPr/>
              <a:t>12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dirty="0" smtClean="0"/>
              <a:t>A meglévő és ajánlott módszerek felhasználása, kombinálása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hu-HU" dirty="0" smtClean="0"/>
              <a:t>Ez a rendszer a „személyi állomány” képességeivel való gazdálkodás alapján - kizárólag tudásigényes szervezetekben - alkalmas a </a:t>
            </a:r>
            <a:r>
              <a:rPr lang="hu-HU" b="1" dirty="0" smtClean="0">
                <a:solidFill>
                  <a:srgbClr val="FF0000"/>
                </a:solidFill>
              </a:rPr>
              <a:t>szendvics módszer </a:t>
            </a:r>
            <a:r>
              <a:rPr lang="hu-HU" dirty="0" smtClean="0"/>
              <a:t>(</a:t>
            </a:r>
            <a:r>
              <a:rPr lang="hu-HU" dirty="0" err="1" smtClean="0"/>
              <a:t>Noszkay</a:t>
            </a:r>
            <a:r>
              <a:rPr lang="hu-HU" dirty="0" smtClean="0"/>
              <a:t>, 2010) alkalmazására is.</a:t>
            </a:r>
          </a:p>
          <a:p>
            <a:r>
              <a:rPr lang="hu-HU" dirty="0" smtClean="0"/>
              <a:t>A munkavállalók körében kialakuló fejlődési igény hozza magával.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hu-HU" dirty="0" smtClean="0"/>
              <a:t>E módszer a kapilláris jelenség (tehát a munkavállalók által spontán kikényszerített fejlődés, esetleg forradalmi átalakulás), továbbá a „szendvicsben” kifejlődő akciók végrehajtását, illetve projektbe történő szervezését is  lehetővé teszi.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Egyénre szabott tudásmenedzsment szolgáltatások -  intézményesítetté váló tudásmenedzsment megoldások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2012.04.04.</a:t>
            </a:r>
            <a:endParaRPr lang="hu-HU"/>
          </a:p>
        </p:txBody>
      </p:sp>
      <p:sp>
        <p:nvSpPr>
          <p:cNvPr id="8" name="Dia számának hely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12953-3CE0-4A36-BB7C-88D29A569951}" type="slidenum">
              <a:rPr lang="hu-HU" smtClean="0"/>
              <a:pPr/>
              <a:t>13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Felhasznált irodalom: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sz="1600" b="1" dirty="0" smtClean="0"/>
              <a:t>1</a:t>
            </a:r>
            <a:r>
              <a:rPr lang="hu-HU" sz="1600" dirty="0" smtClean="0"/>
              <a:t>. </a:t>
            </a:r>
            <a:r>
              <a:rPr lang="hu-HU" sz="1600" dirty="0" err="1" smtClean="0"/>
              <a:t>Hardicsay</a:t>
            </a:r>
            <a:r>
              <a:rPr lang="hu-HU" sz="1600" dirty="0" smtClean="0"/>
              <a:t> Péter: </a:t>
            </a:r>
            <a:r>
              <a:rPr lang="hu-HU" sz="1600" dirty="0" err="1" smtClean="0"/>
              <a:t>Tacit</a:t>
            </a:r>
            <a:r>
              <a:rPr lang="hu-HU" sz="1600" dirty="0" smtClean="0"/>
              <a:t> tudás a sakk-állásmegítélésben. Eredmény (siker)= Sakk x Intuíció</a:t>
            </a:r>
            <a:r>
              <a:rPr lang="hu-HU" sz="1600" baseline="30000" dirty="0" smtClean="0"/>
              <a:t>2  </a:t>
            </a:r>
            <a:r>
              <a:rPr lang="hu-HU" sz="1600" dirty="0" smtClean="0"/>
              <a:t>   </a:t>
            </a:r>
            <a:r>
              <a:rPr lang="hu-HU" sz="1600" dirty="0" err="1" smtClean="0"/>
              <a:t>In</a:t>
            </a:r>
            <a:r>
              <a:rPr lang="hu-HU" sz="1600" dirty="0" smtClean="0"/>
              <a:t>:  </a:t>
            </a:r>
            <a:r>
              <a:rPr lang="hu-HU" sz="1600" dirty="0" err="1" smtClean="0"/>
              <a:t>Noszkay</a:t>
            </a:r>
            <a:r>
              <a:rPr lang="hu-HU" sz="1600" dirty="0" smtClean="0"/>
              <a:t> Erzsébet (szerk.) Tudásból várat. Egyetemi tankönyv. MTA VSZB Tudásmenedzsment Albizottság </a:t>
            </a:r>
            <a:r>
              <a:rPr lang="hu-HU" sz="1600" dirty="0" err="1" smtClean="0"/>
              <a:t>II.sz</a:t>
            </a:r>
            <a:r>
              <a:rPr lang="hu-HU" sz="1600" dirty="0" smtClean="0"/>
              <a:t>. gyűjteményes kötete. N&amp;B Kiadó, Budapest ,2011</a:t>
            </a:r>
          </a:p>
          <a:p>
            <a:pPr>
              <a:buNone/>
            </a:pPr>
            <a:r>
              <a:rPr lang="hu-HU" sz="1600" b="1" dirty="0" smtClean="0"/>
              <a:t>2</a:t>
            </a:r>
            <a:r>
              <a:rPr lang="hu-HU" b="1" dirty="0" smtClean="0"/>
              <a:t>. </a:t>
            </a:r>
            <a:r>
              <a:rPr lang="hu-HU" sz="1600" dirty="0" err="1" smtClean="0"/>
              <a:t>Brávácz</a:t>
            </a:r>
            <a:r>
              <a:rPr lang="hu-HU" sz="1600" dirty="0" smtClean="0"/>
              <a:t> Ibolya- </a:t>
            </a:r>
            <a:r>
              <a:rPr lang="hu-HU" sz="1600" dirty="0" err="1" smtClean="0"/>
              <a:t>Hardicsay</a:t>
            </a:r>
            <a:r>
              <a:rPr lang="hu-HU" sz="1600" dirty="0" smtClean="0"/>
              <a:t> Péter: Az innovatív szellem és a kreativitás ösztönzése a szervezetekben a logikai képességfejlesztés segítségével. (angol nyelven) </a:t>
            </a:r>
            <a:r>
              <a:rPr lang="hu-HU" sz="1600" dirty="0" err="1" smtClean="0"/>
              <a:t>In</a:t>
            </a:r>
            <a:r>
              <a:rPr lang="hu-HU" sz="1600" dirty="0" smtClean="0"/>
              <a:t>: </a:t>
            </a:r>
            <a:r>
              <a:rPr lang="hu-HU" sz="1600" dirty="0" err="1" smtClean="0"/>
              <a:t>FelicjanBylok-</a:t>
            </a:r>
            <a:r>
              <a:rPr lang="hu-HU" sz="1600" dirty="0" smtClean="0"/>
              <a:t> Leszek </a:t>
            </a:r>
            <a:r>
              <a:rPr lang="hu-HU" sz="1600" dirty="0" err="1" smtClean="0"/>
              <a:t>Cichoblazinski</a:t>
            </a:r>
            <a:r>
              <a:rPr lang="hu-HU" sz="1600" dirty="0" smtClean="0"/>
              <a:t> (</a:t>
            </a:r>
            <a:r>
              <a:rPr lang="hu-HU" sz="1600" dirty="0" err="1" smtClean="0"/>
              <a:t>editors</a:t>
            </a:r>
            <a:r>
              <a:rPr lang="hu-HU" sz="1600" dirty="0" smtClean="0"/>
              <a:t>): </a:t>
            </a:r>
            <a:r>
              <a:rPr lang="hu-HU" sz="1600" dirty="0" err="1" smtClean="0"/>
              <a:t>People</a:t>
            </a:r>
            <a:r>
              <a:rPr lang="hu-HU" sz="1600" dirty="0" smtClean="0"/>
              <a:t> and </a:t>
            </a:r>
            <a:r>
              <a:rPr lang="hu-HU" sz="1600" dirty="0" err="1" smtClean="0"/>
              <a:t>the</a:t>
            </a:r>
            <a:r>
              <a:rPr lang="hu-HU" sz="1600" dirty="0" smtClean="0"/>
              <a:t> </a:t>
            </a:r>
            <a:r>
              <a:rPr lang="hu-HU" sz="1600" dirty="0" err="1" smtClean="0"/>
              <a:t>Value</a:t>
            </a:r>
            <a:r>
              <a:rPr lang="hu-HU" sz="1600" dirty="0" smtClean="0"/>
              <a:t> of an </a:t>
            </a:r>
            <a:r>
              <a:rPr lang="hu-HU" sz="1600" dirty="0" err="1" smtClean="0"/>
              <a:t>Organisation</a:t>
            </a:r>
            <a:r>
              <a:rPr lang="hu-HU" sz="1600" dirty="0" smtClean="0"/>
              <a:t>. </a:t>
            </a:r>
            <a:r>
              <a:rPr lang="hu-HU" sz="1600" dirty="0" err="1" smtClean="0"/>
              <a:t>Monograph</a:t>
            </a:r>
            <a:r>
              <a:rPr lang="hu-HU" sz="1600" dirty="0" smtClean="0"/>
              <a:t>. </a:t>
            </a:r>
            <a:r>
              <a:rPr lang="hu-HU" sz="1600" dirty="0" err="1" smtClean="0"/>
              <a:t>Faculty</a:t>
            </a:r>
            <a:r>
              <a:rPr lang="hu-HU" sz="1600" dirty="0" smtClean="0"/>
              <a:t> of Management </a:t>
            </a:r>
            <a:r>
              <a:rPr lang="hu-HU" sz="1600" dirty="0" err="1" smtClean="0"/>
              <a:t>Czestochowa</a:t>
            </a:r>
            <a:r>
              <a:rPr lang="hu-HU" sz="1600" dirty="0" smtClean="0"/>
              <a:t> University of </a:t>
            </a:r>
            <a:r>
              <a:rPr lang="hu-HU" sz="1600" dirty="0" err="1" smtClean="0"/>
              <a:t>Technology</a:t>
            </a:r>
            <a:r>
              <a:rPr lang="hu-HU" sz="1600" dirty="0" smtClean="0"/>
              <a:t>. </a:t>
            </a:r>
            <a:r>
              <a:rPr lang="hu-HU" sz="1600" dirty="0" err="1" smtClean="0"/>
              <a:t>Czestochowa</a:t>
            </a:r>
            <a:r>
              <a:rPr lang="hu-HU" sz="1600" dirty="0" smtClean="0"/>
              <a:t>,2011</a:t>
            </a:r>
          </a:p>
          <a:p>
            <a:pPr>
              <a:buNone/>
            </a:pPr>
            <a:r>
              <a:rPr lang="hu-HU" sz="1600" b="1" dirty="0" smtClean="0"/>
              <a:t>3.</a:t>
            </a:r>
            <a:r>
              <a:rPr lang="hu-HU" sz="1600" dirty="0" smtClean="0"/>
              <a:t> </a:t>
            </a:r>
            <a:r>
              <a:rPr lang="hu-HU" sz="1600" dirty="0" err="1" smtClean="0"/>
              <a:t>T.Dénes</a:t>
            </a:r>
            <a:r>
              <a:rPr lang="hu-HU" sz="1600" dirty="0" smtClean="0"/>
              <a:t> Tamás – </a:t>
            </a:r>
            <a:r>
              <a:rPr lang="hu-HU" sz="1600" dirty="0" err="1" smtClean="0"/>
              <a:t>Hardicsay</a:t>
            </a:r>
            <a:r>
              <a:rPr lang="hu-HU" sz="1600" dirty="0" smtClean="0"/>
              <a:t> Péter:  A strukturális gondolkodás és döntések alapjai.  A változás és válságkezelés kognitív sémái. Magánkiadás, Budapest, 2010</a:t>
            </a:r>
          </a:p>
          <a:p>
            <a:pPr>
              <a:buNone/>
            </a:pPr>
            <a:r>
              <a:rPr lang="hu-HU" sz="1600" b="1" dirty="0" smtClean="0"/>
              <a:t>4. </a:t>
            </a:r>
            <a:r>
              <a:rPr lang="hu-HU" sz="1600" dirty="0" smtClean="0"/>
              <a:t>Poór József (szerkesztő) : Menedzsment  tanácsadási kézikönyv. Akadémiai Kiadó, Budapest,2010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/>
          </a:p>
        </p:txBody>
      </p:sp>
      <p:sp>
        <p:nvSpPr>
          <p:cNvPr id="7" name="Élőláb hely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Egyénre szabott tudásmenedzsment szolgáltatások -  intézményesítetté váló tudásmenedzsment megoldások</a:t>
            </a:r>
            <a:endParaRPr lang="hu-HU"/>
          </a:p>
        </p:txBody>
      </p:sp>
      <p:sp>
        <p:nvSpPr>
          <p:cNvPr id="8" name="Dátum hely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2012.04.04.</a:t>
            </a:r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12953-3CE0-4A36-BB7C-88D29A569951}" type="slidenum">
              <a:rPr lang="hu-HU" smtClean="0"/>
              <a:pPr/>
              <a:t>14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u-HU" dirty="0" smtClean="0"/>
              <a:t>Köszönöm a szíves figyelmet!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hu-HU" dirty="0" smtClean="0"/>
              <a:t>Merültek-e fel kérdések bármely elhangzott témában?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fejlődés a rendszerekben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A fejlődés a rendszerek működésének strukturális tulajdonsága, mely </a:t>
            </a:r>
            <a:r>
              <a:rPr lang="hu-HU" b="1" dirty="0" smtClean="0">
                <a:solidFill>
                  <a:srgbClr val="FF0000"/>
                </a:solidFill>
              </a:rPr>
              <a:t>rendszerek</a:t>
            </a:r>
            <a:r>
              <a:rPr lang="hu-HU" dirty="0" smtClean="0"/>
              <a:t> </a:t>
            </a:r>
            <a:r>
              <a:rPr lang="hu-HU" b="1" dirty="0" smtClean="0">
                <a:solidFill>
                  <a:srgbClr val="FF0000"/>
                </a:solidFill>
              </a:rPr>
              <a:t>bonyolultságával</a:t>
            </a:r>
            <a:r>
              <a:rPr lang="hu-HU" dirty="0" smtClean="0"/>
              <a:t> és </a:t>
            </a:r>
            <a:r>
              <a:rPr lang="hu-HU" b="1" dirty="0" smtClean="0">
                <a:solidFill>
                  <a:srgbClr val="FF0000"/>
                </a:solidFill>
              </a:rPr>
              <a:t>stabilitásával </a:t>
            </a:r>
            <a:r>
              <a:rPr lang="hu-HU" dirty="0" smtClean="0"/>
              <a:t>írható le, persze csak, ha kognitív sémákra váltunk. (Dénes, 2010) .Azaz a bonyolultabb rendszer stabilabb. A részek kapcsolatai biztosítják a rendszer stabilitását. A legerősebb láncszem kivételére a rendszer szétesik. </a:t>
            </a:r>
          </a:p>
          <a:p>
            <a:r>
              <a:rPr lang="hu-HU" dirty="0" smtClean="0"/>
              <a:t>„Az agy nem a matematika nyelvét használja” . (Neumann János, 1959. - idézi Dénes, 2010) Ezek szerint a numerikus megközelítés helyett mást, mégpedig a strukturálist kell használni az embernek.</a:t>
            </a:r>
          </a:p>
          <a:p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Egyénre szabott tudásmenedzsment szolgáltatások -  intézményesítetté váló tudásmenedzsment megoldások</a:t>
            </a:r>
            <a:endParaRPr lang="hu-HU"/>
          </a:p>
        </p:txBody>
      </p:sp>
      <p:sp>
        <p:nvSpPr>
          <p:cNvPr id="6" name="Dátum hely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2012.04.04.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12953-3CE0-4A36-BB7C-88D29A569951}" type="slidenum">
              <a:rPr lang="hu-HU" smtClean="0"/>
              <a:pPr/>
              <a:t>2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Hány  és milyen típusú  játékra van szükségünk arra, hogy  agyunk optimálisan teljesítsen?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hu-HU" sz="1600" b="1" dirty="0" smtClean="0">
                <a:solidFill>
                  <a:srgbClr val="FF0000"/>
                </a:solidFill>
              </a:rPr>
              <a:t>Ez a játék típus a  sakk segítségével közelíthető meg  leggazdaságosabban! Erről szól kutatásaim többsége.</a:t>
            </a:r>
            <a:endParaRPr lang="hu-HU" sz="1600" b="1" dirty="0">
              <a:solidFill>
                <a:srgbClr val="FF0000"/>
              </a:solidFill>
            </a:endParaRPr>
          </a:p>
        </p:txBody>
      </p:sp>
      <p:pic>
        <p:nvPicPr>
          <p:cNvPr id="7" name="Kép helye 6" descr="agy és sakk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0950" r="10950"/>
          <a:stretch>
            <a:fillRect/>
          </a:stretch>
        </p:blipFill>
        <p:spPr/>
      </p:pic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Egyénre szabott tudásmenedzsment szolgáltatások -  intézményesítetté váló tudásmenedzsment megoldások</a:t>
            </a:r>
            <a:endParaRPr lang="hu-HU"/>
          </a:p>
        </p:txBody>
      </p:sp>
      <p:sp>
        <p:nvSpPr>
          <p:cNvPr id="8" name="Dátum hely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2012.04.04.</a:t>
            </a:r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12953-3CE0-4A36-BB7C-88D29A569951}" type="slidenum">
              <a:rPr lang="hu-HU" smtClean="0"/>
              <a:pPr/>
              <a:t>3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dirty="0" smtClean="0"/>
              <a:t>Értelmezés turbulens környezeti feltételek esetén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b="1" dirty="0" smtClean="0">
                <a:solidFill>
                  <a:srgbClr val="FF0000"/>
                </a:solidFill>
              </a:rPr>
              <a:t>Individualizáció </a:t>
            </a:r>
          </a:p>
          <a:p>
            <a:pPr>
              <a:buNone/>
            </a:pPr>
            <a:r>
              <a:rPr lang="hu-HU" dirty="0" smtClean="0"/>
              <a:t>Ebben az esetben az individualizáció a tudás fejlesztési irányának legbiztosabb módja. </a:t>
            </a:r>
          </a:p>
          <a:p>
            <a:pPr>
              <a:buNone/>
            </a:pPr>
            <a:r>
              <a:rPr lang="hu-HU" dirty="0" smtClean="0"/>
              <a:t>A képességfejlesztés eredményeként megjelenik a kiemelkedő </a:t>
            </a:r>
            <a:r>
              <a:rPr lang="hu-HU" b="1" dirty="0" smtClean="0">
                <a:solidFill>
                  <a:srgbClr val="FF0000"/>
                </a:solidFill>
              </a:rPr>
              <a:t>problémamegoldás,</a:t>
            </a:r>
            <a:r>
              <a:rPr lang="hu-HU" dirty="0" smtClean="0"/>
              <a:t> mint a </a:t>
            </a:r>
            <a:r>
              <a:rPr lang="hu-HU" b="1" dirty="0" smtClean="0">
                <a:solidFill>
                  <a:srgbClr val="FF0000"/>
                </a:solidFill>
              </a:rPr>
              <a:t>kreatív és kombinatív elme könnyed és természetes tevékenysége</a:t>
            </a:r>
            <a:r>
              <a:rPr lang="hu-HU" dirty="0" smtClean="0"/>
              <a:t>. 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b="1" dirty="0" smtClean="0">
                <a:solidFill>
                  <a:srgbClr val="FF0000"/>
                </a:solidFill>
              </a:rPr>
              <a:t>Intézményesítés </a:t>
            </a:r>
          </a:p>
          <a:p>
            <a:pPr>
              <a:buNone/>
            </a:pPr>
            <a:r>
              <a:rPr lang="hu-HU" dirty="0" smtClean="0"/>
              <a:t>Ebben az esetben a szervezeti tudás fejlesztésénél torzulásokra lehet számítani. </a:t>
            </a:r>
          </a:p>
          <a:p>
            <a:pPr>
              <a:buNone/>
            </a:pPr>
            <a:r>
              <a:rPr lang="hu-HU" dirty="0" smtClean="0"/>
              <a:t>A szervezeti tudásban vállalati stratégiai eszközként összhangba kell hozni, kiaknázni, megőrizni és erősíteni az individuális tudásokat.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Egyénre szabott tudásmenedzsment szolgáltatások -  intézményesítetté váló tudásmenedzsment megoldások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2012.04.04.</a:t>
            </a:r>
            <a:endParaRPr lang="hu-HU"/>
          </a:p>
        </p:txBody>
      </p:sp>
      <p:sp>
        <p:nvSpPr>
          <p:cNvPr id="8" name="Dia számának hely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12953-3CE0-4A36-BB7C-88D29A569951}" type="slidenum">
              <a:rPr lang="hu-HU" smtClean="0"/>
              <a:pPr/>
              <a:t>4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dirty="0" smtClean="0"/>
              <a:t>Problémamegoldás, tanulás kreatív módon.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Egy korábban létrehozott problémát csak egy fejlettebb gondolkodással lehet megoldani (</a:t>
            </a:r>
            <a:r>
              <a:rPr lang="hu-HU" dirty="0" err="1" smtClean="0"/>
              <a:t>A.Einstein</a:t>
            </a:r>
            <a:r>
              <a:rPr lang="hu-HU" dirty="0" smtClean="0"/>
              <a:t>) és ez a strukturális döntéshozatal, mely kreatív folyamat. (ld. T. Dénes Tamás –</a:t>
            </a:r>
            <a:r>
              <a:rPr lang="hu-HU" dirty="0" err="1" smtClean="0"/>
              <a:t>Hardicsay</a:t>
            </a:r>
            <a:r>
              <a:rPr lang="hu-HU" dirty="0" smtClean="0"/>
              <a:t>, i.m. 2010.)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A kéthurkos szervezeti tanulás módszerét alkalmazom (tehát az értékek, normák, célok, stratégiák megújítását és az akciókutatást kombináljuk). A második visszacsatolás már paradigmaváltást is jelent a szervezetben, tehát sokkal hatásosabb folyamat. Alkalmazzuk a kvalitatív (strukturális) szemléletet.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Egyénre szabott tudásmenedzsment szolgáltatások -  intézményesítetté váló tudásmenedzsment megoldások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2012.04.04.</a:t>
            </a:r>
            <a:endParaRPr lang="hu-HU"/>
          </a:p>
        </p:txBody>
      </p:sp>
      <p:sp>
        <p:nvSpPr>
          <p:cNvPr id="8" name="Dia számának hely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12953-3CE0-4A36-BB7C-88D29A569951}" type="slidenum">
              <a:rPr lang="hu-HU" smtClean="0"/>
              <a:pPr/>
              <a:t>5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dirty="0" smtClean="0"/>
              <a:t>Intuitív szemlélet az individuális és a szervezeti tudásban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dirty="0" smtClean="0"/>
              <a:t>Az intuíció a megismerés „ősrobbanása”(Dénes, 2010). </a:t>
            </a:r>
          </a:p>
          <a:p>
            <a:r>
              <a:rPr lang="hu-HU" dirty="0" smtClean="0"/>
              <a:t>A sakk segítségével az intuíció fejleszthető, elérhetjük a „győztes stratégia” (</a:t>
            </a:r>
            <a:r>
              <a:rPr lang="hu-HU" dirty="0" err="1" smtClean="0"/>
              <a:t>Hardicsay</a:t>
            </a:r>
            <a:r>
              <a:rPr lang="hu-HU" dirty="0" smtClean="0"/>
              <a:t>, 2010) szintjét.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u-HU" dirty="0" smtClean="0"/>
              <a:t>Cél a szervezeti tudás aktualitásának megőrzése (rugalmas alkalmazhatósága), illetve stratégiai szükségesség esetén transzformációja, felhasználva a speciális személyes tudások adaptációs képességét.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Egyénre szabott tudásmenedzsment szolgáltatások -  intézményesítetté váló tudásmenedzsment megoldások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2012.04.04.</a:t>
            </a:r>
            <a:endParaRPr lang="hu-HU"/>
          </a:p>
        </p:txBody>
      </p:sp>
      <p:sp>
        <p:nvSpPr>
          <p:cNvPr id="8" name="Dia számának hely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12953-3CE0-4A36-BB7C-88D29A569951}" type="slidenum">
              <a:rPr lang="hu-HU" smtClean="0"/>
              <a:pPr/>
              <a:t>6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dirty="0" smtClean="0"/>
              <a:t>Mit adhat az egyénnek és a szervezetnek a </a:t>
            </a:r>
            <a:r>
              <a:rPr lang="hu-HU" dirty="0" err="1" smtClean="0"/>
              <a:t>metaszint</a:t>
            </a:r>
            <a:r>
              <a:rPr lang="hu-HU" dirty="0" smtClean="0"/>
              <a:t> 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hu-HU" dirty="0" smtClean="0"/>
              <a:t>A </a:t>
            </a:r>
            <a:r>
              <a:rPr lang="hu-HU" b="1" dirty="0" err="1" smtClean="0">
                <a:solidFill>
                  <a:srgbClr val="FF0000"/>
                </a:solidFill>
              </a:rPr>
              <a:t>metaszint</a:t>
            </a:r>
            <a:r>
              <a:rPr lang="hu-HU" b="1" dirty="0" smtClean="0">
                <a:solidFill>
                  <a:srgbClr val="FF0000"/>
                </a:solidFill>
              </a:rPr>
              <a:t> </a:t>
            </a:r>
            <a:r>
              <a:rPr lang="hu-HU" dirty="0" smtClean="0"/>
              <a:t>fogalmi hálója, a </a:t>
            </a:r>
            <a:r>
              <a:rPr lang="hu-HU" b="1" dirty="0" err="1" smtClean="0">
                <a:solidFill>
                  <a:srgbClr val="FF0000"/>
                </a:solidFill>
              </a:rPr>
              <a:t>metakontextus</a:t>
            </a:r>
            <a:r>
              <a:rPr lang="hu-HU" dirty="0" err="1" smtClean="0"/>
              <a:t>t</a:t>
            </a:r>
            <a:r>
              <a:rPr lang="hu-HU" dirty="0" smtClean="0"/>
              <a:t> és a </a:t>
            </a:r>
            <a:r>
              <a:rPr lang="hu-HU" b="1" dirty="0" err="1" smtClean="0">
                <a:solidFill>
                  <a:srgbClr val="FF0000"/>
                </a:solidFill>
              </a:rPr>
              <a:t>metarítus</a:t>
            </a:r>
            <a:r>
              <a:rPr lang="hu-HU" dirty="0" err="1" smtClean="0"/>
              <a:t>t</a:t>
            </a:r>
            <a:r>
              <a:rPr lang="hu-HU" dirty="0" smtClean="0"/>
              <a:t>, mint a szokásostól eltérő tudások jellegzetességei.</a:t>
            </a:r>
          </a:p>
          <a:p>
            <a:pPr>
              <a:buNone/>
            </a:pPr>
            <a:r>
              <a:rPr lang="hu-HU" dirty="0" smtClean="0"/>
              <a:t>(</a:t>
            </a:r>
            <a:r>
              <a:rPr lang="hu-HU" dirty="0" err="1" smtClean="0"/>
              <a:t>Hardicsay</a:t>
            </a:r>
            <a:r>
              <a:rPr lang="hu-HU" dirty="0" smtClean="0"/>
              <a:t>, 2009 és 2010)</a:t>
            </a:r>
          </a:p>
          <a:p>
            <a:pPr>
              <a:buNone/>
            </a:pPr>
            <a:r>
              <a:rPr lang="hu-HU" dirty="0" smtClean="0"/>
              <a:t>Mi mindent értünk, de a mi szintünk absztrakcióját, információcseréjét mások nem. </a:t>
            </a:r>
            <a:endParaRPr lang="hu-HU" dirty="0"/>
          </a:p>
        </p:txBody>
      </p:sp>
      <p:pic>
        <p:nvPicPr>
          <p:cNvPr id="5" name="Tartalom helye 4" descr="!cid_ECEB01B8F36B4CAEA5DA27C2E4E5190C@SakkapokaPC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94585" y="2564904"/>
            <a:ext cx="2663680" cy="2663680"/>
          </a:xfrm>
        </p:spPr>
      </p:pic>
      <p:sp>
        <p:nvSpPr>
          <p:cNvPr id="7" name="Élőláb hely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Egyénre szabott tudásmenedzsment szolgáltatások -  intézményesítetté váló tudásmenedzsment megoldások</a:t>
            </a:r>
            <a:endParaRPr lang="hu-HU"/>
          </a:p>
        </p:txBody>
      </p:sp>
      <p:sp>
        <p:nvSpPr>
          <p:cNvPr id="8" name="Dátum hely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2012.04.04.</a:t>
            </a:r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12953-3CE0-4A36-BB7C-88D29A569951}" type="slidenum">
              <a:rPr lang="hu-HU" smtClean="0"/>
              <a:pPr/>
              <a:t>7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1200" dirty="0" smtClean="0"/>
              <a:t/>
            </a:r>
            <a:br>
              <a:rPr lang="hu-HU" sz="1200" dirty="0" smtClean="0"/>
            </a:br>
            <a:r>
              <a:rPr lang="hu-HU" sz="2400" dirty="0" smtClean="0"/>
              <a:t>A </a:t>
            </a:r>
            <a:r>
              <a:rPr lang="hu-HU" sz="2700" b="1" dirty="0" smtClean="0"/>
              <a:t>szakértő-újonc paradigma </a:t>
            </a:r>
            <a:r>
              <a:rPr lang="hu-HU" sz="2400" dirty="0" smtClean="0"/>
              <a:t>Hellertől (fő  területei a személyiség (motivációs és tanulási feltételek), a </a:t>
            </a:r>
            <a:r>
              <a:rPr lang="hu-HU" sz="2400" dirty="0" err="1" smtClean="0"/>
              <a:t>szocio</a:t>
            </a:r>
            <a:r>
              <a:rPr lang="hu-HU" sz="2400" dirty="0" smtClean="0"/>
              <a:t> - kulturális feltételek ebben az intelligencia(tehetség) benne van, a motiváció és a kreativitás) </a:t>
            </a:r>
            <a:br>
              <a:rPr lang="hu-HU" sz="2400" dirty="0" smtClean="0"/>
            </a:br>
            <a:r>
              <a:rPr lang="hu-HU" sz="1400" dirty="0" smtClean="0"/>
              <a:t>(</a:t>
            </a:r>
            <a:r>
              <a:rPr lang="hu-HU" sz="1200" dirty="0" smtClean="0"/>
              <a:t>Forrás: </a:t>
            </a:r>
            <a:r>
              <a:rPr lang="hu-HU" sz="1200" dirty="0" err="1" smtClean="0"/>
              <a:t>www.ank.sulinet.hu</a:t>
            </a:r>
            <a:r>
              <a:rPr lang="hu-HU" sz="1200" dirty="0" smtClean="0"/>
              <a:t>/AGORA/</a:t>
            </a:r>
            <a:r>
              <a:rPr lang="hu-HU" sz="1200" dirty="0" err="1" smtClean="0"/>
              <a:t>doks</a:t>
            </a:r>
            <a:r>
              <a:rPr lang="hu-HU" sz="1200" dirty="0" smtClean="0"/>
              <a:t>/</a:t>
            </a:r>
            <a:r>
              <a:rPr lang="hu-HU" sz="1200" dirty="0" err="1" smtClean="0"/>
              <a:t>tehetseg</a:t>
            </a:r>
            <a:r>
              <a:rPr lang="hu-HU" sz="1200" dirty="0" smtClean="0"/>
              <a:t>/ppt090221/Tehetseg1.ppt</a:t>
            </a:r>
            <a:r>
              <a:rPr lang="hu-HU" sz="1200" i="1" dirty="0" smtClean="0"/>
              <a:t>,2009.)</a:t>
            </a:r>
            <a:endParaRPr lang="hu-HU" sz="1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0450" y="1935163"/>
            <a:ext cx="7023099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Egyénre szabott tudásmenedzsment szolgáltatások -  intézményesítetté váló tudásmenedzsment megoldások</a:t>
            </a:r>
            <a:endParaRPr lang="hu-HU"/>
          </a:p>
        </p:txBody>
      </p:sp>
      <p:sp>
        <p:nvSpPr>
          <p:cNvPr id="6" name="Dátum hely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2012.04.04.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12953-3CE0-4A36-BB7C-88D29A569951}" type="slidenum">
              <a:rPr lang="hu-HU" smtClean="0"/>
              <a:pPr/>
              <a:t>8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400" dirty="0" smtClean="0"/>
              <a:t>Magas IQ-val rendelkezők képességei  J. </a:t>
            </a:r>
            <a:r>
              <a:rPr lang="hu-HU" sz="2400" dirty="0" err="1" smtClean="0"/>
              <a:t>Piirto</a:t>
            </a:r>
            <a:r>
              <a:rPr lang="hu-HU" sz="2400" dirty="0" smtClean="0"/>
              <a:t> (1995) modellje  alapján a sakk alapok tanulási előnyei feltüntetésével.</a:t>
            </a:r>
            <a:endParaRPr lang="hu-HU" sz="2400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u-HU" sz="1800" dirty="0" smtClean="0"/>
              <a:t>A sakk alapok elsajátítása után:</a:t>
            </a:r>
          </a:p>
          <a:p>
            <a:r>
              <a:rPr lang="hu-HU" sz="1400" dirty="0" smtClean="0"/>
              <a:t>- </a:t>
            </a:r>
            <a:r>
              <a:rPr lang="hu-HU" sz="1400" b="1" dirty="0" smtClean="0">
                <a:solidFill>
                  <a:srgbClr val="FF0000"/>
                </a:solidFill>
              </a:rPr>
              <a:t>spirituális</a:t>
            </a:r>
          </a:p>
          <a:p>
            <a:r>
              <a:rPr lang="hu-HU" sz="1400" dirty="0" smtClean="0"/>
              <a:t>- zenei</a:t>
            </a:r>
          </a:p>
          <a:p>
            <a:r>
              <a:rPr lang="hu-HU" sz="1400" dirty="0" smtClean="0"/>
              <a:t>- </a:t>
            </a:r>
            <a:r>
              <a:rPr lang="hu-HU" sz="1400" b="1" dirty="0" smtClean="0">
                <a:solidFill>
                  <a:srgbClr val="FF0000"/>
                </a:solidFill>
              </a:rPr>
              <a:t>kreatív</a:t>
            </a:r>
          </a:p>
          <a:p>
            <a:r>
              <a:rPr lang="hu-HU" sz="1400" dirty="0" smtClean="0"/>
              <a:t>- </a:t>
            </a:r>
            <a:r>
              <a:rPr lang="hu-HU" sz="1400" b="1" dirty="0" smtClean="0">
                <a:solidFill>
                  <a:srgbClr val="FF0000"/>
                </a:solidFill>
              </a:rPr>
              <a:t>intellektuális</a:t>
            </a:r>
          </a:p>
          <a:p>
            <a:r>
              <a:rPr lang="hu-HU" sz="1400" dirty="0" smtClean="0"/>
              <a:t>- komponálói</a:t>
            </a:r>
          </a:p>
          <a:p>
            <a:r>
              <a:rPr lang="hu-HU" sz="1400" dirty="0" smtClean="0"/>
              <a:t>- kapcsolati</a:t>
            </a:r>
          </a:p>
          <a:p>
            <a:r>
              <a:rPr lang="hu-HU" sz="1400" dirty="0" smtClean="0"/>
              <a:t>- </a:t>
            </a:r>
            <a:r>
              <a:rPr lang="hu-HU" sz="1400" b="1" dirty="0" smtClean="0">
                <a:solidFill>
                  <a:srgbClr val="FF0000"/>
                </a:solidFill>
              </a:rPr>
              <a:t>műértői-kritikai szemlélet</a:t>
            </a:r>
          </a:p>
          <a:p>
            <a:r>
              <a:rPr lang="hu-HU" sz="1400" dirty="0" smtClean="0"/>
              <a:t>- matematikai</a:t>
            </a:r>
          </a:p>
          <a:p>
            <a:r>
              <a:rPr lang="hu-HU" sz="1400" dirty="0" smtClean="0"/>
              <a:t>- tudományos</a:t>
            </a:r>
          </a:p>
          <a:p>
            <a:r>
              <a:rPr lang="hu-HU" sz="1400" dirty="0" smtClean="0"/>
              <a:t>- </a:t>
            </a:r>
            <a:r>
              <a:rPr lang="hu-HU" sz="1400" b="1" dirty="0" smtClean="0">
                <a:solidFill>
                  <a:srgbClr val="FF0000"/>
                </a:solidFill>
              </a:rPr>
              <a:t>üzleti/gazdasági</a:t>
            </a:r>
          </a:p>
          <a:p>
            <a:r>
              <a:rPr lang="hu-HU" sz="1400" dirty="0" smtClean="0"/>
              <a:t>- vállalkozói</a:t>
            </a:r>
          </a:p>
          <a:p>
            <a:r>
              <a:rPr lang="hu-HU" sz="1400" dirty="0" smtClean="0"/>
              <a:t>- </a:t>
            </a:r>
            <a:r>
              <a:rPr lang="hu-HU" sz="1400" b="1" dirty="0" smtClean="0">
                <a:solidFill>
                  <a:srgbClr val="FF0000"/>
                </a:solidFill>
              </a:rPr>
              <a:t>feltalálói hozzáállás</a:t>
            </a:r>
          </a:p>
          <a:p>
            <a:r>
              <a:rPr lang="hu-HU" sz="1400" dirty="0" smtClean="0"/>
              <a:t>-  </a:t>
            </a:r>
            <a:r>
              <a:rPr lang="hu-HU" sz="1400" b="1" dirty="0" smtClean="0">
                <a:solidFill>
                  <a:srgbClr val="FF0000"/>
                </a:solidFill>
              </a:rPr>
              <a:t>játék</a:t>
            </a:r>
          </a:p>
          <a:p>
            <a:r>
              <a:rPr lang="hu-HU" sz="1400" dirty="0" smtClean="0"/>
              <a:t>- </a:t>
            </a:r>
            <a:r>
              <a:rPr lang="hu-HU" sz="1400" b="1" dirty="0" smtClean="0">
                <a:solidFill>
                  <a:srgbClr val="FF0000"/>
                </a:solidFill>
              </a:rPr>
              <a:t>sport (verseny)</a:t>
            </a:r>
          </a:p>
          <a:p>
            <a:r>
              <a:rPr lang="hu-HU" sz="1400" dirty="0" smtClean="0"/>
              <a:t>- egyéb ( pl. </a:t>
            </a:r>
            <a:r>
              <a:rPr lang="hu-HU" sz="1400" b="1" dirty="0" smtClean="0">
                <a:solidFill>
                  <a:srgbClr val="FF0000"/>
                </a:solidFill>
              </a:rPr>
              <a:t>könnyedség,  vizualizáció, kombinációs látás </a:t>
            </a:r>
            <a:r>
              <a:rPr lang="hu-HU" sz="1400" dirty="0" smtClean="0"/>
              <a:t>)</a:t>
            </a:r>
            <a:endParaRPr lang="hu-HU" sz="1400" b="1" dirty="0" smtClean="0"/>
          </a:p>
          <a:p>
            <a:pPr>
              <a:buNone/>
            </a:pPr>
            <a:r>
              <a:rPr lang="hu-HU" sz="1400" dirty="0" smtClean="0"/>
              <a:t>tehetségek kibontakozása  történik meg.</a:t>
            </a:r>
          </a:p>
          <a:p>
            <a:pPr>
              <a:buNone/>
            </a:pPr>
            <a:r>
              <a:rPr lang="hu-HU" sz="1400" dirty="0" smtClean="0"/>
              <a:t>A sakk alapok tanulás gyors (60-100 óra)és hatékony. </a:t>
            </a:r>
          </a:p>
          <a:p>
            <a:endParaRPr lang="hu-HU" dirty="0"/>
          </a:p>
        </p:txBody>
      </p:sp>
      <p:pic>
        <p:nvPicPr>
          <p:cNvPr id="5" name="Tartalom helye 5" descr="Magas IQ-val rendelkezők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118519"/>
            <a:ext cx="4038600" cy="4038600"/>
          </a:xfrm>
        </p:spPr>
      </p:pic>
      <p:sp>
        <p:nvSpPr>
          <p:cNvPr id="7" name="Élőláb hely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Egyénre szabott tudásmenedzsment szolgáltatások -  intézményesítetté váló tudásmenedzsment megoldások</a:t>
            </a:r>
            <a:endParaRPr lang="hu-HU"/>
          </a:p>
        </p:txBody>
      </p:sp>
      <p:sp>
        <p:nvSpPr>
          <p:cNvPr id="8" name="Dátum hely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2012.04.04.</a:t>
            </a:r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12953-3CE0-4A36-BB7C-88D29A569951}" type="slidenum">
              <a:rPr lang="hu-HU" smtClean="0"/>
              <a:pPr/>
              <a:t>9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653</TotalTime>
  <Words>1137</Words>
  <Application>Microsoft Office PowerPoint</Application>
  <PresentationFormat>Diavetítés a képernyőre (4:3 oldalarány)</PresentationFormat>
  <Paragraphs>119</Paragraphs>
  <Slides>15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6" baseType="lpstr">
      <vt:lpstr>Áramlás</vt:lpstr>
      <vt:lpstr>Az individualizáció és az intézményesítés különbségei és összhangja a szokásostól eltérő adottságok (pl. tehetségek) és tudások kezelésében </vt:lpstr>
      <vt:lpstr>A fejlődés a rendszerekben</vt:lpstr>
      <vt:lpstr>Hány  és milyen típusú  játékra van szükségünk arra, hogy  agyunk optimálisan teljesítsen?</vt:lpstr>
      <vt:lpstr>Értelmezés turbulens környezeti feltételek esetén</vt:lpstr>
      <vt:lpstr>Problémamegoldás, tanulás kreatív módon.</vt:lpstr>
      <vt:lpstr>Intuitív szemlélet az individuális és a szervezeti tudásban</vt:lpstr>
      <vt:lpstr>Mit adhat az egyénnek és a szervezetnek a metaszint ?</vt:lpstr>
      <vt:lpstr> A szakértő-újonc paradigma Hellertől (fő  területei a személyiség (motivációs és tanulási feltételek), a szocio - kulturális feltételek ebben az intelligencia(tehetség) benne van, a motiváció és a kreativitás)  (Forrás: www.ank.sulinet.hu/AGORA/doks/tehetseg/ppt090221/Tehetseg1.ppt,2009.)</vt:lpstr>
      <vt:lpstr>Magas IQ-val rendelkezők képességei  J. Piirto (1995) modellje  alapján a sakk alapok tanulási előnyei feltüntetésével.</vt:lpstr>
      <vt:lpstr>A sakk anyagi erőinek, értékrendszerének, vizualizációjának kezelése. Mátrix. Nem tartalmazza a szubjektív, kulturális és a környezeti tényezőket. Alkalmazható (analógiával) cégstratégiai és operatív tervezésre is. Forrás: Truluck software 1.13.1-es verziója (német nyelvű), modifikálva. 2012.</vt:lpstr>
      <vt:lpstr>A Stanciu-Hardicsay parti, 2012 végállása (0:1, tehát világos feladta). Analógiás helyzet (példa).</vt:lpstr>
      <vt:lpstr>Az analógiás helyzet befejezése, továbbgondolása, általánosítása.</vt:lpstr>
      <vt:lpstr>A meglévő és ajánlott módszerek felhasználása, kombinálása</vt:lpstr>
      <vt:lpstr>Felhasznált irodalom:</vt:lpstr>
      <vt:lpstr>Köszönöm a szíves figyelmet!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Hardicsay Péter</dc:creator>
  <cp:lastModifiedBy>Hardicsay Péter</cp:lastModifiedBy>
  <cp:revision>67</cp:revision>
  <dcterms:created xsi:type="dcterms:W3CDTF">2012-04-02T20:40:09Z</dcterms:created>
  <dcterms:modified xsi:type="dcterms:W3CDTF">2012-04-03T23:09:37Z</dcterms:modified>
</cp:coreProperties>
</file>