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CC66FF"/>
    <a:srgbClr val="0000CC"/>
    <a:srgbClr val="0066CC"/>
    <a:srgbClr val="FFFF00"/>
    <a:srgbClr val="FF33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4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B0DFA3-0BD3-46F7-95EA-DEF9C621B388}" type="datetimeFigureOut">
              <a:rPr lang="hu-HU" smtClean="0"/>
              <a:t>2012.04.03.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F2159CF-408A-4162-926B-0614AF86F308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2112967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9900CC"/>
                </a:solidFill>
              </a:rPr>
              <a:t>A hallgatólagos tudás újonnan vizsgálandó komponensei</a:t>
            </a:r>
            <a:endParaRPr lang="hu-HU" dirty="0">
              <a:solidFill>
                <a:srgbClr val="9900CC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28728" y="4500570"/>
            <a:ext cx="6400800" cy="1752600"/>
          </a:xfrm>
        </p:spPr>
        <p:txBody>
          <a:bodyPr>
            <a:normAutofit/>
          </a:bodyPr>
          <a:lstStyle/>
          <a:p>
            <a:r>
              <a:rPr lang="hu-HU" dirty="0" smtClean="0"/>
              <a:t>Marczellné Szilágyi Eszter</a:t>
            </a:r>
          </a:p>
          <a:p>
            <a:r>
              <a:rPr lang="hu-HU" dirty="0" smtClean="0"/>
              <a:t>GTI, BKF</a:t>
            </a:r>
          </a:p>
          <a:p>
            <a:r>
              <a:rPr lang="hu-HU" dirty="0" smtClean="0"/>
              <a:t>MTA Konferencia, 2012. </a:t>
            </a:r>
            <a:r>
              <a:rPr lang="hu-HU" dirty="0"/>
              <a:t>á</a:t>
            </a:r>
            <a:r>
              <a:rPr lang="hu-HU" dirty="0" smtClean="0"/>
              <a:t>prilis 4.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 descr="imagesCA3Z1G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3929066"/>
            <a:ext cx="3500462" cy="26219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9900CC"/>
                </a:solidFill>
              </a:rPr>
              <a:t>A bennünk rejlő tacit tudás</a:t>
            </a:r>
            <a:endParaRPr lang="hu-HU" dirty="0">
              <a:solidFill>
                <a:srgbClr val="9900C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0304"/>
          </a:xfrm>
        </p:spPr>
        <p:txBody>
          <a:bodyPr/>
          <a:lstStyle/>
          <a:p>
            <a:r>
              <a:rPr lang="hu-HU" dirty="0" smtClean="0"/>
              <a:t>Változik, fejlődik</a:t>
            </a:r>
          </a:p>
          <a:p>
            <a:r>
              <a:rPr lang="hu-HU" dirty="0" smtClean="0"/>
              <a:t>Egyes elemei egymással is állandó kölcsönhatásban vannak</a:t>
            </a:r>
            <a:endParaRPr lang="hu-HU" dirty="0"/>
          </a:p>
        </p:txBody>
      </p:sp>
      <p:sp>
        <p:nvSpPr>
          <p:cNvPr id="8" name="Szalagnyíl balra 7"/>
          <p:cNvSpPr/>
          <p:nvPr/>
        </p:nvSpPr>
        <p:spPr>
          <a:xfrm>
            <a:off x="6643702" y="2214554"/>
            <a:ext cx="2143140" cy="3786214"/>
          </a:xfrm>
          <a:prstGeom prst="curvedLeftArrow">
            <a:avLst>
              <a:gd name="adj1" fmla="val 39388"/>
              <a:gd name="adj2" fmla="val 75812"/>
              <a:gd name="adj3" fmla="val 32005"/>
            </a:avLst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0" y="3643314"/>
            <a:ext cx="5857884" cy="321468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Right">
              <a:avLst>
                <a:gd name="adj" fmla="val 44371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hu-H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Tacit tudás </a:t>
            </a:r>
            <a:r>
              <a:rPr lang="hu-H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</a:t>
            </a:r>
            <a:r>
              <a:rPr lang="hu-H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TUDAT </a:t>
            </a:r>
            <a:r>
              <a:rPr lang="hu-H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</a:t>
            </a:r>
            <a:r>
              <a:rPr lang="hu-H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Személyiség </a:t>
            </a:r>
            <a:endParaRPr lang="hu-H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40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9900CC"/>
                </a:solidFill>
              </a:rPr>
              <a:t>Érzelmek szerepe: az ÉI bekapcsolása</a:t>
            </a:r>
            <a:endParaRPr lang="hu-HU" dirty="0">
              <a:solidFill>
                <a:srgbClr val="9900CC"/>
              </a:solidFill>
            </a:endParaRPr>
          </a:p>
        </p:txBody>
      </p:sp>
      <p:grpSp>
        <p:nvGrpSpPr>
          <p:cNvPr id="4" name="Csoportba foglalás 3"/>
          <p:cNvGrpSpPr/>
          <p:nvPr/>
        </p:nvGrpSpPr>
        <p:grpSpPr>
          <a:xfrm>
            <a:off x="3286116" y="3714752"/>
            <a:ext cx="4929222" cy="2643206"/>
            <a:chOff x="1357290" y="642918"/>
            <a:chExt cx="6858048" cy="4643470"/>
          </a:xfrm>
        </p:grpSpPr>
        <p:sp>
          <p:nvSpPr>
            <p:cNvPr id="5" name="Ellipszis 4"/>
            <p:cNvSpPr/>
            <p:nvPr/>
          </p:nvSpPr>
          <p:spPr>
            <a:xfrm>
              <a:off x="4029071" y="642918"/>
              <a:ext cx="3900515" cy="3000396"/>
            </a:xfrm>
            <a:prstGeom prst="ellipse">
              <a:avLst/>
            </a:prstGeom>
            <a:solidFill>
              <a:srgbClr val="CC339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softEdge rad="6350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6" name="Ellipszis 5"/>
            <p:cNvSpPr/>
            <p:nvPr/>
          </p:nvSpPr>
          <p:spPr>
            <a:xfrm>
              <a:off x="1357290" y="714356"/>
              <a:ext cx="3900515" cy="3000396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softEdge rad="6350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7" name="Ellipszis 6"/>
            <p:cNvSpPr/>
            <p:nvPr/>
          </p:nvSpPr>
          <p:spPr>
            <a:xfrm>
              <a:off x="4314823" y="2214554"/>
              <a:ext cx="3900515" cy="3000396"/>
            </a:xfrm>
            <a:prstGeom prst="ellipse">
              <a:avLst/>
            </a:prstGeom>
            <a:solidFill>
              <a:srgbClr val="FF66FF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softEdge rad="6350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8" name="Ellipszis 7"/>
            <p:cNvSpPr/>
            <p:nvPr/>
          </p:nvSpPr>
          <p:spPr>
            <a:xfrm>
              <a:off x="1671617" y="2285992"/>
              <a:ext cx="3900515" cy="3000396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softEdge rad="6350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2500297" y="3500437"/>
              <a:ext cx="1880559" cy="648826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none" rtlCol="0">
              <a:spAutoFit/>
            </a:bodyPr>
            <a:lstStyle/>
            <a:p>
              <a:r>
                <a:rPr lang="hu-HU" i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Önmagamat</a:t>
              </a:r>
              <a:endParaRPr lang="hu-HU" i="1" dirty="0">
                <a:solidFill>
                  <a:schemeClr val="bg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5357819" y="1357298"/>
              <a:ext cx="1363137" cy="648826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Másokat</a:t>
              </a:r>
              <a:endParaRPr lang="hu-HU" i="1" dirty="0"/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2214546" y="1214423"/>
              <a:ext cx="1541560" cy="1135446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Képesség </a:t>
              </a:r>
            </a:p>
            <a:p>
              <a:r>
                <a:rPr lang="hu-HU" i="1" dirty="0" smtClean="0"/>
                <a:t>megérteni</a:t>
              </a:r>
              <a:endParaRPr lang="hu-HU" i="1" dirty="0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5500693" y="3000373"/>
              <a:ext cx="1496954" cy="1135446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none" rtlCol="0">
              <a:spAutoFit/>
            </a:bodyPr>
            <a:lstStyle/>
            <a:p>
              <a:pPr algn="ctr"/>
              <a:r>
                <a:rPr lang="hu-HU" i="1" dirty="0" smtClean="0">
                  <a:solidFill>
                    <a:schemeClr val="bg1"/>
                  </a:solidFill>
                </a:rPr>
                <a:t>Képesség </a:t>
              </a:r>
            </a:p>
            <a:p>
              <a:pPr algn="ctr"/>
              <a:r>
                <a:rPr lang="hu-HU" i="1" dirty="0" smtClean="0">
                  <a:solidFill>
                    <a:schemeClr val="bg1"/>
                  </a:solidFill>
                </a:rPr>
                <a:t>kezelni</a:t>
              </a:r>
              <a:endParaRPr lang="hu-HU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Csoportba foglalás 17"/>
          <p:cNvGrpSpPr/>
          <p:nvPr/>
        </p:nvGrpSpPr>
        <p:grpSpPr>
          <a:xfrm>
            <a:off x="357158" y="2000240"/>
            <a:ext cx="7000924" cy="1214446"/>
            <a:chOff x="357158" y="2000240"/>
            <a:chExt cx="7000924" cy="1214446"/>
          </a:xfrm>
        </p:grpSpPr>
        <p:sp>
          <p:nvSpPr>
            <p:cNvPr id="13" name="Lekerekített téglalap 12"/>
            <p:cNvSpPr/>
            <p:nvPr/>
          </p:nvSpPr>
          <p:spPr>
            <a:xfrm>
              <a:off x="357158" y="2000240"/>
              <a:ext cx="7000924" cy="1214446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4" name="Téglalap 13"/>
            <p:cNvSpPr/>
            <p:nvPr/>
          </p:nvSpPr>
          <p:spPr>
            <a:xfrm>
              <a:off x="642910" y="2071678"/>
              <a:ext cx="666721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extrusionH="57150" contourW="12700">
                <a:bevelT w="25400" h="25400" prst="coolSlant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hu-HU" sz="5400" b="1" i="1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ÉI: Komplex fogalom</a:t>
              </a:r>
              <a:endParaRPr lang="hu-H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4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Csoportba foglalás 29"/>
          <p:cNvGrpSpPr/>
          <p:nvPr/>
        </p:nvGrpSpPr>
        <p:grpSpPr>
          <a:xfrm>
            <a:off x="2786050" y="2357430"/>
            <a:ext cx="3143272" cy="3786214"/>
            <a:chOff x="2786050" y="2357430"/>
            <a:chExt cx="3143272" cy="3786214"/>
          </a:xfrm>
        </p:grpSpPr>
        <p:sp>
          <p:nvSpPr>
            <p:cNvPr id="4" name="Ellipszis 3"/>
            <p:cNvSpPr/>
            <p:nvPr/>
          </p:nvSpPr>
          <p:spPr>
            <a:xfrm>
              <a:off x="2786050" y="4786322"/>
              <a:ext cx="3143272" cy="135732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928926" y="4500570"/>
              <a:ext cx="2857520" cy="12239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Ellipszis 5"/>
            <p:cNvSpPr/>
            <p:nvPr/>
          </p:nvSpPr>
          <p:spPr>
            <a:xfrm>
              <a:off x="3143240" y="4143380"/>
              <a:ext cx="2500330" cy="1162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3286116" y="3929066"/>
              <a:ext cx="2214578" cy="10191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3428992" y="3643314"/>
              <a:ext cx="2000264" cy="94774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Ellipszis 8"/>
            <p:cNvSpPr/>
            <p:nvPr/>
          </p:nvSpPr>
          <p:spPr>
            <a:xfrm>
              <a:off x="3571868" y="3429000"/>
              <a:ext cx="1785950" cy="8048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Ellipszis 9"/>
            <p:cNvSpPr/>
            <p:nvPr/>
          </p:nvSpPr>
          <p:spPr>
            <a:xfrm>
              <a:off x="3786182" y="3214686"/>
              <a:ext cx="1428760" cy="66199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3929058" y="3000372"/>
              <a:ext cx="1143008" cy="5905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4071934" y="2786058"/>
              <a:ext cx="847732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4214810" y="2571744"/>
              <a:ext cx="633418" cy="3238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Ellipszis 25"/>
            <p:cNvSpPr/>
            <p:nvPr/>
          </p:nvSpPr>
          <p:spPr>
            <a:xfrm>
              <a:off x="4357686" y="2357430"/>
              <a:ext cx="419104" cy="2619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>
                <a:solidFill>
                  <a:srgbClr val="9900CC"/>
                </a:solidFill>
              </a:rPr>
              <a:t>Hogyan hatnak egymásra? – a modellalkotás szükségessége</a:t>
            </a:r>
            <a:endParaRPr lang="hu-HU" sz="3600" dirty="0">
              <a:solidFill>
                <a:srgbClr val="9900CC"/>
              </a:solidFill>
            </a:endParaRPr>
          </a:p>
        </p:txBody>
      </p:sp>
      <p:grpSp>
        <p:nvGrpSpPr>
          <p:cNvPr id="32" name="Csoportba foglalás 31"/>
          <p:cNvGrpSpPr/>
          <p:nvPr/>
        </p:nvGrpSpPr>
        <p:grpSpPr>
          <a:xfrm>
            <a:off x="3643306" y="2000240"/>
            <a:ext cx="1571635" cy="3372223"/>
            <a:chOff x="3643306" y="2000240"/>
            <a:chExt cx="1571635" cy="3372223"/>
          </a:xfrm>
        </p:grpSpPr>
        <p:sp>
          <p:nvSpPr>
            <p:cNvPr id="18" name="Szabadkézi sokszög 17"/>
            <p:cNvSpPr/>
            <p:nvPr/>
          </p:nvSpPr>
          <p:spPr>
            <a:xfrm>
              <a:off x="3643306" y="4643446"/>
              <a:ext cx="1571635" cy="729017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76200">
              <a:solidFill>
                <a:srgbClr val="99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Szabadkézi sokszög 19"/>
            <p:cNvSpPr/>
            <p:nvPr/>
          </p:nvSpPr>
          <p:spPr>
            <a:xfrm>
              <a:off x="4071934" y="3786190"/>
              <a:ext cx="833443" cy="586141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76200">
              <a:solidFill>
                <a:srgbClr val="99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2" name="Szabadkézi sokszög 21"/>
            <p:cNvSpPr/>
            <p:nvPr/>
          </p:nvSpPr>
          <p:spPr>
            <a:xfrm>
              <a:off x="4286248" y="2857496"/>
              <a:ext cx="428628" cy="476996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57150">
              <a:solidFill>
                <a:srgbClr val="99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7" name="Szabadkézi sokszög 26"/>
            <p:cNvSpPr/>
            <p:nvPr/>
          </p:nvSpPr>
          <p:spPr>
            <a:xfrm>
              <a:off x="4429124" y="2000240"/>
              <a:ext cx="238127" cy="500066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57150">
              <a:solidFill>
                <a:srgbClr val="99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1" name="Csoportba foglalás 30"/>
          <p:cNvGrpSpPr/>
          <p:nvPr/>
        </p:nvGrpSpPr>
        <p:grpSpPr>
          <a:xfrm>
            <a:off x="3214678" y="2500306"/>
            <a:ext cx="2143140" cy="3443661"/>
            <a:chOff x="3214678" y="2500306"/>
            <a:chExt cx="2143140" cy="3443661"/>
          </a:xfrm>
        </p:grpSpPr>
        <p:sp>
          <p:nvSpPr>
            <p:cNvPr id="17" name="Szabadkézi sokszög 16"/>
            <p:cNvSpPr/>
            <p:nvPr/>
          </p:nvSpPr>
          <p:spPr>
            <a:xfrm>
              <a:off x="3214678" y="5214950"/>
              <a:ext cx="2143140" cy="729017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76200">
              <a:solidFill>
                <a:srgbClr val="00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Szabadkézi sokszög 18"/>
            <p:cNvSpPr/>
            <p:nvPr/>
          </p:nvSpPr>
          <p:spPr>
            <a:xfrm>
              <a:off x="3929058" y="4214818"/>
              <a:ext cx="1143008" cy="605609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76200">
              <a:solidFill>
                <a:srgbClr val="00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Szabadkézi sokszög 20"/>
            <p:cNvSpPr/>
            <p:nvPr/>
          </p:nvSpPr>
          <p:spPr>
            <a:xfrm>
              <a:off x="4286248" y="3286124"/>
              <a:ext cx="523879" cy="492749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76200">
              <a:solidFill>
                <a:srgbClr val="00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8" name="Szabadkézi sokszög 27"/>
            <p:cNvSpPr/>
            <p:nvPr/>
          </p:nvSpPr>
          <p:spPr>
            <a:xfrm>
              <a:off x="4357686" y="2500306"/>
              <a:ext cx="333377" cy="411019"/>
            </a:xfrm>
            <a:custGeom>
              <a:avLst/>
              <a:gdLst>
                <a:gd name="connsiteX0" fmla="*/ 0 w 1392072"/>
                <a:gd name="connsiteY0" fmla="*/ 655093 h 655093"/>
                <a:gd name="connsiteX1" fmla="*/ 941696 w 1392072"/>
                <a:gd name="connsiteY1" fmla="*/ 504967 h 655093"/>
                <a:gd name="connsiteX2" fmla="*/ 1392072 w 1392072"/>
                <a:gd name="connsiteY2" fmla="*/ 0 h 655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072" h="655093">
                  <a:moveTo>
                    <a:pt x="0" y="655093"/>
                  </a:moveTo>
                  <a:cubicBezTo>
                    <a:pt x="354842" y="634621"/>
                    <a:pt x="709684" y="614149"/>
                    <a:pt x="941696" y="504967"/>
                  </a:cubicBezTo>
                  <a:cubicBezTo>
                    <a:pt x="1173708" y="395785"/>
                    <a:pt x="1282890" y="197892"/>
                    <a:pt x="1392072" y="0"/>
                  </a:cubicBezTo>
                </a:path>
              </a:pathLst>
            </a:custGeom>
            <a:ln w="57150">
              <a:solidFill>
                <a:srgbClr val="00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4" name="Csoportba foglalás 33"/>
          <p:cNvGrpSpPr/>
          <p:nvPr/>
        </p:nvGrpSpPr>
        <p:grpSpPr>
          <a:xfrm>
            <a:off x="142844" y="2143116"/>
            <a:ext cx="2857520" cy="1500198"/>
            <a:chOff x="142844" y="2143116"/>
            <a:chExt cx="2857520" cy="1500198"/>
          </a:xfrm>
        </p:grpSpPr>
        <p:sp>
          <p:nvSpPr>
            <p:cNvPr id="15" name="Szövegdoboz 7"/>
            <p:cNvSpPr txBox="1">
              <a:spLocks noChangeArrowheads="1"/>
            </p:cNvSpPr>
            <p:nvPr/>
          </p:nvSpPr>
          <p:spPr bwMode="auto">
            <a:xfrm>
              <a:off x="285720" y="2357430"/>
              <a:ext cx="2486579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3200" b="1" i="1" dirty="0" smtClean="0">
                  <a:solidFill>
                    <a:srgbClr val="9900CC"/>
                  </a:solidFill>
                </a:rPr>
                <a:t>Érzelmi</a:t>
              </a:r>
            </a:p>
            <a:p>
              <a:pPr algn="ctr"/>
              <a:r>
                <a:rPr lang="hu-HU" sz="3200" b="1" i="1" dirty="0" smtClean="0">
                  <a:solidFill>
                    <a:srgbClr val="9900CC"/>
                  </a:solidFill>
                </a:rPr>
                <a:t>Intelligencia</a:t>
              </a:r>
              <a:endParaRPr lang="hu-HU" sz="3200" b="1" i="1" dirty="0">
                <a:solidFill>
                  <a:srgbClr val="9900CC"/>
                </a:solidFill>
              </a:endParaRPr>
            </a:p>
          </p:txBody>
        </p:sp>
        <p:sp>
          <p:nvSpPr>
            <p:cNvPr id="25" name="Ellipszis feliratnak 24"/>
            <p:cNvSpPr/>
            <p:nvPr/>
          </p:nvSpPr>
          <p:spPr>
            <a:xfrm>
              <a:off x="142844" y="2143116"/>
              <a:ext cx="2857520" cy="1500198"/>
            </a:xfrm>
            <a:prstGeom prst="wedgeEllipseCallout">
              <a:avLst>
                <a:gd name="adj1" fmla="val 71634"/>
                <a:gd name="adj2" fmla="val 159610"/>
              </a:avLst>
            </a:prstGeom>
            <a:noFill/>
            <a:ln>
              <a:solidFill>
                <a:srgbClr val="99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3" name="Csoportba foglalás 32"/>
          <p:cNvGrpSpPr/>
          <p:nvPr/>
        </p:nvGrpSpPr>
        <p:grpSpPr>
          <a:xfrm>
            <a:off x="5143504" y="1500174"/>
            <a:ext cx="3286148" cy="2143140"/>
            <a:chOff x="5143504" y="1500174"/>
            <a:chExt cx="3286148" cy="2143140"/>
          </a:xfrm>
        </p:grpSpPr>
        <p:sp>
          <p:nvSpPr>
            <p:cNvPr id="16" name="Szövegdoboz 7"/>
            <p:cNvSpPr txBox="1">
              <a:spLocks noChangeArrowheads="1"/>
            </p:cNvSpPr>
            <p:nvPr/>
          </p:nvSpPr>
          <p:spPr bwMode="auto">
            <a:xfrm>
              <a:off x="5500694" y="2071678"/>
              <a:ext cx="2464136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3200" b="1" i="1" dirty="0" smtClean="0">
                  <a:solidFill>
                    <a:srgbClr val="0000CC"/>
                  </a:solidFill>
                </a:rPr>
                <a:t>Tacit </a:t>
              </a:r>
            </a:p>
            <a:p>
              <a:pPr algn="ctr"/>
              <a:r>
                <a:rPr lang="hu-HU" sz="3200" b="1" i="1" dirty="0" smtClean="0">
                  <a:solidFill>
                    <a:srgbClr val="0000CC"/>
                  </a:solidFill>
                </a:rPr>
                <a:t>tudáselemek</a:t>
              </a:r>
              <a:endParaRPr lang="hu-HU" sz="3200" b="1" i="1" dirty="0">
                <a:solidFill>
                  <a:srgbClr val="0000CC"/>
                </a:solidFill>
              </a:endParaRPr>
            </a:p>
          </p:txBody>
        </p:sp>
        <p:sp>
          <p:nvSpPr>
            <p:cNvPr id="24" name="Ellipszis feliratnak 23"/>
            <p:cNvSpPr/>
            <p:nvPr/>
          </p:nvSpPr>
          <p:spPr>
            <a:xfrm>
              <a:off x="5143504" y="1500174"/>
              <a:ext cx="3286148" cy="2143140"/>
            </a:xfrm>
            <a:prstGeom prst="wedgeEllipseCallout">
              <a:avLst>
                <a:gd name="adj1" fmla="val -42402"/>
                <a:gd name="adj2" fmla="val 128214"/>
              </a:avLst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155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155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1155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1155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rgbClr val="9900CC"/>
                </a:solidFill>
              </a:rPr>
              <a:t>Alakuló modell</a:t>
            </a:r>
            <a:endParaRPr lang="hu-HU" dirty="0">
              <a:solidFill>
                <a:srgbClr val="9900CC"/>
              </a:solidFill>
            </a:endParaRPr>
          </a:p>
        </p:txBody>
      </p:sp>
      <p:sp>
        <p:nvSpPr>
          <p:cNvPr id="8" name="Szabadkézi sokszög 7"/>
          <p:cNvSpPr/>
          <p:nvPr/>
        </p:nvSpPr>
        <p:spPr>
          <a:xfrm rot="20908342">
            <a:off x="512950" y="792147"/>
            <a:ext cx="7916983" cy="5932719"/>
          </a:xfrm>
          <a:custGeom>
            <a:avLst/>
            <a:gdLst>
              <a:gd name="connsiteX0" fmla="*/ 2303462 w 3235324"/>
              <a:gd name="connsiteY0" fmla="*/ 587375 h 2878137"/>
              <a:gd name="connsiteX1" fmla="*/ 2503487 w 3235324"/>
              <a:gd name="connsiteY1" fmla="*/ 568325 h 2878137"/>
              <a:gd name="connsiteX2" fmla="*/ 2713037 w 3235324"/>
              <a:gd name="connsiteY2" fmla="*/ 654050 h 2878137"/>
              <a:gd name="connsiteX3" fmla="*/ 2855912 w 3235324"/>
              <a:gd name="connsiteY3" fmla="*/ 854075 h 2878137"/>
              <a:gd name="connsiteX4" fmla="*/ 2798762 w 3235324"/>
              <a:gd name="connsiteY4" fmla="*/ 835025 h 2878137"/>
              <a:gd name="connsiteX5" fmla="*/ 2732087 w 3235324"/>
              <a:gd name="connsiteY5" fmla="*/ 873125 h 2878137"/>
              <a:gd name="connsiteX6" fmla="*/ 2627312 w 3235324"/>
              <a:gd name="connsiteY6" fmla="*/ 1025525 h 2878137"/>
              <a:gd name="connsiteX7" fmla="*/ 2770187 w 3235324"/>
              <a:gd name="connsiteY7" fmla="*/ 1158875 h 2878137"/>
              <a:gd name="connsiteX8" fmla="*/ 2922587 w 3235324"/>
              <a:gd name="connsiteY8" fmla="*/ 1282700 h 2878137"/>
              <a:gd name="connsiteX9" fmla="*/ 3017837 w 3235324"/>
              <a:gd name="connsiteY9" fmla="*/ 1406525 h 2878137"/>
              <a:gd name="connsiteX10" fmla="*/ 3103562 w 3235324"/>
              <a:gd name="connsiteY10" fmla="*/ 1587500 h 2878137"/>
              <a:gd name="connsiteX11" fmla="*/ 3189287 w 3235324"/>
              <a:gd name="connsiteY11" fmla="*/ 1892300 h 2878137"/>
              <a:gd name="connsiteX12" fmla="*/ 3227387 w 3235324"/>
              <a:gd name="connsiteY12" fmla="*/ 2206625 h 2878137"/>
              <a:gd name="connsiteX13" fmla="*/ 3227387 w 3235324"/>
              <a:gd name="connsiteY13" fmla="*/ 2406650 h 2878137"/>
              <a:gd name="connsiteX14" fmla="*/ 3179762 w 3235324"/>
              <a:gd name="connsiteY14" fmla="*/ 2368550 h 2878137"/>
              <a:gd name="connsiteX15" fmla="*/ 3189287 w 3235324"/>
              <a:gd name="connsiteY15" fmla="*/ 2520950 h 2878137"/>
              <a:gd name="connsiteX16" fmla="*/ 3141662 w 3235324"/>
              <a:gd name="connsiteY16" fmla="*/ 2701925 h 2878137"/>
              <a:gd name="connsiteX17" fmla="*/ 3103562 w 3235324"/>
              <a:gd name="connsiteY17" fmla="*/ 2559050 h 2878137"/>
              <a:gd name="connsiteX18" fmla="*/ 3074987 w 3235324"/>
              <a:gd name="connsiteY18" fmla="*/ 2692400 h 2878137"/>
              <a:gd name="connsiteX19" fmla="*/ 2998787 w 3235324"/>
              <a:gd name="connsiteY19" fmla="*/ 2816225 h 2878137"/>
              <a:gd name="connsiteX20" fmla="*/ 2979737 w 3235324"/>
              <a:gd name="connsiteY20" fmla="*/ 2730500 h 2878137"/>
              <a:gd name="connsiteX21" fmla="*/ 2941637 w 3235324"/>
              <a:gd name="connsiteY21" fmla="*/ 2673350 h 2878137"/>
              <a:gd name="connsiteX22" fmla="*/ 2941637 w 3235324"/>
              <a:gd name="connsiteY22" fmla="*/ 2740025 h 2878137"/>
              <a:gd name="connsiteX23" fmla="*/ 2846387 w 3235324"/>
              <a:gd name="connsiteY23" fmla="*/ 2873375 h 2878137"/>
              <a:gd name="connsiteX24" fmla="*/ 2846387 w 3235324"/>
              <a:gd name="connsiteY24" fmla="*/ 2768600 h 2878137"/>
              <a:gd name="connsiteX25" fmla="*/ 2846387 w 3235324"/>
              <a:gd name="connsiteY25" fmla="*/ 2720975 h 2878137"/>
              <a:gd name="connsiteX26" fmla="*/ 2741612 w 3235324"/>
              <a:gd name="connsiteY26" fmla="*/ 2825750 h 2878137"/>
              <a:gd name="connsiteX27" fmla="*/ 2732087 w 3235324"/>
              <a:gd name="connsiteY27" fmla="*/ 2749550 h 2878137"/>
              <a:gd name="connsiteX28" fmla="*/ 2674937 w 3235324"/>
              <a:gd name="connsiteY28" fmla="*/ 2797175 h 2878137"/>
              <a:gd name="connsiteX29" fmla="*/ 2608262 w 3235324"/>
              <a:gd name="connsiteY29" fmla="*/ 2759075 h 2878137"/>
              <a:gd name="connsiteX30" fmla="*/ 2513012 w 3235324"/>
              <a:gd name="connsiteY30" fmla="*/ 2644775 h 2878137"/>
              <a:gd name="connsiteX31" fmla="*/ 2389187 w 3235324"/>
              <a:gd name="connsiteY31" fmla="*/ 2463800 h 2878137"/>
              <a:gd name="connsiteX32" fmla="*/ 2217737 w 3235324"/>
              <a:gd name="connsiteY32" fmla="*/ 2111375 h 2878137"/>
              <a:gd name="connsiteX33" fmla="*/ 2122487 w 3235324"/>
              <a:gd name="connsiteY33" fmla="*/ 1939925 h 2878137"/>
              <a:gd name="connsiteX34" fmla="*/ 1941512 w 3235324"/>
              <a:gd name="connsiteY34" fmla="*/ 1787525 h 2878137"/>
              <a:gd name="connsiteX35" fmla="*/ 1865312 w 3235324"/>
              <a:gd name="connsiteY35" fmla="*/ 1701800 h 2878137"/>
              <a:gd name="connsiteX36" fmla="*/ 1779587 w 3235324"/>
              <a:gd name="connsiteY36" fmla="*/ 1539875 h 2878137"/>
              <a:gd name="connsiteX37" fmla="*/ 1751012 w 3235324"/>
              <a:gd name="connsiteY37" fmla="*/ 1492250 h 2878137"/>
              <a:gd name="connsiteX38" fmla="*/ 1684337 w 3235324"/>
              <a:gd name="connsiteY38" fmla="*/ 1520825 h 2878137"/>
              <a:gd name="connsiteX39" fmla="*/ 1570037 w 3235324"/>
              <a:gd name="connsiteY39" fmla="*/ 1568450 h 2878137"/>
              <a:gd name="connsiteX40" fmla="*/ 1398587 w 3235324"/>
              <a:gd name="connsiteY40" fmla="*/ 1616075 h 2878137"/>
              <a:gd name="connsiteX41" fmla="*/ 1341437 w 3235324"/>
              <a:gd name="connsiteY41" fmla="*/ 1673225 h 2878137"/>
              <a:gd name="connsiteX42" fmla="*/ 1093787 w 3235324"/>
              <a:gd name="connsiteY42" fmla="*/ 1825625 h 2878137"/>
              <a:gd name="connsiteX43" fmla="*/ 655637 w 3235324"/>
              <a:gd name="connsiteY43" fmla="*/ 2139950 h 2878137"/>
              <a:gd name="connsiteX44" fmla="*/ 446087 w 3235324"/>
              <a:gd name="connsiteY44" fmla="*/ 2263775 h 2878137"/>
              <a:gd name="connsiteX45" fmla="*/ 446087 w 3235324"/>
              <a:gd name="connsiteY45" fmla="*/ 2178050 h 2878137"/>
              <a:gd name="connsiteX46" fmla="*/ 360362 w 3235324"/>
              <a:gd name="connsiteY46" fmla="*/ 2206625 h 2878137"/>
              <a:gd name="connsiteX47" fmla="*/ 436562 w 3235324"/>
              <a:gd name="connsiteY47" fmla="*/ 2082800 h 2878137"/>
              <a:gd name="connsiteX48" fmla="*/ 284162 w 3235324"/>
              <a:gd name="connsiteY48" fmla="*/ 2168525 h 2878137"/>
              <a:gd name="connsiteX49" fmla="*/ 398462 w 3235324"/>
              <a:gd name="connsiteY49" fmla="*/ 2016125 h 2878137"/>
              <a:gd name="connsiteX50" fmla="*/ 188912 w 3235324"/>
              <a:gd name="connsiteY50" fmla="*/ 2035175 h 2878137"/>
              <a:gd name="connsiteX51" fmla="*/ 388937 w 3235324"/>
              <a:gd name="connsiteY51" fmla="*/ 1930400 h 2878137"/>
              <a:gd name="connsiteX52" fmla="*/ 122237 w 3235324"/>
              <a:gd name="connsiteY52" fmla="*/ 1930400 h 2878137"/>
              <a:gd name="connsiteX53" fmla="*/ 227012 w 3235324"/>
              <a:gd name="connsiteY53" fmla="*/ 1863725 h 2878137"/>
              <a:gd name="connsiteX54" fmla="*/ 46037 w 3235324"/>
              <a:gd name="connsiteY54" fmla="*/ 1816100 h 2878137"/>
              <a:gd name="connsiteX55" fmla="*/ 179387 w 3235324"/>
              <a:gd name="connsiteY55" fmla="*/ 1768475 h 2878137"/>
              <a:gd name="connsiteX56" fmla="*/ 7937 w 3235324"/>
              <a:gd name="connsiteY56" fmla="*/ 1692275 h 2878137"/>
              <a:gd name="connsiteX57" fmla="*/ 131762 w 3235324"/>
              <a:gd name="connsiteY57" fmla="*/ 1625600 h 2878137"/>
              <a:gd name="connsiteX58" fmla="*/ 550862 w 3235324"/>
              <a:gd name="connsiteY58" fmla="*/ 1492250 h 2878137"/>
              <a:gd name="connsiteX59" fmla="*/ 865187 w 3235324"/>
              <a:gd name="connsiteY59" fmla="*/ 1416050 h 2878137"/>
              <a:gd name="connsiteX60" fmla="*/ 1227137 w 3235324"/>
              <a:gd name="connsiteY60" fmla="*/ 1311275 h 2878137"/>
              <a:gd name="connsiteX61" fmla="*/ 1427162 w 3235324"/>
              <a:gd name="connsiteY61" fmla="*/ 1092200 h 2878137"/>
              <a:gd name="connsiteX62" fmla="*/ 1370012 w 3235324"/>
              <a:gd name="connsiteY62" fmla="*/ 1073150 h 2878137"/>
              <a:gd name="connsiteX63" fmla="*/ 1293812 w 3235324"/>
              <a:gd name="connsiteY63" fmla="*/ 1016000 h 2878137"/>
              <a:gd name="connsiteX64" fmla="*/ 1208087 w 3235324"/>
              <a:gd name="connsiteY64" fmla="*/ 901700 h 2878137"/>
              <a:gd name="connsiteX65" fmla="*/ 1112837 w 3235324"/>
              <a:gd name="connsiteY65" fmla="*/ 692150 h 2878137"/>
              <a:gd name="connsiteX66" fmla="*/ 989012 w 3235324"/>
              <a:gd name="connsiteY66" fmla="*/ 682625 h 2878137"/>
              <a:gd name="connsiteX67" fmla="*/ 779462 w 3235324"/>
              <a:gd name="connsiteY67" fmla="*/ 596900 h 2878137"/>
              <a:gd name="connsiteX68" fmla="*/ 646112 w 3235324"/>
              <a:gd name="connsiteY68" fmla="*/ 454025 h 2878137"/>
              <a:gd name="connsiteX69" fmla="*/ 550862 w 3235324"/>
              <a:gd name="connsiteY69" fmla="*/ 349250 h 2878137"/>
              <a:gd name="connsiteX70" fmla="*/ 684212 w 3235324"/>
              <a:gd name="connsiteY70" fmla="*/ 273050 h 2878137"/>
              <a:gd name="connsiteX71" fmla="*/ 569912 w 3235324"/>
              <a:gd name="connsiteY71" fmla="*/ 244475 h 2878137"/>
              <a:gd name="connsiteX72" fmla="*/ 731837 w 3235324"/>
              <a:gd name="connsiteY72" fmla="*/ 196850 h 2878137"/>
              <a:gd name="connsiteX73" fmla="*/ 665162 w 3235324"/>
              <a:gd name="connsiteY73" fmla="*/ 149225 h 2878137"/>
              <a:gd name="connsiteX74" fmla="*/ 846137 w 3235324"/>
              <a:gd name="connsiteY74" fmla="*/ 120650 h 2878137"/>
              <a:gd name="connsiteX75" fmla="*/ 798512 w 3235324"/>
              <a:gd name="connsiteY75" fmla="*/ 53975 h 2878137"/>
              <a:gd name="connsiteX76" fmla="*/ 969962 w 3235324"/>
              <a:gd name="connsiteY76" fmla="*/ 63500 h 2878137"/>
              <a:gd name="connsiteX77" fmla="*/ 1103312 w 3235324"/>
              <a:gd name="connsiteY77" fmla="*/ 6350 h 2878137"/>
              <a:gd name="connsiteX78" fmla="*/ 1341437 w 3235324"/>
              <a:gd name="connsiteY78" fmla="*/ 25400 h 2878137"/>
              <a:gd name="connsiteX79" fmla="*/ 1617662 w 3235324"/>
              <a:gd name="connsiteY79" fmla="*/ 92075 h 2878137"/>
              <a:gd name="connsiteX80" fmla="*/ 1865312 w 3235324"/>
              <a:gd name="connsiteY80" fmla="*/ 168275 h 2878137"/>
              <a:gd name="connsiteX81" fmla="*/ 1979612 w 3235324"/>
              <a:gd name="connsiteY81" fmla="*/ 215900 h 2878137"/>
              <a:gd name="connsiteX82" fmla="*/ 2160587 w 3235324"/>
              <a:gd name="connsiteY82" fmla="*/ 482600 h 2878137"/>
              <a:gd name="connsiteX83" fmla="*/ 2246312 w 3235324"/>
              <a:gd name="connsiteY83" fmla="*/ 568325 h 2878137"/>
              <a:gd name="connsiteX84" fmla="*/ 2303462 w 3235324"/>
              <a:gd name="connsiteY84" fmla="*/ 587375 h 2878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3235324" h="2878137">
                <a:moveTo>
                  <a:pt x="2303462" y="587375"/>
                </a:moveTo>
                <a:cubicBezTo>
                  <a:pt x="2346324" y="587375"/>
                  <a:pt x="2435225" y="557213"/>
                  <a:pt x="2503487" y="568325"/>
                </a:cubicBezTo>
                <a:cubicBezTo>
                  <a:pt x="2571749" y="579437"/>
                  <a:pt x="2654300" y="606425"/>
                  <a:pt x="2713037" y="654050"/>
                </a:cubicBezTo>
                <a:cubicBezTo>
                  <a:pt x="2771775" y="701675"/>
                  <a:pt x="2841625" y="823913"/>
                  <a:pt x="2855912" y="854075"/>
                </a:cubicBezTo>
                <a:cubicBezTo>
                  <a:pt x="2870199" y="884237"/>
                  <a:pt x="2819400" y="831850"/>
                  <a:pt x="2798762" y="835025"/>
                </a:cubicBezTo>
                <a:cubicBezTo>
                  <a:pt x="2778125" y="838200"/>
                  <a:pt x="2760662" y="841375"/>
                  <a:pt x="2732087" y="873125"/>
                </a:cubicBezTo>
                <a:cubicBezTo>
                  <a:pt x="2703512" y="904875"/>
                  <a:pt x="2620962" y="977900"/>
                  <a:pt x="2627312" y="1025525"/>
                </a:cubicBezTo>
                <a:cubicBezTo>
                  <a:pt x="2633662" y="1073150"/>
                  <a:pt x="2720975" y="1116013"/>
                  <a:pt x="2770187" y="1158875"/>
                </a:cubicBezTo>
                <a:cubicBezTo>
                  <a:pt x="2819400" y="1201738"/>
                  <a:pt x="2881312" y="1241425"/>
                  <a:pt x="2922587" y="1282700"/>
                </a:cubicBezTo>
                <a:cubicBezTo>
                  <a:pt x="2963862" y="1323975"/>
                  <a:pt x="2987675" y="1355725"/>
                  <a:pt x="3017837" y="1406525"/>
                </a:cubicBezTo>
                <a:cubicBezTo>
                  <a:pt x="3047999" y="1457325"/>
                  <a:pt x="3074987" y="1506538"/>
                  <a:pt x="3103562" y="1587500"/>
                </a:cubicBezTo>
                <a:cubicBezTo>
                  <a:pt x="3132137" y="1668463"/>
                  <a:pt x="3168650" y="1789113"/>
                  <a:pt x="3189287" y="1892300"/>
                </a:cubicBezTo>
                <a:cubicBezTo>
                  <a:pt x="3209924" y="1995487"/>
                  <a:pt x="3221037" y="2120900"/>
                  <a:pt x="3227387" y="2206625"/>
                </a:cubicBezTo>
                <a:cubicBezTo>
                  <a:pt x="3233737" y="2292350"/>
                  <a:pt x="3235324" y="2379663"/>
                  <a:pt x="3227387" y="2406650"/>
                </a:cubicBezTo>
                <a:cubicBezTo>
                  <a:pt x="3219450" y="2433637"/>
                  <a:pt x="3186112" y="2349500"/>
                  <a:pt x="3179762" y="2368550"/>
                </a:cubicBezTo>
                <a:cubicBezTo>
                  <a:pt x="3173412" y="2387600"/>
                  <a:pt x="3195637" y="2465388"/>
                  <a:pt x="3189287" y="2520950"/>
                </a:cubicBezTo>
                <a:cubicBezTo>
                  <a:pt x="3182937" y="2576512"/>
                  <a:pt x="3155950" y="2695575"/>
                  <a:pt x="3141662" y="2701925"/>
                </a:cubicBezTo>
                <a:cubicBezTo>
                  <a:pt x="3127374" y="2708275"/>
                  <a:pt x="3114674" y="2560637"/>
                  <a:pt x="3103562" y="2559050"/>
                </a:cubicBezTo>
                <a:cubicBezTo>
                  <a:pt x="3092450" y="2557463"/>
                  <a:pt x="3092449" y="2649538"/>
                  <a:pt x="3074987" y="2692400"/>
                </a:cubicBezTo>
                <a:cubicBezTo>
                  <a:pt x="3057525" y="2735262"/>
                  <a:pt x="3014662" y="2809875"/>
                  <a:pt x="2998787" y="2816225"/>
                </a:cubicBezTo>
                <a:cubicBezTo>
                  <a:pt x="2982912" y="2822575"/>
                  <a:pt x="2989262" y="2754313"/>
                  <a:pt x="2979737" y="2730500"/>
                </a:cubicBezTo>
                <a:cubicBezTo>
                  <a:pt x="2970212" y="2706688"/>
                  <a:pt x="2947987" y="2671763"/>
                  <a:pt x="2941637" y="2673350"/>
                </a:cubicBezTo>
                <a:cubicBezTo>
                  <a:pt x="2935287" y="2674938"/>
                  <a:pt x="2957512" y="2706688"/>
                  <a:pt x="2941637" y="2740025"/>
                </a:cubicBezTo>
                <a:cubicBezTo>
                  <a:pt x="2925762" y="2773362"/>
                  <a:pt x="2862262" y="2868613"/>
                  <a:pt x="2846387" y="2873375"/>
                </a:cubicBezTo>
                <a:cubicBezTo>
                  <a:pt x="2830512" y="2878137"/>
                  <a:pt x="2846387" y="2768600"/>
                  <a:pt x="2846387" y="2768600"/>
                </a:cubicBezTo>
                <a:cubicBezTo>
                  <a:pt x="2846387" y="2743200"/>
                  <a:pt x="2863850" y="2711450"/>
                  <a:pt x="2846387" y="2720975"/>
                </a:cubicBezTo>
                <a:cubicBezTo>
                  <a:pt x="2828925" y="2730500"/>
                  <a:pt x="2760662" y="2820988"/>
                  <a:pt x="2741612" y="2825750"/>
                </a:cubicBezTo>
                <a:cubicBezTo>
                  <a:pt x="2722562" y="2830512"/>
                  <a:pt x="2743199" y="2754312"/>
                  <a:pt x="2732087" y="2749550"/>
                </a:cubicBezTo>
                <a:cubicBezTo>
                  <a:pt x="2720975" y="2744788"/>
                  <a:pt x="2695574" y="2795588"/>
                  <a:pt x="2674937" y="2797175"/>
                </a:cubicBezTo>
                <a:cubicBezTo>
                  <a:pt x="2654300" y="2798762"/>
                  <a:pt x="2635250" y="2784475"/>
                  <a:pt x="2608262" y="2759075"/>
                </a:cubicBezTo>
                <a:cubicBezTo>
                  <a:pt x="2581275" y="2733675"/>
                  <a:pt x="2549525" y="2693988"/>
                  <a:pt x="2513012" y="2644775"/>
                </a:cubicBezTo>
                <a:cubicBezTo>
                  <a:pt x="2476500" y="2595563"/>
                  <a:pt x="2438400" y="2552700"/>
                  <a:pt x="2389187" y="2463800"/>
                </a:cubicBezTo>
                <a:cubicBezTo>
                  <a:pt x="2339975" y="2374900"/>
                  <a:pt x="2262187" y="2198687"/>
                  <a:pt x="2217737" y="2111375"/>
                </a:cubicBezTo>
                <a:cubicBezTo>
                  <a:pt x="2173287" y="2024063"/>
                  <a:pt x="2168524" y="1993900"/>
                  <a:pt x="2122487" y="1939925"/>
                </a:cubicBezTo>
                <a:cubicBezTo>
                  <a:pt x="2076450" y="1885950"/>
                  <a:pt x="1984374" y="1827212"/>
                  <a:pt x="1941512" y="1787525"/>
                </a:cubicBezTo>
                <a:cubicBezTo>
                  <a:pt x="1898650" y="1747838"/>
                  <a:pt x="1892299" y="1743075"/>
                  <a:pt x="1865312" y="1701800"/>
                </a:cubicBezTo>
                <a:cubicBezTo>
                  <a:pt x="1838325" y="1660525"/>
                  <a:pt x="1798637" y="1574800"/>
                  <a:pt x="1779587" y="1539875"/>
                </a:cubicBezTo>
                <a:cubicBezTo>
                  <a:pt x="1760537" y="1504950"/>
                  <a:pt x="1766887" y="1495425"/>
                  <a:pt x="1751012" y="1492250"/>
                </a:cubicBezTo>
                <a:cubicBezTo>
                  <a:pt x="1735137" y="1489075"/>
                  <a:pt x="1684337" y="1520825"/>
                  <a:pt x="1684337" y="1520825"/>
                </a:cubicBezTo>
                <a:cubicBezTo>
                  <a:pt x="1654175" y="1533525"/>
                  <a:pt x="1617662" y="1552575"/>
                  <a:pt x="1570037" y="1568450"/>
                </a:cubicBezTo>
                <a:cubicBezTo>
                  <a:pt x="1522412" y="1584325"/>
                  <a:pt x="1436687" y="1598613"/>
                  <a:pt x="1398587" y="1616075"/>
                </a:cubicBezTo>
                <a:cubicBezTo>
                  <a:pt x="1360487" y="1633537"/>
                  <a:pt x="1392237" y="1638300"/>
                  <a:pt x="1341437" y="1673225"/>
                </a:cubicBezTo>
                <a:cubicBezTo>
                  <a:pt x="1290637" y="1708150"/>
                  <a:pt x="1208087" y="1747838"/>
                  <a:pt x="1093787" y="1825625"/>
                </a:cubicBezTo>
                <a:cubicBezTo>
                  <a:pt x="979487" y="1903412"/>
                  <a:pt x="763587" y="2066925"/>
                  <a:pt x="655637" y="2139950"/>
                </a:cubicBezTo>
                <a:cubicBezTo>
                  <a:pt x="547687" y="2212975"/>
                  <a:pt x="481012" y="2257425"/>
                  <a:pt x="446087" y="2263775"/>
                </a:cubicBezTo>
                <a:cubicBezTo>
                  <a:pt x="411162" y="2270125"/>
                  <a:pt x="460374" y="2187575"/>
                  <a:pt x="446087" y="2178050"/>
                </a:cubicBezTo>
                <a:cubicBezTo>
                  <a:pt x="431800" y="2168525"/>
                  <a:pt x="361950" y="2222500"/>
                  <a:pt x="360362" y="2206625"/>
                </a:cubicBezTo>
                <a:cubicBezTo>
                  <a:pt x="358775" y="2190750"/>
                  <a:pt x="449262" y="2089150"/>
                  <a:pt x="436562" y="2082800"/>
                </a:cubicBezTo>
                <a:cubicBezTo>
                  <a:pt x="423862" y="2076450"/>
                  <a:pt x="290512" y="2179637"/>
                  <a:pt x="284162" y="2168525"/>
                </a:cubicBezTo>
                <a:cubicBezTo>
                  <a:pt x="277812" y="2157413"/>
                  <a:pt x="414337" y="2038350"/>
                  <a:pt x="398462" y="2016125"/>
                </a:cubicBezTo>
                <a:cubicBezTo>
                  <a:pt x="382587" y="1993900"/>
                  <a:pt x="190499" y="2049462"/>
                  <a:pt x="188912" y="2035175"/>
                </a:cubicBezTo>
                <a:cubicBezTo>
                  <a:pt x="187325" y="2020888"/>
                  <a:pt x="400049" y="1947862"/>
                  <a:pt x="388937" y="1930400"/>
                </a:cubicBezTo>
                <a:cubicBezTo>
                  <a:pt x="377825" y="1912938"/>
                  <a:pt x="149224" y="1941512"/>
                  <a:pt x="122237" y="1930400"/>
                </a:cubicBezTo>
                <a:cubicBezTo>
                  <a:pt x="95250" y="1919288"/>
                  <a:pt x="239712" y="1882775"/>
                  <a:pt x="227012" y="1863725"/>
                </a:cubicBezTo>
                <a:cubicBezTo>
                  <a:pt x="214312" y="1844675"/>
                  <a:pt x="53974" y="1831975"/>
                  <a:pt x="46037" y="1816100"/>
                </a:cubicBezTo>
                <a:cubicBezTo>
                  <a:pt x="38100" y="1800225"/>
                  <a:pt x="185737" y="1789112"/>
                  <a:pt x="179387" y="1768475"/>
                </a:cubicBezTo>
                <a:cubicBezTo>
                  <a:pt x="173037" y="1747838"/>
                  <a:pt x="15875" y="1716088"/>
                  <a:pt x="7937" y="1692275"/>
                </a:cubicBezTo>
                <a:cubicBezTo>
                  <a:pt x="0" y="1668463"/>
                  <a:pt x="41274" y="1658938"/>
                  <a:pt x="131762" y="1625600"/>
                </a:cubicBezTo>
                <a:cubicBezTo>
                  <a:pt x="222250" y="1592262"/>
                  <a:pt x="428625" y="1527175"/>
                  <a:pt x="550862" y="1492250"/>
                </a:cubicBezTo>
                <a:cubicBezTo>
                  <a:pt x="673100" y="1457325"/>
                  <a:pt x="752475" y="1446212"/>
                  <a:pt x="865187" y="1416050"/>
                </a:cubicBezTo>
                <a:cubicBezTo>
                  <a:pt x="977899" y="1385888"/>
                  <a:pt x="1133475" y="1365250"/>
                  <a:pt x="1227137" y="1311275"/>
                </a:cubicBezTo>
                <a:cubicBezTo>
                  <a:pt x="1320799" y="1257300"/>
                  <a:pt x="1403350" y="1131888"/>
                  <a:pt x="1427162" y="1092200"/>
                </a:cubicBezTo>
                <a:cubicBezTo>
                  <a:pt x="1450975" y="1052513"/>
                  <a:pt x="1392237" y="1085850"/>
                  <a:pt x="1370012" y="1073150"/>
                </a:cubicBezTo>
                <a:cubicBezTo>
                  <a:pt x="1347787" y="1060450"/>
                  <a:pt x="1320800" y="1044575"/>
                  <a:pt x="1293812" y="1016000"/>
                </a:cubicBezTo>
                <a:cubicBezTo>
                  <a:pt x="1266825" y="987425"/>
                  <a:pt x="1238250" y="955675"/>
                  <a:pt x="1208087" y="901700"/>
                </a:cubicBezTo>
                <a:cubicBezTo>
                  <a:pt x="1177925" y="847725"/>
                  <a:pt x="1149349" y="728662"/>
                  <a:pt x="1112837" y="692150"/>
                </a:cubicBezTo>
                <a:cubicBezTo>
                  <a:pt x="1076325" y="655638"/>
                  <a:pt x="1044574" y="698500"/>
                  <a:pt x="989012" y="682625"/>
                </a:cubicBezTo>
                <a:cubicBezTo>
                  <a:pt x="933450" y="666750"/>
                  <a:pt x="836612" y="635000"/>
                  <a:pt x="779462" y="596900"/>
                </a:cubicBezTo>
                <a:cubicBezTo>
                  <a:pt x="722312" y="558800"/>
                  <a:pt x="684212" y="495300"/>
                  <a:pt x="646112" y="454025"/>
                </a:cubicBezTo>
                <a:cubicBezTo>
                  <a:pt x="608012" y="412750"/>
                  <a:pt x="544512" y="379412"/>
                  <a:pt x="550862" y="349250"/>
                </a:cubicBezTo>
                <a:cubicBezTo>
                  <a:pt x="557212" y="319088"/>
                  <a:pt x="681037" y="290513"/>
                  <a:pt x="684212" y="273050"/>
                </a:cubicBezTo>
                <a:cubicBezTo>
                  <a:pt x="687387" y="255588"/>
                  <a:pt x="561975" y="257175"/>
                  <a:pt x="569912" y="244475"/>
                </a:cubicBezTo>
                <a:cubicBezTo>
                  <a:pt x="577849" y="231775"/>
                  <a:pt x="715962" y="212725"/>
                  <a:pt x="731837" y="196850"/>
                </a:cubicBezTo>
                <a:cubicBezTo>
                  <a:pt x="747712" y="180975"/>
                  <a:pt x="646112" y="161925"/>
                  <a:pt x="665162" y="149225"/>
                </a:cubicBezTo>
                <a:cubicBezTo>
                  <a:pt x="684212" y="136525"/>
                  <a:pt x="823912" y="136525"/>
                  <a:pt x="846137" y="120650"/>
                </a:cubicBezTo>
                <a:cubicBezTo>
                  <a:pt x="868362" y="104775"/>
                  <a:pt x="777875" y="63500"/>
                  <a:pt x="798512" y="53975"/>
                </a:cubicBezTo>
                <a:cubicBezTo>
                  <a:pt x="819149" y="44450"/>
                  <a:pt x="919162" y="71438"/>
                  <a:pt x="969962" y="63500"/>
                </a:cubicBezTo>
                <a:cubicBezTo>
                  <a:pt x="1020762" y="55562"/>
                  <a:pt x="1041400" y="12700"/>
                  <a:pt x="1103312" y="6350"/>
                </a:cubicBezTo>
                <a:cubicBezTo>
                  <a:pt x="1165225" y="0"/>
                  <a:pt x="1255712" y="11112"/>
                  <a:pt x="1341437" y="25400"/>
                </a:cubicBezTo>
                <a:cubicBezTo>
                  <a:pt x="1427162" y="39688"/>
                  <a:pt x="1530350" y="68263"/>
                  <a:pt x="1617662" y="92075"/>
                </a:cubicBezTo>
                <a:cubicBezTo>
                  <a:pt x="1704975" y="115888"/>
                  <a:pt x="1804987" y="147638"/>
                  <a:pt x="1865312" y="168275"/>
                </a:cubicBezTo>
                <a:cubicBezTo>
                  <a:pt x="1925637" y="188912"/>
                  <a:pt x="1930400" y="163513"/>
                  <a:pt x="1979612" y="215900"/>
                </a:cubicBezTo>
                <a:cubicBezTo>
                  <a:pt x="2028824" y="268287"/>
                  <a:pt x="2116137" y="423863"/>
                  <a:pt x="2160587" y="482600"/>
                </a:cubicBezTo>
                <a:cubicBezTo>
                  <a:pt x="2205037" y="541337"/>
                  <a:pt x="2224087" y="550863"/>
                  <a:pt x="2246312" y="568325"/>
                </a:cubicBezTo>
                <a:cubicBezTo>
                  <a:pt x="2268537" y="585787"/>
                  <a:pt x="2260600" y="587375"/>
                  <a:pt x="2303462" y="587375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 rot="2066027">
            <a:off x="2346101" y="2227519"/>
            <a:ext cx="5993425" cy="206984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>
                <a:gd name="adj" fmla="val 43382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hu-HU" sz="2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Képesség a </a:t>
            </a:r>
            <a:r>
              <a:rPr lang="hu-HU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</a:t>
            </a:r>
            <a:r>
              <a:rPr lang="hu-HU" sz="2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égletek megtapasztalására</a:t>
            </a:r>
            <a:endParaRPr lang="hu-HU" sz="2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Szövegdoboz 10"/>
          <p:cNvSpPr txBox="1"/>
          <p:nvPr/>
        </p:nvSpPr>
        <p:spPr>
          <a:xfrm rot="19867375">
            <a:off x="1223173" y="4210398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Képesség a végletek elhagyására</a:t>
            </a:r>
            <a:endParaRPr lang="hu-HU" sz="2400" dirty="0"/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6572264" y="214290"/>
            <a:ext cx="2571736" cy="1571636"/>
            <a:chOff x="6572264" y="214290"/>
            <a:chExt cx="2571736" cy="1571636"/>
          </a:xfrm>
        </p:grpSpPr>
        <p:sp>
          <p:nvSpPr>
            <p:cNvPr id="12" name="Ellipszis feliratnak 11"/>
            <p:cNvSpPr/>
            <p:nvPr/>
          </p:nvSpPr>
          <p:spPr>
            <a:xfrm>
              <a:off x="6572264" y="214290"/>
              <a:ext cx="2428892" cy="1571636"/>
            </a:xfrm>
            <a:prstGeom prst="wedgeEllipseCallout">
              <a:avLst>
                <a:gd name="adj1" fmla="val -59077"/>
                <a:gd name="adj2" fmla="val 5418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6572264" y="642918"/>
              <a:ext cx="25717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600" dirty="0" smtClean="0"/>
                <a:t>Értékrend, kultúra </a:t>
              </a:r>
            </a:p>
            <a:p>
              <a:pPr algn="ctr"/>
              <a:r>
                <a:rPr lang="hu-HU" sz="1600" dirty="0" smtClean="0"/>
                <a:t>a megfelelő  célrendszer  kialakítására</a:t>
              </a:r>
              <a:endParaRPr lang="hu-HU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155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1155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1155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1155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2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428596" y="2285992"/>
            <a:ext cx="8229600" cy="21431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6000" i="1" dirty="0" smtClean="0">
                <a:ln w="6350">
                  <a:noFill/>
                </a:ln>
                <a:solidFill>
                  <a:srgbClr val="9900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Megtisztelő figyelmüket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6000" i="1" dirty="0" smtClean="0">
                <a:ln w="6350">
                  <a:noFill/>
                </a:ln>
                <a:solidFill>
                  <a:srgbClr val="9900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hálásan köszönöm</a:t>
            </a:r>
            <a:endParaRPr kumimoji="0" lang="hu-HU" sz="6000" i="1" u="none" strike="noStrike" kern="1200" cap="none" spc="0" normalizeH="0" baseline="0" noProof="0" dirty="0">
              <a:ln w="6350">
                <a:noFill/>
              </a:ln>
              <a:solidFill>
                <a:srgbClr val="9900CC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90</Words>
  <Application>Microsoft Office PowerPoint</Application>
  <PresentationFormat>Diavetítés a képernyőre (4:3 oldalarány)</PresentationFormat>
  <Paragraphs>28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Hegycsúcs</vt:lpstr>
      <vt:lpstr>A hallgatólagos tudás újonnan vizsgálandó komponensei</vt:lpstr>
      <vt:lpstr>A bennünk rejlő tacit tudás</vt:lpstr>
      <vt:lpstr>Érzelmek szerepe: az ÉI bekapcsolása</vt:lpstr>
      <vt:lpstr>Hogyan hatnak egymásra? – a modellalkotás szükségessége</vt:lpstr>
      <vt:lpstr>Alakuló modell</vt:lpstr>
      <vt:lpstr>6.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hallgatólagos tudás újonnan vizsgálandó komponensei</dc:title>
  <dc:creator>Szilágyi Eszter</dc:creator>
  <cp:lastModifiedBy>Szilágyi Eszter</cp:lastModifiedBy>
  <cp:revision>2</cp:revision>
  <dcterms:created xsi:type="dcterms:W3CDTF">2012-04-03T20:00:41Z</dcterms:created>
  <dcterms:modified xsi:type="dcterms:W3CDTF">2012-04-03T22:51:38Z</dcterms:modified>
</cp:coreProperties>
</file>