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1668" r:id="rId2"/>
    <p:sldId id="1669" r:id="rId3"/>
    <p:sldId id="1584" r:id="rId4"/>
    <p:sldId id="1656" r:id="rId5"/>
    <p:sldId id="1657" r:id="rId6"/>
    <p:sldId id="1658" r:id="rId7"/>
    <p:sldId id="1659" r:id="rId8"/>
    <p:sldId id="1672" r:id="rId9"/>
    <p:sldId id="1648" r:id="rId10"/>
    <p:sldId id="1665" r:id="rId11"/>
    <p:sldId id="1666" r:id="rId12"/>
    <p:sldId id="1660" r:id="rId13"/>
    <p:sldId id="1661" r:id="rId14"/>
    <p:sldId id="1662" r:id="rId15"/>
    <p:sldId id="1663" r:id="rId16"/>
    <p:sldId id="1649" r:id="rId17"/>
    <p:sldId id="1650" r:id="rId18"/>
    <p:sldId id="1651" r:id="rId19"/>
    <p:sldId id="1652" r:id="rId20"/>
    <p:sldId id="1653" r:id="rId21"/>
    <p:sldId id="1654" r:id="rId22"/>
    <p:sldId id="1664" r:id="rId23"/>
    <p:sldId id="1606" r:id="rId24"/>
    <p:sldId id="1605" r:id="rId2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66"/>
    <a:srgbClr val="FFFFCC"/>
    <a:srgbClr val="FFFF99"/>
    <a:srgbClr val="FF9966"/>
    <a:srgbClr val="CC3300"/>
    <a:srgbClr val="000099"/>
    <a:srgbClr val="FFCC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3" autoAdjust="0"/>
    <p:restoredTop sz="94314" autoAdjust="0"/>
  </p:normalViewPr>
  <p:slideViewPr>
    <p:cSldViewPr snapToGrid="0" snapToObjects="1">
      <p:cViewPr>
        <p:scale>
          <a:sx n="80" d="100"/>
          <a:sy n="80" d="100"/>
        </p:scale>
        <p:origin x="-666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52" y="3996"/>
      </p:cViewPr>
      <p:guideLst>
        <p:guide orient="horz" pos="2167"/>
        <p:guide pos="289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89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96" tIns="0" rIns="18996" bIns="0" numCol="1" anchor="t" anchorCtr="0" compatLnSpc="1">
            <a:prstTxWarp prst="textNoShape">
              <a:avLst/>
            </a:prstTxWarp>
          </a:bodyPr>
          <a:lstStyle>
            <a:lvl1pPr defTabSz="911772" eaLnBrk="0" hangingPunct="0">
              <a:defRPr sz="1000" b="0" i="1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96" tIns="0" rIns="18996" bIns="0" numCol="1" anchor="t" anchorCtr="0" compatLnSpc="1">
            <a:prstTxWarp prst="textNoShape">
              <a:avLst/>
            </a:prstTxWarp>
          </a:bodyPr>
          <a:lstStyle>
            <a:lvl1pPr algn="r" defTabSz="911772" eaLnBrk="0" hangingPunct="0">
              <a:defRPr sz="1000" b="0" i="1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9355"/>
            <a:ext cx="294618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96" tIns="0" rIns="18996" bIns="0" numCol="1" anchor="b" anchorCtr="0" compatLnSpc="1">
            <a:prstTxWarp prst="textNoShape">
              <a:avLst/>
            </a:prstTxWarp>
          </a:bodyPr>
          <a:lstStyle>
            <a:lvl1pPr defTabSz="911772" eaLnBrk="0" hangingPunct="0">
              <a:defRPr sz="1000" b="0" i="1"/>
            </a:lvl1pPr>
          </a:lstStyle>
          <a:p>
            <a:pPr>
              <a:defRPr/>
            </a:pPr>
            <a:endParaRPr lang="hu-HU"/>
          </a:p>
          <a:p>
            <a:pPr>
              <a:defRPr/>
            </a:pPr>
            <a:r>
              <a:rPr lang="hu-HU"/>
              <a:t>Szügyi  György,</a:t>
            </a:r>
          </a:p>
          <a:p>
            <a:pPr>
              <a:defRPr/>
            </a:pPr>
            <a:r>
              <a:rPr lang="hu-HU"/>
              <a:t>Euromenedzser Tanácsadó és Képzési Központ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29355"/>
            <a:ext cx="2946188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96" tIns="0" rIns="18996" bIns="0" numCol="1" anchor="b" anchorCtr="0" compatLnSpc="1">
            <a:prstTxWarp prst="textNoShape">
              <a:avLst/>
            </a:prstTxWarp>
          </a:bodyPr>
          <a:lstStyle>
            <a:lvl1pPr algn="r" defTabSz="911772" eaLnBrk="0" hangingPunct="0">
              <a:defRPr sz="1000" b="0" i="1"/>
            </a:lvl1pPr>
          </a:lstStyle>
          <a:p>
            <a:pPr>
              <a:defRPr/>
            </a:pPr>
            <a:fld id="{7B771A60-AB76-4E4B-9A67-071FD402C7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89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96" tIns="0" rIns="18996" bIns="0" numCol="1" anchor="t" anchorCtr="0" compatLnSpc="1">
            <a:prstTxWarp prst="textNoShape">
              <a:avLst/>
            </a:prstTxWarp>
          </a:bodyPr>
          <a:lstStyle>
            <a:lvl1pPr defTabSz="911772" eaLnBrk="0" hangingPunct="0">
              <a:defRPr sz="1000" b="0" i="1">
                <a:solidFill>
                  <a:srgbClr val="D1A375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96" tIns="0" rIns="18996" bIns="0" numCol="1" anchor="t" anchorCtr="0" compatLnSpc="1">
            <a:prstTxWarp prst="textNoShape">
              <a:avLst/>
            </a:prstTxWarp>
          </a:bodyPr>
          <a:lstStyle>
            <a:lvl1pPr algn="r" defTabSz="911772" eaLnBrk="0" hangingPunct="0">
              <a:defRPr sz="1000" b="0" i="1">
                <a:solidFill>
                  <a:srgbClr val="D1A375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5062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9" y="4715471"/>
            <a:ext cx="4983903" cy="44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4" tIns="45908" rIns="91814" bIns="45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 szövegstílusa szerkesztéséhez kattintson ide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355"/>
            <a:ext cx="2946189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96" tIns="0" rIns="18996" bIns="0" numCol="1" anchor="b" anchorCtr="0" compatLnSpc="1">
            <a:prstTxWarp prst="textNoShape">
              <a:avLst/>
            </a:prstTxWarp>
          </a:bodyPr>
          <a:lstStyle>
            <a:lvl1pPr defTabSz="911772" eaLnBrk="0" hangingPunct="0">
              <a:defRPr sz="1000" b="0" i="1">
                <a:solidFill>
                  <a:srgbClr val="D1A375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355"/>
            <a:ext cx="2946188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96" tIns="0" rIns="18996" bIns="0" numCol="1" anchor="b" anchorCtr="0" compatLnSpc="1">
            <a:prstTxWarp prst="textNoShape">
              <a:avLst/>
            </a:prstTxWarp>
          </a:bodyPr>
          <a:lstStyle>
            <a:lvl1pPr algn="r" defTabSz="911772" eaLnBrk="0" hangingPunct="0">
              <a:defRPr sz="1000" b="0" i="1">
                <a:solidFill>
                  <a:srgbClr val="D1A375"/>
                </a:solidFill>
              </a:defRPr>
            </a:lvl1pPr>
          </a:lstStyle>
          <a:p>
            <a:pPr>
              <a:defRPr/>
            </a:pPr>
            <a:fld id="{D61ED9CD-327E-4B7F-8696-5F77858A0C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ED9CD-327E-4B7F-8696-5F77858A0C18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32A8F-B57A-4049-9D47-6549AAEEB8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9B00-E798-4050-9892-900FCDA4FD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53213" y="188913"/>
            <a:ext cx="2078037" cy="59372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14338" y="188913"/>
            <a:ext cx="6086475" cy="59372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04C7C-B7FD-427A-BA5B-CB64B089BA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7673-B374-4AFD-B953-9DF9726D28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A7B0-0EFF-4FB1-AB46-0C0F01D71D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EA4A2-D5FE-4F9F-B1BD-46B49F78BD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071A-3A42-419A-8C49-9015A616C7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0CF79-8CBF-40F5-89CC-6C58A9C934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31178-08DC-40A7-84F7-CBA8B46F98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D5FA-7A75-4AFB-A7B1-27676511EF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E1A0-92F4-43BD-AFC9-5EBF212960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188913"/>
            <a:ext cx="83169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5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5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5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C3A8B5-9045-4D6F-A2FC-67410838E7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51655" name="Text Box 7"/>
          <p:cNvSpPr txBox="1">
            <a:spLocks noChangeArrowheads="1"/>
          </p:cNvSpPr>
          <p:nvPr/>
        </p:nvSpPr>
        <p:spPr bwMode="auto">
          <a:xfrm>
            <a:off x="7593013" y="6521450"/>
            <a:ext cx="1550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>
                <a:solidFill>
                  <a:srgbClr val="CC9900"/>
                </a:solidFill>
              </a:rPr>
              <a:t>Euromenedzser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 b="1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E7673-B374-4AFD-B953-9DF9726D2864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ChangeArrowheads="1"/>
          </p:cNvSpPr>
          <p:nvPr/>
        </p:nvSpPr>
        <p:spPr bwMode="auto">
          <a:xfrm>
            <a:off x="323850" y="1225550"/>
            <a:ext cx="882015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hu-HU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Stressz: Az ősi időkben kialakult </a:t>
            </a:r>
            <a:r>
              <a:rPr lang="hu-HU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fiziológiai</a:t>
            </a:r>
            <a:r>
              <a:rPr lang="hu-HU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reakció a testben, mely akkor a </a:t>
            </a:r>
            <a:r>
              <a:rPr lang="hu-HU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túlélés</a:t>
            </a:r>
            <a:r>
              <a:rPr lang="hu-HU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eszköze volt, hiszen rövid idő alatt felkészítette a testet a </a:t>
            </a:r>
            <a:r>
              <a:rPr lang="hu-HU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intenzív  fizikai erőkifejtésre</a:t>
            </a:r>
            <a:r>
              <a:rPr lang="hu-HU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küzdeni</a:t>
            </a: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 </a:t>
            </a:r>
            <a:r>
              <a:rPr lang="hu-HU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menekülni</a:t>
            </a:r>
            <a:r>
              <a:rPr lang="hu-HU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600"/>
              </a:spcAft>
              <a:defRPr/>
            </a:pPr>
            <a:endParaRPr lang="hu-HU" sz="1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  <a:defRPr/>
            </a:pPr>
            <a:r>
              <a:rPr lang="hu-HU" sz="36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Váratlan eseményre adott nem tudatos fiziológiai reakció!</a:t>
            </a:r>
          </a:p>
        </p:txBody>
      </p:sp>
      <p:sp>
        <p:nvSpPr>
          <p:cNvPr id="1610755" name="Rectangle 3"/>
          <p:cNvSpPr>
            <a:spLocks noChangeArrowheads="1"/>
          </p:cNvSpPr>
          <p:nvPr/>
        </p:nvSpPr>
        <p:spPr bwMode="auto">
          <a:xfrm>
            <a:off x="973138" y="710175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800">
              <a:solidFill>
                <a:srgbClr val="000000"/>
              </a:solidFill>
            </a:endParaRPr>
          </a:p>
        </p:txBody>
      </p:sp>
      <p:sp>
        <p:nvSpPr>
          <p:cNvPr id="1610756" name="Rectangle 4"/>
          <p:cNvSpPr>
            <a:spLocks noChangeArrowheads="1"/>
          </p:cNvSpPr>
          <p:nvPr/>
        </p:nvSpPr>
        <p:spPr bwMode="auto">
          <a:xfrm>
            <a:off x="1281905" y="33338"/>
            <a:ext cx="6605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</a:rPr>
              <a:t>A stressz kezelésének alapjai!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ChangeArrowheads="1"/>
          </p:cNvSpPr>
          <p:nvPr/>
        </p:nvSpPr>
        <p:spPr bwMode="auto">
          <a:xfrm>
            <a:off x="323850" y="1225550"/>
            <a:ext cx="88201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hu-HU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Stressz: Az ősi időkben kialakult </a:t>
            </a:r>
            <a:r>
              <a:rPr lang="hu-H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fiziológiai</a:t>
            </a:r>
            <a:r>
              <a:rPr lang="hu-HU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reakció a testben, mely akkor a </a:t>
            </a:r>
            <a:r>
              <a:rPr lang="hu-H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túlélés</a:t>
            </a:r>
            <a:r>
              <a:rPr lang="hu-HU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eszköze volt, hiszen rövid idő alatt felkészítette a testet a 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kettő</a:t>
            </a:r>
            <a:r>
              <a:rPr lang="hu-H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fajta</a:t>
            </a:r>
            <a:r>
              <a:rPr lang="hu-H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intenzív  </a:t>
            </a:r>
            <a:r>
              <a:rPr lang="hu-H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fizikai erőkifejtésre</a:t>
            </a:r>
            <a:r>
              <a:rPr lang="hu-HU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küzdeni</a:t>
            </a:r>
            <a:r>
              <a:rPr lang="hu-HU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vagy </a:t>
            </a:r>
            <a:r>
              <a:rPr lang="hu-H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menekülni</a:t>
            </a:r>
            <a:r>
              <a:rPr lang="hu-HU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Aft>
                <a:spcPts val="600"/>
              </a:spcAft>
              <a:defRPr/>
            </a:pPr>
            <a:endParaRPr lang="hu-HU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  <a:defRPr/>
            </a:pPr>
            <a:r>
              <a:rPr lang="hu-H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Váratlan eseményre adott nem tudatos fiziológiai reakció!</a:t>
            </a:r>
          </a:p>
        </p:txBody>
      </p:sp>
      <p:sp>
        <p:nvSpPr>
          <p:cNvPr id="1610755" name="Rectangle 3"/>
          <p:cNvSpPr>
            <a:spLocks noChangeArrowheads="1"/>
          </p:cNvSpPr>
          <p:nvPr/>
        </p:nvSpPr>
        <p:spPr bwMode="auto">
          <a:xfrm>
            <a:off x="973138" y="923925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800">
              <a:solidFill>
                <a:srgbClr val="000000"/>
              </a:solidFill>
            </a:endParaRPr>
          </a:p>
        </p:txBody>
      </p:sp>
      <p:sp>
        <p:nvSpPr>
          <p:cNvPr id="1610756" name="Rectangle 4"/>
          <p:cNvSpPr>
            <a:spLocks noChangeArrowheads="1"/>
          </p:cNvSpPr>
          <p:nvPr/>
        </p:nvSpPr>
        <p:spPr bwMode="auto">
          <a:xfrm>
            <a:off x="1281905" y="33338"/>
            <a:ext cx="66055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</a:rPr>
              <a:t>A stressz kezelésének alapjai!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5" name="Robbanás 1 4"/>
          <p:cNvSpPr>
            <a:spLocks noChangeArrowheads="1"/>
          </p:cNvSpPr>
          <p:nvPr/>
        </p:nvSpPr>
        <p:spPr bwMode="auto">
          <a:xfrm>
            <a:off x="-151411" y="-156193"/>
            <a:ext cx="9829800" cy="7188200"/>
          </a:xfrm>
          <a:prstGeom prst="irregularSeal1">
            <a:avLst/>
          </a:prstGeom>
          <a:gradFill rotWithShape="0">
            <a:gsLst>
              <a:gs pos="0">
                <a:srgbClr val="990000"/>
              </a:gs>
              <a:gs pos="100000">
                <a:srgbClr val="5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742950" indent="-742950" algn="ctr">
              <a:defRPr/>
            </a:pPr>
            <a:r>
              <a:rPr lang="hu-HU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Pszichológiai irányzat: </a:t>
            </a:r>
          </a:p>
          <a:p>
            <a:pPr marL="742950" indent="-742950" algn="ctr">
              <a:defRPr/>
            </a:pPr>
            <a:r>
              <a:rPr lang="hu-HU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előbb bekövetkezik </a:t>
            </a:r>
          </a:p>
          <a:p>
            <a:pPr marL="742950" indent="-742950" algn="ctr">
              <a:defRPr/>
            </a:pPr>
            <a:r>
              <a:rPr lang="hu-HU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 reakciója,</a:t>
            </a:r>
          </a:p>
          <a:p>
            <a:pPr marL="742950" indent="-742950" algn="ctr">
              <a:defRPr/>
            </a:pPr>
            <a:r>
              <a:rPr lang="hu-HU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tudatos elme ezt azonosítja be.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178-08DC-40A7-84F7-CBA8B46F989F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10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4" grpId="0" build="p"/>
      <p:bldP spid="1610755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ChangeArrowheads="1"/>
          </p:cNvSpPr>
          <p:nvPr/>
        </p:nvSpPr>
        <p:spPr bwMode="auto">
          <a:xfrm>
            <a:off x="657225" y="1333500"/>
            <a:ext cx="8212138" cy="468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hu-HU" sz="3600" dirty="0">
                <a:solidFill>
                  <a:srgbClr val="FFFF99"/>
                </a:solidFill>
              </a:rPr>
              <a:t>Manapság többnyire pszichikai fenyegetés ér bennünket, így </a:t>
            </a:r>
            <a:r>
              <a:rPr lang="hu-HU" sz="3600" dirty="0">
                <a:solidFill>
                  <a:srgbClr val="FFCC00"/>
                </a:solidFill>
              </a:rPr>
              <a:t>nincs szükség</a:t>
            </a:r>
            <a:r>
              <a:rPr lang="hu-HU" sz="3600" dirty="0">
                <a:solidFill>
                  <a:srgbClr val="FFFF99"/>
                </a:solidFill>
              </a:rPr>
              <a:t>, illetve az adott pillanatban </a:t>
            </a:r>
            <a:r>
              <a:rPr lang="hu-HU" sz="3600" dirty="0">
                <a:solidFill>
                  <a:srgbClr val="FFCC00"/>
                </a:solidFill>
              </a:rPr>
              <a:t>nem is lehetséges</a:t>
            </a:r>
            <a:r>
              <a:rPr lang="hu-HU" sz="3600" dirty="0">
                <a:solidFill>
                  <a:srgbClr val="FFFF99"/>
                </a:solidFill>
              </a:rPr>
              <a:t> a fizikai erőkifejtés, melynek következtében a </a:t>
            </a:r>
            <a:r>
              <a:rPr lang="hu-HU" sz="3600" dirty="0">
                <a:solidFill>
                  <a:srgbClr val="FFCC00"/>
                </a:solidFill>
              </a:rPr>
              <a:t>fiziológiai</a:t>
            </a:r>
            <a:r>
              <a:rPr lang="hu-HU" sz="3600" dirty="0">
                <a:solidFill>
                  <a:srgbClr val="FFFF99"/>
                </a:solidFill>
              </a:rPr>
              <a:t> állapot </a:t>
            </a:r>
            <a:r>
              <a:rPr lang="hu-HU" sz="3600" dirty="0">
                <a:solidFill>
                  <a:srgbClr val="FFCC00"/>
                </a:solidFill>
              </a:rPr>
              <a:t>visszarendeződését</a:t>
            </a:r>
            <a:r>
              <a:rPr lang="hu-HU" sz="3600" dirty="0">
                <a:solidFill>
                  <a:srgbClr val="FFFF99"/>
                </a:solidFill>
              </a:rPr>
              <a:t> tudatosan kell </a:t>
            </a:r>
            <a:r>
              <a:rPr lang="hu-HU" sz="3600" dirty="0">
                <a:solidFill>
                  <a:srgbClr val="FFCC00"/>
                </a:solidFill>
              </a:rPr>
              <a:t>elvégeznünk</a:t>
            </a:r>
            <a:r>
              <a:rPr lang="hu-HU" sz="3600" dirty="0">
                <a:solidFill>
                  <a:srgbClr val="FFFF99"/>
                </a:solidFill>
              </a:rPr>
              <a:t>.</a:t>
            </a:r>
          </a:p>
        </p:txBody>
      </p:sp>
      <p:sp>
        <p:nvSpPr>
          <p:cNvPr id="1611779" name="Rectangle 3"/>
          <p:cNvSpPr>
            <a:spLocks noChangeArrowheads="1"/>
          </p:cNvSpPr>
          <p:nvPr/>
        </p:nvSpPr>
        <p:spPr bwMode="auto">
          <a:xfrm>
            <a:off x="973138" y="665000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</a:endParaRPr>
          </a:p>
        </p:txBody>
      </p:sp>
      <p:sp>
        <p:nvSpPr>
          <p:cNvPr id="1611780" name="Rectangle 4"/>
          <p:cNvSpPr>
            <a:spLocks noChangeArrowheads="1"/>
          </p:cNvSpPr>
          <p:nvPr/>
        </p:nvSpPr>
        <p:spPr bwMode="auto">
          <a:xfrm>
            <a:off x="1269205" y="0"/>
            <a:ext cx="660559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</a:rPr>
              <a:t>A stressz kezelésének alapjai!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11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778" grpId="0" build="p"/>
      <p:bldP spid="16117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abadkézi sokszög 17"/>
          <p:cNvSpPr>
            <a:spLocks/>
          </p:cNvSpPr>
          <p:nvPr/>
        </p:nvSpPr>
        <p:spPr bwMode="auto">
          <a:xfrm>
            <a:off x="547688" y="1577975"/>
            <a:ext cx="7348537" cy="4106863"/>
          </a:xfrm>
          <a:custGeom>
            <a:avLst/>
            <a:gdLst>
              <a:gd name="T0" fmla="*/ 0 w 7837714"/>
              <a:gd name="T1" fmla="*/ 4191550 h 4093029"/>
              <a:gd name="T2" fmla="*/ 850428 w 7837714"/>
              <a:gd name="T3" fmla="*/ 0 h 4093029"/>
              <a:gd name="T4" fmla="*/ 850428 w 7837714"/>
              <a:gd name="T5" fmla="*/ 0 h 4093029"/>
              <a:gd name="T6" fmla="*/ 2091549 w 7837714"/>
              <a:gd name="T7" fmla="*/ 1654745 h 4093029"/>
              <a:gd name="T8" fmla="*/ 4991639 w 7837714"/>
              <a:gd name="T9" fmla="*/ 4191550 h 40930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7714"/>
              <a:gd name="T16" fmla="*/ 0 h 4093029"/>
              <a:gd name="T17" fmla="*/ 7837714 w 7837714"/>
              <a:gd name="T18" fmla="*/ 4093029 h 40930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7714" h="4093029">
                <a:moveTo>
                  <a:pt x="0" y="4093029"/>
                </a:moveTo>
                <a:cubicBezTo>
                  <a:pt x="212877" y="3686628"/>
                  <a:pt x="948266" y="3860800"/>
                  <a:pt x="1335314" y="0"/>
                </a:cubicBezTo>
                <a:cubicBezTo>
                  <a:pt x="1466585" y="269308"/>
                  <a:pt x="2200351" y="933677"/>
                  <a:pt x="3284084" y="1615848"/>
                </a:cubicBezTo>
                <a:cubicBezTo>
                  <a:pt x="4367817" y="2298019"/>
                  <a:pt x="6647136" y="3576950"/>
                  <a:pt x="7837714" y="409302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55761" name="Line 17"/>
          <p:cNvSpPr>
            <a:spLocks noChangeShapeType="1"/>
          </p:cNvSpPr>
          <p:nvPr/>
        </p:nvSpPr>
        <p:spPr bwMode="auto">
          <a:xfrm flipV="1">
            <a:off x="547688" y="701675"/>
            <a:ext cx="0" cy="517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2" name="Line 18"/>
          <p:cNvSpPr>
            <a:spLocks noChangeShapeType="1"/>
          </p:cNvSpPr>
          <p:nvPr/>
        </p:nvSpPr>
        <p:spPr bwMode="auto">
          <a:xfrm>
            <a:off x="369888" y="5684838"/>
            <a:ext cx="7910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7" name="Text Box 23"/>
          <p:cNvSpPr txBox="1">
            <a:spLocks noChangeArrowheads="1"/>
          </p:cNvSpPr>
          <p:nvPr/>
        </p:nvSpPr>
        <p:spPr bwMode="auto">
          <a:xfrm>
            <a:off x="636588" y="628650"/>
            <a:ext cx="1296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</a:t>
            </a:r>
          </a:p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anyagok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9" name="Text Box 25"/>
          <p:cNvSpPr txBox="1">
            <a:spLocks noChangeArrowheads="1"/>
          </p:cNvSpPr>
          <p:nvPr/>
        </p:nvSpPr>
        <p:spPr bwMode="auto">
          <a:xfrm>
            <a:off x="5734050" y="1712913"/>
            <a:ext cx="1004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72" name="Text Box 28"/>
          <p:cNvSpPr txBox="1">
            <a:spLocks noChangeArrowheads="1"/>
          </p:cNvSpPr>
          <p:nvPr/>
        </p:nvSpPr>
        <p:spPr bwMode="auto">
          <a:xfrm>
            <a:off x="7151688" y="5684838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0CF79-8CBF-40F5-89CC-6C58A9C934F1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5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5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55767" grpId="0"/>
      <p:bldP spid="1055769" grpId="0"/>
      <p:bldP spid="1055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zabadkézi sokszög 17"/>
          <p:cNvSpPr>
            <a:spLocks/>
          </p:cNvSpPr>
          <p:nvPr/>
        </p:nvSpPr>
        <p:spPr bwMode="auto">
          <a:xfrm>
            <a:off x="547688" y="974725"/>
            <a:ext cx="6738937" cy="4710113"/>
          </a:xfrm>
          <a:custGeom>
            <a:avLst/>
            <a:gdLst>
              <a:gd name="T0" fmla="*/ 0 w 6738257"/>
              <a:gd name="T1" fmla="*/ 4710837 h 4709389"/>
              <a:gd name="T2" fmla="*/ 1122276 w 6738257"/>
              <a:gd name="T3" fmla="*/ 1465865 h 4709389"/>
              <a:gd name="T4" fmla="*/ 1450055 w 6738257"/>
              <a:gd name="T5" fmla="*/ 2503531 h 4709389"/>
              <a:gd name="T6" fmla="*/ 1971138 w 6738257"/>
              <a:gd name="T7" fmla="*/ 2768046 h 4709389"/>
              <a:gd name="T8" fmla="*/ 2364491 w 6738257"/>
              <a:gd name="T9" fmla="*/ 1424297 h 4709389"/>
              <a:gd name="T10" fmla="*/ 3005368 w 6738257"/>
              <a:gd name="T11" fmla="*/ 2274862 h 4709389"/>
              <a:gd name="T12" fmla="*/ 3332655 w 6738257"/>
              <a:gd name="T13" fmla="*/ 1483786 h 4709389"/>
              <a:gd name="T14" fmla="*/ 3754741 w 6738257"/>
              <a:gd name="T15" fmla="*/ 484345 h 4709389"/>
              <a:gd name="T16" fmla="*/ 4710297 w 6738257"/>
              <a:gd name="T17" fmla="*/ 1671256 h 4709389"/>
              <a:gd name="T18" fmla="*/ 5395162 w 6738257"/>
              <a:gd name="T19" fmla="*/ 0 h 4709389"/>
              <a:gd name="T20" fmla="*/ 6740297 w 6738257"/>
              <a:gd name="T21" fmla="*/ 2360357 h 47093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38257"/>
              <a:gd name="T34" fmla="*/ 0 h 4709389"/>
              <a:gd name="T35" fmla="*/ 6738257 w 6738257"/>
              <a:gd name="T36" fmla="*/ 4709389 h 47093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38257" h="4709389">
                <a:moveTo>
                  <a:pt x="0" y="4709389"/>
                </a:moveTo>
                <a:cubicBezTo>
                  <a:pt x="940405" y="4081646"/>
                  <a:pt x="863123" y="2230111"/>
                  <a:pt x="1121934" y="1465414"/>
                </a:cubicBezTo>
                <a:lnTo>
                  <a:pt x="1449614" y="2502763"/>
                </a:lnTo>
                <a:cubicBezTo>
                  <a:pt x="1580885" y="2772071"/>
                  <a:pt x="1818181" y="2947012"/>
                  <a:pt x="1970541" y="2767195"/>
                </a:cubicBezTo>
                <a:cubicBezTo>
                  <a:pt x="2122901" y="2587378"/>
                  <a:pt x="2178757" y="1874331"/>
                  <a:pt x="2363776" y="1423859"/>
                </a:cubicBezTo>
                <a:cubicBezTo>
                  <a:pt x="2434495" y="1735387"/>
                  <a:pt x="2783417" y="2355554"/>
                  <a:pt x="3004457" y="2274163"/>
                </a:cubicBezTo>
                <a:cubicBezTo>
                  <a:pt x="3206448" y="2205472"/>
                  <a:pt x="3206788" y="1781658"/>
                  <a:pt x="3331646" y="1483330"/>
                </a:cubicBezTo>
                <a:cubicBezTo>
                  <a:pt x="3456504" y="1185002"/>
                  <a:pt x="3708788" y="661477"/>
                  <a:pt x="3753606" y="484197"/>
                </a:cubicBezTo>
                <a:cubicBezTo>
                  <a:pt x="3883897" y="674520"/>
                  <a:pt x="4435550" y="1751441"/>
                  <a:pt x="4708871" y="1670742"/>
                </a:cubicBezTo>
                <a:cubicBezTo>
                  <a:pt x="4982192" y="1590043"/>
                  <a:pt x="5165837" y="342900"/>
                  <a:pt x="5393530" y="0"/>
                </a:cubicBezTo>
                <a:cubicBezTo>
                  <a:pt x="5848172" y="533135"/>
                  <a:pt x="5927116" y="2536669"/>
                  <a:pt x="6738257" y="235963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055761" name="Line 17"/>
          <p:cNvSpPr>
            <a:spLocks noChangeShapeType="1"/>
          </p:cNvSpPr>
          <p:nvPr/>
        </p:nvSpPr>
        <p:spPr bwMode="auto">
          <a:xfrm flipV="1">
            <a:off x="547688" y="701675"/>
            <a:ext cx="0" cy="517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2" name="Line 18"/>
          <p:cNvSpPr>
            <a:spLocks noChangeShapeType="1"/>
          </p:cNvSpPr>
          <p:nvPr/>
        </p:nvSpPr>
        <p:spPr bwMode="auto">
          <a:xfrm>
            <a:off x="369888" y="5684838"/>
            <a:ext cx="7910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7" name="Text Box 23"/>
          <p:cNvSpPr txBox="1">
            <a:spLocks noChangeArrowheads="1"/>
          </p:cNvSpPr>
          <p:nvPr/>
        </p:nvSpPr>
        <p:spPr bwMode="auto">
          <a:xfrm>
            <a:off x="636588" y="628650"/>
            <a:ext cx="1296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</a:t>
            </a:r>
          </a:p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anyagok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9" name="Text Box 25"/>
          <p:cNvSpPr txBox="1">
            <a:spLocks noChangeArrowheads="1"/>
          </p:cNvSpPr>
          <p:nvPr/>
        </p:nvSpPr>
        <p:spPr bwMode="auto">
          <a:xfrm>
            <a:off x="7399338" y="701675"/>
            <a:ext cx="59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72" name="Text Box 28"/>
          <p:cNvSpPr txBox="1">
            <a:spLocks noChangeArrowheads="1"/>
          </p:cNvSpPr>
          <p:nvPr/>
        </p:nvSpPr>
        <p:spPr bwMode="auto">
          <a:xfrm>
            <a:off x="6904038" y="6072188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elé nyíl 7"/>
          <p:cNvSpPr>
            <a:spLocks noChangeArrowheads="1"/>
          </p:cNvSpPr>
          <p:nvPr/>
        </p:nvSpPr>
        <p:spPr bwMode="auto">
          <a:xfrm>
            <a:off x="7080250" y="3460750"/>
            <a:ext cx="479425" cy="2051050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FF0000"/>
          </a:solidFill>
          <a:ln w="2286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0CF79-8CBF-40F5-89CC-6C58A9C934F1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5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055767" grpId="0"/>
      <p:bldP spid="1055769" grpId="0"/>
      <p:bldP spid="105577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zabadkézi sokszög 17"/>
          <p:cNvSpPr>
            <a:spLocks/>
          </p:cNvSpPr>
          <p:nvPr/>
        </p:nvSpPr>
        <p:spPr bwMode="auto">
          <a:xfrm>
            <a:off x="547688" y="974725"/>
            <a:ext cx="6738937" cy="4710113"/>
          </a:xfrm>
          <a:custGeom>
            <a:avLst/>
            <a:gdLst>
              <a:gd name="T0" fmla="*/ 0 w 6738257"/>
              <a:gd name="T1" fmla="*/ 4710837 h 4709389"/>
              <a:gd name="T2" fmla="*/ 1122276 w 6738257"/>
              <a:gd name="T3" fmla="*/ 1465865 h 4709389"/>
              <a:gd name="T4" fmla="*/ 1450055 w 6738257"/>
              <a:gd name="T5" fmla="*/ 2503531 h 4709389"/>
              <a:gd name="T6" fmla="*/ 1971138 w 6738257"/>
              <a:gd name="T7" fmla="*/ 2768046 h 4709389"/>
              <a:gd name="T8" fmla="*/ 2364491 w 6738257"/>
              <a:gd name="T9" fmla="*/ 1424297 h 4709389"/>
              <a:gd name="T10" fmla="*/ 3005368 w 6738257"/>
              <a:gd name="T11" fmla="*/ 2274862 h 4709389"/>
              <a:gd name="T12" fmla="*/ 3332655 w 6738257"/>
              <a:gd name="T13" fmla="*/ 1483786 h 4709389"/>
              <a:gd name="T14" fmla="*/ 3754741 w 6738257"/>
              <a:gd name="T15" fmla="*/ 484345 h 4709389"/>
              <a:gd name="T16" fmla="*/ 4710297 w 6738257"/>
              <a:gd name="T17" fmla="*/ 1671256 h 4709389"/>
              <a:gd name="T18" fmla="*/ 5395162 w 6738257"/>
              <a:gd name="T19" fmla="*/ 0 h 4709389"/>
              <a:gd name="T20" fmla="*/ 6740297 w 6738257"/>
              <a:gd name="T21" fmla="*/ 2360357 h 47093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38257"/>
              <a:gd name="T34" fmla="*/ 0 h 4709389"/>
              <a:gd name="T35" fmla="*/ 6738257 w 6738257"/>
              <a:gd name="T36" fmla="*/ 4709389 h 47093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38257" h="4709389">
                <a:moveTo>
                  <a:pt x="0" y="4709389"/>
                </a:moveTo>
                <a:cubicBezTo>
                  <a:pt x="940405" y="4081646"/>
                  <a:pt x="863123" y="2230111"/>
                  <a:pt x="1121934" y="1465414"/>
                </a:cubicBezTo>
                <a:lnTo>
                  <a:pt x="1449614" y="2502763"/>
                </a:lnTo>
                <a:cubicBezTo>
                  <a:pt x="1580885" y="2772071"/>
                  <a:pt x="1818181" y="2947012"/>
                  <a:pt x="1970541" y="2767195"/>
                </a:cubicBezTo>
                <a:cubicBezTo>
                  <a:pt x="2122901" y="2587378"/>
                  <a:pt x="2178757" y="1874331"/>
                  <a:pt x="2363776" y="1423859"/>
                </a:cubicBezTo>
                <a:cubicBezTo>
                  <a:pt x="2434495" y="1735387"/>
                  <a:pt x="2783417" y="2355554"/>
                  <a:pt x="3004457" y="2274163"/>
                </a:cubicBezTo>
                <a:cubicBezTo>
                  <a:pt x="3206448" y="2205472"/>
                  <a:pt x="3206788" y="1781658"/>
                  <a:pt x="3331646" y="1483330"/>
                </a:cubicBezTo>
                <a:cubicBezTo>
                  <a:pt x="3456504" y="1185002"/>
                  <a:pt x="3708788" y="661477"/>
                  <a:pt x="3753606" y="484197"/>
                </a:cubicBezTo>
                <a:cubicBezTo>
                  <a:pt x="3883897" y="674520"/>
                  <a:pt x="4435550" y="1751441"/>
                  <a:pt x="4708871" y="1670742"/>
                </a:cubicBezTo>
                <a:cubicBezTo>
                  <a:pt x="4982192" y="1590043"/>
                  <a:pt x="5165837" y="342900"/>
                  <a:pt x="5393530" y="0"/>
                </a:cubicBezTo>
                <a:cubicBezTo>
                  <a:pt x="5848172" y="533135"/>
                  <a:pt x="5927116" y="2536669"/>
                  <a:pt x="6738257" y="235963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055761" name="Line 17"/>
          <p:cNvSpPr>
            <a:spLocks noChangeShapeType="1"/>
          </p:cNvSpPr>
          <p:nvPr/>
        </p:nvSpPr>
        <p:spPr bwMode="auto">
          <a:xfrm flipV="1">
            <a:off x="547688" y="701675"/>
            <a:ext cx="0" cy="517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2" name="Line 18"/>
          <p:cNvSpPr>
            <a:spLocks noChangeShapeType="1"/>
          </p:cNvSpPr>
          <p:nvPr/>
        </p:nvSpPr>
        <p:spPr bwMode="auto">
          <a:xfrm>
            <a:off x="369888" y="5684838"/>
            <a:ext cx="7910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7" name="Text Box 23"/>
          <p:cNvSpPr txBox="1">
            <a:spLocks noChangeArrowheads="1"/>
          </p:cNvSpPr>
          <p:nvPr/>
        </p:nvSpPr>
        <p:spPr bwMode="auto">
          <a:xfrm>
            <a:off x="636588" y="628650"/>
            <a:ext cx="1296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</a:t>
            </a:r>
          </a:p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anyagok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69" name="Text Box 25"/>
          <p:cNvSpPr txBox="1">
            <a:spLocks noChangeArrowheads="1"/>
          </p:cNvSpPr>
          <p:nvPr/>
        </p:nvSpPr>
        <p:spPr bwMode="auto">
          <a:xfrm>
            <a:off x="7399338" y="701675"/>
            <a:ext cx="59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772" name="Text Box 28"/>
          <p:cNvSpPr txBox="1">
            <a:spLocks noChangeArrowheads="1"/>
          </p:cNvSpPr>
          <p:nvPr/>
        </p:nvSpPr>
        <p:spPr bwMode="auto">
          <a:xfrm>
            <a:off x="6904038" y="6072188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elé nyíl 7"/>
          <p:cNvSpPr>
            <a:spLocks noChangeArrowheads="1"/>
          </p:cNvSpPr>
          <p:nvPr/>
        </p:nvSpPr>
        <p:spPr bwMode="auto">
          <a:xfrm>
            <a:off x="7080250" y="3460750"/>
            <a:ext cx="479425" cy="2051050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FF0000"/>
          </a:solidFill>
          <a:ln w="2286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hu-HU"/>
          </a:p>
        </p:txBody>
      </p:sp>
      <p:sp>
        <p:nvSpPr>
          <p:cNvPr id="9" name="Robbanás 1 8"/>
          <p:cNvSpPr>
            <a:spLocks noChangeArrowheads="1"/>
          </p:cNvSpPr>
          <p:nvPr/>
        </p:nvSpPr>
        <p:spPr bwMode="auto">
          <a:xfrm>
            <a:off x="547688" y="1458913"/>
            <a:ext cx="8280400" cy="3814762"/>
          </a:xfrm>
          <a:prstGeom prst="irregularSeal1">
            <a:avLst/>
          </a:prstGeom>
          <a:gradFill rotWithShape="0">
            <a:gsLst>
              <a:gs pos="0">
                <a:srgbClr val="990000"/>
              </a:gs>
              <a:gs pos="100000">
                <a:srgbClr val="5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742950" indent="-742950" algn="ctr">
              <a:defRPr/>
            </a:pPr>
            <a:r>
              <a:rPr lang="hu-HU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Hétvégenkénti „</a:t>
            </a:r>
            <a:r>
              <a:rPr lang="hu-HU" sz="3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reset</a:t>
            </a:r>
            <a:r>
              <a:rPr lang="hu-HU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”!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0CF79-8CBF-40F5-89CC-6C58A9C934F1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5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055767" grpId="0"/>
      <p:bldP spid="1055769" grpId="0"/>
      <p:bldP spid="1055772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3138" y="685800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20750"/>
            <a:ext cx="876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742950">
              <a:buFontTx/>
              <a:buAutoNum type="arabicPeriod"/>
              <a:defRPr/>
            </a:pPr>
            <a:endParaRPr lang="hu-HU" sz="2000" dirty="0">
              <a:solidFill>
                <a:srgbClr val="FFFF99"/>
              </a:solidFill>
              <a:effectLst>
                <a:outerShdw blurRad="254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38150" indent="-266700">
              <a:defRPr/>
            </a:pP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2. Az egészségem az én felelősségem.</a:t>
            </a:r>
          </a:p>
          <a:p>
            <a:pPr marL="438150" indent="-266700">
              <a:defRPr/>
            </a:pPr>
            <a:endParaRPr lang="hu-HU" sz="2000" dirty="0">
              <a:solidFill>
                <a:srgbClr val="FFFF99"/>
              </a:solidFill>
              <a:effectLst>
                <a:outerShdw blurRad="254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-666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Tanulságok, gondolatok: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787650"/>
            <a:ext cx="263366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3138" y="685800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20750"/>
            <a:ext cx="8763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38150" indent="-266700">
              <a:defRPr/>
            </a:pP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3. A pszichés hatások tudatosabb kezelését meg kell valósítani az egészségünk érdekében. </a:t>
            </a:r>
          </a:p>
          <a:p>
            <a:pPr marL="438150" indent="6350">
              <a:defRPr/>
            </a:pP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hu-HU" dirty="0" err="1" smtClean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Stresszkezelés</a:t>
            </a: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, konfliktuskezelés, életpálya-tervezés, </a:t>
            </a:r>
            <a:r>
              <a:rPr lang="hu-HU" dirty="0" smtClean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munkakultúra-fejlesztés </a:t>
            </a: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stb.)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-666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Tanulságok, gondolatok: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4330700"/>
            <a:ext cx="29972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3138" y="685800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20750"/>
            <a:ext cx="8763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742950">
              <a:defRPr/>
            </a:pP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4.   Az egészségvédelem és a megelőzés fontos, mert ha kialakul a </a:t>
            </a:r>
            <a:r>
              <a:rPr lang="hu-HU" dirty="0" smtClean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rendellenesség/betegség, </a:t>
            </a: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már hihetetlen nagy munka, figyelem és költség a rehabilitáció.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-666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Tanulságok, gondolatok: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238" y="4090988"/>
            <a:ext cx="30575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3138" y="685800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20750"/>
            <a:ext cx="8763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742950">
              <a:defRPr/>
            </a:pP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5.   Amióta a témával foglalkozom, magam is tudatosabb vagyok, így jobban odafigyelek a napi 5-szöri, gyümölccsel  kiegészített étkezésre, a mozgásra, rekreációra!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-666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Tanulságok, gondolatok: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4140200"/>
            <a:ext cx="28654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E7673-B374-4AFD-B953-9DF9726D2864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01638" y="0"/>
            <a:ext cx="8483600" cy="5223122"/>
          </a:xfrm>
          <a:prstGeom prst="horizontalScroll">
            <a:avLst>
              <a:gd name="adj" fmla="val 9083"/>
            </a:avLst>
          </a:prstGeom>
          <a:gradFill rotWithShape="0">
            <a:gsLst>
              <a:gs pos="0">
                <a:srgbClr val="C9A100"/>
              </a:gs>
              <a:gs pos="50000">
                <a:srgbClr val="FFCC00"/>
              </a:gs>
              <a:gs pos="100000">
                <a:srgbClr val="C9A100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„Hidak és járható utak 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</a:rPr>
              <a:t>a tudomány és a gyakorlat között” </a:t>
            </a: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hu-HU" sz="3600" dirty="0" smtClean="0">
                <a:solidFill>
                  <a:schemeClr val="bg1"/>
                </a:solidFill>
              </a:rPr>
              <a:t>Magyar Tudományos Akadémia </a:t>
            </a:r>
            <a:endParaRPr lang="hu-HU" sz="3600" dirty="0" smtClean="0"/>
          </a:p>
          <a:p>
            <a:pPr algn="ctr"/>
            <a:r>
              <a:rPr lang="hu-HU" sz="3200" dirty="0" smtClean="0"/>
              <a:t> </a:t>
            </a:r>
            <a:r>
              <a:rPr lang="hu-HU" sz="3200" dirty="0" smtClean="0">
                <a:solidFill>
                  <a:schemeClr val="bg1"/>
                </a:solidFill>
              </a:rPr>
              <a:t>Gazdálkodástudományi Bizottság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Tudásmenedzsment Munkabizottságának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konferenciája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3138" y="739775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20750"/>
            <a:ext cx="8763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742950">
              <a:defRPr/>
            </a:pP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6. A rendszeres </a:t>
            </a:r>
            <a:r>
              <a:rPr lang="hu-HU" dirty="0" smtClean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szűrés - diagnosztizálás </a:t>
            </a: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egészüljön ki következtetésekkel, életmód-korrekcióval, egészségfejlesztéssel.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-666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Tanulságok, gondolatok: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76713"/>
            <a:ext cx="308133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3138" y="685800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20750"/>
            <a:ext cx="8763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742950">
              <a:defRPr/>
            </a:pP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7.   A munka és életmód tudatos, harmonikus </a:t>
            </a:r>
            <a:r>
              <a:rPr lang="hu-HU" dirty="0" smtClean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formálása </a:t>
            </a: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és a családi életvitelhez történő illesztése megvalósítható a sok munka mellett is! </a:t>
            </a:r>
            <a:b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hu-HU" dirty="0" err="1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aquafitness</a:t>
            </a: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hu-HU" dirty="0" err="1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nordic</a:t>
            </a:r>
            <a:r>
              <a:rPr lang="hu-HU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hu-HU" dirty="0" err="1" smtClean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walking</a:t>
            </a:r>
            <a:r>
              <a:rPr lang="hu-HU" dirty="0" smtClean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, ...)</a:t>
            </a:r>
            <a:endParaRPr lang="hu-HU" dirty="0">
              <a:solidFill>
                <a:srgbClr val="FFFF99"/>
              </a:solidFill>
              <a:effectLst>
                <a:outerShdw blurRad="254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-666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Tanulságok, gondolatok: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4706938"/>
            <a:ext cx="27622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425" y="4706938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:\Users\admin\Desktop\IMG_9817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25" y="811213"/>
            <a:ext cx="747395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748088" y="4357688"/>
            <a:ext cx="53959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hu-HU" sz="28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Euromenedzser </a:t>
            </a:r>
          </a:p>
          <a:p>
            <a:pPr algn="ctr" eaLnBrk="0" hangingPunct="0">
              <a:defRPr/>
            </a:pPr>
            <a:r>
              <a:rPr lang="hu-HU" sz="28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Tanácsadó és Képzési Központ</a:t>
            </a:r>
          </a:p>
          <a:p>
            <a:pPr algn="ctr" eaLnBrk="0" hangingPunct="0">
              <a:defRPr/>
            </a:pPr>
            <a:r>
              <a:rPr lang="hu-HU" sz="28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Szeged</a:t>
            </a:r>
          </a:p>
          <a:p>
            <a:pPr algn="ctr" eaLnBrk="0" hangingPunct="0">
              <a:defRPr/>
            </a:pPr>
            <a:r>
              <a:rPr lang="hu-HU" sz="2800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www.euromenedzser.hu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909638" y="4962525"/>
            <a:ext cx="28384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hu-HU" sz="2400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Szügyi György</a:t>
            </a:r>
          </a:p>
        </p:txBody>
      </p:sp>
      <p:pic>
        <p:nvPicPr>
          <p:cNvPr id="14950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85042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eeCee\Desktop\IMG_8576_DxO_raw_g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1057275"/>
            <a:ext cx="2857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4301063" y="1057275"/>
            <a:ext cx="41005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Köszönöm megtisztelő figyelmét!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09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01638" y="-3175"/>
            <a:ext cx="8483600" cy="3492500"/>
          </a:xfrm>
          <a:prstGeom prst="horizontalScroll">
            <a:avLst>
              <a:gd name="adj" fmla="val 9083"/>
            </a:avLst>
          </a:prstGeom>
          <a:gradFill rotWithShape="0">
            <a:gsLst>
              <a:gs pos="0">
                <a:srgbClr val="C9A100"/>
              </a:gs>
              <a:gs pos="50000">
                <a:srgbClr val="FFCC00"/>
              </a:gs>
              <a:gs pos="100000">
                <a:srgbClr val="C9A100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hu-HU" dirty="0" smtClean="0">
                <a:solidFill>
                  <a:schemeClr val="bg1"/>
                </a:solidFill>
              </a:rPr>
              <a:t>Minőség a vállalati kultúrában,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hu-HU" dirty="0" smtClean="0">
                <a:solidFill>
                  <a:schemeClr val="bg1"/>
                </a:solidFill>
              </a:rPr>
              <a:t>minőség a HR-ben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65550"/>
            <a:ext cx="85042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0980" name="Rectangle 4"/>
          <p:cNvSpPr>
            <a:spLocks noChangeArrowheads="1"/>
          </p:cNvSpPr>
          <p:nvPr/>
        </p:nvSpPr>
        <p:spPr bwMode="auto">
          <a:xfrm>
            <a:off x="3594100" y="3946525"/>
            <a:ext cx="54292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defRPr/>
            </a:pPr>
            <a:r>
              <a:rPr lang="hu-HU" sz="2400" dirty="0" smtClean="0">
                <a:solidFill>
                  <a:srgbClr val="FFFF99"/>
                </a:solidFill>
              </a:rPr>
              <a:t>Készült az </a:t>
            </a:r>
            <a:r>
              <a:rPr lang="hu-HU" sz="2400" dirty="0" smtClean="0">
                <a:solidFill>
                  <a:srgbClr val="FFC000"/>
                </a:solidFill>
              </a:rPr>
              <a:t> </a:t>
            </a:r>
            <a:endParaRPr lang="hu-HU" sz="2400" dirty="0" smtClean="0"/>
          </a:p>
          <a:p>
            <a:pPr algn="ctr"/>
            <a:r>
              <a:rPr lang="hu-HU" sz="2800" dirty="0" smtClean="0"/>
              <a:t> </a:t>
            </a:r>
            <a:r>
              <a:rPr lang="hu-HU" sz="2400" dirty="0" smtClean="0">
                <a:solidFill>
                  <a:srgbClr val="FFC000"/>
                </a:solidFill>
              </a:rPr>
              <a:t>„Egyénre szabott tudásmenedzsment szolgáltatások – intézményesítetté váló tudásmenedzsment megoldások”</a:t>
            </a:r>
          </a:p>
          <a:p>
            <a:pPr algn="ctr"/>
            <a:r>
              <a:rPr lang="hu-HU" sz="2400" dirty="0" smtClean="0">
                <a:solidFill>
                  <a:srgbClr val="FFFF99"/>
                </a:solidFill>
              </a:rPr>
              <a:t>című konferencia résztvevői </a:t>
            </a:r>
            <a:r>
              <a:rPr lang="hu-HU" sz="2400" dirty="0">
                <a:solidFill>
                  <a:srgbClr val="FFFF99"/>
                </a:solidFill>
              </a:rPr>
              <a:t>részére</a:t>
            </a:r>
          </a:p>
          <a:p>
            <a:pPr algn="ctr">
              <a:spcBef>
                <a:spcPct val="20000"/>
              </a:spcBef>
              <a:defRPr/>
            </a:pPr>
            <a:r>
              <a:rPr lang="hu-HU" sz="2400" i="1" dirty="0">
                <a:solidFill>
                  <a:srgbClr val="FFFF99"/>
                </a:solidFill>
              </a:rPr>
              <a:t> </a:t>
            </a:r>
            <a:r>
              <a:rPr lang="hu-HU" sz="2400" dirty="0" smtClean="0">
                <a:solidFill>
                  <a:srgbClr val="FFFF99"/>
                </a:solidFill>
              </a:rPr>
              <a:t>Budapest, </a:t>
            </a:r>
            <a:r>
              <a:rPr lang="hu-HU" sz="2000" dirty="0">
                <a:solidFill>
                  <a:srgbClr val="FFFF99"/>
                </a:solidFill>
              </a:rPr>
              <a:t>2012. </a:t>
            </a:r>
            <a:r>
              <a:rPr lang="hu-HU" sz="2000" dirty="0" smtClean="0">
                <a:solidFill>
                  <a:srgbClr val="FFFF99"/>
                </a:solidFill>
              </a:rPr>
              <a:t>04. 04.</a:t>
            </a:r>
            <a:endParaRPr lang="hu-HU" sz="2000" baseline="30000" dirty="0">
              <a:solidFill>
                <a:srgbClr val="FFFF99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172200"/>
            <a:ext cx="426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hu-HU" sz="3200" dirty="0">
                <a:solidFill>
                  <a:srgbClr val="FFFF99"/>
                </a:solidFill>
              </a:rPr>
              <a:t>Szügyi György</a:t>
            </a:r>
          </a:p>
        </p:txBody>
      </p:sp>
      <p:pic>
        <p:nvPicPr>
          <p:cNvPr id="7" name="Picture 4" descr="D:\IMG_8610_DxO_raw.png"/>
          <p:cNvPicPr>
            <a:picLocks noChangeAspect="1" noChangeArrowheads="1"/>
          </p:cNvPicPr>
          <p:nvPr/>
        </p:nvPicPr>
        <p:blipFill>
          <a:blip r:embed="rId4" cstate="print"/>
          <a:srcRect l="5370" r="6039" b="3355"/>
          <a:stretch>
            <a:fillRect/>
          </a:stretch>
        </p:blipFill>
        <p:spPr bwMode="auto">
          <a:xfrm>
            <a:off x="858838" y="3886200"/>
            <a:ext cx="25495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973138" y="677944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hu-HU" sz="45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672008" y="0"/>
            <a:ext cx="57999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 a „kezdetekben”</a:t>
            </a:r>
            <a:endParaRPr lang="en-GB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08477" y="2001838"/>
            <a:ext cx="792704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0000">
              <a:spcBef>
                <a:spcPts val="0"/>
              </a:spcBef>
              <a:spcAft>
                <a:spcPts val="1200"/>
              </a:spcAft>
              <a:defRPr/>
            </a:pP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Hol volt, hol nem volt…a minőség</a:t>
            </a:r>
          </a:p>
          <a:p>
            <a:pPr marL="128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Minőségellenőrzés: ahol a termékre fókuszáltunk</a:t>
            </a:r>
          </a:p>
          <a:p>
            <a:pPr marL="128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Minőségmenedzsment rendszer: ahol az emberre (alkotási tevékenységére) fókuszáltunk</a:t>
            </a: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endParaRPr lang="hu-HU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  <p:bldP spid="1177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973138" y="698988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hu-HU" sz="45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991892" y="0"/>
            <a:ext cx="33634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Minőség „ma”</a:t>
            </a:r>
            <a:endParaRPr lang="en-GB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00088" y="1389413"/>
            <a:ext cx="774382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Rendszerek és folyamatok</a:t>
            </a:r>
          </a:p>
          <a:p>
            <a:pPr marL="360363" indent="-3603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Cégcélok és lebontásaik</a:t>
            </a:r>
            <a:r>
              <a:rPr lang="hu-HU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(HISTRUPRI)</a:t>
            </a:r>
          </a:p>
          <a:p>
            <a:pPr marL="360363" indent="-3603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emberek bevonása (KAIZEN, áttörésmenedzsment stb.)</a:t>
            </a:r>
          </a:p>
          <a:p>
            <a:pPr marL="360363" indent="-3603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u-H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Vevőelkötelezettség megszerzése, megtartása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  <p:bldP spid="1177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973138" y="698988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hu-HU" sz="45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248287" y="0"/>
            <a:ext cx="46474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Minőség „holnap” I.</a:t>
            </a:r>
            <a:endParaRPr lang="en-GB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0363" y="1235034"/>
            <a:ext cx="864113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5397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Kreatív erőfeszítés az önbecsülés növelésére és az önmegvalósítás elérésére, azaz az önmotivált munkavégzés</a:t>
            </a:r>
          </a:p>
          <a:p>
            <a:pPr marL="539750" indent="-5397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Folyamatos (élethosszig tartó, szűnni nem akaró) a személyes kompetencia fejlesztése („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eltüntetés”,  „</a:t>
            </a:r>
            <a:r>
              <a:rPr lang="hu-HU" sz="32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u-HU" sz="32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fontossági sorrendet tartva)</a:t>
            </a:r>
          </a:p>
          <a:p>
            <a:pPr marL="539750" indent="-5397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Kölcsönös, értelmes, tudatosan vállalt függőség a csapatmunkában (</a:t>
            </a:r>
            <a:r>
              <a:rPr lang="hu-HU" sz="32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Inter</a:t>
            </a:r>
            <a:r>
              <a:rPr lang="hu-HU" sz="32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3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  <p:bldP spid="1177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973138" y="734613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hu-HU" sz="45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49704" y="0"/>
            <a:ext cx="4847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Minőség „holnap” II.</a:t>
            </a:r>
            <a:endParaRPr lang="en-GB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0363" y="842563"/>
            <a:ext cx="84232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9750" indent="-53975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Folyamatos (élethosszig tartó, szűnni nem akaró) csapatfejlesztés  a szinergikus, azaz a célorientált és hatékony 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működésért</a:t>
            </a:r>
          </a:p>
          <a:p>
            <a:pPr marL="539750" indent="-53975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Paradigmaváltó életforma, mely által sikeres válaszokat adunk környezetünk változásaira, kihívásaira</a:t>
            </a:r>
          </a:p>
          <a:p>
            <a:pPr marL="539750" indent="-53975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Rekreációs életstílus: a test, a szellem és a lélek felfrissítése, megújítása (minimum hétvégenkénti „</a:t>
            </a:r>
            <a:r>
              <a:rPr lang="hu-HU" sz="32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reset</a:t>
            </a:r>
            <a:r>
              <a:rPr lang="hu-HU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25576" y="98564"/>
            <a:ext cx="5692849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600" dirty="0" smtClean="0">
                <a:solidFill>
                  <a:srgbClr val="FFC000"/>
                </a:solidFill>
              </a:rPr>
              <a:t>Minőség az életstílusban</a:t>
            </a:r>
          </a:p>
          <a:p>
            <a:pPr algn="ctr">
              <a:defRPr/>
            </a:pP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print"/>
          <a:srcRect l="25970" t="25468" r="24397" b="51804"/>
          <a:stretch>
            <a:fillRect/>
          </a:stretch>
        </p:blipFill>
        <p:spPr bwMode="auto">
          <a:xfrm>
            <a:off x="1292598" y="2500977"/>
            <a:ext cx="6558805" cy="21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3138" y="806450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3138" y="685800"/>
            <a:ext cx="7197725" cy="107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3501">
                <a:srgbClr val="E6E6E6"/>
              </a:gs>
              <a:gs pos="16000">
                <a:srgbClr val="7D8496"/>
              </a:gs>
              <a:gs pos="23500">
                <a:srgbClr val="E6E6E6"/>
              </a:gs>
              <a:gs pos="42501">
                <a:srgbClr val="7D8496"/>
              </a:gs>
              <a:gs pos="50000">
                <a:srgbClr val="E6E6E6"/>
              </a:gs>
              <a:gs pos="57500">
                <a:srgbClr val="7D8496"/>
              </a:gs>
              <a:gs pos="76500">
                <a:srgbClr val="E6E6E6"/>
              </a:gs>
              <a:gs pos="84000">
                <a:srgbClr val="7D8496"/>
              </a:gs>
              <a:gs pos="96500">
                <a:srgbClr val="E6E6E6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45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920750"/>
            <a:ext cx="8763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742950">
              <a:buFontTx/>
              <a:buAutoNum type="arabicPeriod"/>
              <a:defRPr/>
            </a:pPr>
            <a:r>
              <a:rPr lang="hu-HU" sz="3600" dirty="0">
                <a:solidFill>
                  <a:srgbClr val="FFFF99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Az emberi test fiziológiai folyamatairól érdemes többet tudnunk.</a:t>
            </a:r>
          </a:p>
          <a:p>
            <a:pPr marL="914400" indent="-742950">
              <a:buFontTx/>
              <a:buAutoNum type="arabicPeriod"/>
              <a:defRPr/>
            </a:pPr>
            <a:endParaRPr lang="hu-HU" sz="2000" dirty="0">
              <a:solidFill>
                <a:srgbClr val="FFFF99"/>
              </a:solidFill>
              <a:effectLst>
                <a:outerShdw blurRad="254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-666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rgbClr val="FFCC00"/>
                </a:solidFill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Tanulságok, gondolatok: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76550"/>
            <a:ext cx="1371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1178-08DC-40A7-84F7-CBA8B46F989F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Dia alap egysoros címmel">
  <a:themeElements>
    <a:clrScheme name="Dia alap egysoros címmel 13">
      <a:dk1>
        <a:srgbClr val="000000"/>
      </a:dk1>
      <a:lt1>
        <a:srgbClr val="FFFFCC"/>
      </a:lt1>
      <a:dk2>
        <a:srgbClr val="000000"/>
      </a:dk2>
      <a:lt2>
        <a:srgbClr val="FFFFCC"/>
      </a:lt2>
      <a:accent1>
        <a:srgbClr val="BBE0E3"/>
      </a:accent1>
      <a:accent2>
        <a:srgbClr val="333399"/>
      </a:accent2>
      <a:accent3>
        <a:srgbClr val="AAAAAA"/>
      </a:accent3>
      <a:accent4>
        <a:srgbClr val="DADAA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 alap egysoros címm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a alap egysoros címm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 alap egysoros címm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 alap egysoros címm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 alap egysoros címm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 alap egysoros címm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 alap egysoros címm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alap egysoros címm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alap egysoros címm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alap egysoros címm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alap egysoros címm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alap egysoros címm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alap egysoros címm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 alap egysoros címmel 13">
        <a:dk1>
          <a:srgbClr val="000000"/>
        </a:dk1>
        <a:lt1>
          <a:srgbClr val="FFFFCC"/>
        </a:lt1>
        <a:dk2>
          <a:srgbClr val="000000"/>
        </a:dk2>
        <a:lt2>
          <a:srgbClr val="FFFFCC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A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 alap egysoros címmel</Template>
  <TotalTime>19993</TotalTime>
  <Words>598</Words>
  <Application>Microsoft Office PowerPoint</Application>
  <PresentationFormat>Diavetítés a képernyőre (4:3 oldalarány)</PresentationFormat>
  <Paragraphs>106</Paragraphs>
  <Slides>24</Slides>
  <Notes>1</Notes>
  <HiddenSlides>2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Dia alap egysoros címmel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</vt:vector>
  </TitlesOfParts>
  <Company>Euromenedzser Tanácsadó és Képzési Központ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euromenedzser</dc:creator>
  <cp:lastModifiedBy>admin</cp:lastModifiedBy>
  <cp:revision>1260</cp:revision>
  <cp:lastPrinted>2000-04-25T15:37:10Z</cp:lastPrinted>
  <dcterms:created xsi:type="dcterms:W3CDTF">1995-06-02T22:15:24Z</dcterms:created>
  <dcterms:modified xsi:type="dcterms:W3CDTF">2012-04-02T11:57:42Z</dcterms:modified>
</cp:coreProperties>
</file>