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1" r:id="rId1"/>
  </p:sldMasterIdLst>
  <p:notesMasterIdLst>
    <p:notesMasterId r:id="rId12"/>
  </p:notesMasterIdLst>
  <p:sldIdLst>
    <p:sldId id="256" r:id="rId2"/>
    <p:sldId id="298" r:id="rId3"/>
    <p:sldId id="326" r:id="rId4"/>
    <p:sldId id="311" r:id="rId5"/>
    <p:sldId id="316" r:id="rId6"/>
    <p:sldId id="328" r:id="rId7"/>
    <p:sldId id="329" r:id="rId8"/>
    <p:sldId id="330" r:id="rId9"/>
    <p:sldId id="327" r:id="rId10"/>
    <p:sldId id="315" r:id="rId11"/>
  </p:sldIdLst>
  <p:sldSz cx="9144000" cy="6858000" type="screen4x3"/>
  <p:notesSz cx="6985000" cy="92837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2B9E8"/>
    <a:srgbClr val="993300"/>
    <a:srgbClr val="3366CC"/>
    <a:srgbClr val="DC9072"/>
    <a:srgbClr val="E6CAC4"/>
    <a:srgbClr val="ABC1FF"/>
    <a:srgbClr val="C5DBBF"/>
    <a:srgbClr val="E5C7B5"/>
    <a:srgbClr val="E4E4E4"/>
    <a:srgbClr val="C6ECC6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98" autoAdjust="0"/>
    <p:restoredTop sz="99578" autoAdjust="0"/>
  </p:normalViewPr>
  <p:slideViewPr>
    <p:cSldViewPr>
      <p:cViewPr>
        <p:scale>
          <a:sx n="100" d="100"/>
          <a:sy n="100" d="100"/>
        </p:scale>
        <p:origin x="-950" y="-29"/>
      </p:cViewPr>
      <p:guideLst>
        <p:guide orient="horz" pos="2160"/>
        <p:guide pos="93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-2244" y="234"/>
      </p:cViewPr>
      <p:guideLst>
        <p:guide orient="horz" pos="2924"/>
        <p:guide pos="220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 noChangeArrowheads="1"/>
          </p:cNvSpPr>
          <p:nvPr/>
        </p:nvSpPr>
        <p:spPr bwMode="auto">
          <a:xfrm>
            <a:off x="0" y="0"/>
            <a:ext cx="6985000" cy="92837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2958" tIns="46479" rIns="92958" bIns="46479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hu-HU"/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0" y="0"/>
            <a:ext cx="6985000" cy="92837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58" tIns="46479" rIns="92958" bIns="46479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hu-HU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0"/>
            <a:ext cx="3027363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958" tIns="46479" rIns="92958" bIns="46479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hu-H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56050" y="0"/>
            <a:ext cx="3024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94" tIns="47577" rIns="91494" bIns="47577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35917" algn="l"/>
                <a:tab pos="1471833" algn="l"/>
                <a:tab pos="2207750" algn="l"/>
                <a:tab pos="2943667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99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1575" y="696913"/>
            <a:ext cx="4638675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98500" y="4410075"/>
            <a:ext cx="5584825" cy="417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94" tIns="47577" rIns="91494" bIns="47577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noProof="0" smtClean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8816975"/>
            <a:ext cx="3027363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958" tIns="46479" rIns="92958" bIns="46479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hu-HU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956050" y="8818563"/>
            <a:ext cx="3024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94" tIns="47577" rIns="91494" bIns="47577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35917" algn="l"/>
                <a:tab pos="1471833" algn="l"/>
                <a:tab pos="2207750" algn="l"/>
                <a:tab pos="2943667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charset="0"/>
              </a:defRPr>
            </a:lvl1pPr>
          </a:lstStyle>
          <a:p>
            <a:pPr>
              <a:defRPr/>
            </a:pPr>
            <a:fld id="{EC0C8034-2B8A-48B7-B41D-F9DD899C4C9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C0C8034-2B8A-48B7-B41D-F9DD899C4C9E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Azt üzleti döntések folyamatosan változnak.</a:t>
            </a:r>
          </a:p>
          <a:p>
            <a:r>
              <a:rPr lang="hu-HU" dirty="0" smtClean="0"/>
              <a:t>A jogosultság</a:t>
            </a:r>
            <a:r>
              <a:rPr lang="hu-HU" baseline="0" dirty="0" smtClean="0"/>
              <a:t> … felsorolni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C0C8034-2B8A-48B7-B41D-F9DD899C4C9E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Azt üzleti döntések folyamatosan változnak.</a:t>
            </a:r>
          </a:p>
          <a:p>
            <a:r>
              <a:rPr lang="hu-HU" dirty="0" smtClean="0"/>
              <a:t>A jogosultság</a:t>
            </a:r>
            <a:r>
              <a:rPr lang="hu-HU" baseline="0" dirty="0" smtClean="0"/>
              <a:t> … felsorolni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C0C8034-2B8A-48B7-B41D-F9DD899C4C9E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C0C8034-2B8A-48B7-B41D-F9DD899C4C9E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C0C8034-2B8A-48B7-B41D-F9DD899C4C9E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C0C8034-2B8A-48B7-B41D-F9DD899C4C9E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/>
          <p:cNvSpPr>
            <a:spLocks noGrp="1"/>
          </p:cNvSpPr>
          <p:nvPr>
            <p:ph type="body" sz="quarter" idx="13"/>
          </p:nvPr>
        </p:nvSpPr>
        <p:spPr>
          <a:xfrm>
            <a:off x="0" y="1785927"/>
            <a:ext cx="9144000" cy="42148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  <a:lvl2pPr marL="0" indent="0" algn="ctr">
              <a:buNone/>
              <a:defRPr sz="360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214974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 b="0">
                <a:latin typeface="+mj-lt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 sz="2200" i="1">
                <a:latin typeface="+mj-lt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 sz="2400">
                <a:latin typeface="+mj-lt"/>
                <a:cs typeface="Arial" pitchFamily="34" charset="0"/>
              </a:defRPr>
            </a:lvl3pPr>
            <a:lvl4pPr>
              <a:buFont typeface="Arial" pitchFamily="34" charset="0"/>
              <a:buChar char="•"/>
              <a:defRPr sz="2000" i="1">
                <a:latin typeface="+mj-lt"/>
                <a:cs typeface="Arial" pitchFamily="34" charset="0"/>
              </a:defRPr>
            </a:lvl4pPr>
            <a:lvl5pPr>
              <a:buFont typeface="Arial" pitchFamily="34" charset="0"/>
              <a:buChar char="•"/>
              <a:defRPr sz="2000"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15" name="Szöveg helye 4"/>
          <p:cNvSpPr>
            <a:spLocks noGrp="1"/>
          </p:cNvSpPr>
          <p:nvPr>
            <p:ph type="body" sz="quarter" idx="10"/>
          </p:nvPr>
        </p:nvSpPr>
        <p:spPr>
          <a:xfrm>
            <a:off x="2143108" y="66675"/>
            <a:ext cx="7000892" cy="714375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algn="ctr">
              <a:buNone/>
              <a:defRPr sz="3200">
                <a:solidFill>
                  <a:schemeClr val="bg1"/>
                </a:solidFill>
                <a:latin typeface="+mj-lt"/>
              </a:defRPr>
            </a:lvl2pPr>
            <a:lvl3pPr algn="ctr">
              <a:buNone/>
              <a:defRPr sz="3200">
                <a:solidFill>
                  <a:schemeClr val="bg1"/>
                </a:solidFill>
                <a:latin typeface="+mj-lt"/>
              </a:defRPr>
            </a:lvl3pPr>
            <a:lvl4pPr algn="ctr">
              <a:buNone/>
              <a:defRPr sz="3200">
                <a:solidFill>
                  <a:schemeClr val="bg1"/>
                </a:solidFill>
                <a:latin typeface="+mj-lt"/>
              </a:defRPr>
            </a:lvl4pPr>
            <a:lvl5pPr algn="ctr">
              <a:buNone/>
              <a:defRPr sz="32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 userDrawn="1"/>
        </p:nvSpPr>
        <p:spPr>
          <a:xfrm>
            <a:off x="8358214" y="6550247"/>
            <a:ext cx="78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F4A1995-0DB2-4C17-A0DC-684F42DA2D64}" type="slidenum">
              <a:rPr lang="hu-HU" sz="14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pPr algn="r"/>
              <a:t>‹#›</a:t>
            </a:fld>
            <a:r>
              <a:rPr lang="hu-HU" sz="1400" b="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/10</a:t>
            </a:r>
          </a:p>
        </p:txBody>
      </p:sp>
      <p:sp>
        <p:nvSpPr>
          <p:cNvPr id="3" name="Téglalap 2"/>
          <p:cNvSpPr/>
          <p:nvPr userDrawn="1"/>
        </p:nvSpPr>
        <p:spPr>
          <a:xfrm>
            <a:off x="0" y="954000"/>
            <a:ext cx="500034" cy="590400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96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kern="1200">
          <a:ln w="12700">
            <a:noFill/>
            <a:prstDash val="solid"/>
          </a:ln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CE6F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CE6F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CE6F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CE6F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2"/>
          <p:cNvSpPr>
            <a:spLocks noGrp="1"/>
          </p:cNvSpPr>
          <p:nvPr>
            <p:ph type="body" sz="quarter" idx="13"/>
          </p:nvPr>
        </p:nvSpPr>
        <p:spPr>
          <a:xfrm>
            <a:off x="642910" y="785794"/>
            <a:ext cx="8501090" cy="5857892"/>
          </a:xfrm>
          <a:noFill/>
        </p:spPr>
        <p:txBody>
          <a:bodyPr/>
          <a:lstStyle/>
          <a:p>
            <a:pPr>
              <a:spcBef>
                <a:spcPts val="100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2000" b="1" dirty="0" smtClean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0060B8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 Narrow" pitchFamily="32" charset="0"/>
            </a:endParaRPr>
          </a:p>
          <a:p>
            <a:pPr>
              <a:spcBef>
                <a:spcPts val="100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36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60B8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 Narrow" pitchFamily="32" charset="0"/>
              </a:rPr>
              <a:t>Döntéshozók és szoftverfejlesztők együttműködése az </a:t>
            </a:r>
          </a:p>
          <a:p>
            <a:pPr>
              <a:spcBef>
                <a:spcPts val="150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36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60B8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 Narrow" pitchFamily="32" charset="0"/>
              </a:rPr>
              <a:t>üzleti szabályok készítésében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8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8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8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8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8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8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b="1" dirty="0" smtClean="0">
                <a:solidFill>
                  <a:srgbClr val="5E5E5E"/>
                </a:solidFill>
              </a:rPr>
              <a:t>"KIHÍVÁSOK ÉS ÚJ PARADIGMÁK A TUDÁSMENEDZSMENT, A GENERÁCIÓK ÉS A KULTÚRA DIMENZIÓIBAN" 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dirty="0" smtClean="0">
                <a:solidFill>
                  <a:srgbClr val="5E5E5E"/>
                </a:solidFill>
              </a:rPr>
              <a:t>konferencia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2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dirty="0" smtClean="0">
                <a:solidFill>
                  <a:srgbClr val="5E5E5E"/>
                </a:solidFill>
              </a:rPr>
              <a:t>Szervező: 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dirty="0" smtClean="0">
                <a:solidFill>
                  <a:srgbClr val="5E5E5E"/>
                </a:solidFill>
              </a:rPr>
              <a:t>MAGYAR TUDOMÁNYOS AKADÉMIA 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dirty="0" smtClean="0">
                <a:solidFill>
                  <a:srgbClr val="5E5E5E"/>
                </a:solidFill>
              </a:rPr>
              <a:t>Gazdálkodástudományi Bizottság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dirty="0" smtClean="0">
                <a:solidFill>
                  <a:srgbClr val="5E5E5E"/>
                </a:solidFill>
              </a:rPr>
              <a:t>Tudásmenedzsment Munkabizottsága</a:t>
            </a: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hu-HU" sz="1200" dirty="0" smtClean="0">
              <a:solidFill>
                <a:srgbClr val="5E5E5E"/>
              </a:solidFill>
            </a:endParaRPr>
          </a:p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1200" dirty="0" smtClean="0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2013. március</a:t>
            </a:r>
            <a:endParaRPr lang="hu-HU" sz="1200" dirty="0" smtClean="0"/>
          </a:p>
        </p:txBody>
      </p:sp>
      <p:sp>
        <p:nvSpPr>
          <p:cNvPr id="2" name="Szöveg helye 1"/>
          <p:cNvSpPr>
            <a:spLocks noGrp="1"/>
          </p:cNvSpPr>
          <p:nvPr>
            <p:ph type="body" sz="quarter" idx="4294967295"/>
          </p:nvPr>
        </p:nvSpPr>
        <p:spPr>
          <a:xfrm>
            <a:off x="3714744" y="3500438"/>
            <a:ext cx="2357454" cy="1000132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marL="333375" indent="-333375" algn="ctr">
              <a:spcBef>
                <a:spcPts val="525"/>
              </a:spcBef>
              <a:buNone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hu-HU" sz="1400" dirty="0" smtClean="0">
                <a:solidFill>
                  <a:srgbClr val="FFFFFF"/>
                </a:solidFill>
                <a:latin typeface="Calibri" pitchFamily="32" charset="0"/>
              </a:rPr>
              <a:t>Dr. </a:t>
            </a:r>
            <a:r>
              <a:rPr lang="hu-HU" sz="1400" dirty="0" err="1" smtClean="0">
                <a:solidFill>
                  <a:srgbClr val="FFFFFF"/>
                </a:solidFill>
                <a:latin typeface="Calibri" pitchFamily="32" charset="0"/>
              </a:rPr>
              <a:t>Angster</a:t>
            </a:r>
            <a:r>
              <a:rPr lang="hu-HU" sz="1400" dirty="0" smtClean="0">
                <a:solidFill>
                  <a:srgbClr val="FFFFFF"/>
                </a:solidFill>
                <a:latin typeface="Calibri" pitchFamily="32" charset="0"/>
              </a:rPr>
              <a:t> Erzsébet</a:t>
            </a:r>
          </a:p>
          <a:p>
            <a:pPr marL="333375" indent="-333375" algn="ctr">
              <a:spcBef>
                <a:spcPts val="525"/>
              </a:spcBef>
              <a:buNone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hu-HU" sz="1400" dirty="0" err="1" smtClean="0">
                <a:solidFill>
                  <a:srgbClr val="FFFFFF"/>
                </a:solidFill>
                <a:latin typeface="Calibri" pitchFamily="32" charset="0"/>
              </a:rPr>
              <a:t>T-Logic</a:t>
            </a:r>
            <a:r>
              <a:rPr lang="hu-HU" sz="1400" dirty="0" smtClean="0">
                <a:solidFill>
                  <a:srgbClr val="FFFFFF"/>
                </a:solidFill>
                <a:latin typeface="Calibri" pitchFamily="32" charset="0"/>
              </a:rPr>
              <a:t> Kft.</a:t>
            </a:r>
          </a:p>
          <a:p>
            <a:pPr marL="333375" indent="-333375" algn="ctr">
              <a:spcBef>
                <a:spcPts val="525"/>
              </a:spcBef>
              <a:buNone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hu-HU" sz="1400" dirty="0" err="1" smtClean="0">
                <a:solidFill>
                  <a:srgbClr val="FFFFFF"/>
                </a:solidFill>
                <a:latin typeface="Calibri" pitchFamily="32" charset="0"/>
              </a:rPr>
              <a:t>angster.erzsebet</a:t>
            </a:r>
            <a:r>
              <a:rPr lang="hu-HU" sz="1400" dirty="0" smtClean="0">
                <a:solidFill>
                  <a:srgbClr val="FFFFFF"/>
                </a:solidFill>
                <a:latin typeface="Calibri" pitchFamily="32" charset="0"/>
              </a:rPr>
              <a:t>@</a:t>
            </a:r>
            <a:r>
              <a:rPr lang="hu-HU" sz="1400" dirty="0" err="1" smtClean="0">
                <a:solidFill>
                  <a:srgbClr val="FFFFFF"/>
                </a:solidFill>
                <a:latin typeface="Calibri" pitchFamily="32" charset="0"/>
              </a:rPr>
              <a:t>t-logic.hu</a:t>
            </a:r>
            <a:endParaRPr lang="hu-HU" sz="14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3"/>
          </p:nvPr>
        </p:nvSpPr>
        <p:spPr>
          <a:xfrm>
            <a:off x="1571604" y="1643050"/>
            <a:ext cx="6500858" cy="2571768"/>
          </a:xfrm>
          <a:noFill/>
        </p:spPr>
        <p:txBody>
          <a:bodyPr/>
          <a:lstStyle/>
          <a:p>
            <a:pPr>
              <a:spcBef>
                <a:spcPts val="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4000" b="1" dirty="0" smtClean="0">
                <a:solidFill>
                  <a:srgbClr val="376092"/>
                </a:solidFill>
                <a:latin typeface="Arial Narrow" pitchFamily="32" charset="0"/>
              </a:rPr>
              <a:t>Köszönöm a figyelmet,</a:t>
            </a:r>
          </a:p>
          <a:p>
            <a:pPr>
              <a:spcBef>
                <a:spcPts val="1500"/>
              </a:spcBef>
              <a:buClr>
                <a:srgbClr val="376092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sz="4000" b="1" dirty="0" smtClean="0">
                <a:solidFill>
                  <a:srgbClr val="376092"/>
                </a:solidFill>
                <a:latin typeface="Arial Narrow" pitchFamily="32" charset="0"/>
              </a:rPr>
              <a:t>kollégáim nevében is!</a:t>
            </a:r>
          </a:p>
        </p:txBody>
      </p:sp>
      <p:sp>
        <p:nvSpPr>
          <p:cNvPr id="5" name="Szöveg helye 1"/>
          <p:cNvSpPr txBox="1">
            <a:spLocks/>
          </p:cNvSpPr>
          <p:nvPr/>
        </p:nvSpPr>
        <p:spPr>
          <a:xfrm>
            <a:off x="3714744" y="4143380"/>
            <a:ext cx="2357454" cy="1000132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marL="333375" marR="0" lvl="0" indent="-333375" algn="ctr" defTabSz="914400" rtl="0" eaLnBrk="0" fontAlgn="base" latinLnBrk="0" hangingPunct="0">
              <a:lnSpc>
                <a:spcPct val="100000"/>
              </a:lnSpc>
              <a:spcBef>
                <a:spcPts val="525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2" charset="0"/>
                <a:ea typeface="+mn-ea"/>
                <a:cs typeface="Arial" pitchFamily="34" charset="0"/>
              </a:rPr>
              <a:t>Dr. Angster Erzsébet</a:t>
            </a:r>
          </a:p>
          <a:p>
            <a:pPr marL="333375" marR="0" lvl="0" indent="-333375" algn="ctr" defTabSz="914400" rtl="0" eaLnBrk="0" fontAlgn="base" latinLnBrk="0" hangingPunct="0">
              <a:lnSpc>
                <a:spcPct val="100000"/>
              </a:lnSpc>
              <a:spcBef>
                <a:spcPts val="525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2" charset="0"/>
                <a:ea typeface="+mn-ea"/>
                <a:cs typeface="Arial" pitchFamily="34" charset="0"/>
              </a:rPr>
              <a:t>T-Logic Kft.</a:t>
            </a:r>
          </a:p>
          <a:p>
            <a:pPr marL="333375" marR="0" lvl="0" indent="-333375" algn="ctr" defTabSz="914400" rtl="0" eaLnBrk="0" fontAlgn="base" latinLnBrk="0" hangingPunct="0">
              <a:lnSpc>
                <a:spcPct val="100000"/>
              </a:lnSpc>
              <a:spcBef>
                <a:spcPts val="525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2" charset="0"/>
                <a:ea typeface="+mn-ea"/>
                <a:cs typeface="Arial" pitchFamily="34" charset="0"/>
              </a:rPr>
              <a:t>angster.erzsebet@t-logic.hu</a:t>
            </a:r>
            <a:endParaRPr kumimoji="0" lang="hu-HU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Szabályalapú fejlesztés</a:t>
            </a:r>
            <a:endParaRPr lang="hu-H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786058"/>
            <a:ext cx="3857652" cy="264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zövegdoboz 11"/>
          <p:cNvSpPr txBox="1"/>
          <p:nvPr/>
        </p:nvSpPr>
        <p:spPr>
          <a:xfrm>
            <a:off x="2428860" y="4000504"/>
            <a:ext cx="19288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 szoftver </a:t>
            </a:r>
          </a:p>
          <a:p>
            <a:pPr algn="ctr"/>
            <a:r>
              <a:rPr lang="hu-HU" sz="22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nagy része</a:t>
            </a:r>
          </a:p>
          <a:p>
            <a:pPr algn="ctr"/>
            <a:r>
              <a:rPr lang="hu-HU" sz="22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üzleti döntés!</a:t>
            </a:r>
          </a:p>
        </p:txBody>
      </p:sp>
      <p:sp>
        <p:nvSpPr>
          <p:cNvPr id="13" name="Ellipszis feliratnak 12"/>
          <p:cNvSpPr/>
          <p:nvPr/>
        </p:nvSpPr>
        <p:spPr>
          <a:xfrm>
            <a:off x="857224" y="1000108"/>
            <a:ext cx="7500990" cy="1143008"/>
          </a:xfrm>
          <a:prstGeom prst="wedgeEllipseCallout">
            <a:avLst>
              <a:gd name="adj1" fmla="val -33356"/>
              <a:gd name="adj2" fmla="val 122399"/>
            </a:avLst>
          </a:prstGeom>
          <a:solidFill>
            <a:schemeClr val="accent6">
              <a:lumMod val="40000"/>
              <a:lumOff val="60000"/>
            </a:schemeClr>
          </a:solidFill>
          <a:ln w="12700"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b="1" dirty="0" smtClean="0">
                <a:ln w="12700">
                  <a:noFill/>
                  <a:prstDash val="solid"/>
                </a:ln>
                <a:solidFill>
                  <a:srgbClr val="0060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Egy dolog állandó: </a:t>
            </a:r>
          </a:p>
          <a:p>
            <a:pPr algn="ctr"/>
            <a:r>
              <a:rPr lang="hu-HU" sz="2200" b="1" dirty="0" smtClean="0">
                <a:ln w="12700">
                  <a:noFill/>
                  <a:prstDash val="solid"/>
                </a:ln>
                <a:solidFill>
                  <a:srgbClr val="0060B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hogy az üzleti döntések folyton változnak!</a:t>
            </a:r>
            <a:endParaRPr lang="hu-HU" sz="2200" b="1" dirty="0">
              <a:ln w="12700">
                <a:noFill/>
                <a:prstDash val="solid"/>
              </a:ln>
              <a:solidFill>
                <a:srgbClr val="0060B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artalom helye 1"/>
          <p:cNvSpPr>
            <a:spLocks noGrp="1"/>
          </p:cNvSpPr>
          <p:nvPr>
            <p:ph idx="1"/>
          </p:nvPr>
        </p:nvSpPr>
        <p:spPr>
          <a:xfrm>
            <a:off x="5072066" y="2357430"/>
            <a:ext cx="3929090" cy="2286016"/>
          </a:xfrm>
          <a:ln w="76200"/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0" tIns="180000" rIns="180000" bIns="180000"/>
          <a:lstStyle/>
          <a:p>
            <a:pPr>
              <a:buNone/>
            </a:pPr>
            <a:r>
              <a:rPr lang="hu-HU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Üzleti döntések:</a:t>
            </a:r>
          </a:p>
          <a:p>
            <a:r>
              <a:rPr lang="hu-HU" sz="18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Jogosultság, feladatkiosztás </a:t>
            </a:r>
          </a:p>
          <a:p>
            <a:r>
              <a:rPr lang="hu-HU" sz="18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Értékesíthetőség</a:t>
            </a:r>
          </a:p>
          <a:p>
            <a:r>
              <a:rPr lang="hu-HU" sz="18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Felületi </a:t>
            </a:r>
            <a:r>
              <a:rPr lang="hu-HU" sz="1800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validációk</a:t>
            </a:r>
            <a:endParaRPr lang="hu-HU" sz="1800" dirty="0" smtClean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lang="hu-HU" sz="18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Törvényi előírások</a:t>
            </a:r>
          </a:p>
          <a:p>
            <a:r>
              <a:rPr lang="hu-HU" sz="18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Döntési fák, igazságtáblák</a:t>
            </a:r>
          </a:p>
          <a:p>
            <a:pPr>
              <a:buNone/>
            </a:pPr>
            <a:endParaRPr lang="hu-HU" sz="1800" dirty="0" smtClean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hu-HU" sz="1800" dirty="0" smtClean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artalom helye 1"/>
          <p:cNvSpPr txBox="1">
            <a:spLocks/>
          </p:cNvSpPr>
          <p:nvPr/>
        </p:nvSpPr>
        <p:spPr>
          <a:xfrm>
            <a:off x="5072066" y="4786322"/>
            <a:ext cx="3929090" cy="1643074"/>
          </a:xfrm>
          <a:prstGeom prst="rect">
            <a:avLst/>
          </a:prstGeom>
          <a:ln w="762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0" tIns="180000" rIns="180000" bIns="180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Ritkábban változó szoftver elemek: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F</a:t>
            </a:r>
            <a:r>
              <a:rPr kumimoji="0" lang="hu-H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olyamat</a:t>
            </a:r>
            <a:r>
              <a:rPr kumimoji="0" lang="hu-HU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algoritmusa</a:t>
            </a: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Modell (</a:t>
            </a:r>
            <a:r>
              <a:rPr lang="hu-HU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t</a:t>
            </a:r>
            <a:r>
              <a:rPr kumimoji="0" lang="hu-H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örzsadatok</a:t>
            </a:r>
            <a:r>
              <a:rPr kumimoji="0" lang="hu-H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F</a:t>
            </a:r>
            <a:r>
              <a:rPr kumimoji="0" lang="hu-H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elhasználói felületváltás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Szabályalapú fejlesztés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500166" y="1089052"/>
            <a:ext cx="6786610" cy="14465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rgbClr val="000000"/>
                </a:solidFill>
                <a:latin typeface="+mj-lt"/>
              </a:rPr>
              <a:t>BRMS = Business </a:t>
            </a:r>
            <a:r>
              <a:rPr lang="hu-HU" sz="2800" b="1" dirty="0" err="1" smtClean="0">
                <a:solidFill>
                  <a:srgbClr val="000000"/>
                </a:solidFill>
                <a:latin typeface="+mj-lt"/>
              </a:rPr>
              <a:t>Rule</a:t>
            </a:r>
            <a:r>
              <a:rPr lang="hu-HU" sz="2800" b="1" dirty="0" smtClean="0">
                <a:solidFill>
                  <a:srgbClr val="000000"/>
                </a:solidFill>
                <a:latin typeface="+mj-lt"/>
              </a:rPr>
              <a:t> Management System</a:t>
            </a:r>
          </a:p>
          <a:p>
            <a:r>
              <a:rPr lang="hu-HU" sz="2000" dirty="0" smtClean="0">
                <a:solidFill>
                  <a:srgbClr val="000000"/>
                </a:solidFill>
                <a:latin typeface="+mj-lt"/>
              </a:rPr>
              <a:t>Szoftver rendszer az üzleti döntések definiálására, karbantartására , kiértékelésére … </a:t>
            </a:r>
          </a:p>
          <a:p>
            <a:r>
              <a:rPr lang="hu-HU" sz="2000" dirty="0" smtClean="0">
                <a:solidFill>
                  <a:srgbClr val="000000"/>
                </a:solidFill>
                <a:latin typeface="+mj-lt"/>
              </a:rPr>
              <a:t>… az alkalmazás kódjától függetlenül.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3653795" y="5000636"/>
            <a:ext cx="1989775" cy="615553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  <p:txBody>
          <a:bodyPr wrap="none" rtlCol="0">
            <a:spAutoFit/>
          </a:bodyPr>
          <a:lstStyle/>
          <a:p>
            <a:pPr algn="r"/>
            <a:r>
              <a:rPr lang="hu-HU" sz="3400" b="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Irányelvek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1226027" y="3500438"/>
            <a:ext cx="2845907" cy="615553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rtlCol="0">
            <a:spAutoFit/>
          </a:bodyPr>
          <a:lstStyle/>
          <a:p>
            <a:pPr algn="r"/>
            <a:r>
              <a:rPr lang="hu-HU" sz="34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Követelmények</a:t>
            </a:r>
            <a:endParaRPr lang="hu-HU" sz="3400" b="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754469" y="3456389"/>
            <a:ext cx="1635063" cy="615553"/>
          </a:xfrm>
          <a:prstGeom prst="rect">
            <a:avLst/>
          </a:prstGeom>
          <a:noFill/>
          <a:scene3d>
            <a:camera prst="isometricLeftDown"/>
            <a:lightRig rig="threePt" dir="t"/>
          </a:scene3d>
        </p:spPr>
        <p:txBody>
          <a:bodyPr wrap="none" rtlCol="0">
            <a:spAutoFit/>
          </a:bodyPr>
          <a:lstStyle/>
          <a:p>
            <a:pPr algn="r"/>
            <a:r>
              <a:rPr lang="hu-HU" sz="34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Taktikák</a:t>
            </a:r>
            <a:endParaRPr lang="hu-HU" sz="3400" b="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076" name="Picture 4" descr="https://encrypted-tbn1.gstatic.com/images?q=tbn:ANd9GcScZNlhdZXug1MesNDzezYdNVT6gRsBd-E_lSsQ-umExGiLpVa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684139"/>
            <a:ext cx="1928826" cy="2314592"/>
          </a:xfrm>
          <a:prstGeom prst="rect">
            <a:avLst/>
          </a:prstGeom>
          <a:noFill/>
        </p:spPr>
      </p:pic>
      <p:sp>
        <p:nvSpPr>
          <p:cNvPr id="17" name="Szövegdoboz 16"/>
          <p:cNvSpPr txBox="1"/>
          <p:nvPr/>
        </p:nvSpPr>
        <p:spPr>
          <a:xfrm>
            <a:off x="1695443" y="6072206"/>
            <a:ext cx="6234143" cy="49244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pPr algn="r"/>
            <a:r>
              <a:rPr lang="hu-HU" sz="2600" b="0" i="1" dirty="0" smtClean="0">
                <a:solidFill>
                  <a:srgbClr val="0060B8"/>
                </a:solidFill>
                <a:latin typeface="+mj-lt"/>
              </a:rPr>
              <a:t>Az üzleti döntéseket adjuk vissza az üzletnek!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Szabályalapú fejlesztés</a:t>
            </a:r>
            <a:endParaRPr lang="hu-HU" dirty="0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6" name="Tartalom helye 1"/>
          <p:cNvSpPr>
            <a:spLocks noGrp="1"/>
          </p:cNvSpPr>
          <p:nvPr>
            <p:ph idx="1"/>
          </p:nvPr>
        </p:nvSpPr>
        <p:spPr>
          <a:xfrm>
            <a:off x="857224" y="1500174"/>
            <a:ext cx="3143272" cy="1214446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hu-HU" sz="1400" b="1" dirty="0" smtClean="0"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Szoftverfejlesztési alapelvek:</a:t>
            </a:r>
          </a:p>
          <a:p>
            <a:pPr marL="182563" indent="-182563"/>
            <a:r>
              <a:rPr lang="hu-HU" sz="1400" dirty="0" smtClean="0">
                <a:solidFill>
                  <a:schemeClr val="tx1"/>
                </a:solidFill>
              </a:rPr>
              <a:t>„Oszd meg és uralkodj!”</a:t>
            </a:r>
          </a:p>
          <a:p>
            <a:pPr marL="182563" indent="-182563"/>
            <a:r>
              <a:rPr lang="hu-HU" sz="1400" dirty="0" smtClean="0">
                <a:solidFill>
                  <a:schemeClr val="tx1"/>
                </a:solidFill>
              </a:rPr>
              <a:t>„Felhasználó bevonása”</a:t>
            </a:r>
          </a:p>
          <a:p>
            <a:pPr marL="182563" indent="-182563"/>
            <a:r>
              <a:rPr lang="hu-HU" sz="1400" dirty="0" smtClean="0">
                <a:solidFill>
                  <a:schemeClr val="tx1"/>
                </a:solidFill>
              </a:rPr>
              <a:t>„Feladat kiosztása felelős személynek”</a:t>
            </a:r>
          </a:p>
        </p:txBody>
      </p:sp>
      <p:sp>
        <p:nvSpPr>
          <p:cNvPr id="27" name="Tartalom helye 1"/>
          <p:cNvSpPr txBox="1">
            <a:spLocks/>
          </p:cNvSpPr>
          <p:nvPr/>
        </p:nvSpPr>
        <p:spPr>
          <a:xfrm>
            <a:off x="4786314" y="1285860"/>
            <a:ext cx="4071966" cy="1643074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182563" lvl="0" indent="-182563" defTabSz="914400" eaLnBrk="0" hangingPunct="0">
              <a:spcBef>
                <a:spcPct val="20000"/>
              </a:spcBef>
              <a:defRPr/>
            </a:pPr>
            <a:r>
              <a:rPr lang="hu-HU" sz="1400" b="1" dirty="0" smtClean="0"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cs typeface="Arial" pitchFamily="34" charset="0"/>
              </a:rPr>
              <a:t>Kulcs szempontok:</a:t>
            </a:r>
          </a:p>
          <a:p>
            <a:pPr marL="182563" lvl="0" indent="-182563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1400" dirty="0" smtClean="0">
                <a:solidFill>
                  <a:schemeClr val="tx1"/>
                </a:solidFill>
                <a:cs typeface="Arial" pitchFamily="34" charset="0"/>
              </a:rPr>
              <a:t>Szabályok </a:t>
            </a:r>
            <a:r>
              <a:rPr lang="hu-HU" sz="1400" b="1" dirty="0" smtClean="0">
                <a:solidFill>
                  <a:schemeClr val="tx1"/>
                </a:solidFill>
                <a:cs typeface="Arial" pitchFamily="34" charset="0"/>
              </a:rPr>
              <a:t>kiszervezése az alkalmazásból </a:t>
            </a:r>
          </a:p>
          <a:p>
            <a:pPr marL="182563" lvl="0" indent="-182563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1400" dirty="0" smtClean="0">
                <a:solidFill>
                  <a:schemeClr val="tx1"/>
                </a:solidFill>
                <a:cs typeface="Arial" pitchFamily="34" charset="0"/>
              </a:rPr>
              <a:t>Szabályok </a:t>
            </a:r>
            <a:r>
              <a:rPr lang="hu-HU" sz="1400" b="1" dirty="0" smtClean="0">
                <a:solidFill>
                  <a:schemeClr val="tx1"/>
                </a:solidFill>
                <a:cs typeface="Arial" pitchFamily="34" charset="0"/>
              </a:rPr>
              <a:t>tárolása központi helyen</a:t>
            </a:r>
            <a:endParaRPr lang="hu-HU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182563" lvl="0" indent="-182563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1400" dirty="0" smtClean="0">
                <a:solidFill>
                  <a:schemeClr val="tx1"/>
                </a:solidFill>
                <a:cs typeface="Arial" pitchFamily="34" charset="0"/>
              </a:rPr>
              <a:t>A szabályt a </a:t>
            </a:r>
            <a:r>
              <a:rPr lang="hu-HU" sz="1400" b="1" dirty="0" smtClean="0">
                <a:solidFill>
                  <a:schemeClr val="tx1"/>
                </a:solidFill>
                <a:cs typeface="Arial" pitchFamily="34" charset="0"/>
              </a:rPr>
              <a:t>szakmailag kompetens személy </a:t>
            </a:r>
            <a:r>
              <a:rPr lang="hu-HU" sz="1400" dirty="0" smtClean="0">
                <a:solidFill>
                  <a:schemeClr val="tx1"/>
                </a:solidFill>
                <a:cs typeface="Arial" pitchFamily="34" charset="0"/>
              </a:rPr>
              <a:t>(szabályalkotó) </a:t>
            </a:r>
            <a:r>
              <a:rPr lang="hu-HU" sz="1400" b="1" dirty="0" smtClean="0">
                <a:solidFill>
                  <a:schemeClr val="tx1"/>
                </a:solidFill>
                <a:cs typeface="Arial" pitchFamily="34" charset="0"/>
              </a:rPr>
              <a:t>készítse</a:t>
            </a:r>
            <a:r>
              <a:rPr lang="hu-HU" sz="1400" dirty="0" smtClean="0">
                <a:solidFill>
                  <a:schemeClr val="tx1"/>
                </a:solidFill>
                <a:cs typeface="Arial" pitchFamily="34" charset="0"/>
              </a:rPr>
              <a:t>! A szabályszerkesztő segít.</a:t>
            </a:r>
          </a:p>
          <a:p>
            <a:pPr marL="182563" lvl="0" indent="-182563" defTabSz="9144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1400" dirty="0" smtClean="0">
                <a:solidFill>
                  <a:schemeClr val="tx1"/>
                </a:solidFill>
                <a:cs typeface="Arial" pitchFamily="34" charset="0"/>
              </a:rPr>
              <a:t>A programozókat ne vonjuk be!</a:t>
            </a:r>
            <a:endParaRPr kumimoji="0" lang="hu-H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28" name="Vágott nyíl jobbra 27"/>
          <p:cNvSpPr/>
          <p:nvPr/>
        </p:nvSpPr>
        <p:spPr>
          <a:xfrm>
            <a:off x="4071934" y="1928802"/>
            <a:ext cx="621218" cy="285752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143512"/>
            <a:ext cx="614362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Vágott nyíl jobbra 32"/>
          <p:cNvSpPr/>
          <p:nvPr/>
        </p:nvSpPr>
        <p:spPr>
          <a:xfrm>
            <a:off x="7000892" y="3214686"/>
            <a:ext cx="621218" cy="285752"/>
          </a:xfrm>
          <a:prstGeom prst="notchedRightArrow">
            <a:avLst/>
          </a:prstGeom>
          <a:solidFill>
            <a:srgbClr val="C00000"/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artalom helye 1"/>
          <p:cNvSpPr txBox="1">
            <a:spLocks/>
          </p:cNvSpPr>
          <p:nvPr/>
        </p:nvSpPr>
        <p:spPr>
          <a:xfrm>
            <a:off x="5715008" y="3786190"/>
            <a:ext cx="3071802" cy="2500330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A szabályt a döntéshozó 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</a:t>
            </a:r>
            <a:r>
              <a:rPr kumimoji="0" lang="hu-H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egérti</a:t>
            </a: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hu-H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  <a:sym typeface="Wingdings" pitchFamily="2" charset="2"/>
              </a:rPr>
              <a:t>validálja</a:t>
            </a: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kumimoji="0" lang="hu-H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  <a:sym typeface="Wingdings" pitchFamily="2" charset="2"/>
              </a:rPr>
              <a:t>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„megnyomja a gombot”</a:t>
            </a: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kumimoji="0" lang="hu-H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hu-H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hu-H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hu-H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n-ea"/>
                <a:cs typeface="Arial" pitchFamily="34" charset="0"/>
                <a:sym typeface="Wingdings" pitchFamily="2" charset="2"/>
              </a:rPr>
              <a:t>FUT A SZABÁLY!</a:t>
            </a: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738583"/>
            <a:ext cx="44577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214414" y="1142984"/>
            <a:ext cx="7500990" cy="5572164"/>
          </a:xfrm>
        </p:spPr>
        <p:txBody>
          <a:bodyPr/>
          <a:lstStyle/>
          <a:p>
            <a:pPr>
              <a:spcBef>
                <a:spcPts val="2000"/>
              </a:spcBef>
              <a:buNone/>
            </a:pPr>
            <a:r>
              <a:rPr lang="hu-HU" b="1" dirty="0" smtClean="0"/>
              <a:t>Mi a TCPS?</a:t>
            </a:r>
          </a:p>
          <a:p>
            <a:r>
              <a:rPr lang="hu-HU" sz="2200" dirty="0" smtClean="0"/>
              <a:t>Az előző szempontoknak eleget tevő üzleti szabálykezelő </a:t>
            </a:r>
            <a:br>
              <a:rPr lang="hu-HU" sz="2200" dirty="0" smtClean="0"/>
            </a:br>
            <a:r>
              <a:rPr lang="hu-HU" sz="2200" dirty="0" smtClean="0"/>
              <a:t>(</a:t>
            </a:r>
            <a:r>
              <a:rPr lang="hu-HU" sz="2200" b="1" dirty="0" err="1" smtClean="0"/>
              <a:t>T</a:t>
            </a:r>
            <a:r>
              <a:rPr lang="hu-HU" sz="2200" dirty="0" err="1" smtClean="0"/>
              <a:t>-Logic</a:t>
            </a:r>
            <a:r>
              <a:rPr lang="hu-HU" sz="2200" dirty="0" smtClean="0"/>
              <a:t> </a:t>
            </a:r>
            <a:r>
              <a:rPr lang="hu-HU" sz="2200" b="1" dirty="0" err="1" smtClean="0"/>
              <a:t>C</a:t>
            </a:r>
            <a:r>
              <a:rPr lang="hu-HU" sz="2200" dirty="0" err="1" smtClean="0"/>
              <a:t>entral</a:t>
            </a:r>
            <a:r>
              <a:rPr lang="hu-HU" sz="2200" dirty="0" smtClean="0"/>
              <a:t> </a:t>
            </a:r>
            <a:r>
              <a:rPr lang="hu-HU" sz="2200" b="1" dirty="0" err="1" smtClean="0"/>
              <a:t>P</a:t>
            </a:r>
            <a:r>
              <a:rPr lang="hu-HU" sz="2200" dirty="0" err="1" smtClean="0"/>
              <a:t>ermissioning</a:t>
            </a:r>
            <a:r>
              <a:rPr lang="hu-HU" sz="2200" dirty="0" smtClean="0"/>
              <a:t> </a:t>
            </a:r>
            <a:r>
              <a:rPr lang="hu-HU" sz="2200" b="1" dirty="0" smtClean="0"/>
              <a:t>S</a:t>
            </a:r>
            <a:r>
              <a:rPr lang="hu-HU" sz="2200" dirty="0" smtClean="0"/>
              <a:t>ystem)</a:t>
            </a:r>
          </a:p>
          <a:p>
            <a:pPr>
              <a:spcBef>
                <a:spcPts val="2000"/>
              </a:spcBef>
              <a:buNone/>
            </a:pPr>
            <a:r>
              <a:rPr lang="hu-HU" b="1" dirty="0" smtClean="0"/>
              <a:t>Hol lehet használni a </a:t>
            </a:r>
            <a:r>
              <a:rPr lang="hu-HU" b="1" dirty="0" err="1" smtClean="0"/>
              <a:t>TCPS-t</a:t>
            </a:r>
            <a:r>
              <a:rPr lang="hu-HU" b="1" dirty="0" smtClean="0"/>
              <a:t>?</a:t>
            </a:r>
          </a:p>
          <a:p>
            <a:r>
              <a:rPr lang="hu-HU" sz="2200" dirty="0" smtClean="0"/>
              <a:t>Több száz felhasználós, n</a:t>
            </a:r>
            <a:r>
              <a:rPr lang="da-DK" sz="2200" dirty="0" smtClean="0"/>
              <a:t>agyvállalati </a:t>
            </a:r>
            <a:r>
              <a:rPr lang="hu-HU" sz="2200" dirty="0" smtClean="0"/>
              <a:t>SOA környezetben</a:t>
            </a:r>
          </a:p>
          <a:p>
            <a:r>
              <a:rPr lang="hu-HU" sz="2200" dirty="0" smtClean="0"/>
              <a:t>Tetszőleges alkalmazásban (ahol vannak szabályok)</a:t>
            </a:r>
          </a:p>
          <a:p>
            <a:pPr>
              <a:spcBef>
                <a:spcPts val="2000"/>
              </a:spcBef>
              <a:buNone/>
            </a:pPr>
            <a:r>
              <a:rPr lang="hu-HU" b="1" dirty="0" smtClean="0"/>
              <a:t>Mire lehet használni a </a:t>
            </a:r>
            <a:r>
              <a:rPr lang="hu-HU" b="1" dirty="0" err="1" smtClean="0"/>
              <a:t>TCPS-t</a:t>
            </a:r>
            <a:r>
              <a:rPr lang="hu-HU" b="1" dirty="0" smtClean="0"/>
              <a:t>?</a:t>
            </a:r>
            <a:endParaRPr lang="hu-HU" dirty="0" smtClean="0"/>
          </a:p>
          <a:p>
            <a:r>
              <a:rPr lang="hu-HU" sz="2200" dirty="0" smtClean="0"/>
              <a:t>Központi jogosultságkezelés</a:t>
            </a:r>
          </a:p>
          <a:p>
            <a:r>
              <a:rPr lang="hu-HU" sz="2200" dirty="0" smtClean="0"/>
              <a:t>Tetszőleges (üzleti) szabálykezelés</a:t>
            </a:r>
          </a:p>
          <a:p>
            <a:pPr>
              <a:spcBef>
                <a:spcPts val="2000"/>
              </a:spcBef>
              <a:buNone/>
            </a:pPr>
            <a:r>
              <a:rPr lang="hu-HU" b="1" dirty="0" smtClean="0"/>
              <a:t>Hogy lehet használni a </a:t>
            </a:r>
            <a:r>
              <a:rPr lang="hu-HU" b="1" dirty="0" err="1" smtClean="0"/>
              <a:t>TCPS-t</a:t>
            </a:r>
            <a:r>
              <a:rPr lang="hu-HU" b="1" dirty="0" smtClean="0"/>
              <a:t>?</a:t>
            </a:r>
          </a:p>
          <a:p>
            <a:r>
              <a:rPr lang="hu-HU" dirty="0" smtClean="0"/>
              <a:t>Helyi telepítés</a:t>
            </a:r>
          </a:p>
          <a:p>
            <a:r>
              <a:rPr lang="hu-HU" sz="2200" dirty="0" err="1" smtClean="0"/>
              <a:t>SaaS</a:t>
            </a:r>
            <a:r>
              <a:rPr lang="hu-HU" sz="2200" dirty="0" smtClean="0"/>
              <a:t> (Software </a:t>
            </a:r>
            <a:r>
              <a:rPr lang="hu-HU" sz="2200" dirty="0" err="1" smtClean="0"/>
              <a:t>as</a:t>
            </a:r>
            <a:r>
              <a:rPr lang="hu-HU" sz="2200" dirty="0" smtClean="0"/>
              <a:t> a Service)</a:t>
            </a:r>
          </a:p>
          <a:p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TCPS</a:t>
            </a:r>
            <a:endParaRPr lang="hu-HU" dirty="0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TCPS – Szabály szerkesztése Excelben</a:t>
            </a:r>
            <a:endParaRPr lang="hu-H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060" y="2143116"/>
            <a:ext cx="836909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Lekerekített téglalap 8"/>
          <p:cNvSpPr/>
          <p:nvPr/>
        </p:nvSpPr>
        <p:spPr>
          <a:xfrm>
            <a:off x="571472" y="3357562"/>
            <a:ext cx="5500726" cy="3214710"/>
          </a:xfrm>
          <a:prstGeom prst="roundRect">
            <a:avLst/>
          </a:prstGeom>
          <a:noFill/>
          <a:ln>
            <a:solidFill>
              <a:srgbClr val="3366CC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noFill/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6143636" y="3357562"/>
            <a:ext cx="3000364" cy="3214710"/>
          </a:xfrm>
          <a:prstGeom prst="roundRect">
            <a:avLst/>
          </a:prstGeom>
          <a:noFill/>
          <a:ln>
            <a:solidFill>
              <a:srgbClr val="3366CC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noFill/>
            </a:endParaRPr>
          </a:p>
        </p:txBody>
      </p:sp>
      <p:pic>
        <p:nvPicPr>
          <p:cNvPr id="1027" name="Picture 3" descr="https://encrypted-tbn3.gstatic.com/images?q=tbn:ANd9GcSak-pbIAsfs6ezbMnIajj4p9Z2azSh9AEJm0G87GnWPVUGhJg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928670"/>
            <a:ext cx="1143000" cy="1143001"/>
          </a:xfrm>
          <a:prstGeom prst="rect">
            <a:avLst/>
          </a:prstGeom>
          <a:noFill/>
        </p:spPr>
      </p:pic>
      <p:sp>
        <p:nvSpPr>
          <p:cNvPr id="12" name="Lekerekített téglalap feliratnak 11"/>
          <p:cNvSpPr/>
          <p:nvPr/>
        </p:nvSpPr>
        <p:spPr>
          <a:xfrm>
            <a:off x="2214546" y="1173278"/>
            <a:ext cx="1928826" cy="612648"/>
          </a:xfrm>
          <a:prstGeom prst="wedgeRoundRectCallout">
            <a:avLst>
              <a:gd name="adj1" fmla="val 23717"/>
              <a:gd name="adj2" fmla="val 308769"/>
              <a:gd name="adj3" fmla="val 16667"/>
            </a:avLst>
          </a:prstGeom>
          <a:solidFill>
            <a:srgbClr val="A2B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Szabályszerkesztő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3" name="Lekerekített téglalap feliratnak 12"/>
          <p:cNvSpPr/>
          <p:nvPr/>
        </p:nvSpPr>
        <p:spPr>
          <a:xfrm>
            <a:off x="5286380" y="1173278"/>
            <a:ext cx="1928826" cy="612648"/>
          </a:xfrm>
          <a:prstGeom prst="wedgeRoundRectCallout">
            <a:avLst>
              <a:gd name="adj1" fmla="val 23717"/>
              <a:gd name="adj2" fmla="val 308769"/>
              <a:gd name="adj3" fmla="val 16667"/>
            </a:avLst>
          </a:prstGeom>
          <a:solidFill>
            <a:srgbClr val="A2B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Szabályalkotó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TCPS – Szabály kiértékelése</a:t>
            </a:r>
            <a:endParaRPr lang="hu-H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830362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Lekerekített téglalap feliratnak 6"/>
          <p:cNvSpPr/>
          <p:nvPr/>
        </p:nvSpPr>
        <p:spPr>
          <a:xfrm>
            <a:off x="1071538" y="1142984"/>
            <a:ext cx="3500462" cy="612648"/>
          </a:xfrm>
          <a:prstGeom prst="wedgeRoundRectCallout">
            <a:avLst>
              <a:gd name="adj1" fmla="val -23497"/>
              <a:gd name="adj2" fmla="val 467973"/>
              <a:gd name="adj3" fmla="val 16667"/>
            </a:avLst>
          </a:prstGeom>
          <a:solidFill>
            <a:srgbClr val="A2B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Döntési tulajdonságok</a:t>
            </a:r>
          </a:p>
          <a:p>
            <a:pPr algn="ctr"/>
            <a:r>
              <a:rPr lang="hu-HU" dirty="0" smtClean="0">
                <a:solidFill>
                  <a:schemeClr val="tx1"/>
                </a:solidFill>
              </a:rPr>
              <a:t>Elérhető/Nem érhető el/Kérdezzük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Lekerekített téglalap feliratnak 7"/>
          <p:cNvSpPr/>
          <p:nvPr/>
        </p:nvSpPr>
        <p:spPr>
          <a:xfrm>
            <a:off x="4714876" y="1142984"/>
            <a:ext cx="3500462" cy="612648"/>
          </a:xfrm>
          <a:prstGeom prst="wedgeRoundRectCallout">
            <a:avLst>
              <a:gd name="adj1" fmla="val -39388"/>
              <a:gd name="adj2" fmla="val 418222"/>
              <a:gd name="adj3" fmla="val 16667"/>
            </a:avLst>
          </a:prstGeom>
          <a:solidFill>
            <a:srgbClr val="A2B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Eredmény</a:t>
            </a:r>
          </a:p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True</a:t>
            </a:r>
            <a:r>
              <a:rPr lang="hu-HU" dirty="0" smtClean="0">
                <a:solidFill>
                  <a:schemeClr val="tx1"/>
                </a:solidFill>
              </a:rPr>
              <a:t>/</a:t>
            </a:r>
            <a:r>
              <a:rPr lang="hu-HU" dirty="0" err="1" smtClean="0">
                <a:solidFill>
                  <a:schemeClr val="tx1"/>
                </a:solidFill>
              </a:rPr>
              <a:t>False</a:t>
            </a:r>
            <a:r>
              <a:rPr lang="hu-HU" dirty="0" smtClean="0">
                <a:solidFill>
                  <a:schemeClr val="tx1"/>
                </a:solidFill>
              </a:rPr>
              <a:t> vagy Feltétel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TCPS – Szabály tesztelése</a:t>
            </a:r>
          </a:p>
          <a:p>
            <a:endParaRPr lang="hu-HU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8"/>
            <a:ext cx="570976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071546"/>
            <a:ext cx="7072362" cy="157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Lekerekített téglalap feliratnak 8"/>
          <p:cNvSpPr/>
          <p:nvPr/>
        </p:nvSpPr>
        <p:spPr>
          <a:xfrm>
            <a:off x="6357950" y="3786190"/>
            <a:ext cx="2571768" cy="1500198"/>
          </a:xfrm>
          <a:prstGeom prst="wedgeRoundRectCallout">
            <a:avLst>
              <a:gd name="adj1" fmla="val -118183"/>
              <a:gd name="adj2" fmla="val -182166"/>
              <a:gd name="adj3" fmla="val 16667"/>
            </a:avLst>
          </a:prstGeom>
          <a:solidFill>
            <a:srgbClr val="A2B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 smtClean="0">
                <a:solidFill>
                  <a:schemeClr val="tx1"/>
                </a:solidFill>
              </a:rPr>
              <a:t>Tesztesetek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hu-HU" dirty="0" err="1" smtClean="0">
                <a:solidFill>
                  <a:schemeClr val="tx1"/>
                </a:solidFill>
              </a:rPr>
              <a:t>Validáltak</a:t>
            </a:r>
            <a:endParaRPr lang="hu-HU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</a:rPr>
              <a:t>Ismételhetőek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</a:rPr>
              <a:t>Nyomon követhetőek</a:t>
            </a:r>
          </a:p>
        </p:txBody>
      </p:sp>
      <p:sp>
        <p:nvSpPr>
          <p:cNvPr id="10" name="Lekerekített téglalap feliratnak 9"/>
          <p:cNvSpPr/>
          <p:nvPr/>
        </p:nvSpPr>
        <p:spPr>
          <a:xfrm>
            <a:off x="6357950" y="3786190"/>
            <a:ext cx="2571768" cy="1500198"/>
          </a:xfrm>
          <a:prstGeom prst="wedgeRoundRectCallout">
            <a:avLst>
              <a:gd name="adj1" fmla="val -131516"/>
              <a:gd name="adj2" fmla="val -53151"/>
              <a:gd name="adj3" fmla="val 16667"/>
            </a:avLst>
          </a:prstGeom>
          <a:solidFill>
            <a:srgbClr val="A2B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 smtClean="0">
                <a:solidFill>
                  <a:schemeClr val="tx1"/>
                </a:solidFill>
              </a:rPr>
              <a:t>Tesztesetek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hu-HU" dirty="0" err="1" smtClean="0">
                <a:solidFill>
                  <a:schemeClr val="tx1"/>
                </a:solidFill>
              </a:rPr>
              <a:t>Validáltak</a:t>
            </a:r>
            <a:endParaRPr lang="hu-HU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</a:rPr>
              <a:t>Ismételhetőek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</a:rPr>
              <a:t>Nyomon követhetőek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428728" y="1714488"/>
            <a:ext cx="7143800" cy="3786214"/>
          </a:xfrm>
        </p:spPr>
        <p:txBody>
          <a:bodyPr/>
          <a:lstStyle/>
          <a:p>
            <a:r>
              <a:rPr lang="hu-HU" dirty="0" smtClean="0"/>
              <a:t>Szabványos, SOA környezet</a:t>
            </a:r>
          </a:p>
          <a:p>
            <a:r>
              <a:rPr lang="hu-HU" dirty="0" smtClean="0"/>
              <a:t>„Igazi” </a:t>
            </a:r>
            <a:r>
              <a:rPr lang="hu-HU" dirty="0" err="1" smtClean="0"/>
              <a:t>deklarativitás</a:t>
            </a:r>
            <a:r>
              <a:rPr lang="hu-HU" dirty="0" smtClean="0"/>
              <a:t>, rugalmas, </a:t>
            </a:r>
            <a:r>
              <a:rPr lang="hu-HU" dirty="0" err="1" smtClean="0"/>
              <a:t>többutas</a:t>
            </a:r>
            <a:r>
              <a:rPr lang="hu-HU" dirty="0" smtClean="0"/>
              <a:t> kiértékelés</a:t>
            </a:r>
          </a:p>
          <a:p>
            <a:r>
              <a:rPr lang="hu-HU" dirty="0" smtClean="0"/>
              <a:t>Modelltámogatás</a:t>
            </a:r>
          </a:p>
          <a:p>
            <a:r>
              <a:rPr lang="hu-HU" dirty="0" smtClean="0"/>
              <a:t>Historikus szabálykezelés, </a:t>
            </a:r>
            <a:r>
              <a:rPr lang="hu-HU" dirty="0" err="1" smtClean="0"/>
              <a:t>auditálhatóság</a:t>
            </a:r>
            <a:endParaRPr lang="hu-HU" dirty="0" smtClean="0"/>
          </a:p>
          <a:p>
            <a:r>
              <a:rPr lang="hu-HU" dirty="0" smtClean="0"/>
              <a:t>Automatikus tesztkörnyezet, nyomkövetés</a:t>
            </a:r>
          </a:p>
          <a:p>
            <a:r>
              <a:rPr lang="hu-HU" dirty="0" smtClean="0"/>
              <a:t>Saját szabálykészítési módszertan</a:t>
            </a:r>
          </a:p>
          <a:p>
            <a:r>
              <a:rPr lang="hu-HU" dirty="0" err="1" smtClean="0"/>
              <a:t>Performancia</a:t>
            </a:r>
            <a:r>
              <a:rPr lang="hu-HU" dirty="0" smtClean="0"/>
              <a:t>, skálázhatóság</a:t>
            </a:r>
          </a:p>
          <a:p>
            <a:r>
              <a:rPr lang="hu-HU" dirty="0" smtClean="0"/>
              <a:t>Dokumentáció, oktatás, támogatás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 smtClean="0"/>
              <a:t>A TCPS főbb tulajdonságai</a:t>
            </a:r>
            <a:endParaRPr lang="hu-HU" dirty="0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Szürkeárnyalato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2100" b="0" i="1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25511</TotalTime>
  <Words>325</Words>
  <Application>Microsoft Office PowerPoint</Application>
  <PresentationFormat>Diavetítés a képernyőre (4:3 oldalarány)</PresentationFormat>
  <Paragraphs>115</Paragraphs>
  <Slides>10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.</dc:creator>
  <cp:lastModifiedBy>eangster</cp:lastModifiedBy>
  <cp:revision>1527</cp:revision>
  <cp:lastPrinted>1601-01-01T00:00:00Z</cp:lastPrinted>
  <dcterms:created xsi:type="dcterms:W3CDTF">2008-09-28T21:03:53Z</dcterms:created>
  <dcterms:modified xsi:type="dcterms:W3CDTF">2013-03-12T07:38:21Z</dcterms:modified>
</cp:coreProperties>
</file>