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7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A4E7F0-C9CD-4916-B159-D143F2FE1FEE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60564E-E912-46AC-8B24-10665FBE3D31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2420888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Gyerekszobától az </a:t>
            </a:r>
            <a:r>
              <a:rPr lang="hu-HU" dirty="0" err="1"/>
              <a:t>intergenerációs</a:t>
            </a:r>
            <a:r>
              <a:rPr lang="hu-HU" dirty="0"/>
              <a:t> tudásmegosztás problémáig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27984" y="4653136"/>
            <a:ext cx="4598328" cy="1752600"/>
          </a:xfrm>
        </p:spPr>
        <p:txBody>
          <a:bodyPr/>
          <a:lstStyle/>
          <a:p>
            <a:pPr algn="r"/>
            <a:r>
              <a:rPr lang="hu-HU" dirty="0" smtClean="0"/>
              <a:t>Prof. Dr. </a:t>
            </a:r>
            <a:r>
              <a:rPr lang="hu-HU" dirty="0" err="1" smtClean="0"/>
              <a:t>habil</a:t>
            </a:r>
            <a:r>
              <a:rPr lang="hu-HU" dirty="0" smtClean="0"/>
              <a:t> Bencsik Andrea</a:t>
            </a:r>
          </a:p>
          <a:p>
            <a:pPr algn="ctr"/>
            <a:r>
              <a:rPr lang="hu-HU" dirty="0" smtClean="0"/>
              <a:t>egyetemi tanár</a:t>
            </a:r>
          </a:p>
          <a:p>
            <a:pPr algn="r"/>
            <a:r>
              <a:rPr lang="hu-HU" dirty="0" smtClean="0"/>
              <a:t>Széchenyi István Egyetem Győr</a:t>
            </a:r>
            <a:endParaRPr lang="hu-HU" dirty="0"/>
          </a:p>
        </p:txBody>
      </p:sp>
      <p:pic>
        <p:nvPicPr>
          <p:cNvPr id="8194" name="Picture 2" descr="https://encrypted-tbn1.gstatic.com/images?q=tbn:ANd9GcS5RvrlFPWh738ubPkMmR6gn4QbA9UX21IRGSE3_0_DzWIRtPPP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94" y="4653136"/>
            <a:ext cx="2755749" cy="206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promotionalcodes.com/images/upload/GenerationsIp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1992"/>
            <a:ext cx="3491557" cy="234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effectLst/>
              </a:rPr>
              <a:t>Miért nem működik?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827059"/>
            <a:ext cx="7714104" cy="4800600"/>
          </a:xfrm>
        </p:spPr>
        <p:txBody>
          <a:bodyPr/>
          <a:lstStyle/>
          <a:p>
            <a:pPr marL="82296" indent="0">
              <a:buNone/>
            </a:pPr>
            <a:r>
              <a:rPr lang="hu-HU" dirty="0" smtClean="0"/>
              <a:t>A 3 nagy területen megfogalmazható eredmények (válogatás):</a:t>
            </a:r>
          </a:p>
          <a:p>
            <a:r>
              <a:rPr lang="hu-HU" i="1" dirty="0" smtClean="0"/>
              <a:t>Pszichológiai biztonság</a:t>
            </a:r>
            <a:r>
              <a:rPr lang="hu-HU" dirty="0" smtClean="0"/>
              <a:t>: </a:t>
            </a:r>
            <a:r>
              <a:rPr lang="hu-HU" dirty="0" smtClean="0">
                <a:solidFill>
                  <a:srgbClr val="FF0000"/>
                </a:solidFill>
              </a:rPr>
              <a:t>alacsony</a:t>
            </a:r>
            <a:r>
              <a:rPr lang="hu-HU" dirty="0" smtClean="0"/>
              <a:t> szinten érvényesül</a:t>
            </a:r>
          </a:p>
          <a:p>
            <a:r>
              <a:rPr lang="hu-HU" i="1" dirty="0" smtClean="0"/>
              <a:t>Különbségek elismerése és tolerancia</a:t>
            </a:r>
            <a:r>
              <a:rPr lang="hu-HU" dirty="0" smtClean="0"/>
              <a:t>: </a:t>
            </a:r>
            <a:r>
              <a:rPr lang="hu-HU" dirty="0" smtClean="0">
                <a:solidFill>
                  <a:srgbClr val="FF0000"/>
                </a:solidFill>
              </a:rPr>
              <a:t>alacsony és közepes </a:t>
            </a:r>
            <a:r>
              <a:rPr lang="hu-HU" dirty="0" smtClean="0"/>
              <a:t>szintű</a:t>
            </a:r>
          </a:p>
          <a:p>
            <a:r>
              <a:rPr lang="hu-HU" i="1" dirty="0" smtClean="0"/>
              <a:t>Tanulást, tudásmegosztást megerősítő vezetés</a:t>
            </a:r>
            <a:r>
              <a:rPr lang="hu-HU" dirty="0" smtClean="0"/>
              <a:t>: </a:t>
            </a:r>
            <a:r>
              <a:rPr lang="hu-HU" dirty="0" smtClean="0">
                <a:solidFill>
                  <a:srgbClr val="FF0000"/>
                </a:solidFill>
              </a:rPr>
              <a:t>alacsony</a:t>
            </a:r>
            <a:r>
              <a:rPr lang="hu-HU" dirty="0" smtClean="0"/>
              <a:t> szintű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2" descr="C:\Users\Andrea\Documents\clipart képek\20954_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09" y="188640"/>
            <a:ext cx="1909986" cy="143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/>
              </a:rPr>
              <a:t>Van kiút?</a:t>
            </a:r>
            <a:endParaRPr lang="hu-HU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1637" y="1783060"/>
            <a:ext cx="7890080" cy="4800600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A tudás átadását az életkor mellett a társadalmi helyzet, a kulturális különbségek is befolyásolják, mely a későbbi szocializációt, elfogadást, sikeres életet, a tudásmegosztás hajlandóságát meghatározhatják. </a:t>
            </a:r>
          </a:p>
          <a:p>
            <a:r>
              <a:rPr lang="hu-HU" sz="2400" dirty="0" smtClean="0"/>
              <a:t>Ezek a hozott értékek az </a:t>
            </a:r>
            <a:r>
              <a:rPr lang="hu-HU" sz="2400" dirty="0" err="1" smtClean="0"/>
              <a:t>intergenerációs</a:t>
            </a:r>
            <a:r>
              <a:rPr lang="hu-HU" sz="2400" dirty="0" smtClean="0"/>
              <a:t> különbségeket felerősítik/gyengítik.</a:t>
            </a:r>
          </a:p>
          <a:p>
            <a:endParaRPr lang="hu-HU" sz="2400" dirty="0"/>
          </a:p>
          <a:p>
            <a:endParaRPr lang="hu-HU" sz="2400" dirty="0" smtClean="0"/>
          </a:p>
          <a:p>
            <a:r>
              <a:rPr lang="hu-HU" sz="2400" dirty="0"/>
              <a:t>Sajátos módszerek segíthetik a viselkedés egyensúlyának kialakítását, a bizalom építését és a kultúra formálását.</a:t>
            </a:r>
          </a:p>
          <a:p>
            <a:r>
              <a:rPr lang="hu-HU" sz="2400" dirty="0" smtClean="0"/>
              <a:t>Speciális elvárások a menedzsmenttel szemben folyamatosan, a HR-el szemben a munkahelyre történő bekerülés esetén éleződnek ki. </a:t>
            </a: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4832056" y="3895328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146" name="Picture 2" descr="C:\Users\Andrea\Documents\clipart képek\utvesz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547597" cy="148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0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/>
              </a:rPr>
              <a:t>Van kiút?</a:t>
            </a:r>
            <a:endParaRPr lang="hu-HU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1988840"/>
            <a:ext cx="7992888" cy="4137323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Részleteket </a:t>
            </a:r>
            <a:r>
              <a:rPr lang="hu-HU" dirty="0" err="1" smtClean="0"/>
              <a:t>lsd</a:t>
            </a:r>
            <a:r>
              <a:rPr lang="hu-HU" dirty="0" smtClean="0"/>
              <a:t>. a folytatásban……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HSZOSZ Tanácsadói Konferencia Budapest</a:t>
            </a: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4261819" y="3356992"/>
            <a:ext cx="79208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0" name="Picture 2" descr="C:\Users\Andrea\Documents\clipart képek\jov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6632"/>
            <a:ext cx="3788841" cy="189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80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600" dirty="0" smtClean="0"/>
              <a:t>Köszönöm a megtisztelő figyelmet!</a:t>
            </a:r>
          </a:p>
          <a:p>
            <a:pPr marL="0" indent="0" algn="ctr">
              <a:buNone/>
            </a:pPr>
            <a:endParaRPr lang="hu-HU" sz="3600" dirty="0"/>
          </a:p>
        </p:txBody>
      </p:sp>
      <p:pic>
        <p:nvPicPr>
          <p:cNvPr id="5122" name="Picture 2" descr="C:\Users\Andrea\Documents\clipart képek\thanks-300x2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05064"/>
            <a:ext cx="2281436" cy="160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5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/>
              </a:rPr>
              <a:t>Súlypontok</a:t>
            </a:r>
            <a:endParaRPr lang="hu-HU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844824"/>
            <a:ext cx="7890080" cy="4187552"/>
          </a:xfrm>
        </p:spPr>
        <p:txBody>
          <a:bodyPr/>
          <a:lstStyle/>
          <a:p>
            <a:r>
              <a:rPr lang="hu-HU" dirty="0" smtClean="0"/>
              <a:t>„Gyerekszoba” jelentősége</a:t>
            </a:r>
          </a:p>
          <a:p>
            <a:r>
              <a:rPr lang="hu-HU" dirty="0" err="1" smtClean="0"/>
              <a:t>Intergenerációs</a:t>
            </a:r>
            <a:r>
              <a:rPr lang="hu-HU" dirty="0" smtClean="0"/>
              <a:t> problémák az együttműködésben</a:t>
            </a:r>
          </a:p>
          <a:p>
            <a:r>
              <a:rPr lang="hu-HU" dirty="0"/>
              <a:t>Tudásmegosztás korosztályos problémái</a:t>
            </a:r>
          </a:p>
          <a:p>
            <a:r>
              <a:rPr lang="hu-HU" dirty="0" smtClean="0"/>
              <a:t>Miért nem működik?</a:t>
            </a:r>
          </a:p>
          <a:p>
            <a:r>
              <a:rPr lang="hu-HU" dirty="0" smtClean="0"/>
              <a:t>Van kiút?</a:t>
            </a:r>
            <a:endParaRPr lang="hu-HU" dirty="0"/>
          </a:p>
        </p:txBody>
      </p:sp>
      <p:pic>
        <p:nvPicPr>
          <p:cNvPr id="7170" name="Picture 2" descr="C:\Users\Andrea\Documents\clipart képek\Trust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09120"/>
            <a:ext cx="1969988" cy="216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1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/>
              </a:rPr>
              <a:t>„Gyerekszoba” jelentősége</a:t>
            </a:r>
            <a:endParaRPr lang="hu-HU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1772816"/>
            <a:ext cx="7715200" cy="3633267"/>
          </a:xfrm>
        </p:spPr>
        <p:txBody>
          <a:bodyPr/>
          <a:lstStyle/>
          <a:p>
            <a:r>
              <a:rPr lang="hu-HU" dirty="0" smtClean="0"/>
              <a:t>Kultúra a családban</a:t>
            </a:r>
          </a:p>
          <a:p>
            <a:r>
              <a:rPr lang="hu-HU" dirty="0" smtClean="0"/>
              <a:t>Hozott értékek</a:t>
            </a:r>
          </a:p>
          <a:p>
            <a:r>
              <a:rPr lang="hu-HU" dirty="0" smtClean="0"/>
              <a:t>Nyitottság </a:t>
            </a:r>
          </a:p>
          <a:p>
            <a:r>
              <a:rPr lang="hu-HU" dirty="0" smtClean="0"/>
              <a:t>Hagyományos vs. mozaik család</a:t>
            </a:r>
            <a:endParaRPr lang="hu-HU" dirty="0"/>
          </a:p>
        </p:txBody>
      </p:sp>
      <p:pic>
        <p:nvPicPr>
          <p:cNvPr id="4098" name="Picture 2" descr="C:\Users\Andrea\Documents\clipart képek\Read_books_that_you_enjoy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21088"/>
            <a:ext cx="2362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Autofit/>
          </a:bodyPr>
          <a:lstStyle/>
          <a:p>
            <a:r>
              <a:rPr lang="hu-HU" sz="3600" dirty="0" err="1" smtClean="0">
                <a:effectLst/>
              </a:rPr>
              <a:t>Intergenerációs</a:t>
            </a:r>
            <a:r>
              <a:rPr lang="hu-HU" sz="3600" dirty="0" smtClean="0">
                <a:effectLst/>
              </a:rPr>
              <a:t> problémák </a:t>
            </a:r>
            <a:br>
              <a:rPr lang="hu-HU" sz="3600" dirty="0" smtClean="0">
                <a:effectLst/>
              </a:rPr>
            </a:br>
            <a:r>
              <a:rPr lang="hu-HU" sz="3600" dirty="0" smtClean="0">
                <a:effectLst/>
              </a:rPr>
              <a:t>az együttműködésben</a:t>
            </a:r>
            <a:endParaRPr lang="hu-HU" sz="360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2276872"/>
            <a:ext cx="7498080" cy="433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Intergeneráció</a:t>
            </a:r>
            <a:r>
              <a:rPr lang="hu-HU" dirty="0" smtClean="0"/>
              <a:t> menedzsment, mint új funkció a vezetésben</a:t>
            </a:r>
          </a:p>
          <a:p>
            <a:r>
              <a:rPr lang="hu-HU" sz="2600" dirty="0" smtClean="0">
                <a:solidFill>
                  <a:srgbClr val="00B050"/>
                </a:solidFill>
              </a:rPr>
              <a:t>1925 -1945 Veteránok</a:t>
            </a:r>
          </a:p>
          <a:p>
            <a:r>
              <a:rPr lang="hu-HU" sz="2600" dirty="0" smtClean="0">
                <a:solidFill>
                  <a:srgbClr val="FF0000"/>
                </a:solidFill>
              </a:rPr>
              <a:t>1946 -1964 Baby boom</a:t>
            </a:r>
          </a:p>
          <a:p>
            <a:r>
              <a:rPr lang="hu-HU" sz="2600" dirty="0" smtClean="0">
                <a:solidFill>
                  <a:srgbClr val="FF0000"/>
                </a:solidFill>
              </a:rPr>
              <a:t>1965 -1979 X generáció (hírnöknemzedék)</a:t>
            </a:r>
          </a:p>
          <a:p>
            <a:r>
              <a:rPr lang="hu-HU" sz="2600" dirty="0" smtClean="0">
                <a:solidFill>
                  <a:srgbClr val="FF0000"/>
                </a:solidFill>
              </a:rPr>
              <a:t>1980 -1995 Y generáció (digitális bevándorlók)</a:t>
            </a:r>
          </a:p>
          <a:p>
            <a:r>
              <a:rPr lang="hu-HU" sz="2600" dirty="0" smtClean="0"/>
              <a:t>1996 - Z generáció (digitális bennszülöttek</a:t>
            </a:r>
            <a:r>
              <a:rPr lang="hu-HU" dirty="0" smtClean="0"/>
              <a:t>)</a:t>
            </a:r>
          </a:p>
          <a:p>
            <a:endParaRPr lang="hu-HU" dirty="0"/>
          </a:p>
        </p:txBody>
      </p:sp>
      <p:pic>
        <p:nvPicPr>
          <p:cNvPr id="3074" name="Picture 2" descr="C:\Users\Andrea\Documents\clipart képek\profimedia-00294540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2" y="332656"/>
            <a:ext cx="2615952" cy="1745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850106"/>
          </a:xfrm>
        </p:spPr>
        <p:txBody>
          <a:bodyPr>
            <a:noAutofit/>
          </a:bodyPr>
          <a:lstStyle/>
          <a:p>
            <a:r>
              <a:rPr lang="hu-HU" sz="3600" dirty="0" smtClean="0">
                <a:effectLst/>
              </a:rPr>
              <a:t>Tudásmegosztás korosztályos problémái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806537"/>
              </p:ext>
            </p:extLst>
          </p:nvPr>
        </p:nvGraphicFramePr>
        <p:xfrm>
          <a:off x="323528" y="1253702"/>
          <a:ext cx="8640960" cy="5457865"/>
        </p:xfrm>
        <a:graphic>
          <a:graphicData uri="http://schemas.openxmlformats.org/drawingml/2006/table">
            <a:tbl>
              <a:tblPr firstRow="1" firstCol="1" bandRow="1"/>
              <a:tblGrid>
                <a:gridCol w="4384168"/>
                <a:gridCol w="4256792"/>
              </a:tblGrid>
              <a:tr h="3103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tudásmegosztás életkori sajátosságai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103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óvodás életkor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931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Kommunikáció kialakulásának ideje – értelmes </a:t>
                      </a: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mondanivaló</a:t>
                      </a: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szocializáció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természetes együttműködés, de versenyhelyzetben megjelenik a tudásvisszatartás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általános </a:t>
                      </a: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iskola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A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39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Természetes közösségi lét, elfogadtatás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39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kölcsönös segítség természetes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45">
                <a:tc gridSpan="2">
                  <a:txBody>
                    <a:bodyPr/>
                    <a:lstStyle/>
                    <a:p>
                      <a:pPr indent="-139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Középiskola/ Z generáció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1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Tudatos taktikai megfontolások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39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csak, ha te 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45">
                <a:tc gridSpan="2">
                  <a:txBody>
                    <a:bodyPr/>
                    <a:lstStyle/>
                    <a:p>
                      <a:pPr indent="-139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Egyetem/Y generáció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1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Versengés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39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együttműködés </a:t>
                      </a: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mélypontja (bizalmatlanság)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45">
                <a:tc gridSpan="2">
                  <a:txBody>
                    <a:bodyPr/>
                    <a:lstStyle/>
                    <a:p>
                      <a:pPr indent="-139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egyetem és munka </a:t>
                      </a:r>
                      <a:r>
                        <a:rPr lang="hu-HU" sz="18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szintézisben/ Y, X  generáció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1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Versengő összetartás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39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 szükséges, hát legyen</a:t>
                      </a:r>
                      <a:r>
                        <a:rPr lang="hu-H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! (de bizalom hiányos)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45">
                <a:tc gridSpan="2">
                  <a:txBody>
                    <a:bodyPr/>
                    <a:lstStyle/>
                    <a:p>
                      <a:pPr marL="228600" indent="-139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Munkahely/Baby boom, X, Y, Z</a:t>
                      </a:r>
                      <a:endParaRPr lang="hu-H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86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Kényszerű együttműködés és bizalmatlanság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39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csoportmunka csúcsa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3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>
                <a:effectLst/>
              </a:rPr>
              <a:t>Miért nem működik?</a:t>
            </a:r>
            <a:endParaRPr lang="hu-HU" sz="3600" dirty="0">
              <a:effectLst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259632" y="1268760"/>
            <a:ext cx="7437512" cy="3273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hu-HU" sz="2800" b="1" dirty="0" smtClean="0"/>
              <a:t>Tudásmenedzsment rendszer kiépítésének előfeltétele: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</a:rPr>
              <a:t>IT és bizalomra épülő tanuló szervezeti kultúra</a:t>
            </a:r>
            <a:endParaRPr lang="hu-HU" b="1" dirty="0">
              <a:solidFill>
                <a:srgbClr val="FFFF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411760" y="5563855"/>
            <a:ext cx="554461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Kritikus probléma: tudásmegosztás</a:t>
            </a:r>
            <a:endParaRPr lang="hu-HU" sz="2800" dirty="0"/>
          </a:p>
        </p:txBody>
      </p:sp>
      <p:sp>
        <p:nvSpPr>
          <p:cNvPr id="5" name="Lefelé nyíl 4"/>
          <p:cNvSpPr/>
          <p:nvPr/>
        </p:nvSpPr>
        <p:spPr>
          <a:xfrm>
            <a:off x="4860032" y="4797152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7475631"/>
              </p:ext>
            </p:extLst>
          </p:nvPr>
        </p:nvGraphicFramePr>
        <p:xfrm>
          <a:off x="0" y="0"/>
          <a:ext cx="9036497" cy="6870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310"/>
                <a:gridCol w="1623712"/>
                <a:gridCol w="1785970"/>
                <a:gridCol w="2314900"/>
                <a:gridCol w="2221605"/>
              </a:tblGrid>
              <a:tr h="239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baby - boom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x generáció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y generáció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z generáció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70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szemlélet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közösségi, egészben gondolkodik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én központú és középtávú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önző és rövid távú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nincs elkötelezettség, örülni annak, ami van, és élvezni a jelent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47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kapcsolat 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elsősorban személyes 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személyes és virtuális hálózatok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elsősorban virtuális, hálózatok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virtuális és felszínes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70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cél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biztos egzisztencia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multi környezetben biztonságban, pozícióban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versengés, vezetővé válni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megélni a </a:t>
                      </a:r>
                      <a:r>
                        <a:rPr lang="hu-HU" sz="1400" dirty="0" smtClean="0">
                          <a:effectLst/>
                        </a:rPr>
                        <a:t>jelent, szabadon élni és közösségben teljesíteni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4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önmegvalósítás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tudatos karrierépítés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gyors előre lépés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azonnal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biztos, hogy ez/így kell?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47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csoport-munka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idegen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természetes közege (multi cégek)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hisznek a közös erőfeszítések sikerében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virtuális szinten (csak ha kényszer)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  <a:tr h="4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</a:rPr>
                        <a:t>IT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önképzésen alapul, hiányos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jól kezeli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lételeme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beleszületett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FF00"/>
                    </a:solidFill>
                  </a:tcPr>
                </a:tc>
              </a:tr>
              <a:tr h="1191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chemeClr val="tx1"/>
                          </a:solidFill>
                          <a:effectLst/>
                        </a:rPr>
                        <a:t>értékek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türelem, </a:t>
                      </a:r>
                      <a:r>
                        <a:rPr lang="hu-HU" sz="1400" dirty="0" err="1">
                          <a:effectLst/>
                        </a:rPr>
                        <a:t>soft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skillek</a:t>
                      </a:r>
                      <a:r>
                        <a:rPr lang="hu-HU" sz="1400" dirty="0">
                          <a:effectLst/>
                        </a:rPr>
                        <a:t>, hagyományok tisztelete, EQ, kemény munka,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kemény munka, nyitottság, sokféleség tisztelete, kíváncsiság, gyakorlatiasság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rugalmasság, mobilitás, széleskörű, de felszínes tudás, sikerorientált, </a:t>
                      </a:r>
                      <a:r>
                        <a:rPr lang="hu-HU" sz="1400" dirty="0" smtClean="0">
                          <a:effectLst/>
                        </a:rPr>
                        <a:t>kreatív, információszabadság elsőbbséget élvez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jelenben élni, gyorsan reagál mindenre, kezdeményező, bátor, gyors információ szerzés és tartalom keresés, informális tanulás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>
                    <a:solidFill>
                      <a:srgbClr val="FFC000"/>
                    </a:solidFill>
                  </a:tcPr>
                </a:tc>
              </a:tr>
              <a:tr h="1914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egyéb jellemzőik lehetnek 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hierarchia tisztelete, túlzott szerénység vagy arrogáns rugalmatlanság, passzivitás, cinizmus és kiábrándultság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szabálykövető, anyagias, esélyegyenlőség, hierarchiát kevésbé tisztelik, realitás érzék, bizonyítási </a:t>
                      </a:r>
                      <a:r>
                        <a:rPr lang="hu-HU" sz="1400" dirty="0" smtClean="0">
                          <a:effectLst/>
                        </a:rPr>
                        <a:t>kényszer, képesek megújulni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szabadság vágy nem tisztelik a hagyományokat, tudáskeresés új formái, fordított szocializáció, szemtelenség, távmunka, rész munkaidő, interim menedzsment, alábecsüli a soft skilleket, EQ-t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eltérő világlátás, nem gondolkodni, öröm, élvezet, megosztott figyelem, nem következetes gondolkodás, nem keresi az értelmet, összemosódnak a munka és a szórakozás határai, bárhol otthon van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5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37512" cy="940966"/>
          </a:xfrm>
        </p:spPr>
        <p:txBody>
          <a:bodyPr>
            <a:normAutofit/>
          </a:bodyPr>
          <a:lstStyle/>
          <a:p>
            <a:r>
              <a:rPr lang="hu-HU" sz="3200" dirty="0" smtClean="0">
                <a:effectLst/>
              </a:rPr>
              <a:t>Miért nem működik?</a:t>
            </a:r>
            <a:endParaRPr lang="hu-HU" sz="3200" dirty="0">
              <a:effectLst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077939"/>
              </p:ext>
            </p:extLst>
          </p:nvPr>
        </p:nvGraphicFramePr>
        <p:xfrm>
          <a:off x="-19503" y="980728"/>
          <a:ext cx="9144000" cy="6070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616"/>
                <a:gridCol w="1872208"/>
                <a:gridCol w="1944216"/>
                <a:gridCol w="2222291"/>
                <a:gridCol w="1989669"/>
              </a:tblGrid>
              <a:tr h="616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baby - boom</a:t>
                      </a:r>
                      <a:endParaRPr lang="hu-H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x generáció</a:t>
                      </a:r>
                      <a:endParaRPr lang="hu-H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y generáció</a:t>
                      </a:r>
                      <a:endParaRPr lang="hu-H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tanuló szervezet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  <a:tr h="61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IT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önképzésen alapul, hiányos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jól kezeli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lételeme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előfeltétel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  <a:tr h="3701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É</a:t>
                      </a:r>
                      <a:r>
                        <a:rPr lang="hu-HU" sz="1600" dirty="0" smtClean="0">
                          <a:effectLst/>
                        </a:rPr>
                        <a:t>rtékeik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 smtClean="0">
                          <a:effectLst/>
                        </a:rPr>
                        <a:t>és egyéb jellemzőik</a:t>
                      </a:r>
                      <a:endParaRPr lang="hu-H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rugalmatlanság, </a:t>
                      </a:r>
                      <a:r>
                        <a:rPr lang="hu-HU" sz="1600" dirty="0" smtClean="0">
                          <a:effectLst/>
                        </a:rPr>
                        <a:t>türelem, kemény munka, </a:t>
                      </a:r>
                      <a:endParaRPr lang="hu-H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soft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FF0000"/>
                          </a:solidFill>
                          <a:effectLst/>
                        </a:rPr>
                        <a:t>skillek</a:t>
                      </a:r>
                      <a:r>
                        <a:rPr lang="hu-HU" sz="1600" dirty="0">
                          <a:effectLst/>
                        </a:rPr>
                        <a:t>,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EQ, </a:t>
                      </a:r>
                      <a:r>
                        <a:rPr lang="hu-HU" sz="16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hagyományok </a:t>
                      </a:r>
                      <a:r>
                        <a:rPr lang="hu-H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tisztelete,</a:t>
                      </a:r>
                      <a:r>
                        <a:rPr lang="hu-HU" sz="1600" dirty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hierarchia </a:t>
                      </a:r>
                      <a:r>
                        <a:rPr lang="hu-H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tisztelete, </a:t>
                      </a:r>
                      <a:r>
                        <a:rPr lang="hu-HU" sz="1600" dirty="0">
                          <a:effectLst/>
                        </a:rPr>
                        <a:t>túlzott szerénység vagy arrogáns </a:t>
                      </a:r>
                      <a:r>
                        <a:rPr lang="hu-HU" sz="1600" dirty="0" smtClean="0">
                          <a:effectLst/>
                        </a:rPr>
                        <a:t>passzivitás</a:t>
                      </a:r>
                      <a:r>
                        <a:rPr lang="hu-HU" sz="1600" dirty="0">
                          <a:effectLst/>
                        </a:rPr>
                        <a:t>, cinizmus és </a:t>
                      </a:r>
                      <a:r>
                        <a:rPr lang="hu-HU" sz="1600" dirty="0" smtClean="0">
                          <a:effectLst/>
                        </a:rPr>
                        <a:t>kiábrándultság,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hagyományos tudásformákra épít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kemény munka, 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nyitottság, </a:t>
                      </a:r>
                      <a:r>
                        <a:rPr lang="hu-HU" sz="1600" dirty="0">
                          <a:effectLst/>
                        </a:rPr>
                        <a:t>sokféleség tisztelete, kíváncsiság, gyakorlatiasság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szabálykövető, anyagias, esélyegyenlőség, hierarchiát kevésbé tisztelik, 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realitás érzék</a:t>
                      </a:r>
                      <a:r>
                        <a:rPr lang="hu-HU" sz="1600" dirty="0">
                          <a:effectLst/>
                        </a:rPr>
                        <a:t>, bizonyítási kényszer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rugalmasság,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hu-HU" sz="1600" dirty="0">
                          <a:effectLst/>
                        </a:rPr>
                        <a:t>mobilitás, széleskörű, de felszínes tudás, sikerorientált,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alábecsüli a </a:t>
                      </a:r>
                      <a:r>
                        <a:rPr lang="hu-H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soft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hu-H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skilleket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,</a:t>
                      </a:r>
                      <a:r>
                        <a:rPr lang="hu-HU" sz="1600" dirty="0" smtClean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EQ-t, </a:t>
                      </a:r>
                      <a:r>
                        <a:rPr lang="hu-HU" sz="16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szabadság </a:t>
                      </a:r>
                      <a:r>
                        <a:rPr lang="hu-H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vágy nem tisztelik a hagyományokat, </a:t>
                      </a:r>
                      <a:r>
                        <a:rPr lang="hu-HU" sz="1600" dirty="0" smtClean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szemtelenség</a:t>
                      </a:r>
                      <a:r>
                        <a:rPr lang="hu-HU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,</a:t>
                      </a:r>
                      <a:r>
                        <a:rPr lang="hu-HU" sz="1600" dirty="0">
                          <a:effectLst/>
                        </a:rPr>
                        <a:t> távmunka, rész munkaidő, </a:t>
                      </a:r>
                      <a:r>
                        <a:rPr lang="hu-HU" sz="1600" dirty="0" err="1">
                          <a:effectLst/>
                        </a:rPr>
                        <a:t>interim</a:t>
                      </a:r>
                      <a:r>
                        <a:rPr lang="hu-HU" sz="1600" dirty="0">
                          <a:effectLst/>
                        </a:rPr>
                        <a:t> menedzsment, </a:t>
                      </a:r>
                      <a:r>
                        <a:rPr lang="hu-HU" sz="1600" dirty="0" smtClean="0">
                          <a:effectLst/>
                        </a:rPr>
                        <a:t>fordított szocializáció,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tudáskeresés új formái,</a:t>
                      </a:r>
                      <a:r>
                        <a:rPr lang="hu-HU" sz="1600" dirty="0" smtClean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kreatív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kreatív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, egyéni és közösségi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célok, értékek azonosak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, közös munka, innovatív légkör, bizalom mindenek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előtt</a:t>
                      </a:r>
                    </a:p>
                  </a:txBody>
                  <a:tcPr marL="55518" marR="55518" marT="0" marB="0"/>
                </a:tc>
              </a:tr>
              <a:tr h="829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500" dirty="0" smtClean="0">
                          <a:effectLst/>
                        </a:rPr>
                        <a:t>Tudás-megosztás</a:t>
                      </a:r>
                      <a:endParaRPr lang="hu-HU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szívesen, önként,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szabály tiszteletből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, személyesen</a:t>
                      </a:r>
                      <a:endParaRPr lang="hu-HU" sz="16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effectLst/>
                        </a:rPr>
                        <a:t>kölcsönösségen, ellenszolgáltatáson alapul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nem, vagy csak ha érdekében áll </a:t>
                      </a:r>
                      <a:r>
                        <a:rPr lang="hu-HU" sz="1600" dirty="0" smtClean="0">
                          <a:effectLst/>
                        </a:rPr>
                        <a:t>vagy ha kényszer,  </a:t>
                      </a:r>
                      <a:r>
                        <a:rPr lang="hu-HU" sz="1600" dirty="0" smtClean="0">
                          <a:solidFill>
                            <a:srgbClr val="FF0000"/>
                          </a:solidFill>
                          <a:effectLst/>
                        </a:rPr>
                        <a:t>IT alapon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253" marR="592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alapvető elvárás és természetes viselkedés</a:t>
                      </a:r>
                      <a:endParaRPr lang="hu-H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effectLst/>
              </a:rPr>
              <a:t>Miért nem működik?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844824"/>
            <a:ext cx="7890080" cy="4213448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hu-HU" dirty="0" smtClean="0"/>
              <a:t>Gyakorlati vizsgálat:</a:t>
            </a:r>
          </a:p>
          <a:p>
            <a:r>
              <a:rPr lang="hu-HU" dirty="0" smtClean="0"/>
              <a:t>Cél: tanulószervezeti jellemzők és működési problémák felmérése</a:t>
            </a:r>
          </a:p>
          <a:p>
            <a:r>
              <a:rPr lang="hu-HU" dirty="0"/>
              <a:t>32 vállalat (kérdőív </a:t>
            </a:r>
            <a:r>
              <a:rPr lang="hu-HU" dirty="0" smtClean="0"/>
              <a:t>~ 450)</a:t>
            </a:r>
          </a:p>
          <a:p>
            <a:r>
              <a:rPr lang="hu-HU" dirty="0" smtClean="0"/>
              <a:t>3 nagy kérdés csoport – 9 kérdéskör – 51 kérdés</a:t>
            </a:r>
          </a:p>
          <a:p>
            <a:r>
              <a:rPr lang="hu-HU" dirty="0" smtClean="0"/>
              <a:t>Értékelés: egyszerű statisztika és SPSS</a:t>
            </a:r>
          </a:p>
          <a:p>
            <a:r>
              <a:rPr lang="hu-HU" dirty="0" smtClean="0"/>
              <a:t>Nemzetközi referencia indexel összevetés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8" name="Picture 4" descr="C:\Users\Andrea\Documents\clipart képek\otazn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9816"/>
            <a:ext cx="1392982" cy="185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0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291</TotalTime>
  <Words>828</Words>
  <Application>Microsoft Office PowerPoint</Application>
  <PresentationFormat>Diavetítés a képernyőre (4:3 oldalarány)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Napforduló</vt:lpstr>
      <vt:lpstr>Gyerekszobától az intergenerációs tudásmegosztás problémáig </vt:lpstr>
      <vt:lpstr>Súlypontok</vt:lpstr>
      <vt:lpstr>„Gyerekszoba” jelentősége</vt:lpstr>
      <vt:lpstr>Intergenerációs problémák  az együttműködésben</vt:lpstr>
      <vt:lpstr>Tudásmegosztás korosztályos problémái</vt:lpstr>
      <vt:lpstr>Miért nem működik?</vt:lpstr>
      <vt:lpstr>PowerPoint bemutató</vt:lpstr>
      <vt:lpstr>Miért nem működik?</vt:lpstr>
      <vt:lpstr>Miért nem működik?</vt:lpstr>
      <vt:lpstr>Miért nem működik?</vt:lpstr>
      <vt:lpstr>Van kiút?</vt:lpstr>
      <vt:lpstr>Van kiút?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Gyerekszobától az intergenerációs tudásmegosztás problémáig</dc:title>
  <dc:creator>Andrea</dc:creator>
  <cp:lastModifiedBy>Andrea</cp:lastModifiedBy>
  <cp:revision>19</cp:revision>
  <dcterms:created xsi:type="dcterms:W3CDTF">2013-02-23T14:08:10Z</dcterms:created>
  <dcterms:modified xsi:type="dcterms:W3CDTF">2013-03-12T16:28:18Z</dcterms:modified>
</cp:coreProperties>
</file>