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9" r:id="rId4"/>
    <p:sldId id="280" r:id="rId5"/>
    <p:sldId id="281" r:id="rId6"/>
    <p:sldId id="284" r:id="rId7"/>
    <p:sldId id="285" r:id="rId8"/>
    <p:sldId id="291" r:id="rId9"/>
    <p:sldId id="290" r:id="rId10"/>
    <p:sldId id="272" r:id="rId11"/>
    <p:sldId id="289" r:id="rId12"/>
  </p:sldIdLst>
  <p:sldSz cx="9144000" cy="6858000" type="screen4x3"/>
  <p:notesSz cx="6669088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>
        <p:scale>
          <a:sx n="90" d="100"/>
          <a:sy n="90" d="100"/>
        </p:scale>
        <p:origin x="-8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0E505-A6B3-42DE-B888-5F047AE170D6}" type="datetimeFigureOut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588E7-6109-457C-9C38-988BD2B90B9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15149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8B7B3-F781-4CE6-89D7-E2634A5F6D50}" type="datetimeFigureOut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AF0D0-DB00-4495-8F9D-090F70C59AD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7239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4629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AF0D0-DB00-4495-8F9D-090F70C59ADA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66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A725-093F-47C9-99A2-46A260A18472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D9BB-FFF9-42F2-BC3A-DCF64DEF5A4B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97D-0B79-4990-A813-9011CE61CB33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BE65-23A6-42B0-B133-3A5B1EECFF68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2696-CFC3-4EC3-BAF8-3145645982B5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D1BE-589C-4E3E-9363-8E0D933A002B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78C5A-C2B8-47A7-9E55-46935DC59600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5DB79-4B7F-46BF-BD6D-5EC9B6AA515C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F20A-37C6-4FA2-A519-6FEA12FA1E88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D46F-8ED1-4672-9321-03861FFA528E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D04D9-3142-4FEE-8D1C-70C6CD81A19B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F728C-4F0C-4228-9211-68EFA788DD42}" type="datetime1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 smtClean="0"/>
              <a:t>MTA Tudásmenedzsment konferencia Győr, 2013.03.13. Dobrai Katalin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E08A-949F-49E0-8D40-88F371526B1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sh.hu/docs/hun/xftp/stattukor/nonprofit/nonprofit10.pdf" TargetMode="External"/><Relationship Id="rId4" Type="http://schemas.openxmlformats.org/officeDocument/2006/relationships/hyperlink" Target="http://www.ksh.hu/docs/hun/xstadat/xstadat_eves/i_qpg005a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03648" y="260649"/>
            <a:ext cx="7560840" cy="2304256"/>
          </a:xfrm>
        </p:spPr>
        <p:txBody>
          <a:bodyPr>
            <a:noAutofit/>
          </a:bodyPr>
          <a:lstStyle/>
          <a:p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 </a:t>
            </a:r>
            <a:r>
              <a:rPr lang="hu-HU" sz="2800" b="1" dirty="0" smtClean="0">
                <a:solidFill>
                  <a:schemeClr val="bg1"/>
                </a:solidFill>
              </a:rPr>
              <a:t>A MAGYAR TUDOMÁNYOS AKADÉMIA </a:t>
            </a:r>
            <a:br>
              <a:rPr lang="hu-HU" sz="2800" b="1" dirty="0" smtClean="0">
                <a:solidFill>
                  <a:schemeClr val="bg1"/>
                </a:solidFill>
              </a:rPr>
            </a:br>
            <a:r>
              <a:rPr lang="hu-HU" sz="2800" b="1" dirty="0" smtClean="0">
                <a:solidFill>
                  <a:schemeClr val="bg1"/>
                </a:solidFill>
              </a:rPr>
              <a:t>Gazdálkodástudományi Bizottság </a:t>
            </a:r>
            <a:br>
              <a:rPr lang="hu-HU" sz="2800" b="1" dirty="0" smtClean="0">
                <a:solidFill>
                  <a:schemeClr val="bg1"/>
                </a:solidFill>
              </a:rPr>
            </a:br>
            <a:r>
              <a:rPr lang="hu-HU" sz="2800" b="1" dirty="0" smtClean="0">
                <a:solidFill>
                  <a:schemeClr val="bg1"/>
                </a:solidFill>
              </a:rPr>
              <a:t>Tudásmenedzsment Munkabizottsága </a:t>
            </a:r>
            <a:br>
              <a:rPr lang="hu-HU" sz="2800" b="1" dirty="0" smtClean="0">
                <a:solidFill>
                  <a:schemeClr val="bg1"/>
                </a:solidFill>
              </a:rPr>
            </a:br>
            <a:r>
              <a:rPr lang="hu-HU" sz="2800" b="1" dirty="0" smtClean="0">
                <a:solidFill>
                  <a:schemeClr val="bg1"/>
                </a:solidFill>
              </a:rPr>
              <a:t> konferenciája 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491880" y="3284984"/>
            <a:ext cx="5652120" cy="2520280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„Kihívások és új paradigmák a tudásmenedzsment, a generációk </a:t>
            </a:r>
            <a:br>
              <a:rPr lang="hu-HU" sz="3600" b="1" dirty="0" smtClean="0">
                <a:solidFill>
                  <a:schemeClr val="bg1"/>
                </a:solidFill>
              </a:rPr>
            </a:br>
            <a:r>
              <a:rPr lang="hu-HU" sz="3600" b="1" dirty="0" smtClean="0">
                <a:solidFill>
                  <a:schemeClr val="bg1"/>
                </a:solidFill>
              </a:rPr>
              <a:t>és a kultúra dimenzióiban”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71600" y="5949280"/>
            <a:ext cx="73448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dirty="0" smtClean="0"/>
          </a:p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 Széchenyi István Egyetem, Győr,  2013. március 13.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8028384" cy="1224136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Köszönöm megtisztelő figyelmüket!</a:t>
            </a: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491880" y="3645024"/>
            <a:ext cx="5652120" cy="648072"/>
          </a:xfrm>
        </p:spPr>
        <p:txBody>
          <a:bodyPr>
            <a:noAutofit/>
          </a:bodyPr>
          <a:lstStyle/>
          <a:p>
            <a:r>
              <a:rPr lang="hu-HU" sz="2400" dirty="0" err="1" smtClean="0">
                <a:solidFill>
                  <a:schemeClr val="bg1"/>
                </a:solidFill>
              </a:rPr>
              <a:t>dobrai</a:t>
            </a:r>
            <a:r>
              <a:rPr lang="hu-HU" sz="2400" dirty="0" smtClean="0">
                <a:solidFill>
                  <a:schemeClr val="bg1"/>
                </a:solidFill>
              </a:rPr>
              <a:t>@</a:t>
            </a:r>
            <a:r>
              <a:rPr lang="hu-HU" sz="2400" dirty="0" err="1" smtClean="0">
                <a:solidFill>
                  <a:schemeClr val="bg1"/>
                </a:solidFill>
              </a:rPr>
              <a:t>ktk.pte.hu</a:t>
            </a:r>
            <a:endParaRPr lang="hu-H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25658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b="1" dirty="0" err="1" smtClean="0"/>
              <a:t>Billis</a:t>
            </a:r>
            <a:r>
              <a:rPr lang="en-US" sz="2000" b="1" dirty="0" smtClean="0"/>
              <a:t>, David (2010). From welfare bureaucracies to welfare hybrids. In: </a:t>
            </a:r>
            <a:r>
              <a:rPr lang="en-US" sz="2000" b="1" dirty="0" err="1" smtClean="0"/>
              <a:t>Billis</a:t>
            </a:r>
            <a:r>
              <a:rPr lang="en-US" sz="2000" b="1" dirty="0" smtClean="0"/>
              <a:t>, D. (</a:t>
            </a:r>
            <a:r>
              <a:rPr lang="en-US" sz="2000" b="1" dirty="0" err="1" smtClean="0"/>
              <a:t>ed</a:t>
            </a:r>
            <a:r>
              <a:rPr lang="en-US" sz="2000" b="1" dirty="0" smtClean="0"/>
              <a:t>) Hybrid Organizations and the Third Sector: Challenges for Practice, Theory and Policy. Palgrave Macmillan, London, 3-24.</a:t>
            </a:r>
          </a:p>
          <a:p>
            <a:pPr>
              <a:spcBef>
                <a:spcPts val="0"/>
              </a:spcBef>
            </a:pPr>
            <a:r>
              <a:rPr lang="hu-HU" sz="2000" b="1" noProof="0" dirty="0" smtClean="0">
                <a:solidFill>
                  <a:srgbClr val="002060"/>
                </a:solidFill>
              </a:rPr>
              <a:t>Központi Statisztikai Hivatal  </a:t>
            </a:r>
            <a:r>
              <a:rPr lang="en-US" sz="2000" b="1" noProof="0" dirty="0" smtClean="0">
                <a:solidFill>
                  <a:srgbClr val="002060"/>
                </a:solidFill>
              </a:rPr>
              <a:t>(KSH) (2011a): </a:t>
            </a:r>
            <a:r>
              <a:rPr lang="en-US" sz="2000" b="1" dirty="0" smtClean="0">
                <a:solidFill>
                  <a:srgbClr val="002060"/>
                </a:solidFill>
              </a:rPr>
              <a:t>http://www.ksh.hu/docs/hun/xstadat/xstadat_eves/i_qpg004.html</a:t>
            </a:r>
            <a:endParaRPr lang="en-US" sz="2000" b="1" noProof="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hu-HU" sz="2000" b="1" noProof="0" dirty="0" smtClean="0">
                <a:solidFill>
                  <a:srgbClr val="002060"/>
                </a:solidFill>
              </a:rPr>
              <a:t>Központi Statisztikai Hivatal  </a:t>
            </a:r>
            <a:r>
              <a:rPr lang="en-US" sz="2000" b="1" dirty="0" smtClean="0">
                <a:solidFill>
                  <a:srgbClr val="002060"/>
                </a:solidFill>
              </a:rPr>
              <a:t>(KSH) (2011b): </a:t>
            </a:r>
            <a:r>
              <a:rPr lang="en-US" sz="2000" b="1" dirty="0" smtClean="0">
                <a:solidFill>
                  <a:srgbClr val="002060"/>
                </a:solidFill>
                <a:hlinkClick r:id="rId4"/>
              </a:rPr>
              <a:t>http://www.ksh.hu/docs/hun/xstadat/xstadat_eves/i_qpg005a.html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b="1" dirty="0" smtClean="0"/>
              <a:t>Maier, F. &amp; Meyer, M. (2011). </a:t>
            </a:r>
            <a:r>
              <a:rPr lang="en-US" sz="2000" b="1" dirty="0" err="1" smtClean="0"/>
              <a:t>Managerialism</a:t>
            </a:r>
            <a:r>
              <a:rPr lang="en-US" sz="2000" b="1" dirty="0" smtClean="0"/>
              <a:t> and Beyond: Discourses of Civil Society Organization and Their Governance Implications. </a:t>
            </a:r>
            <a:r>
              <a:rPr lang="en-US" sz="2000" b="1" i="1" dirty="0" err="1" smtClean="0"/>
              <a:t>Voluntas</a:t>
            </a:r>
            <a:r>
              <a:rPr lang="en-US" sz="2000" b="1" dirty="0" smtClean="0"/>
              <a:t>, DOI 10.1007/s11266-011-9202-8 </a:t>
            </a:r>
          </a:p>
          <a:p>
            <a:pPr>
              <a:spcBef>
                <a:spcPts val="0"/>
              </a:spcBef>
            </a:pPr>
            <a:r>
              <a:rPr lang="en-US" sz="2000" b="1" noProof="0" dirty="0" err="1" smtClean="0">
                <a:solidFill>
                  <a:srgbClr val="002060"/>
                </a:solidFill>
              </a:rPr>
              <a:t>Salamon</a:t>
            </a:r>
            <a:r>
              <a:rPr lang="en-US" sz="2000" b="1" noProof="0" dirty="0" smtClean="0">
                <a:solidFill>
                  <a:srgbClr val="002060"/>
                </a:solidFill>
              </a:rPr>
              <a:t>, L.M. . –  </a:t>
            </a:r>
            <a:r>
              <a:rPr lang="en-US" sz="2000" b="1" noProof="0" dirty="0" err="1" smtClean="0">
                <a:solidFill>
                  <a:srgbClr val="002060"/>
                </a:solidFill>
              </a:rPr>
              <a:t>Sokolowski</a:t>
            </a:r>
            <a:r>
              <a:rPr lang="en-US" sz="2000" b="1" noProof="0" dirty="0" smtClean="0">
                <a:solidFill>
                  <a:srgbClr val="002060"/>
                </a:solidFill>
              </a:rPr>
              <a:t>, S.W. – Geller, S. L. (2012): Holding the Fort: Nonprofit employment during a decade of turmoil. Nonprofit Employment Bulletin, 39 (January), Johns Hopkins University</a:t>
            </a:r>
          </a:p>
          <a:p>
            <a:pPr>
              <a:spcBef>
                <a:spcPts val="0"/>
              </a:spcBef>
            </a:pPr>
            <a:r>
              <a:rPr lang="en-US" sz="2000" b="1" dirty="0" err="1" smtClean="0">
                <a:solidFill>
                  <a:srgbClr val="002060"/>
                </a:solidFill>
              </a:rPr>
              <a:t>Stat.Tükör</a:t>
            </a:r>
            <a:r>
              <a:rPr lang="en-US" sz="2000" b="1" dirty="0" smtClean="0">
                <a:solidFill>
                  <a:srgbClr val="002060"/>
                </a:solidFill>
              </a:rPr>
              <a:t>  (2011/90): </a:t>
            </a:r>
            <a:r>
              <a:rPr lang="en-US" sz="2000" b="1" dirty="0" smtClean="0">
                <a:solidFill>
                  <a:srgbClr val="002060"/>
                </a:solidFill>
                <a:hlinkClick r:id="rId5"/>
              </a:rPr>
              <a:t>http://www.ksh.hu/docs/hun/xftp/stattukor/nonprofit/nonprofit10.pdf</a:t>
            </a:r>
            <a:endParaRPr lang="en-US" sz="2000" b="1" dirty="0" smtClean="0">
              <a:solidFill>
                <a:srgbClr val="002060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3528" y="1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Források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11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6624736" cy="501650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49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624736" cy="2376265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Szervezeti tanulás – </a:t>
            </a:r>
            <a:r>
              <a:rPr lang="hu-HU" sz="3600" b="1" noProof="0" dirty="0" smtClean="0">
                <a:solidFill>
                  <a:schemeClr val="bg1"/>
                </a:solidFill>
              </a:rPr>
              <a:t>professzionalizálódás: </a:t>
            </a:r>
            <a:r>
              <a:rPr lang="hu-HU" sz="3600" b="1" dirty="0" smtClean="0">
                <a:solidFill>
                  <a:schemeClr val="bg1"/>
                </a:solidFill>
              </a:rPr>
              <a:t>tudásmenedzsment kihívások a nonprofit szervezetek számára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491880" y="3284984"/>
            <a:ext cx="5652120" cy="2520280"/>
          </a:xfrm>
        </p:spPr>
        <p:txBody>
          <a:bodyPr>
            <a:normAutofit lnSpcReduction="10000"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Dobrai Katalin</a:t>
            </a:r>
          </a:p>
          <a:p>
            <a:r>
              <a:rPr lang="hu-HU" sz="2800" b="1" dirty="0" smtClean="0">
                <a:solidFill>
                  <a:schemeClr val="bg1"/>
                </a:solidFill>
              </a:rPr>
              <a:t>Pécsi Tudományegyetem Közgazdaságtudományi Kar</a:t>
            </a:r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r>
              <a:rPr lang="hu-HU" sz="2800" dirty="0" smtClean="0">
                <a:solidFill>
                  <a:schemeClr val="bg1"/>
                </a:solidFill>
              </a:rPr>
              <a:t>A 101886 ny. sz. OTKA</a:t>
            </a:r>
            <a:r>
              <a:rPr lang="hu-HU" sz="2800" dirty="0">
                <a:solidFill>
                  <a:schemeClr val="bg1"/>
                </a:solidFill>
              </a:rPr>
              <a:t> </a:t>
            </a:r>
            <a:r>
              <a:rPr lang="hu-HU" sz="2800" dirty="0" smtClean="0">
                <a:solidFill>
                  <a:schemeClr val="bg1"/>
                </a:solidFill>
              </a:rPr>
              <a:t>támogatásával</a:t>
            </a:r>
            <a:endParaRPr lang="hu-H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A</a:t>
            </a:r>
            <a:r>
              <a:rPr lang="hu-HU" sz="3600" b="1" baseline="0" dirty="0" smtClean="0">
                <a:solidFill>
                  <a:schemeClr val="bg1"/>
                </a:solidFill>
              </a:rPr>
              <a:t> h</a:t>
            </a:r>
            <a:r>
              <a:rPr lang="hu-HU" sz="3600" b="1" dirty="0" smtClean="0">
                <a:solidFill>
                  <a:schemeClr val="bg1"/>
                </a:solidFill>
              </a:rPr>
              <a:t>ipotézisek és igazolásuk forrásai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692696"/>
            <a:ext cx="8892480" cy="576064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hu-HU" b="1" dirty="0" smtClean="0">
                <a:solidFill>
                  <a:srgbClr val="002060"/>
                </a:solidFill>
              </a:rPr>
              <a:t>A vizsgált hipotézisek</a:t>
            </a:r>
          </a:p>
          <a:p>
            <a:pPr marL="514350" indent="-514350"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endParaRPr lang="en-US" sz="28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hu-H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hu-HU" b="1" dirty="0" smtClean="0">
                <a:solidFill>
                  <a:srgbClr val="002060"/>
                </a:solidFill>
              </a:rPr>
              <a:t>A hipotézisek igazolása</a:t>
            </a:r>
          </a:p>
          <a:p>
            <a:pPr lvl="2"/>
            <a:r>
              <a:rPr lang="hu-HU" b="1" dirty="0" smtClean="0">
                <a:solidFill>
                  <a:srgbClr val="002060"/>
                </a:solidFill>
              </a:rPr>
              <a:t>statisztikai adatok az USA-ról</a:t>
            </a:r>
          </a:p>
          <a:p>
            <a:pPr lvl="2"/>
            <a:r>
              <a:rPr lang="hu-HU" b="1" dirty="0" smtClean="0">
                <a:solidFill>
                  <a:srgbClr val="002060"/>
                </a:solidFill>
              </a:rPr>
              <a:t>a KSH adatai</a:t>
            </a:r>
          </a:p>
          <a:p>
            <a:pPr lvl="2"/>
            <a:r>
              <a:rPr lang="hu-HU" b="1" dirty="0" smtClean="0">
                <a:solidFill>
                  <a:srgbClr val="002060"/>
                </a:solidFill>
              </a:rPr>
              <a:t>szakmai kutatások eredményei</a:t>
            </a:r>
          </a:p>
          <a:p>
            <a:pPr lvl="2"/>
            <a:r>
              <a:rPr lang="hu-HU" b="1" dirty="0" smtClean="0">
                <a:solidFill>
                  <a:srgbClr val="002060"/>
                </a:solidFill>
              </a:rPr>
              <a:t>saját kutatások eddigi  eredményei (OTKA, FP7)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2922712" y="4106133"/>
            <a:ext cx="2133600" cy="365125"/>
          </a:xfrm>
        </p:spPr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3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835696" y="6525344"/>
            <a:ext cx="6336704" cy="332656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dirty="0">
              <a:solidFill>
                <a:schemeClr val="bg1"/>
              </a:solidFill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179512" y="1124744"/>
            <a:ext cx="8784976" cy="1080120"/>
            <a:chOff x="1296" y="1872"/>
            <a:chExt cx="2976" cy="360"/>
          </a:xfrm>
        </p:grpSpPr>
        <p:sp>
          <p:nvSpPr>
            <p:cNvPr id="8" name="AutoShape 4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0784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" name="AutoShape 44"/>
            <p:cNvSpPr>
              <a:spLocks noChangeArrowheads="1"/>
            </p:cNvSpPr>
            <p:nvPr/>
          </p:nvSpPr>
          <p:spPr bwMode="gray">
            <a:xfrm>
              <a:off x="1296" y="1872"/>
              <a:ext cx="432" cy="360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gray">
            <a:xfrm>
              <a:off x="1735" y="1934"/>
              <a:ext cx="2511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hu-HU" sz="2400" b="1" dirty="0">
                  <a:solidFill>
                    <a:schemeClr val="bg1"/>
                  </a:solidFill>
                </a:rPr>
                <a:t>H1. A nonprofit szervezetek gazdasági és társadalmi hatása nő.</a:t>
              </a:r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gray">
            <a:xfrm>
              <a:off x="1446" y="1953"/>
              <a:ext cx="11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179512" y="2153513"/>
            <a:ext cx="8964488" cy="987461"/>
            <a:chOff x="1296" y="1824"/>
            <a:chExt cx="3131" cy="432"/>
          </a:xfrm>
        </p:grpSpPr>
        <p:sp>
          <p:nvSpPr>
            <p:cNvPr id="13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828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" name="AutoShape 49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" name="Text Box 50"/>
            <p:cNvSpPr txBox="1">
              <a:spLocks noChangeArrowheads="1"/>
            </p:cNvSpPr>
            <p:nvPr/>
          </p:nvSpPr>
          <p:spPr bwMode="gray">
            <a:xfrm>
              <a:off x="1774" y="1878"/>
              <a:ext cx="2653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hu-HU" sz="2400" b="1" dirty="0">
                  <a:solidFill>
                    <a:schemeClr val="bg1"/>
                  </a:solidFill>
                </a:rPr>
                <a:t>H2. A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nonprofit szektor </a:t>
              </a:r>
              <a:r>
                <a:rPr lang="hu-HU" sz="2400" b="1" dirty="0">
                  <a:solidFill>
                    <a:schemeClr val="bg1"/>
                  </a:solidFill>
                </a:rPr>
                <a:t>szervezetei tudatosan tervezik jövőjüket.</a:t>
              </a:r>
            </a:p>
          </p:txBody>
        </p:sp>
        <p:sp>
          <p:nvSpPr>
            <p:cNvPr id="16" name="Text Box 51"/>
            <p:cNvSpPr txBox="1">
              <a:spLocks noChangeArrowheads="1"/>
            </p:cNvSpPr>
            <p:nvPr/>
          </p:nvSpPr>
          <p:spPr bwMode="gray">
            <a:xfrm>
              <a:off x="1445" y="1923"/>
              <a:ext cx="10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179512" y="3067977"/>
            <a:ext cx="8742245" cy="1008899"/>
            <a:chOff x="1296" y="1859"/>
            <a:chExt cx="2986" cy="463"/>
          </a:xfrm>
        </p:grpSpPr>
        <p:sp>
          <p:nvSpPr>
            <p:cNvPr id="18" name="AutoShape 53"/>
            <p:cNvSpPr>
              <a:spLocks noChangeArrowheads="1"/>
            </p:cNvSpPr>
            <p:nvPr/>
          </p:nvSpPr>
          <p:spPr bwMode="gray">
            <a:xfrm>
              <a:off x="1536" y="1926"/>
              <a:ext cx="2736" cy="33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7372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9" name="AutoShape 54"/>
            <p:cNvSpPr>
              <a:spLocks noChangeArrowheads="1"/>
            </p:cNvSpPr>
            <p:nvPr/>
          </p:nvSpPr>
          <p:spPr bwMode="gray">
            <a:xfrm>
              <a:off x="1296" y="1859"/>
              <a:ext cx="432" cy="463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Text Box 55"/>
            <p:cNvSpPr txBox="1">
              <a:spLocks noChangeArrowheads="1"/>
            </p:cNvSpPr>
            <p:nvPr/>
          </p:nvSpPr>
          <p:spPr bwMode="gray">
            <a:xfrm>
              <a:off x="1788" y="1926"/>
              <a:ext cx="2494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r>
                <a:rPr lang="hu-HU" sz="2400" b="1" dirty="0">
                  <a:solidFill>
                    <a:schemeClr val="bg1"/>
                  </a:solidFill>
                </a:rPr>
                <a:t>H3. A professzionalizáció hozzájárul a szervezetek továbbfejlődéséhez.</a:t>
              </a:r>
            </a:p>
          </p:txBody>
        </p:sp>
        <p:sp>
          <p:nvSpPr>
            <p:cNvPr id="21" name="Text Box 56"/>
            <p:cNvSpPr txBox="1">
              <a:spLocks noChangeArrowheads="1"/>
            </p:cNvSpPr>
            <p:nvPr/>
          </p:nvSpPr>
          <p:spPr bwMode="gray">
            <a:xfrm>
              <a:off x="1444" y="1992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76470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A nonprofit szervezetek növekvő hatása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764704"/>
            <a:ext cx="8892480" cy="554461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hu-HU" sz="2400" b="1" dirty="0" smtClean="0">
                <a:solidFill>
                  <a:srgbClr val="002060"/>
                </a:solidFill>
              </a:rPr>
              <a:t>A szektor fejlődésének legfontosabb indikátorai</a:t>
            </a:r>
          </a:p>
          <a:p>
            <a:pPr lvl="2"/>
            <a:r>
              <a:rPr lang="hu-HU" dirty="0" smtClean="0">
                <a:solidFill>
                  <a:srgbClr val="002060"/>
                </a:solidFill>
              </a:rPr>
              <a:t> a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endParaRPr lang="en-US" b="1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hu-HU" b="1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lvl="1">
              <a:spcBef>
                <a:spcPts val="0"/>
              </a:spcBef>
              <a:buNone/>
            </a:pPr>
            <a:endParaRPr lang="hu-HU" sz="2400" b="1" dirty="0" smtClean="0">
              <a:solidFill>
                <a:srgbClr val="002060"/>
              </a:solidFill>
            </a:endParaRPr>
          </a:p>
          <a:p>
            <a:pPr lvl="1">
              <a:spcBef>
                <a:spcPts val="0"/>
              </a:spcBef>
              <a:buNone/>
            </a:pPr>
            <a:r>
              <a:rPr lang="hu-HU" sz="2400" b="1" dirty="0" smtClean="0">
                <a:solidFill>
                  <a:srgbClr val="002060"/>
                </a:solidFill>
              </a:rPr>
              <a:t>A gazdasági és társadalmi hatás indikátorainak szisztematikus mérése</a:t>
            </a:r>
          </a:p>
          <a:p>
            <a:pPr lvl="1">
              <a:buNone/>
            </a:pPr>
            <a:r>
              <a:rPr lang="hu-HU" sz="2400" b="1" dirty="0" smtClean="0">
                <a:solidFill>
                  <a:srgbClr val="002060"/>
                </a:solidFill>
              </a:rPr>
              <a:t>Meghatározó tendenciák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lvl="1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lvl="1">
              <a:buNone/>
            </a:pPr>
            <a:endParaRPr lang="hu-HU" b="1" dirty="0" smtClean="0">
              <a:solidFill>
                <a:srgbClr val="00206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z="1400" smtClean="0">
                <a:solidFill>
                  <a:schemeClr val="bg1"/>
                </a:solidFill>
              </a:rPr>
              <a:pPr/>
              <a:t>4</a:t>
            </a:fld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547664" y="6453336"/>
            <a:ext cx="6264696" cy="268139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blackWhite">
          <a:xfrm>
            <a:off x="899592" y="1310614"/>
            <a:ext cx="4248472" cy="49148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 a </a:t>
            </a:r>
            <a:r>
              <a:rPr lang="hu-HU" sz="2000" b="1" dirty="0" smtClean="0">
                <a:solidFill>
                  <a:schemeClr val="bg1"/>
                </a:solidFill>
              </a:rPr>
              <a:t>szervezetek számának alakulása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blackWhite">
          <a:xfrm>
            <a:off x="899592" y="1962134"/>
            <a:ext cx="4248472" cy="49148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a bevételek  alakulása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blackWhite">
          <a:xfrm>
            <a:off x="899592" y="2564904"/>
            <a:ext cx="4248472" cy="49148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a GDP-hez való hozzájárulás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blackWhite">
          <a:xfrm>
            <a:off x="860512" y="4437112"/>
            <a:ext cx="4215544" cy="4953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a </a:t>
            </a:r>
            <a:r>
              <a:rPr lang="hu-HU" sz="2000" b="1" dirty="0" smtClean="0">
                <a:solidFill>
                  <a:schemeClr val="bg1"/>
                </a:solidFill>
              </a:rPr>
              <a:t>professzionalizáció növekedése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blackWhite">
          <a:xfrm>
            <a:off x="860512" y="5141888"/>
            <a:ext cx="4215544" cy="4953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a </a:t>
            </a:r>
            <a:r>
              <a:rPr lang="hu-HU" sz="2000" b="1" dirty="0" smtClean="0">
                <a:solidFill>
                  <a:schemeClr val="bg1"/>
                </a:solidFill>
              </a:rPr>
              <a:t>hibridizáció jelensége</a:t>
            </a:r>
            <a:endParaRPr lang="hu-HU" sz="2000" b="1" dirty="0">
              <a:solidFill>
                <a:schemeClr val="bg1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blackWhite">
          <a:xfrm>
            <a:off x="860512" y="5789588"/>
            <a:ext cx="4215544" cy="4953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a szervezeti határok  </a:t>
            </a:r>
            <a:r>
              <a:rPr lang="hu-HU" sz="2000" b="1" dirty="0" err="1" smtClean="0">
                <a:solidFill>
                  <a:schemeClr val="bg1"/>
                </a:solidFill>
              </a:rPr>
              <a:t>relativizálódása</a:t>
            </a:r>
            <a:endParaRPr lang="hu-H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43"/>
          <p:cNvSpPr>
            <a:spLocks noChangeArrowheads="1"/>
          </p:cNvSpPr>
          <p:nvPr/>
        </p:nvSpPr>
        <p:spPr bwMode="gray">
          <a:xfrm>
            <a:off x="0" y="3645024"/>
            <a:ext cx="2051720" cy="3600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60784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AutoShape 43"/>
          <p:cNvSpPr>
            <a:spLocks noChangeArrowheads="1"/>
          </p:cNvSpPr>
          <p:nvPr/>
        </p:nvSpPr>
        <p:spPr bwMode="gray">
          <a:xfrm>
            <a:off x="0" y="1484784"/>
            <a:ext cx="971600" cy="3600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60784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688632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SzPct val="120000"/>
              <a:defRPr/>
            </a:pPr>
            <a:endParaRPr lang="en-US" sz="2200" b="1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20000"/>
              <a:defRPr/>
            </a:pPr>
            <a:endParaRPr lang="en-US" sz="2200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20000"/>
              <a:buNone/>
              <a:defRPr/>
            </a:pPr>
            <a:r>
              <a:rPr lang="hu-HU" sz="2400" b="1" dirty="0" smtClean="0">
                <a:solidFill>
                  <a:schemeClr val="bg1"/>
                </a:solidFill>
              </a:rPr>
              <a:t>USA</a:t>
            </a:r>
            <a:r>
              <a:rPr lang="hu-HU" sz="2200" b="1" dirty="0" smtClean="0">
                <a:solidFill>
                  <a:schemeClr val="bg1"/>
                </a:solidFill>
              </a:rPr>
              <a:t>:</a:t>
            </a:r>
            <a:r>
              <a:rPr lang="hu-HU" sz="2200" b="1" dirty="0" smtClean="0">
                <a:solidFill>
                  <a:srgbClr val="002060"/>
                </a:solidFill>
              </a:rPr>
              <a:t>      </a:t>
            </a:r>
            <a:r>
              <a:rPr lang="hu-HU" sz="2400" b="1" dirty="0" smtClean="0">
                <a:solidFill>
                  <a:srgbClr val="002060"/>
                </a:solidFill>
                <a:cs typeface="Arial" pitchFamily="34" charset="0"/>
              </a:rPr>
              <a:t>2000 és 2010 között </a:t>
            </a:r>
          </a:p>
          <a:p>
            <a:pPr marL="665226" lvl="1" indent="-265176">
              <a:lnSpc>
                <a:spcPct val="110000"/>
              </a:lnSpc>
              <a:spcBef>
                <a:spcPts val="0"/>
              </a:spcBef>
              <a:defRPr/>
            </a:pPr>
            <a:r>
              <a:rPr lang="hu-HU" sz="2400" b="1" dirty="0" smtClean="0">
                <a:solidFill>
                  <a:srgbClr val="002060"/>
                </a:solidFill>
              </a:rPr>
              <a:t>a foglalkoztatottság változása :</a:t>
            </a:r>
          </a:p>
          <a:p>
            <a:pPr marL="665226" lvl="1" indent="-265176">
              <a:lnSpc>
                <a:spcPct val="110000"/>
              </a:lnSpc>
              <a:spcBef>
                <a:spcPts val="0"/>
              </a:spcBef>
              <a:defRPr/>
            </a:pPr>
            <a:r>
              <a:rPr lang="hu-HU" sz="2400" b="1" dirty="0" smtClean="0">
                <a:solidFill>
                  <a:srgbClr val="002060"/>
                </a:solidFill>
                <a:cs typeface="Arial" pitchFamily="34" charset="0"/>
              </a:rPr>
              <a:t>erőteljes visszaesés a </a:t>
            </a:r>
            <a:r>
              <a:rPr lang="hu-HU" sz="2400" b="1" noProof="0" dirty="0" smtClean="0">
                <a:solidFill>
                  <a:srgbClr val="002060"/>
                </a:solidFill>
                <a:cs typeface="Arial" pitchFamily="34" charset="0"/>
              </a:rPr>
              <a:t>forprofi</a:t>
            </a:r>
            <a:r>
              <a:rPr lang="hu-HU" sz="2400" b="1" dirty="0" smtClean="0">
                <a:solidFill>
                  <a:srgbClr val="002060"/>
                </a:solidFill>
                <a:cs typeface="Arial" pitchFamily="34" charset="0"/>
              </a:rPr>
              <a:t>t szektorban,</a:t>
            </a:r>
          </a:p>
          <a:p>
            <a:pPr marL="665226" lvl="1" indent="-265176">
              <a:lnSpc>
                <a:spcPct val="110000"/>
              </a:lnSpc>
              <a:spcBef>
                <a:spcPts val="0"/>
              </a:spcBef>
              <a:defRPr/>
            </a:pPr>
            <a:r>
              <a:rPr lang="hu-HU" sz="2400" b="1" dirty="0" smtClean="0">
                <a:solidFill>
                  <a:srgbClr val="002060"/>
                </a:solidFill>
                <a:cs typeface="Arial" pitchFamily="34" charset="0"/>
              </a:rPr>
              <a:t>mérsékelt növekedés a nonprofit szektorban (</a:t>
            </a:r>
            <a:r>
              <a:rPr lang="hu-HU" sz="2400" b="1" dirty="0" smtClean="0">
                <a:solidFill>
                  <a:srgbClr val="002060"/>
                </a:solidFill>
              </a:rPr>
              <a:t>Salamon et </a:t>
            </a:r>
            <a:r>
              <a:rPr lang="hu-HU" sz="2400" b="1" dirty="0" err="1" smtClean="0">
                <a:solidFill>
                  <a:srgbClr val="002060"/>
                </a:solidFill>
              </a:rPr>
              <a:t>al</a:t>
            </a:r>
            <a:r>
              <a:rPr lang="hu-HU" sz="2400" b="1" dirty="0" smtClean="0">
                <a:solidFill>
                  <a:srgbClr val="002060"/>
                </a:solidFill>
              </a:rPr>
              <a:t>. (2012,  11) </a:t>
            </a:r>
          </a:p>
          <a:p>
            <a:pPr lvl="1" indent="-342900">
              <a:spcAft>
                <a:spcPts val="1200"/>
              </a:spcAft>
              <a:buFont typeface="ZapfChancery" pitchFamily="34" charset="0"/>
              <a:buChar char="–"/>
              <a:defRPr/>
            </a:pPr>
            <a:r>
              <a:rPr lang="hu-HU" sz="2400" b="1" dirty="0" smtClean="0">
                <a:solidFill>
                  <a:srgbClr val="002060"/>
                </a:solidFill>
              </a:rPr>
              <a:t>a nonprofit szektor:  a 3 . legnagyobb foglalkoztató USA-ban </a:t>
            </a:r>
            <a:r>
              <a:rPr lang="hu-HU" sz="2400" b="1" dirty="0" smtClean="0">
                <a:solidFill>
                  <a:srgbClr val="002060"/>
                </a:solidFill>
                <a:sym typeface="Wingdings" pitchFamily="2" charset="2"/>
              </a:rPr>
              <a:t> 11 millió fő foglalkoztatott</a:t>
            </a:r>
            <a:endParaRPr lang="hu-HU" sz="2400" b="1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20000"/>
              <a:defRPr/>
            </a:pPr>
            <a:endParaRPr lang="hu-HU" sz="2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SzPct val="120000"/>
              <a:buNone/>
              <a:defRPr/>
            </a:pPr>
            <a:r>
              <a:rPr lang="hu-HU" sz="2400" b="1" dirty="0" smtClean="0">
                <a:solidFill>
                  <a:schemeClr val="bg1"/>
                </a:solidFill>
                <a:cs typeface="Arial" pitchFamily="34" charset="0"/>
              </a:rPr>
              <a:t>Magyarország:     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a</a:t>
            </a:r>
            <a:r>
              <a:rPr lang="hu-HU" sz="2400" b="1" dirty="0" smtClean="0">
                <a:solidFill>
                  <a:srgbClr val="002060"/>
                </a:solidFill>
              </a:rPr>
              <a:t>z elmúlt 20 év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hu-HU" sz="2400" b="1" dirty="0" smtClean="0">
                <a:solidFill>
                  <a:srgbClr val="002060"/>
                </a:solidFill>
              </a:rPr>
              <a:t>a szervezetek száma és a bevételek reálértéke 90% felett emelkedett</a:t>
            </a:r>
          </a:p>
          <a:p>
            <a:pPr marL="804672" lvl="1" indent="-457200">
              <a:lnSpc>
                <a:spcPct val="110000"/>
              </a:lnSpc>
              <a:spcBef>
                <a:spcPts val="0"/>
              </a:spcBef>
              <a:buFont typeface="ZapfChancery" pitchFamily="34" charset="0"/>
              <a:buChar char="–"/>
              <a:defRPr/>
            </a:pPr>
            <a:r>
              <a:rPr lang="hu-HU" sz="2400" b="1" dirty="0" smtClean="0">
                <a:solidFill>
                  <a:srgbClr val="002060"/>
                </a:solidFill>
              </a:rPr>
              <a:t>2010-ben 65 000 szervezet </a:t>
            </a:r>
            <a:r>
              <a:rPr lang="hu-HU" sz="2400" b="1" dirty="0" smtClean="0">
                <a:solidFill>
                  <a:srgbClr val="002060"/>
                </a:solidFill>
                <a:sym typeface="Wingdings" pitchFamily="2" charset="2"/>
              </a:rPr>
              <a:t> 1993-hoz képest háromszoros a foglalkoztatottak száma</a:t>
            </a:r>
          </a:p>
          <a:p>
            <a:pPr marL="804672" lvl="1" indent="-457200">
              <a:lnSpc>
                <a:spcPct val="110000"/>
              </a:lnSpc>
              <a:spcBef>
                <a:spcPts val="0"/>
              </a:spcBef>
              <a:buFont typeface="ZapfChancery" pitchFamily="34" charset="0"/>
              <a:buChar char="–"/>
              <a:defRPr/>
            </a:pPr>
            <a:r>
              <a:rPr lang="hu-HU" sz="2400" b="1" dirty="0" smtClean="0">
                <a:solidFill>
                  <a:srgbClr val="002060"/>
                </a:solidFill>
                <a:sym typeface="Wingdings" pitchFamily="2" charset="2"/>
              </a:rPr>
              <a:t>2009/2008 és 2010/2009: jelentős mértékű foglalkoztatás növekedés a szektorban</a:t>
            </a:r>
          </a:p>
          <a:p>
            <a:pPr marL="804672" lvl="1" indent="-457200">
              <a:lnSpc>
                <a:spcPct val="110000"/>
              </a:lnSpc>
              <a:spcBef>
                <a:spcPts val="0"/>
              </a:spcBef>
              <a:buFont typeface="ZapfChancery" pitchFamily="34" charset="0"/>
              <a:buChar char="–"/>
              <a:defRPr/>
            </a:pP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</a:rPr>
              <a:t>a foglalkoztatottak %-os aránya a </a:t>
            </a:r>
            <a:r>
              <a:rPr lang="hu-HU" sz="2400" b="1" dirty="0">
                <a:solidFill>
                  <a:schemeClr val="tx2">
                    <a:lumMod val="75000"/>
                  </a:schemeClr>
                </a:solidFill>
              </a:rPr>
              <a:t>nemzetgazdaságban foglalkoztatottak létszámához 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</a:rPr>
              <a:t>képest 2,5 </a:t>
            </a:r>
            <a:r>
              <a:rPr lang="hu-HU" sz="2400" b="1" dirty="0">
                <a:solidFill>
                  <a:schemeClr val="tx2">
                    <a:lumMod val="75000"/>
                  </a:schemeClr>
                </a:solidFill>
              </a:rPr>
              <a:t>%-ról, 3,5 %-ra </a:t>
            </a:r>
            <a:r>
              <a:rPr lang="hu-HU" sz="2400" b="1" dirty="0" smtClean="0">
                <a:solidFill>
                  <a:schemeClr val="tx2">
                    <a:lumMod val="75000"/>
                  </a:schemeClr>
                </a:solidFill>
              </a:rPr>
              <a:t>nőtt (KSH-adatok)</a:t>
            </a:r>
            <a:endParaRPr lang="hu-HU" sz="2400" b="1" dirty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39552" y="0"/>
            <a:ext cx="8424936" cy="836712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chemeClr val="bg1"/>
                </a:solidFill>
              </a:rPr>
              <a:t>Általános fejlődés- egy kis összehasonlítás </a:t>
            </a:r>
            <a:endParaRPr lang="hu-HU" sz="4000" b="1" dirty="0">
              <a:solidFill>
                <a:schemeClr val="bg1"/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5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1"/>
          </p:nvPr>
        </p:nvSpPr>
        <p:spPr>
          <a:xfrm>
            <a:off x="1403648" y="6453336"/>
            <a:ext cx="6480720" cy="404663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0" y="836712"/>
            <a:ext cx="4860032" cy="43204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hu-HU" sz="2400" b="1" dirty="0" smtClean="0">
                <a:solidFill>
                  <a:schemeClr val="bg1"/>
                </a:solidFill>
              </a:rPr>
              <a:t>Növekedés a nonprofit szektorban</a:t>
            </a:r>
            <a:endParaRPr lang="hu-H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43"/>
          <p:cNvSpPr>
            <a:spLocks noChangeArrowheads="1"/>
          </p:cNvSpPr>
          <p:nvPr/>
        </p:nvSpPr>
        <p:spPr bwMode="gray">
          <a:xfrm>
            <a:off x="107504" y="6027900"/>
            <a:ext cx="8856984" cy="3600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60784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Autofit/>
          </a:bodyPr>
          <a:lstStyle/>
          <a:p>
            <a:r>
              <a:rPr lang="hu-HU" sz="3000" b="1" dirty="0" smtClean="0">
                <a:solidFill>
                  <a:schemeClr val="bg1"/>
                </a:solidFill>
              </a:rPr>
              <a:t>A nonprofit szervezetek  Magyarországon  (2005–2010)</a:t>
            </a:r>
            <a:endParaRPr lang="hu-HU" sz="3000" b="1" dirty="0">
              <a:solidFill>
                <a:schemeClr val="bg1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6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0" y="4797152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lvl="1">
              <a:defRPr/>
            </a:pPr>
            <a:endParaRPr lang="en-US" sz="2000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347472" lvl="1">
              <a:defRPr/>
            </a:pPr>
            <a:endParaRPr lang="en-US" sz="2000" dirty="0">
              <a:solidFill>
                <a:srgbClr val="002060"/>
              </a:solidFill>
              <a:sym typeface="Wingdings" pitchFamily="2" charset="2"/>
            </a:endParaRPr>
          </a:p>
          <a:p>
            <a:pPr marL="347472" lvl="1">
              <a:defRPr/>
            </a:pPr>
            <a:endParaRPr lang="en-US" sz="2000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347472" lvl="1">
              <a:defRPr/>
            </a:pPr>
            <a:endParaRPr lang="hu-HU" sz="2000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347472" lvl="1">
              <a:defRPr/>
            </a:pP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  <a:r>
              <a:rPr lang="hu-HU" sz="2400" b="1" dirty="0" smtClean="0">
                <a:solidFill>
                  <a:schemeClr val="bg1"/>
                </a:solidFill>
              </a:rPr>
              <a:t>Figyelik a </a:t>
            </a:r>
            <a:r>
              <a:rPr lang="hu-HU" sz="2400" b="1" dirty="0">
                <a:solidFill>
                  <a:schemeClr val="bg1"/>
                </a:solidFill>
              </a:rPr>
              <a:t>gazdasági és társadalmi hatás </a:t>
            </a:r>
            <a:r>
              <a:rPr lang="hu-HU" sz="2400" b="1" dirty="0" smtClean="0">
                <a:solidFill>
                  <a:schemeClr val="bg1"/>
                </a:solidFill>
              </a:rPr>
              <a:t>egyéb indikátorait is. </a:t>
            </a:r>
            <a:endParaRPr lang="hu-HU" sz="2400" dirty="0" smtClean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1"/>
          </p:nvPr>
        </p:nvSpPr>
        <p:spPr>
          <a:xfrm>
            <a:off x="1403648" y="6453336"/>
            <a:ext cx="6264696" cy="404664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/>
        </p:nvGraphicFramePr>
        <p:xfrm>
          <a:off x="323529" y="908721"/>
          <a:ext cx="8424934" cy="3562273"/>
        </p:xfrm>
        <a:graphic>
          <a:graphicData uri="http://schemas.openxmlformats.org/drawingml/2006/table">
            <a:tbl>
              <a:tblPr/>
              <a:tblGrid>
                <a:gridCol w="747499"/>
                <a:gridCol w="1489208"/>
                <a:gridCol w="1640253"/>
                <a:gridCol w="1565696"/>
                <a:gridCol w="1565696"/>
                <a:gridCol w="1416582"/>
              </a:tblGrid>
              <a:tr h="79754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ÉV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Szervezetek száma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Szervezetek </a:t>
                      </a:r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számának alakulása (%)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Össz</a:t>
                      </a:r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. </a:t>
                      </a:r>
                      <a:r>
                        <a:rPr lang="hu-HU" sz="1800" b="1" i="0" u="none" strike="noStrike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bevétel </a:t>
                      </a:r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(millió Ft)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Bevétel változása (%)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err="1">
                          <a:solidFill>
                            <a:srgbClr val="002060"/>
                          </a:solidFill>
                          <a:latin typeface="Times New Roman"/>
                        </a:rPr>
                        <a:t>Össz</a:t>
                      </a:r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. </a:t>
                      </a:r>
                      <a:r>
                        <a:rPr lang="hu-HU" sz="1800" b="1" i="0" u="none" strike="noStrike" dirty="0" smtClean="0">
                          <a:solidFill>
                            <a:srgbClr val="002060"/>
                          </a:solidFill>
                          <a:latin typeface="Times New Roman"/>
                        </a:rPr>
                        <a:t>bevétel </a:t>
                      </a:r>
                      <a:r>
                        <a:rPr lang="hu-HU" sz="1800" b="1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/ GDP (%)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2005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56 694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854 755,1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3,88%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2006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58 242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102,7%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896 244,1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104,9%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3,79%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2007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62 407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110,1%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964 309,0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112,8%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3,86%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2008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64 925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114,5%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1 093 694,2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128,0%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4,12%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2009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66 145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116,7%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1 114 404,2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Times New Roman"/>
                        </a:rPr>
                        <a:t>130,4%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4,35%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1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2010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64 987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114,6%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1 202 255,0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Times New Roman"/>
                        </a:rPr>
                        <a:t>140,7%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4,52%</a:t>
                      </a:r>
                    </a:p>
                  </a:txBody>
                  <a:tcPr marL="8467" marR="8467" marT="8467" marB="0" anchor="ctr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4716016" y="4509120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rgbClr val="002060"/>
                </a:solidFill>
              </a:rPr>
              <a:t>Forrás: KSH (2011a,b alapján saját szerk.)</a:t>
            </a:r>
            <a:endParaRPr lang="hu-HU" sz="1600" dirty="0" smtClean="0"/>
          </a:p>
        </p:txBody>
      </p: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107504" y="4724317"/>
            <a:ext cx="8928992" cy="1199904"/>
            <a:chOff x="1536" y="1866"/>
            <a:chExt cx="2736" cy="321"/>
          </a:xfrm>
        </p:grpSpPr>
        <p:sp>
          <p:nvSpPr>
            <p:cNvPr id="12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" name="Text Box 50"/>
            <p:cNvSpPr txBox="1">
              <a:spLocks noChangeArrowheads="1"/>
            </p:cNvSpPr>
            <p:nvPr/>
          </p:nvSpPr>
          <p:spPr bwMode="gray">
            <a:xfrm>
              <a:off x="1580" y="1866"/>
              <a:ext cx="2692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Folyamatos növekedés a szektor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összbevételében.</a:t>
              </a:r>
              <a:endParaRPr lang="hu-HU" sz="2400" b="1" dirty="0">
                <a:solidFill>
                  <a:schemeClr val="bg1"/>
                </a:solidFill>
              </a:endParaRP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 smtClean="0">
                  <a:solidFill>
                    <a:schemeClr val="bg1"/>
                  </a:solidFill>
                </a:rPr>
                <a:t>Összbevétel  a </a:t>
              </a:r>
              <a:r>
                <a:rPr lang="hu-HU" sz="2400" b="1" dirty="0">
                  <a:solidFill>
                    <a:schemeClr val="bg1"/>
                  </a:solidFill>
                </a:rPr>
                <a:t>GDP %-ában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folyamatosan nő.</a:t>
              </a:r>
              <a:endParaRPr lang="hu-HU" sz="2400" b="1" dirty="0">
                <a:solidFill>
                  <a:schemeClr val="bg1"/>
                </a:solidFill>
              </a:endParaRP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Az egy szervezetre jutó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összbevétel </a:t>
              </a:r>
              <a:r>
                <a:rPr lang="hu-HU" sz="2400" b="1" dirty="0">
                  <a:solidFill>
                    <a:schemeClr val="bg1"/>
                  </a:solidFill>
                </a:rPr>
                <a:t>folyamatosan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nő.</a:t>
              </a:r>
              <a:endParaRPr lang="hu-HU" sz="2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A profivá</a:t>
            </a:r>
            <a:r>
              <a:rPr lang="hu-HU" sz="3600" b="1" noProof="0" dirty="0" smtClean="0">
                <a:solidFill>
                  <a:schemeClr val="bg1"/>
                </a:solidFill>
              </a:rPr>
              <a:t> válás útján</a:t>
            </a:r>
            <a:endParaRPr lang="hu-HU" sz="3600" noProof="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1845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Támogató szervezeti keretek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hu-HU" b="1" dirty="0" smtClean="0">
              <a:solidFill>
                <a:srgbClr val="002060"/>
              </a:solidFill>
            </a:endParaRPr>
          </a:p>
          <a:p>
            <a:pPr lvl="1">
              <a:spcBef>
                <a:spcPts val="0"/>
              </a:spcBef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A professzionalitás érvényesülése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19200" cy="365125"/>
          </a:xfrm>
        </p:spPr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7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5976664" cy="501650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407429" y="1484787"/>
            <a:ext cx="8341035" cy="1052706"/>
            <a:chOff x="1536" y="1899"/>
            <a:chExt cx="2736" cy="288"/>
          </a:xfrm>
        </p:grpSpPr>
        <p:sp>
          <p:nvSpPr>
            <p:cNvPr id="8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" name="Text Box 50"/>
            <p:cNvSpPr txBox="1">
              <a:spLocks noChangeArrowheads="1"/>
            </p:cNvSpPr>
            <p:nvPr/>
          </p:nvSpPr>
          <p:spPr bwMode="gray">
            <a:xfrm>
              <a:off x="1536" y="1934"/>
              <a:ext cx="273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Szervezetközi együttműködések: ernyőszervezetek, hálózatok </a:t>
              </a: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A hibrid szervezetek terjedése</a:t>
              </a:r>
            </a:p>
          </p:txBody>
        </p:sp>
      </p:grpSp>
      <p:grpSp>
        <p:nvGrpSpPr>
          <p:cNvPr id="12" name="Group 57"/>
          <p:cNvGrpSpPr>
            <a:grpSpLocks/>
          </p:cNvGrpSpPr>
          <p:nvPr/>
        </p:nvGrpSpPr>
        <p:grpSpPr bwMode="auto">
          <a:xfrm>
            <a:off x="250606" y="3500110"/>
            <a:ext cx="8892736" cy="2358511"/>
            <a:chOff x="1485" y="1888"/>
            <a:chExt cx="2892" cy="579"/>
          </a:xfrm>
        </p:grpSpPr>
        <p:sp>
          <p:nvSpPr>
            <p:cNvPr id="13" name="AutoShape 58"/>
            <p:cNvSpPr>
              <a:spLocks noChangeArrowheads="1"/>
            </p:cNvSpPr>
            <p:nvPr/>
          </p:nvSpPr>
          <p:spPr bwMode="gray">
            <a:xfrm>
              <a:off x="1536" y="1899"/>
              <a:ext cx="2736" cy="56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7372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" name="Text Box 60"/>
            <p:cNvSpPr txBox="1">
              <a:spLocks noChangeArrowheads="1"/>
            </p:cNvSpPr>
            <p:nvPr/>
          </p:nvSpPr>
          <p:spPr bwMode="gray">
            <a:xfrm>
              <a:off x="1485" y="1888"/>
              <a:ext cx="2892" cy="5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 smtClean="0">
                  <a:solidFill>
                    <a:schemeClr val="bg1"/>
                  </a:solidFill>
                </a:rPr>
                <a:t>a menedzsmentmódszerek </a:t>
              </a:r>
              <a:r>
                <a:rPr lang="hu-HU" sz="2400" b="1" dirty="0">
                  <a:solidFill>
                    <a:schemeClr val="bg1"/>
                  </a:solidFill>
                </a:rPr>
                <a:t>erőteljesebb alkalmazása</a:t>
              </a: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törekvés hatékonyabb struktúrák megteremtésére</a:t>
              </a: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 smtClean="0">
                  <a:solidFill>
                    <a:schemeClr val="bg1"/>
                  </a:solidFill>
                </a:rPr>
                <a:t>törekvés </a:t>
              </a:r>
              <a:r>
                <a:rPr lang="hu-HU" sz="2400" b="1" dirty="0">
                  <a:solidFill>
                    <a:schemeClr val="bg1"/>
                  </a:solidFill>
                </a:rPr>
                <a:t>hatékonyabb folyamatokra</a:t>
              </a: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reagálás a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működési környezet változásaira</a:t>
              </a:r>
              <a:endParaRPr lang="hu-HU" sz="2400" b="1" dirty="0">
                <a:solidFill>
                  <a:schemeClr val="bg1"/>
                </a:solidFill>
              </a:endParaRP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a szervezeten belüli szaktudás növekedése</a:t>
              </a:r>
            </a:p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hu-HU" sz="2400" b="1" dirty="0">
                  <a:solidFill>
                    <a:schemeClr val="bg1"/>
                  </a:solidFill>
                </a:rPr>
                <a:t>vezetési felfogások változása </a:t>
              </a:r>
              <a:endParaRPr lang="hu-HU" sz="2400" b="1" dirty="0" smtClean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0788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53"/>
          <p:cNvSpPr>
            <a:spLocks noChangeArrowheads="1"/>
          </p:cNvSpPr>
          <p:nvPr/>
        </p:nvSpPr>
        <p:spPr bwMode="gray">
          <a:xfrm>
            <a:off x="340210" y="4509120"/>
            <a:ext cx="8480262" cy="129614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7372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AutoShape 53"/>
          <p:cNvSpPr>
            <a:spLocks noChangeArrowheads="1"/>
          </p:cNvSpPr>
          <p:nvPr/>
        </p:nvSpPr>
        <p:spPr bwMode="gray">
          <a:xfrm>
            <a:off x="323528" y="1052736"/>
            <a:ext cx="8568952" cy="72058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7372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AutoShape 53"/>
          <p:cNvSpPr>
            <a:spLocks noChangeArrowheads="1"/>
          </p:cNvSpPr>
          <p:nvPr/>
        </p:nvSpPr>
        <p:spPr bwMode="gray">
          <a:xfrm>
            <a:off x="323528" y="2276872"/>
            <a:ext cx="4320480" cy="72058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40000">
                <a:schemeClr val="hlink">
                  <a:gamma/>
                  <a:tint val="73725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Tanulás – fejlesztés – fejlődés</a:t>
            </a:r>
            <a:endParaRPr lang="hu-HU" sz="3600" noProof="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6712" y="1196752"/>
            <a:ext cx="8507288" cy="489654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hu-HU" b="1" dirty="0" smtClean="0">
                <a:solidFill>
                  <a:schemeClr val="bg1"/>
                </a:solidFill>
              </a:rPr>
              <a:t>Tanulságok a professzionalizálódás szemszögéből</a:t>
            </a:r>
          </a:p>
          <a:p>
            <a:pPr lvl="1"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38 szervezetnél készített interjúk alapján</a:t>
            </a:r>
          </a:p>
          <a:p>
            <a:pPr>
              <a:spcBef>
                <a:spcPts val="0"/>
              </a:spcBef>
              <a:defRPr/>
            </a:pPr>
            <a:endParaRPr lang="hu-HU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hu-HU" b="1" dirty="0" smtClean="0">
                <a:solidFill>
                  <a:schemeClr val="bg1"/>
                </a:solidFill>
              </a:rPr>
              <a:t>A vizsgált kérdések</a:t>
            </a:r>
          </a:p>
          <a:p>
            <a:pPr lvl="1"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A meglévő tudás és fejlesztési igények</a:t>
            </a:r>
          </a:p>
          <a:p>
            <a:pPr lvl="1"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Formális és informális tudásszerzési módszerek</a:t>
            </a:r>
          </a:p>
          <a:p>
            <a:pPr lvl="1"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A szervezetfejlesztés nyújtotta előnyök</a:t>
            </a:r>
          </a:p>
          <a:p>
            <a:pPr lvl="1">
              <a:spcBef>
                <a:spcPts val="0"/>
              </a:spcBef>
              <a:defRPr/>
            </a:pPr>
            <a:r>
              <a:rPr lang="hu-HU" b="1" dirty="0" smtClean="0">
                <a:solidFill>
                  <a:srgbClr val="002060"/>
                </a:solidFill>
              </a:rPr>
              <a:t>A szervezeti kultúra támogató szerepe</a:t>
            </a:r>
          </a:p>
          <a:p>
            <a:pPr>
              <a:spcBef>
                <a:spcPts val="0"/>
              </a:spcBef>
              <a:defRPr/>
            </a:pPr>
            <a:endParaRPr lang="hu-HU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hu-HU" b="1" dirty="0" smtClean="0">
                <a:solidFill>
                  <a:schemeClr val="bg1"/>
                </a:solidFill>
              </a:rPr>
              <a:t>Kapcsolat a szervezet „professzionalizáció”</a:t>
            </a:r>
            <a:r>
              <a:rPr lang="hu-HU" b="1" baseline="0" dirty="0" smtClean="0">
                <a:solidFill>
                  <a:schemeClr val="bg1"/>
                </a:solidFill>
              </a:rPr>
              <a:t> </a:t>
            </a:r>
            <a:r>
              <a:rPr lang="hu-HU" b="1" dirty="0" smtClean="0">
                <a:solidFill>
                  <a:schemeClr val="bg1"/>
                </a:solidFill>
              </a:rPr>
              <a:t>értelmezése, a tanulási igények, és az elvárások teljesülése között.</a:t>
            </a:r>
          </a:p>
          <a:p>
            <a:pPr>
              <a:spcBef>
                <a:spcPts val="0"/>
              </a:spcBef>
              <a:defRPr/>
            </a:pPr>
            <a:endParaRPr lang="hu-HU" dirty="0" smtClean="0">
              <a:solidFill>
                <a:schemeClr val="bg1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8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5976664" cy="501650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88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hu-HU" sz="3600" b="1" noProof="0" dirty="0" smtClean="0">
                <a:solidFill>
                  <a:schemeClr val="bg1"/>
                </a:solidFill>
              </a:rPr>
              <a:t>Következtetések</a:t>
            </a:r>
            <a:endParaRPr lang="hu-HU" sz="3600" b="1" noProof="0" dirty="0">
              <a:solidFill>
                <a:schemeClr val="bg1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2521496" y="4106285"/>
            <a:ext cx="3205894" cy="401971"/>
          </a:xfrm>
        </p:spPr>
        <p:txBody>
          <a:bodyPr/>
          <a:lstStyle/>
          <a:p>
            <a:fld id="{0736E08A-949F-49E0-8D40-88F371526B16}" type="slidenum">
              <a:rPr lang="hu-HU" sz="1600" smtClean="0">
                <a:solidFill>
                  <a:schemeClr val="bg1"/>
                </a:solidFill>
              </a:rPr>
              <a:pPr/>
              <a:t>9</a:t>
            </a:fld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619672" y="6356350"/>
            <a:ext cx="5976664" cy="501650"/>
          </a:xfrm>
        </p:spPr>
        <p:txBody>
          <a:bodyPr/>
          <a:lstStyle/>
          <a:p>
            <a:r>
              <a:rPr lang="hu-HU" sz="1600" dirty="0" smtClean="0">
                <a:solidFill>
                  <a:schemeClr val="bg1"/>
                </a:solidFill>
              </a:rPr>
              <a:t>MTA Tudásmenedzsment konferencia Győr, 2013.03.13. Dobrai Katalin</a:t>
            </a:r>
            <a:endParaRPr lang="hu-HU" sz="1600" dirty="0">
              <a:solidFill>
                <a:schemeClr val="bg1"/>
              </a:solidFill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51520" y="1493539"/>
            <a:ext cx="8640960" cy="1296901"/>
            <a:chOff x="1296" y="1824"/>
            <a:chExt cx="2976" cy="432"/>
          </a:xfrm>
        </p:grpSpPr>
        <p:sp>
          <p:nvSpPr>
            <p:cNvPr id="8" name="AutoShape 4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0784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" name="AutoShape 4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gray">
            <a:xfrm>
              <a:off x="1643" y="1917"/>
              <a:ext cx="2604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285750" indent="-285750" eaLnBrk="0" hangingPunct="0">
                <a:buFont typeface="Arial" pitchFamily="34" charset="0"/>
                <a:buChar char="•"/>
              </a:pPr>
              <a:r>
                <a:rPr lang="en-US" sz="2400" b="1" dirty="0">
                  <a:solidFill>
                    <a:schemeClr val="bg1"/>
                  </a:solidFill>
                </a:rPr>
                <a:t>A nonprofit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szervezetek felismerték a tanulás és a szervezeti tudás menedzselésének  szükségességét.</a:t>
              </a:r>
              <a:endParaRPr lang="hu-H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 Box 46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2" name="Group 47"/>
          <p:cNvGrpSpPr>
            <a:grpSpLocks/>
          </p:cNvGrpSpPr>
          <p:nvPr/>
        </p:nvGrpSpPr>
        <p:grpSpPr bwMode="auto">
          <a:xfrm>
            <a:off x="251520" y="2727195"/>
            <a:ext cx="8640960" cy="1296901"/>
            <a:chOff x="1296" y="1824"/>
            <a:chExt cx="2976" cy="432"/>
          </a:xfrm>
        </p:grpSpPr>
        <p:sp>
          <p:nvSpPr>
            <p:cNvPr id="13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4" name="AutoShape 49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" name="Text Box 50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 eaLnBrk="0" hangingPunct="0">
                <a:buFont typeface="Arial" pitchFamily="34" charset="0"/>
                <a:buChar char="•"/>
              </a:pPr>
              <a:r>
                <a:rPr lang="hu-HU" sz="2400" b="1" dirty="0" smtClean="0">
                  <a:solidFill>
                    <a:schemeClr val="bg1"/>
                  </a:solidFill>
                </a:rPr>
                <a:t>A szektor szervezetei nyitottak az új ismeretek befogadására.</a:t>
              </a:r>
              <a:endParaRPr lang="hu-H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 Box 51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251520" y="3923463"/>
            <a:ext cx="8640960" cy="1296901"/>
            <a:chOff x="1296" y="1824"/>
            <a:chExt cx="2976" cy="432"/>
          </a:xfrm>
        </p:grpSpPr>
        <p:sp>
          <p:nvSpPr>
            <p:cNvPr id="18" name="AutoShape 5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7372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9" name="AutoShape 5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Text Box 55"/>
            <p:cNvSpPr txBox="1">
              <a:spLocks noChangeArrowheads="1"/>
            </p:cNvSpPr>
            <p:nvPr/>
          </p:nvSpPr>
          <p:spPr bwMode="gray">
            <a:xfrm>
              <a:off x="1680" y="1934"/>
              <a:ext cx="254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342900" indent="-342900" eaLnBrk="0" hangingPunct="0">
                <a:buFont typeface="Arial" pitchFamily="34" charset="0"/>
                <a:buChar char="•"/>
              </a:pPr>
              <a:r>
                <a:rPr lang="en-US" sz="2400" b="1" dirty="0">
                  <a:solidFill>
                    <a:schemeClr val="bg1"/>
                  </a:solidFill>
                </a:rPr>
                <a:t>A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szervezetek „professzionalizáció” értelmezését meghatározza az aktuális tudásigény.</a:t>
              </a:r>
              <a:endParaRPr lang="hu-HU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Text Box 56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788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6452</TotalTime>
  <Words>786</Words>
  <Application>Microsoft Office PowerPoint</Application>
  <PresentationFormat>Diavetítés a képernyőre (4:3 oldalarány)</PresentationFormat>
  <Paragraphs>175</Paragraphs>
  <Slides>11</Slides>
  <Notes>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  A MAGYAR TUDOMÁNYOS AKADÉMIA  Gazdálkodástudományi Bizottság  Tudásmenedzsment Munkabizottsága   konferenciája </vt:lpstr>
      <vt:lpstr>Szervezeti tanulás – professzionalizálódás: tudásmenedzsment kihívások a nonprofit szervezetek számára</vt:lpstr>
      <vt:lpstr>A hipotézisek és igazolásuk forrásai</vt:lpstr>
      <vt:lpstr>A nonprofit szervezetek növekvő hatása</vt:lpstr>
      <vt:lpstr>Általános fejlődés- egy kis összehasonlítás </vt:lpstr>
      <vt:lpstr>A nonprofit szervezetek  Magyarországon  (2005–2010)</vt:lpstr>
      <vt:lpstr>A profivá válás útján</vt:lpstr>
      <vt:lpstr>Tanulás – fejlesztés – fejlődés</vt:lpstr>
      <vt:lpstr>Következtetések</vt:lpstr>
      <vt:lpstr>Köszönöm megtisztelő figyelmüket!</vt:lpstr>
      <vt:lpstr>11.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Sümeginé dr. Dobrai Katalin</dc:creator>
  <cp:lastModifiedBy>Sümeginé dr. Dobrai Katalin</cp:lastModifiedBy>
  <cp:revision>347</cp:revision>
  <cp:lastPrinted>2013-03-11T08:40:05Z</cp:lastPrinted>
  <dcterms:created xsi:type="dcterms:W3CDTF">2012-11-12T18:43:48Z</dcterms:created>
  <dcterms:modified xsi:type="dcterms:W3CDTF">2013-03-12T16:28:23Z</dcterms:modified>
</cp:coreProperties>
</file>