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69" r:id="rId5"/>
    <p:sldId id="267" r:id="rId6"/>
    <p:sldId id="270" r:id="rId7"/>
    <p:sldId id="268" r:id="rId8"/>
    <p:sldId id="271" r:id="rId9"/>
    <p:sldId id="272" r:id="rId10"/>
    <p:sldId id="261" r:id="rId11"/>
    <p:sldId id="263" r:id="rId12"/>
    <p:sldId id="264" r:id="rId13"/>
    <p:sldId id="265" r:id="rId14"/>
    <p:sldId id="266" r:id="rId15"/>
  </p:sldIdLst>
  <p:sldSz cx="9144000" cy="6858000" type="screen4x3"/>
  <p:notesSz cx="6797675" cy="9872663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Világos stílus 2 – 1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Közepesen sötét stílus 1 – 1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Közepesen sötét stílus 3 – 1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Közepesen sötét stílus 1 – 2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9247" autoAdjust="0"/>
  </p:normalViewPr>
  <p:slideViewPr>
    <p:cSldViewPr>
      <p:cViewPr>
        <p:scale>
          <a:sx n="66" d="100"/>
          <a:sy n="66" d="100"/>
        </p:scale>
        <p:origin x="-94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H:\2013-%20MTA%20TM\MTA%20eredmenyek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H:\2013-%20MTA%20TM\MTA%20eredmenye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style val="10"/>
  <c:chart>
    <c:title>
      <c:tx>
        <c:rich>
          <a:bodyPr/>
          <a:lstStyle/>
          <a:p>
            <a:pPr>
              <a:defRPr sz="1100"/>
            </a:pPr>
            <a:r>
              <a:rPr lang="hu-HU" sz="1100"/>
              <a:t>Szervezetek területi megoszlása. %</a:t>
            </a:r>
          </a:p>
        </c:rich>
      </c:tx>
      <c:layout/>
    </c:title>
    <c:plotArea>
      <c:layout/>
      <c:pieChart>
        <c:varyColors val="1"/>
        <c:ser>
          <c:idx val="1"/>
          <c:order val="1"/>
          <c:dLbls>
            <c:showPercent val="1"/>
            <c:showLeaderLines val="1"/>
          </c:dLbls>
          <c:cat>
            <c:strRef>
              <c:f>leíró!$B$4:$B$8</c:f>
              <c:strCache>
                <c:ptCount val="5"/>
                <c:pt idx="0">
                  <c:v>Budapest és Pest m. </c:v>
                </c:pt>
                <c:pt idx="1">
                  <c:v>Baranya</c:v>
                </c:pt>
                <c:pt idx="2">
                  <c:v>Dél-alföldi r.</c:v>
                </c:pt>
                <c:pt idx="3">
                  <c:v>Más vidéki megye</c:v>
                </c:pt>
                <c:pt idx="4">
                  <c:v>Szabolcs</c:v>
                </c:pt>
              </c:strCache>
            </c:strRef>
          </c:cat>
          <c:val>
            <c:numRef>
              <c:f>leíró!$C$4:$C$8</c:f>
              <c:numCache>
                <c:formatCode>###0.0</c:formatCode>
                <c:ptCount val="5"/>
                <c:pt idx="0">
                  <c:v>39.409499358151479</c:v>
                </c:pt>
                <c:pt idx="1">
                  <c:v>11.681643132220795</c:v>
                </c:pt>
                <c:pt idx="2">
                  <c:v>11.424903722721433</c:v>
                </c:pt>
                <c:pt idx="3">
                  <c:v>29.01155327342747</c:v>
                </c:pt>
                <c:pt idx="4">
                  <c:v>8.4724005134788261</c:v>
                </c:pt>
              </c:numCache>
            </c:numRef>
          </c:val>
        </c:ser>
        <c:ser>
          <c:idx val="0"/>
          <c:order val="0"/>
          <c:dLbls>
            <c:showPercent val="1"/>
            <c:showLeaderLines val="1"/>
          </c:dLbls>
          <c:cat>
            <c:strRef>
              <c:f>leíró!$B$4:$B$8</c:f>
              <c:strCache>
                <c:ptCount val="5"/>
                <c:pt idx="0">
                  <c:v>Budapest és Pest m. </c:v>
                </c:pt>
                <c:pt idx="1">
                  <c:v>Baranya</c:v>
                </c:pt>
                <c:pt idx="2">
                  <c:v>Dél-alföldi r.</c:v>
                </c:pt>
                <c:pt idx="3">
                  <c:v>Más vidéki megye</c:v>
                </c:pt>
                <c:pt idx="4">
                  <c:v>Szabolcs</c:v>
                </c:pt>
              </c:strCache>
            </c:strRef>
          </c:cat>
          <c:val>
            <c:numRef>
              <c:f>leíró!$C$4:$C$8</c:f>
              <c:numCache>
                <c:formatCode>###0.0</c:formatCode>
                <c:ptCount val="5"/>
                <c:pt idx="0">
                  <c:v>39.409499358151479</c:v>
                </c:pt>
                <c:pt idx="1">
                  <c:v>11.681643132220795</c:v>
                </c:pt>
                <c:pt idx="2">
                  <c:v>11.424903722721433</c:v>
                </c:pt>
                <c:pt idx="3">
                  <c:v>29.01155327342747</c:v>
                </c:pt>
                <c:pt idx="4">
                  <c:v>8.4724005134788261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0831894240593154"/>
          <c:y val="0.34393699056114857"/>
          <c:w val="0.22740653929883795"/>
          <c:h val="0.39203873869137085"/>
        </c:manualLayout>
      </c:layout>
    </c:legend>
    <c:plotVisOnly val="1"/>
    <c:dispBlanksAs val="zero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style val="4"/>
  <c:chart>
    <c:plotArea>
      <c:layout>
        <c:manualLayout>
          <c:layoutTarget val="inner"/>
          <c:xMode val="edge"/>
          <c:yMode val="edge"/>
          <c:x val="1.3912946099810478E-2"/>
          <c:y val="1.2345592603998496E-2"/>
          <c:w val="0.96599057620046336"/>
          <c:h val="0.94567939254240674"/>
        </c:manualLayout>
      </c:layout>
      <c:barChart>
        <c:barDir val="col"/>
        <c:grouping val="clustered"/>
        <c:ser>
          <c:idx val="0"/>
          <c:order val="0"/>
          <c:dLbls>
            <c:dLbl>
              <c:idx val="0"/>
              <c:spPr/>
              <c:txPr>
                <a:bodyPr/>
                <a:lstStyle/>
                <a:p>
                  <a:pPr>
                    <a:defRPr sz="2800" b="1" u="sng">
                      <a:solidFill>
                        <a:srgbClr val="FF0000"/>
                      </a:solidFill>
                    </a:defRPr>
                  </a:pPr>
                  <a:endParaRPr lang="hu-HU"/>
                </a:p>
              </c:txPr>
            </c:dLbl>
            <c:dLbl>
              <c:idx val="2"/>
              <c:layout>
                <c:manualLayout>
                  <c:x val="1.5458828999789422E-3"/>
                  <c:y val="-5.4320413038812229E-2"/>
                </c:manualLayout>
              </c:layout>
              <c:showVal val="1"/>
            </c:dLbl>
            <c:dLbl>
              <c:idx val="7"/>
              <c:layout>
                <c:manualLayout>
                  <c:x val="-2.7777777777777848E-3"/>
                  <c:y val="-0.125"/>
                </c:manualLayout>
              </c:layout>
              <c:showVal val="1"/>
            </c:dLbl>
            <c:dLbl>
              <c:idx val="8"/>
              <c:layout>
                <c:manualLayout>
                  <c:x val="0"/>
                  <c:y val="-0.125"/>
                </c:manualLayout>
              </c:layout>
              <c:showVal val="1"/>
            </c:dLbl>
            <c:txPr>
              <a:bodyPr/>
              <a:lstStyle/>
              <a:p>
                <a:pPr>
                  <a:defRPr sz="2800" b="1">
                    <a:solidFill>
                      <a:srgbClr val="FF0000"/>
                    </a:solidFill>
                  </a:defRPr>
                </a:pPr>
                <a:endParaRPr lang="hu-HU"/>
              </a:p>
            </c:txPr>
            <c:showVal val="1"/>
          </c:dLbls>
          <c:cat>
            <c:strRef>
              <c:f>'Időbeli '!$K$99:$K$102</c:f>
              <c:strCache>
                <c:ptCount val="4"/>
                <c:pt idx="0">
                  <c:v>VAIC</c:v>
                </c:pt>
                <c:pt idx="1">
                  <c:v>Alk. Hat.</c:v>
                </c:pt>
                <c:pt idx="2">
                  <c:v>CI</c:v>
                </c:pt>
                <c:pt idx="3">
                  <c:v>II</c:v>
                </c:pt>
              </c:strCache>
            </c:strRef>
          </c:cat>
          <c:val>
            <c:numRef>
              <c:f>'Időbeli '!$L$99:$L$102</c:f>
              <c:numCache>
                <c:formatCode>0%</c:formatCode>
                <c:ptCount val="4"/>
                <c:pt idx="0">
                  <c:v>0.23537072349561611</c:v>
                </c:pt>
                <c:pt idx="1">
                  <c:v>9.4519554126134123E-2</c:v>
                </c:pt>
                <c:pt idx="2">
                  <c:v>-0.10757926491938209</c:v>
                </c:pt>
                <c:pt idx="3">
                  <c:v>-1.0111294153460355</c:v>
                </c:pt>
              </c:numCache>
            </c:numRef>
          </c:val>
        </c:ser>
        <c:dLbls>
          <c:showVal val="1"/>
        </c:dLbls>
        <c:gapWidth val="75"/>
        <c:axId val="77356032"/>
        <c:axId val="77366016"/>
      </c:barChart>
      <c:catAx>
        <c:axId val="7735603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3200"/>
            </a:pPr>
            <a:endParaRPr lang="hu-HU"/>
          </a:p>
        </c:txPr>
        <c:crossAx val="77366016"/>
        <c:crosses val="autoZero"/>
        <c:auto val="1"/>
        <c:lblAlgn val="ctr"/>
        <c:lblOffset val="100"/>
      </c:catAx>
      <c:valAx>
        <c:axId val="77366016"/>
        <c:scaling>
          <c:orientation val="minMax"/>
        </c:scaling>
        <c:delete val="1"/>
        <c:axPos val="l"/>
        <c:numFmt formatCode="0%" sourceLinked="1"/>
        <c:majorTickMark val="none"/>
        <c:tickLblPos val="none"/>
        <c:crossAx val="7735603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hu-H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3A4432-2B0C-4247-B8DC-5D384EFC880A}" type="datetimeFigureOut">
              <a:rPr lang="hu-HU" smtClean="0"/>
              <a:pPr/>
              <a:t>2013.03.12.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D45C30-4CCB-4D5B-999B-897BC1E05E9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417669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D45C30-4CCB-4D5B-999B-897BC1E05E97}" type="slidenum">
              <a:rPr lang="hu-HU" smtClean="0"/>
              <a:pPr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263699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Hatékonyságit elsősorban az eszközhatékonysági</a:t>
            </a:r>
            <a:r>
              <a:rPr lang="hu-HU" baseline="0" dirty="0" smtClean="0"/>
              <a:t> mutatókkal mértük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D45C30-4CCB-4D5B-999B-897BC1E05E97}" type="slidenum">
              <a:rPr lang="hu-HU" smtClean="0"/>
              <a:pPr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290138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IMM* IMMATJAVAK BESZERZÉSE, IMMATJAVAK MEGÚJULÁSI</a:t>
            </a:r>
            <a:r>
              <a:rPr lang="hu-HU" baseline="0" dirty="0" smtClean="0"/>
              <a:t> RÁTÁJA</a:t>
            </a:r>
            <a:endParaRPr lang="hu-HU" dirty="0" smtClean="0"/>
          </a:p>
          <a:p>
            <a:r>
              <a:rPr lang="hu-HU" dirty="0" smtClean="0"/>
              <a:t>Sokféle</a:t>
            </a:r>
            <a:r>
              <a:rPr lang="hu-HU" baseline="0" dirty="0" smtClean="0"/>
              <a:t> a mutató </a:t>
            </a:r>
          </a:p>
          <a:p>
            <a:r>
              <a:rPr lang="hu-HU" baseline="0" dirty="0" smtClean="0"/>
              <a:t>A piaci mutatók nagyon kevés helyen azoníthatóak (MO sajátosság). </a:t>
            </a:r>
          </a:p>
          <a:p>
            <a:r>
              <a:rPr lang="hu-HU" baseline="0" dirty="0" smtClean="0"/>
              <a:t>A piaci alapú bevethető és a </a:t>
            </a:r>
          </a:p>
          <a:p>
            <a:r>
              <a:rPr lang="hu-HU" baseline="0" dirty="0" smtClean="0"/>
              <a:t>Emiatt a hatékonysági mutatókkal tudtunk dolgozni. </a:t>
            </a:r>
          </a:p>
          <a:p>
            <a:r>
              <a:rPr lang="hu-HU" baseline="0" dirty="0" smtClean="0"/>
              <a:t>Ha külső szemlélőként vizsgálódunk, akkor nincs belső adat.  </a:t>
            </a:r>
          </a:p>
          <a:p>
            <a:endParaRPr lang="hu-HU" baseline="0" dirty="0" smtClean="0"/>
          </a:p>
          <a:p>
            <a:r>
              <a:rPr lang="hu-HU" baseline="0" dirty="0" smtClean="0"/>
              <a:t>Két hagyományos mutatócsoporttal mutatnak kapcsolatot ezek a mutatók (CIV, ROA, VAIC, CI) </a:t>
            </a:r>
          </a:p>
          <a:p>
            <a:pPr>
              <a:buFontTx/>
              <a:buChar char="-"/>
            </a:pPr>
            <a:r>
              <a:rPr lang="hu-HU" baseline="0" dirty="0" smtClean="0"/>
              <a:t>Profitabilitási rátákkal </a:t>
            </a:r>
          </a:p>
          <a:p>
            <a:pPr>
              <a:buFontTx/>
              <a:buChar char="-"/>
            </a:pPr>
            <a:r>
              <a:rPr lang="hu-HU" baseline="0" dirty="0" smtClean="0"/>
              <a:t> Nettó forgótőke </a:t>
            </a:r>
          </a:p>
          <a:p>
            <a:pPr>
              <a:buFontTx/>
              <a:buChar char="-"/>
            </a:pPr>
            <a:endParaRPr lang="hu-HU" baseline="0" dirty="0" smtClean="0"/>
          </a:p>
          <a:p>
            <a:pPr>
              <a:buFontTx/>
              <a:buChar char="-"/>
            </a:pPr>
            <a:r>
              <a:rPr lang="hu-HU" baseline="0" dirty="0" smtClean="0"/>
              <a:t>Minél nagyobb az esedékes tartozások levonása után megmaradó likvid eszköz állomány, annál nagyobb a szellemi tőke értéke.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D45C30-4CCB-4D5B-999B-897BC1E05E97}" type="slidenum">
              <a:rPr lang="hu-HU" smtClean="0"/>
              <a:pPr/>
              <a:t>10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79838" y="4221163"/>
            <a:ext cx="5184775" cy="458787"/>
          </a:xfrm>
        </p:spPr>
        <p:txBody>
          <a:bodyPr/>
          <a:lstStyle>
            <a:lvl1pPr>
              <a:defRPr sz="24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79838" y="5157788"/>
            <a:ext cx="5184775" cy="576262"/>
          </a:xfrm>
        </p:spPr>
        <p:txBody>
          <a:bodyPr/>
          <a:lstStyle>
            <a:lvl1pPr marL="0" indent="0">
              <a:buFontTx/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3360783-9F24-478A-A238-9B23A4B3A60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732588" y="0"/>
            <a:ext cx="2160587" cy="61547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250825" y="0"/>
            <a:ext cx="6329363" cy="61547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3360783-9F24-478A-A238-9B23A4B3A60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3360783-9F24-478A-A238-9B23A4B3A60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3360783-9F24-478A-A238-9B23A4B3A60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250825" y="765175"/>
            <a:ext cx="4244975" cy="5389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765175"/>
            <a:ext cx="4244975" cy="5389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3360783-9F24-478A-A238-9B23A4B3A60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3360783-9F24-478A-A238-9B23A4B3A60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3360783-9F24-478A-A238-9B23A4B3A60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3360783-9F24-478A-A238-9B23A4B3A60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3360783-9F24-478A-A238-9B23A4B3A60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3360783-9F24-478A-A238-9B23A4B3A60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0"/>
            <a:ext cx="7993062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765175"/>
            <a:ext cx="8642350" cy="538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04025" y="6245225"/>
            <a:ext cx="21336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004299"/>
                </a:solidFill>
              </a:defRPr>
            </a:lvl1pPr>
          </a:lstStyle>
          <a:p>
            <a:fld id="{C3360783-9F24-478A-A238-9B23A4B3A60D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0429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4299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04299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4299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4299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429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429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429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4299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Mit mutat a beszámoló?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u-HU" sz="2400" dirty="0" smtClean="0"/>
              <a:t>A hazai legnagyobb árbevételű vállalatok tudástőke mutatóinak változása a 2007-2010 közötti </a:t>
            </a:r>
            <a:r>
              <a:rPr lang="hu-HU" sz="2400" dirty="0" smtClean="0"/>
              <a:t>időszakban</a:t>
            </a:r>
            <a:endParaRPr lang="hu-HU" sz="2400" dirty="0"/>
          </a:p>
        </p:txBody>
      </p:sp>
      <p:sp>
        <p:nvSpPr>
          <p:cNvPr id="4" name="Alcím 2"/>
          <p:cNvSpPr txBox="1">
            <a:spLocks/>
          </p:cNvSpPr>
          <p:nvPr/>
        </p:nvSpPr>
        <p:spPr>
          <a:xfrm>
            <a:off x="357158" y="6000768"/>
            <a:ext cx="8501122" cy="6429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hu-HU" sz="1100" dirty="0">
                <a:solidFill>
                  <a:schemeClr val="bg1"/>
                </a:solidFill>
              </a:rPr>
              <a:t>Fodor Péter </a:t>
            </a:r>
            <a:r>
              <a:rPr lang="hu-HU" sz="1100" dirty="0" smtClean="0">
                <a:solidFill>
                  <a:schemeClr val="bg1"/>
                </a:solidFill>
              </a:rPr>
              <a:t>és </a:t>
            </a:r>
            <a:r>
              <a:rPr lang="hu-HU" sz="1100" dirty="0">
                <a:solidFill>
                  <a:schemeClr val="bg1"/>
                </a:solidFill>
              </a:rPr>
              <a:t>Csapi Vivien </a:t>
            </a:r>
          </a:p>
          <a:p>
            <a:pPr algn="ctr"/>
            <a:r>
              <a:rPr lang="hu-HU" sz="1100" dirty="0">
                <a:solidFill>
                  <a:schemeClr val="bg1"/>
                </a:solidFill>
              </a:rPr>
              <a:t> </a:t>
            </a:r>
          </a:p>
          <a:p>
            <a:pPr algn="ctr"/>
            <a:r>
              <a:rPr lang="hu-HU" sz="1100" dirty="0">
                <a:solidFill>
                  <a:schemeClr val="bg1"/>
                </a:solidFill>
              </a:rPr>
              <a:t> </a:t>
            </a:r>
          </a:p>
          <a:p>
            <a:pPr algn="ctr"/>
            <a:r>
              <a:rPr lang="hu-HU" sz="1100" dirty="0" smtClean="0">
                <a:solidFill>
                  <a:schemeClr val="bg1"/>
                </a:solidFill>
              </a:rPr>
              <a:t>PTE-KTK GTI</a:t>
            </a:r>
            <a:endParaRPr lang="hu-HU" sz="1100" dirty="0">
              <a:solidFill>
                <a:schemeClr val="bg1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u-HU" sz="11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IC mutatók alakulása 2007-2010</a:t>
            </a:r>
            <a:endParaRPr lang="hu-HU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428596" y="1214422"/>
          <a:ext cx="8215370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Jobb oldali kapcsos zárójel 4"/>
          <p:cNvSpPr/>
          <p:nvPr/>
        </p:nvSpPr>
        <p:spPr>
          <a:xfrm rot="5400000">
            <a:off x="1187624" y="2636912"/>
            <a:ext cx="504056" cy="1512168"/>
          </a:xfrm>
          <a:prstGeom prst="rightBrace">
            <a:avLst>
              <a:gd name="adj1" fmla="val 26704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179512" y="4005064"/>
            <a:ext cx="1512168" cy="64807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b="1" dirty="0" smtClean="0"/>
              <a:t>ICE</a:t>
            </a:r>
            <a:endParaRPr lang="hu-HU" sz="2400" b="1" dirty="0"/>
          </a:p>
        </p:txBody>
      </p:sp>
      <p:sp>
        <p:nvSpPr>
          <p:cNvPr id="7" name="Téglalap 6"/>
          <p:cNvSpPr/>
          <p:nvPr/>
        </p:nvSpPr>
        <p:spPr>
          <a:xfrm>
            <a:off x="1763688" y="4005064"/>
            <a:ext cx="1008112" cy="64807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b="1" dirty="0" smtClean="0"/>
              <a:t>CCE</a:t>
            </a:r>
            <a:endParaRPr lang="hu-HU" sz="2400" b="1" dirty="0"/>
          </a:p>
        </p:txBody>
      </p:sp>
      <p:sp>
        <p:nvSpPr>
          <p:cNvPr id="8" name="Téglalap 7"/>
          <p:cNvSpPr/>
          <p:nvPr/>
        </p:nvSpPr>
        <p:spPr>
          <a:xfrm>
            <a:off x="179512" y="4797152"/>
            <a:ext cx="720080" cy="64807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b="1" dirty="0" smtClean="0"/>
              <a:t>HCE</a:t>
            </a:r>
            <a:endParaRPr lang="hu-HU" sz="2400" b="1" dirty="0"/>
          </a:p>
        </p:txBody>
      </p:sp>
      <p:sp>
        <p:nvSpPr>
          <p:cNvPr id="9" name="Téglalap 8"/>
          <p:cNvSpPr/>
          <p:nvPr/>
        </p:nvSpPr>
        <p:spPr>
          <a:xfrm>
            <a:off x="971600" y="4797152"/>
            <a:ext cx="720080" cy="64807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b="1" dirty="0" smtClean="0"/>
              <a:t>SCE</a:t>
            </a:r>
            <a:endParaRPr lang="hu-HU" sz="2400" b="1" dirty="0"/>
          </a:p>
        </p:txBody>
      </p:sp>
      <p:sp>
        <p:nvSpPr>
          <p:cNvPr id="10" name="Téglalap 9"/>
          <p:cNvSpPr/>
          <p:nvPr/>
        </p:nvSpPr>
        <p:spPr>
          <a:xfrm>
            <a:off x="0" y="5661248"/>
            <a:ext cx="1043608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b="1" dirty="0" smtClean="0">
                <a:solidFill>
                  <a:srgbClr val="FF0000"/>
                </a:solidFill>
              </a:rPr>
              <a:t>28,4%</a:t>
            </a:r>
            <a:endParaRPr lang="hu-HU" sz="2400" b="1" dirty="0">
              <a:solidFill>
                <a:srgbClr val="FF0000"/>
              </a:solidFill>
            </a:endParaRPr>
          </a:p>
        </p:txBody>
      </p:sp>
      <p:sp>
        <p:nvSpPr>
          <p:cNvPr id="11" name="Téglalap 10"/>
          <p:cNvSpPr/>
          <p:nvPr/>
        </p:nvSpPr>
        <p:spPr>
          <a:xfrm>
            <a:off x="971600" y="5661248"/>
            <a:ext cx="1043608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b="1" dirty="0" smtClean="0">
                <a:solidFill>
                  <a:srgbClr val="FF0000"/>
                </a:solidFill>
              </a:rPr>
              <a:t>0,8%</a:t>
            </a:r>
            <a:endParaRPr lang="hu-HU" sz="2400" b="1" dirty="0">
              <a:solidFill>
                <a:srgbClr val="FF0000"/>
              </a:solidFill>
            </a:endParaRPr>
          </a:p>
        </p:txBody>
      </p:sp>
      <p:sp>
        <p:nvSpPr>
          <p:cNvPr id="12" name="Téglalap 11"/>
          <p:cNvSpPr/>
          <p:nvPr/>
        </p:nvSpPr>
        <p:spPr>
          <a:xfrm>
            <a:off x="1835696" y="5661248"/>
            <a:ext cx="1043608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b="1" dirty="0" smtClean="0">
                <a:solidFill>
                  <a:srgbClr val="FF0000"/>
                </a:solidFill>
              </a:rPr>
              <a:t>-5%</a:t>
            </a:r>
            <a:endParaRPr lang="hu-HU" sz="2400" b="1" dirty="0">
              <a:solidFill>
                <a:srgbClr val="FF0000"/>
              </a:solidFill>
            </a:endParaRPr>
          </a:p>
        </p:txBody>
      </p:sp>
      <p:sp>
        <p:nvSpPr>
          <p:cNvPr id="13" name="Téglalap 12"/>
          <p:cNvSpPr/>
          <p:nvPr/>
        </p:nvSpPr>
        <p:spPr>
          <a:xfrm>
            <a:off x="3059832" y="5517232"/>
            <a:ext cx="1080120" cy="64807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b="1" dirty="0" smtClean="0"/>
              <a:t>VA/ÖE</a:t>
            </a:r>
            <a:endParaRPr lang="hu-HU" sz="2400" b="1" dirty="0"/>
          </a:p>
        </p:txBody>
      </p:sp>
      <p:sp>
        <p:nvSpPr>
          <p:cNvPr id="14" name="Ellipszis 13"/>
          <p:cNvSpPr/>
          <p:nvPr/>
        </p:nvSpPr>
        <p:spPr>
          <a:xfrm>
            <a:off x="2699792" y="5301208"/>
            <a:ext cx="1800200" cy="115212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b="1" dirty="0"/>
          </a:p>
        </p:txBody>
      </p:sp>
      <p:cxnSp>
        <p:nvCxnSpPr>
          <p:cNvPr id="16" name="Egyenes összekötő nyíllal 15"/>
          <p:cNvCxnSpPr/>
          <p:nvPr/>
        </p:nvCxnSpPr>
        <p:spPr>
          <a:xfrm flipV="1">
            <a:off x="4067944" y="3573016"/>
            <a:ext cx="936104" cy="1800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gyenes összekötő nyíllal 16"/>
          <p:cNvCxnSpPr/>
          <p:nvPr/>
        </p:nvCxnSpPr>
        <p:spPr>
          <a:xfrm>
            <a:off x="4427984" y="5589240"/>
            <a:ext cx="2520280" cy="21602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nyíllal 20"/>
          <p:cNvCxnSpPr>
            <a:endCxn id="14" idx="1"/>
          </p:cNvCxnSpPr>
          <p:nvPr/>
        </p:nvCxnSpPr>
        <p:spPr>
          <a:xfrm>
            <a:off x="2123728" y="4653136"/>
            <a:ext cx="839697" cy="81679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églalap 23"/>
          <p:cNvSpPr/>
          <p:nvPr/>
        </p:nvSpPr>
        <p:spPr>
          <a:xfrm>
            <a:off x="5364088" y="1484784"/>
            <a:ext cx="1296144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b="1" dirty="0" smtClean="0"/>
              <a:t>IMM/ÖE</a:t>
            </a:r>
            <a:endParaRPr lang="hu-HU" sz="2400" b="1" dirty="0"/>
          </a:p>
        </p:txBody>
      </p:sp>
      <p:sp>
        <p:nvSpPr>
          <p:cNvPr id="25" name="Téglalap 24"/>
          <p:cNvSpPr/>
          <p:nvPr/>
        </p:nvSpPr>
        <p:spPr>
          <a:xfrm>
            <a:off x="7452320" y="6093296"/>
            <a:ext cx="1440160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b="1" dirty="0" smtClean="0"/>
              <a:t>IMM*/ÁB</a:t>
            </a:r>
            <a:endParaRPr lang="hu-H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24" grpId="0" animBg="1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IC vs. hagyományos mutatók 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1400172"/>
          </a:xfrm>
        </p:spPr>
        <p:txBody>
          <a:bodyPr>
            <a:normAutofit/>
          </a:bodyPr>
          <a:lstStyle/>
          <a:p>
            <a:r>
              <a:rPr lang="hu-HU" dirty="0" smtClean="0"/>
              <a:t>Többségében kevés és gyenge korrelációk. </a:t>
            </a:r>
          </a:p>
          <a:p>
            <a:pPr lvl="1"/>
            <a:r>
              <a:rPr lang="hu-HU" dirty="0" smtClean="0"/>
              <a:t>A hagyományos mutatók valóban nem mutatják ki a szellemi tőkét! </a:t>
            </a:r>
          </a:p>
          <a:p>
            <a:endParaRPr lang="hu-HU" dirty="0"/>
          </a:p>
        </p:txBody>
      </p:sp>
      <p:graphicFrame>
        <p:nvGraphicFramePr>
          <p:cNvPr id="8" name="Táblázat 7"/>
          <p:cNvGraphicFramePr>
            <a:graphicFrameLocks noGrp="1"/>
          </p:cNvGraphicFramePr>
          <p:nvPr/>
        </p:nvGraphicFramePr>
        <p:xfrm>
          <a:off x="500034" y="3429000"/>
          <a:ext cx="8006671" cy="164592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904109"/>
                <a:gridCol w="2387918"/>
                <a:gridCol w="2714644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IC mutató 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err="1" smtClean="0"/>
                        <a:t>Számv</a:t>
                      </a:r>
                      <a:r>
                        <a:rPr lang="hu-HU" dirty="0" smtClean="0"/>
                        <a:t>. mutató 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Kapcsolat erőssége</a:t>
                      </a:r>
                      <a:endParaRPr lang="hu-HU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Alkalmazottak hatékonysága 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Működési</a:t>
                      </a:r>
                      <a:r>
                        <a:rPr lang="hu-HU" baseline="0" dirty="0" smtClean="0"/>
                        <a:t> profithányad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0,225-0,325</a:t>
                      </a:r>
                      <a:endParaRPr lang="hu-HU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VAIC</a:t>
                      </a:r>
                      <a:r>
                        <a:rPr lang="hu-HU" baseline="0" dirty="0" smtClean="0"/>
                        <a:t> és komponensei 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Működési</a:t>
                      </a:r>
                      <a:r>
                        <a:rPr lang="hu-HU" baseline="0" dirty="0" smtClean="0"/>
                        <a:t> profithányad</a:t>
                      </a:r>
                      <a:endParaRPr lang="hu-H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0,135- 0,321 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zövegdoboz 8"/>
          <p:cNvSpPr txBox="1"/>
          <p:nvPr/>
        </p:nvSpPr>
        <p:spPr>
          <a:xfrm>
            <a:off x="1500166" y="2857496"/>
            <a:ext cx="6143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 smtClean="0"/>
              <a:t>UGYANAKKOR</a:t>
            </a:r>
            <a:endParaRPr lang="hu-HU" sz="2400" b="1" dirty="0"/>
          </a:p>
        </p:txBody>
      </p:sp>
      <p:sp>
        <p:nvSpPr>
          <p:cNvPr id="10" name="Szövegdoboz 9"/>
          <p:cNvSpPr txBox="1"/>
          <p:nvPr/>
        </p:nvSpPr>
        <p:spPr>
          <a:xfrm>
            <a:off x="500034" y="5500702"/>
            <a:ext cx="8072494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2400" b="1" dirty="0" smtClean="0"/>
              <a:t>KIMUTATHATÓ A TUDÁSTŐKE HATÁSA AZ ÜZLETI EREDMÉNYESSÉGRE</a:t>
            </a:r>
            <a:endParaRPr lang="hu-H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Korlátok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b="1" dirty="0" smtClean="0"/>
              <a:t>INPUT ADATOK: </a:t>
            </a:r>
          </a:p>
          <a:p>
            <a:pPr lvl="1"/>
            <a:r>
              <a:rPr lang="hu-HU" dirty="0" smtClean="0"/>
              <a:t>adatfelviteli hiba, csonkolás;</a:t>
            </a:r>
          </a:p>
          <a:p>
            <a:pPr lvl="1"/>
            <a:r>
              <a:rPr lang="hu-HU" dirty="0" smtClean="0"/>
              <a:t>Közzétételi kötelezettség elmulasztása (elsősorban kiegészítő melléklet)</a:t>
            </a:r>
          </a:p>
          <a:p>
            <a:pPr lvl="1"/>
            <a:r>
              <a:rPr lang="hu-HU" dirty="0" smtClean="0"/>
              <a:t>Piaci alapú mutatószámokhoz </a:t>
            </a:r>
            <a:r>
              <a:rPr lang="hu-HU" dirty="0" err="1" smtClean="0"/>
              <a:t>nyrt</a:t>
            </a:r>
            <a:r>
              <a:rPr lang="hu-HU" dirty="0" smtClean="0"/>
              <a:t>. Száma a mintában kicsi</a:t>
            </a:r>
          </a:p>
          <a:p>
            <a:r>
              <a:rPr lang="hu-HU" b="1" dirty="0" smtClean="0"/>
              <a:t>MÓDSZERTANI PROBLÉMÁK:</a:t>
            </a:r>
          </a:p>
          <a:p>
            <a:r>
              <a:rPr lang="hu-HU" dirty="0" smtClean="0"/>
              <a:t>Eljárások finomhangolása (iparági ROA; saját WACC)</a:t>
            </a:r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Konklúzió, lehetőségek 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Korreláció helyett regresszió: </a:t>
            </a:r>
          </a:p>
          <a:p>
            <a:pPr lvl="1"/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b="7018"/>
          <a:stretch>
            <a:fillRect/>
          </a:stretch>
        </p:blipFill>
        <p:spPr bwMode="auto">
          <a:xfrm>
            <a:off x="714348" y="2214554"/>
            <a:ext cx="7750010" cy="329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 Box 63"/>
          <p:cNvSpPr txBox="1">
            <a:spLocks noChangeArrowheads="1"/>
          </p:cNvSpPr>
          <p:nvPr/>
        </p:nvSpPr>
        <p:spPr bwMode="auto">
          <a:xfrm>
            <a:off x="6786578" y="6000768"/>
            <a:ext cx="20748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200" i="1" dirty="0">
                <a:latin typeface="Arial" charset="0"/>
              </a:rPr>
              <a:t>Forrás</a:t>
            </a:r>
            <a:r>
              <a:rPr lang="de-DE" sz="1200" i="1" dirty="0">
                <a:latin typeface="Arial" charset="0"/>
              </a:rPr>
              <a:t>: </a:t>
            </a:r>
            <a:r>
              <a:rPr lang="hu-HU" sz="1200" i="1" dirty="0" smtClean="0">
                <a:latin typeface="Arial" charset="0"/>
              </a:rPr>
              <a:t>Boda </a:t>
            </a:r>
            <a:r>
              <a:rPr lang="hu-HU" sz="1200" i="1" dirty="0" smtClean="0">
                <a:latin typeface="Arial" charset="0"/>
              </a:rPr>
              <a:t>, Virág (2011 )</a:t>
            </a:r>
            <a:endParaRPr lang="de-DE" i="1" dirty="0"/>
          </a:p>
        </p:txBody>
      </p:sp>
      <p:sp>
        <p:nvSpPr>
          <p:cNvPr id="6" name="Téglalap 5"/>
          <p:cNvSpPr/>
          <p:nvPr/>
        </p:nvSpPr>
        <p:spPr>
          <a:xfrm>
            <a:off x="1571604" y="1285860"/>
            <a:ext cx="3024336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4631436" y="1285860"/>
            <a:ext cx="3024336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Téglalap 7"/>
          <p:cNvSpPr/>
          <p:nvPr/>
        </p:nvSpPr>
        <p:spPr>
          <a:xfrm>
            <a:off x="1571604" y="3518108"/>
            <a:ext cx="3024336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Téglalap 8"/>
          <p:cNvSpPr/>
          <p:nvPr/>
        </p:nvSpPr>
        <p:spPr>
          <a:xfrm>
            <a:off x="4631436" y="3518108"/>
            <a:ext cx="3024336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1" name="Egyenes összekötő nyíllal 10"/>
          <p:cNvCxnSpPr/>
          <p:nvPr/>
        </p:nvCxnSpPr>
        <p:spPr>
          <a:xfrm flipV="1">
            <a:off x="1571604" y="1285860"/>
            <a:ext cx="0" cy="4464496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nyíllal 11"/>
          <p:cNvCxnSpPr/>
          <p:nvPr/>
        </p:nvCxnSpPr>
        <p:spPr>
          <a:xfrm>
            <a:off x="1571604" y="5678348"/>
            <a:ext cx="6084168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églalap 14"/>
          <p:cNvSpPr/>
          <p:nvPr/>
        </p:nvSpPr>
        <p:spPr>
          <a:xfrm>
            <a:off x="419476" y="997828"/>
            <a:ext cx="936104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b="1" dirty="0" smtClean="0">
                <a:solidFill>
                  <a:srgbClr val="FF0000"/>
                </a:solidFill>
              </a:rPr>
              <a:t>IC</a:t>
            </a:r>
            <a:endParaRPr lang="hu-HU" sz="2800" b="1" dirty="0">
              <a:solidFill>
                <a:srgbClr val="FF0000"/>
              </a:solidFill>
            </a:endParaRPr>
          </a:p>
        </p:txBody>
      </p:sp>
      <p:sp>
        <p:nvSpPr>
          <p:cNvPr id="16" name="Téglalap 15"/>
          <p:cNvSpPr/>
          <p:nvPr/>
        </p:nvSpPr>
        <p:spPr>
          <a:xfrm>
            <a:off x="6324132" y="5303512"/>
            <a:ext cx="936104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b="1" dirty="0" smtClean="0">
                <a:solidFill>
                  <a:srgbClr val="FF0000"/>
                </a:solidFill>
              </a:rPr>
              <a:t>PÜ</a:t>
            </a:r>
            <a:endParaRPr lang="hu-HU" sz="2800" b="1" dirty="0">
              <a:solidFill>
                <a:srgbClr val="FF0000"/>
              </a:solidFill>
            </a:endParaRPr>
          </a:p>
        </p:txBody>
      </p:sp>
      <p:sp>
        <p:nvSpPr>
          <p:cNvPr id="17" name="Téglalap 16"/>
          <p:cNvSpPr/>
          <p:nvPr/>
        </p:nvSpPr>
        <p:spPr>
          <a:xfrm>
            <a:off x="4235900" y="5924200"/>
            <a:ext cx="936104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b="1" dirty="0" smtClean="0">
                <a:solidFill>
                  <a:srgbClr val="FF0000"/>
                </a:solidFill>
              </a:rPr>
              <a:t>LIKV</a:t>
            </a:r>
            <a:endParaRPr lang="hu-HU" sz="2400" b="1" dirty="0">
              <a:solidFill>
                <a:srgbClr val="FF0000"/>
              </a:solidFill>
            </a:endParaRPr>
          </a:p>
        </p:txBody>
      </p:sp>
      <p:sp>
        <p:nvSpPr>
          <p:cNvPr id="18" name="Téglalap 17"/>
          <p:cNvSpPr/>
          <p:nvPr/>
        </p:nvSpPr>
        <p:spPr>
          <a:xfrm>
            <a:off x="5172004" y="5924200"/>
            <a:ext cx="720080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b="1" dirty="0" smtClean="0">
                <a:solidFill>
                  <a:srgbClr val="FF0000"/>
                </a:solidFill>
              </a:rPr>
              <a:t>EL</a:t>
            </a:r>
            <a:endParaRPr lang="hu-HU" sz="2400" b="1" dirty="0">
              <a:solidFill>
                <a:srgbClr val="FF0000"/>
              </a:solidFill>
            </a:endParaRPr>
          </a:p>
        </p:txBody>
      </p:sp>
      <p:sp>
        <p:nvSpPr>
          <p:cNvPr id="19" name="Téglalap 18"/>
          <p:cNvSpPr/>
          <p:nvPr/>
        </p:nvSpPr>
        <p:spPr>
          <a:xfrm>
            <a:off x="5820076" y="5924200"/>
            <a:ext cx="1008112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b="1" dirty="0" smtClean="0">
                <a:solidFill>
                  <a:srgbClr val="FF0000"/>
                </a:solidFill>
              </a:rPr>
              <a:t>PROF</a:t>
            </a:r>
            <a:endParaRPr lang="hu-HU" sz="2400" b="1" dirty="0">
              <a:solidFill>
                <a:srgbClr val="FF0000"/>
              </a:solidFill>
            </a:endParaRPr>
          </a:p>
        </p:txBody>
      </p:sp>
      <p:sp>
        <p:nvSpPr>
          <p:cNvPr id="20" name="Téglalap 19"/>
          <p:cNvSpPr/>
          <p:nvPr/>
        </p:nvSpPr>
        <p:spPr>
          <a:xfrm>
            <a:off x="6719668" y="5924200"/>
            <a:ext cx="936104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b="1" dirty="0" smtClean="0">
                <a:solidFill>
                  <a:srgbClr val="FF0000"/>
                </a:solidFill>
              </a:rPr>
              <a:t>HAT</a:t>
            </a:r>
            <a:endParaRPr lang="hu-HU" sz="2400" b="1" dirty="0">
              <a:solidFill>
                <a:srgbClr val="FF0000"/>
              </a:solidFill>
            </a:endParaRPr>
          </a:p>
        </p:txBody>
      </p:sp>
      <p:sp>
        <p:nvSpPr>
          <p:cNvPr id="21" name="Hétágú csillag 20"/>
          <p:cNvSpPr/>
          <p:nvPr/>
        </p:nvSpPr>
        <p:spPr>
          <a:xfrm>
            <a:off x="6612164" y="1717908"/>
            <a:ext cx="432048" cy="360040"/>
          </a:xfrm>
          <a:prstGeom prst="star7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Hétágú csillag 21"/>
          <p:cNvSpPr/>
          <p:nvPr/>
        </p:nvSpPr>
        <p:spPr>
          <a:xfrm>
            <a:off x="3083772" y="2509996"/>
            <a:ext cx="432048" cy="360040"/>
          </a:xfrm>
          <a:prstGeom prst="star7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3" name="Hétágú csillag 22"/>
          <p:cNvSpPr/>
          <p:nvPr/>
        </p:nvSpPr>
        <p:spPr>
          <a:xfrm>
            <a:off x="5532044" y="2437988"/>
            <a:ext cx="360040" cy="360040"/>
          </a:xfrm>
          <a:prstGeom prst="star7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4" name="Hétágú csillag 23"/>
          <p:cNvSpPr/>
          <p:nvPr/>
        </p:nvSpPr>
        <p:spPr>
          <a:xfrm>
            <a:off x="5172004" y="3734132"/>
            <a:ext cx="360040" cy="288032"/>
          </a:xfrm>
          <a:prstGeom prst="star7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9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00100" y="0"/>
            <a:ext cx="7686700" cy="642918"/>
          </a:xfrm>
        </p:spPr>
        <p:txBody>
          <a:bodyPr/>
          <a:lstStyle/>
          <a:p>
            <a:r>
              <a:rPr lang="hu-HU" dirty="0" smtClean="0"/>
              <a:t>Elérhetőségek 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Fodor Péter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u-HU" dirty="0" smtClean="0"/>
              <a:t>Tel.: +36302409391</a:t>
            </a:r>
          </a:p>
          <a:p>
            <a:r>
              <a:rPr lang="hu-HU" dirty="0" smtClean="0"/>
              <a:t>Email: </a:t>
            </a:r>
            <a:r>
              <a:rPr lang="hu-HU" dirty="0" err="1" smtClean="0"/>
              <a:t>fodorp</a:t>
            </a:r>
            <a:r>
              <a:rPr lang="hu-HU" dirty="0" smtClean="0"/>
              <a:t>@</a:t>
            </a:r>
            <a:r>
              <a:rPr lang="hu-HU" dirty="0" err="1" smtClean="0"/>
              <a:t>ktk.pte.hu</a:t>
            </a:r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u-HU" dirty="0" smtClean="0"/>
              <a:t>Csapi Vivien</a:t>
            </a:r>
            <a:endParaRPr lang="hu-HU" dirty="0"/>
          </a:p>
        </p:txBody>
      </p:sp>
      <p:sp>
        <p:nvSpPr>
          <p:cNvPr id="7" name="Tartalom helye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u-HU" dirty="0" smtClean="0"/>
              <a:t>Tel.: </a:t>
            </a:r>
            <a:r>
              <a:rPr lang="hu-HU" dirty="0" smtClean="0"/>
              <a:t>+36306622778</a:t>
            </a:r>
            <a:endParaRPr lang="hu-HU" dirty="0" smtClean="0"/>
          </a:p>
          <a:p>
            <a:r>
              <a:rPr lang="hu-HU" dirty="0" smtClean="0"/>
              <a:t>Email:  </a:t>
            </a:r>
            <a:r>
              <a:rPr lang="hu-HU" dirty="0" err="1" smtClean="0"/>
              <a:t>csapiv</a:t>
            </a:r>
            <a:r>
              <a:rPr lang="hu-HU" dirty="0" smtClean="0"/>
              <a:t>@</a:t>
            </a:r>
            <a:r>
              <a:rPr lang="hu-HU" dirty="0" err="1" smtClean="0"/>
              <a:t>ktk.pte.hu</a:t>
            </a: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Tartalom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kutatás célja</a:t>
            </a:r>
          </a:p>
          <a:p>
            <a:r>
              <a:rPr lang="hu-HU" dirty="0" smtClean="0"/>
              <a:t>Felhasznált mutatók </a:t>
            </a:r>
          </a:p>
          <a:p>
            <a:r>
              <a:rPr lang="hu-HU" dirty="0" smtClean="0"/>
              <a:t>A vizsgált sokaság </a:t>
            </a:r>
          </a:p>
          <a:p>
            <a:r>
              <a:rPr lang="hu-HU" dirty="0" smtClean="0"/>
              <a:t>Vizsgált mutatók iparági, idő- és térbeli alakulása </a:t>
            </a:r>
          </a:p>
          <a:p>
            <a:r>
              <a:rPr lang="hu-HU" dirty="0" smtClean="0"/>
              <a:t>IC és hagyományos mutatók összefüggései </a:t>
            </a:r>
          </a:p>
          <a:p>
            <a:r>
              <a:rPr lang="hu-HU" dirty="0" smtClean="0"/>
              <a:t>Korlátok és irányok </a:t>
            </a:r>
          </a:p>
          <a:p>
            <a:r>
              <a:rPr lang="hu-HU" dirty="0" smtClean="0"/>
              <a:t>Összegzés 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Célok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IC modellek tesztelése</a:t>
            </a:r>
          </a:p>
          <a:p>
            <a:r>
              <a:rPr lang="hu-HU" dirty="0" smtClean="0"/>
              <a:t>A hagyományos számviteli és az intellektuális tőke mutatók összehasonlítása </a:t>
            </a:r>
          </a:p>
          <a:p>
            <a:r>
              <a:rPr lang="hu-HU" dirty="0" smtClean="0"/>
              <a:t>Magyar sajátosságok bemutatása </a:t>
            </a:r>
          </a:p>
          <a:p>
            <a:r>
              <a:rPr lang="hu-HU" dirty="0" smtClean="0"/>
              <a:t>Kimagaslóan teljesítő cégek azonosítása</a:t>
            </a:r>
          </a:p>
          <a:p>
            <a:r>
              <a:rPr lang="hu-HU" dirty="0" smtClean="0"/>
              <a:t>Területi, iparági következtetések levonása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Számviteli mutatók</a:t>
            </a:r>
          </a:p>
        </p:txBody>
      </p:sp>
      <p:sp>
        <p:nvSpPr>
          <p:cNvPr id="7" name="Téglalap 6"/>
          <p:cNvSpPr/>
          <p:nvPr/>
        </p:nvSpPr>
        <p:spPr>
          <a:xfrm>
            <a:off x="395288" y="1412875"/>
            <a:ext cx="2089150" cy="79216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b="1" dirty="0">
                <a:solidFill>
                  <a:srgbClr val="002060"/>
                </a:solidFill>
              </a:rPr>
              <a:t>Általános likviditási mutató</a:t>
            </a:r>
          </a:p>
        </p:txBody>
      </p:sp>
      <p:sp>
        <p:nvSpPr>
          <p:cNvPr id="8" name="Téglalap 7"/>
          <p:cNvSpPr/>
          <p:nvPr/>
        </p:nvSpPr>
        <p:spPr>
          <a:xfrm>
            <a:off x="395288" y="2420938"/>
            <a:ext cx="2089150" cy="79216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b="1" dirty="0">
                <a:solidFill>
                  <a:srgbClr val="002060"/>
                </a:solidFill>
              </a:rPr>
              <a:t>Likviditási gyorsráta</a:t>
            </a:r>
          </a:p>
        </p:txBody>
      </p:sp>
      <p:sp>
        <p:nvSpPr>
          <p:cNvPr id="9" name="Téglalap 8"/>
          <p:cNvSpPr/>
          <p:nvPr/>
        </p:nvSpPr>
        <p:spPr>
          <a:xfrm>
            <a:off x="395288" y="3429000"/>
            <a:ext cx="2089150" cy="79216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b="1" dirty="0">
                <a:solidFill>
                  <a:srgbClr val="002060"/>
                </a:solidFill>
              </a:rPr>
              <a:t>Készpénzhányad</a:t>
            </a:r>
          </a:p>
        </p:txBody>
      </p:sp>
      <p:sp>
        <p:nvSpPr>
          <p:cNvPr id="10" name="Téglalap 9"/>
          <p:cNvSpPr/>
          <p:nvPr/>
        </p:nvSpPr>
        <p:spPr>
          <a:xfrm>
            <a:off x="395288" y="4437063"/>
            <a:ext cx="2089150" cy="79216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b="1" dirty="0">
                <a:solidFill>
                  <a:srgbClr val="002060"/>
                </a:solidFill>
              </a:rPr>
              <a:t>Nettó forgótőke</a:t>
            </a:r>
          </a:p>
        </p:txBody>
      </p:sp>
      <p:sp>
        <p:nvSpPr>
          <p:cNvPr id="11" name="Téglalap 10"/>
          <p:cNvSpPr/>
          <p:nvPr/>
        </p:nvSpPr>
        <p:spPr>
          <a:xfrm>
            <a:off x="2700338" y="1412875"/>
            <a:ext cx="2087562" cy="79216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b="1" dirty="0">
                <a:solidFill>
                  <a:srgbClr val="002060"/>
                </a:solidFill>
              </a:rPr>
              <a:t>Saját tőke aránya</a:t>
            </a:r>
          </a:p>
        </p:txBody>
      </p:sp>
      <p:sp>
        <p:nvSpPr>
          <p:cNvPr id="12" name="Téglalap 11"/>
          <p:cNvSpPr/>
          <p:nvPr/>
        </p:nvSpPr>
        <p:spPr>
          <a:xfrm>
            <a:off x="2700338" y="2420938"/>
            <a:ext cx="2087562" cy="79216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b="1" dirty="0">
                <a:solidFill>
                  <a:srgbClr val="002060"/>
                </a:solidFill>
              </a:rPr>
              <a:t>Idegen tőke/saját tőke</a:t>
            </a:r>
          </a:p>
        </p:txBody>
      </p:sp>
      <p:sp>
        <p:nvSpPr>
          <p:cNvPr id="13" name="Téglalap 12"/>
          <p:cNvSpPr/>
          <p:nvPr/>
        </p:nvSpPr>
        <p:spPr>
          <a:xfrm>
            <a:off x="2700338" y="3429000"/>
            <a:ext cx="2087562" cy="79216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b="1" dirty="0">
                <a:solidFill>
                  <a:srgbClr val="002060"/>
                </a:solidFill>
              </a:rPr>
              <a:t>Hosszú távú eladósodottság</a:t>
            </a:r>
          </a:p>
        </p:txBody>
      </p:sp>
      <p:sp>
        <p:nvSpPr>
          <p:cNvPr id="14" name="Téglalap 13"/>
          <p:cNvSpPr/>
          <p:nvPr/>
        </p:nvSpPr>
        <p:spPr>
          <a:xfrm>
            <a:off x="2700338" y="4437063"/>
            <a:ext cx="2087562" cy="79216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b="1" dirty="0">
                <a:solidFill>
                  <a:srgbClr val="002060"/>
                </a:solidFill>
              </a:rPr>
              <a:t>Kamatfedezeti mutató</a:t>
            </a:r>
          </a:p>
        </p:txBody>
      </p:sp>
      <p:sp>
        <p:nvSpPr>
          <p:cNvPr id="15" name="Téglalap 14"/>
          <p:cNvSpPr/>
          <p:nvPr/>
        </p:nvSpPr>
        <p:spPr>
          <a:xfrm>
            <a:off x="5076825" y="1412875"/>
            <a:ext cx="2087563" cy="79216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b="1" dirty="0">
                <a:solidFill>
                  <a:srgbClr val="002060"/>
                </a:solidFill>
              </a:rPr>
              <a:t>Működési profithányad</a:t>
            </a:r>
          </a:p>
        </p:txBody>
      </p:sp>
      <p:sp>
        <p:nvSpPr>
          <p:cNvPr id="16" name="Téglalap 15"/>
          <p:cNvSpPr/>
          <p:nvPr/>
        </p:nvSpPr>
        <p:spPr>
          <a:xfrm>
            <a:off x="5076825" y="2420938"/>
            <a:ext cx="2087563" cy="79216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b="1" dirty="0">
                <a:solidFill>
                  <a:srgbClr val="002060"/>
                </a:solidFill>
              </a:rPr>
              <a:t>Nettó</a:t>
            </a:r>
          </a:p>
          <a:p>
            <a:pPr algn="ctr">
              <a:defRPr/>
            </a:pPr>
            <a:r>
              <a:rPr lang="hu-HU" b="1" dirty="0">
                <a:solidFill>
                  <a:srgbClr val="002060"/>
                </a:solidFill>
              </a:rPr>
              <a:t>profithányad</a:t>
            </a:r>
          </a:p>
        </p:txBody>
      </p:sp>
      <p:sp>
        <p:nvSpPr>
          <p:cNvPr id="17" name="Téglalap 16"/>
          <p:cNvSpPr/>
          <p:nvPr/>
        </p:nvSpPr>
        <p:spPr>
          <a:xfrm>
            <a:off x="5076825" y="3429000"/>
            <a:ext cx="2087563" cy="79216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b="1" dirty="0">
                <a:solidFill>
                  <a:srgbClr val="002060"/>
                </a:solidFill>
              </a:rPr>
              <a:t>ROE, ROA</a:t>
            </a:r>
          </a:p>
        </p:txBody>
      </p:sp>
      <p:sp>
        <p:nvSpPr>
          <p:cNvPr id="18" name="Téglalap 17"/>
          <p:cNvSpPr/>
          <p:nvPr/>
        </p:nvSpPr>
        <p:spPr>
          <a:xfrm>
            <a:off x="7308850" y="1412875"/>
            <a:ext cx="1727200" cy="280828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b="1" dirty="0">
                <a:solidFill>
                  <a:srgbClr val="002060"/>
                </a:solidFill>
              </a:rPr>
              <a:t>Készlet, vevő, szállító forgási idő és forgási sebességek</a:t>
            </a:r>
          </a:p>
        </p:txBody>
      </p:sp>
      <p:sp>
        <p:nvSpPr>
          <p:cNvPr id="19" name="Téglalap 18"/>
          <p:cNvSpPr/>
          <p:nvPr/>
        </p:nvSpPr>
        <p:spPr>
          <a:xfrm>
            <a:off x="7308850" y="4508500"/>
            <a:ext cx="1727200" cy="792163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b="1" dirty="0">
                <a:solidFill>
                  <a:srgbClr val="002060"/>
                </a:solidFill>
              </a:rPr>
              <a:t>MC, PC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ím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smtClean="0"/>
          </a:p>
        </p:txBody>
      </p:sp>
      <p:sp>
        <p:nvSpPr>
          <p:cNvPr id="14341" name="Dia számának helye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22AC84E-510C-43DB-A71F-A542DBAF5AD6}" type="slidenum">
              <a:rPr lang="hu-HU" smtClean="0"/>
              <a:pPr/>
              <a:t>5</a:t>
            </a:fld>
            <a:endParaRPr lang="hu-HU" smtClean="0"/>
          </a:p>
        </p:txBody>
      </p:sp>
      <p:sp>
        <p:nvSpPr>
          <p:cNvPr id="14339" name="Dátum helye 3"/>
          <p:cNvSpPr>
            <a:spLocks noGrp="1"/>
          </p:cNvSpPr>
          <p:nvPr>
            <p:ph type="dt" sz="quarter" idx="4294967295"/>
          </p:nvPr>
        </p:nvSpPr>
        <p:spPr>
          <a:xfrm>
            <a:off x="0" y="6356350"/>
            <a:ext cx="2133600" cy="365125"/>
          </a:xfrm>
          <a:prstGeom prst="rect">
            <a:avLst/>
          </a:prstGeom>
          <a:noFill/>
        </p:spPr>
        <p:txBody>
          <a:bodyPr/>
          <a:lstStyle/>
          <a:p>
            <a:fld id="{3A3C5DA8-279E-4465-BA73-E903DD160E93}" type="datetime1">
              <a:rPr lang="hu-HU" smtClean="0"/>
              <a:pPr/>
              <a:t>2013.03.12.</a:t>
            </a:fld>
            <a:endParaRPr lang="hu-HU" smtClean="0"/>
          </a:p>
        </p:txBody>
      </p:sp>
      <p:graphicFrame>
        <p:nvGraphicFramePr>
          <p:cNvPr id="8" name="Táblázat 7"/>
          <p:cNvGraphicFramePr>
            <a:graphicFrameLocks noGrp="1"/>
          </p:cNvGraphicFramePr>
          <p:nvPr/>
        </p:nvGraphicFramePr>
        <p:xfrm>
          <a:off x="214282" y="500042"/>
          <a:ext cx="8643998" cy="6276415"/>
        </p:xfrm>
        <a:graphic>
          <a:graphicData uri="http://schemas.openxmlformats.org/drawingml/2006/table">
            <a:tbl>
              <a:tblPr/>
              <a:tblGrid>
                <a:gridCol w="4321999"/>
                <a:gridCol w="4321999"/>
              </a:tblGrid>
              <a:tr h="4286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Piaci </a:t>
                      </a:r>
                      <a:r>
                        <a:rPr lang="hu-HU" sz="20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módszerek </a:t>
                      </a:r>
                      <a:endParaRPr lang="hu-HU" sz="24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Eszközarányos megtérülési módszerek </a:t>
                      </a:r>
                      <a:endParaRPr lang="hu-HU" sz="24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614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u-HU" sz="16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A láthatatlan mérleg </a:t>
                      </a:r>
                      <a:endParaRPr lang="hu-HU" sz="24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u-HU" sz="16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Piaci és könyv szerinti érték hányadosa </a:t>
                      </a:r>
                      <a:endParaRPr lang="hu-HU" sz="24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u-HU" sz="16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600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Standfield-féle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befektetői piaci érték (IAMV) </a:t>
                      </a:r>
                      <a:endParaRPr lang="hu-HU" sz="24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u-HU" sz="16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600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Tobin-féle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q mutató </a:t>
                      </a:r>
                      <a:endParaRPr lang="hu-HU" sz="24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u-HU" sz="16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Gazdasági hozzáadott érték (EVA) </a:t>
                      </a:r>
                      <a:endParaRPr lang="hu-HU" sz="24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u-HU" sz="16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Hozzáadott érték szellemi koefficiens (VAIC) </a:t>
                      </a:r>
                      <a:endParaRPr lang="hu-HU" sz="24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u-HU" sz="16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Számított immateriális érték (CIV) </a:t>
                      </a:r>
                      <a:endParaRPr lang="hu-HU" sz="24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u-HU" sz="16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A tudástőke hozama </a:t>
                      </a:r>
                      <a:endParaRPr lang="hu-HU" sz="24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36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2000" b="1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Scorecard</a:t>
                      </a:r>
                      <a:r>
                        <a:rPr lang="hu-HU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módszerek </a:t>
                      </a:r>
                      <a:endParaRPr lang="hu-HU" sz="24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Közvetlen szellemi tőke </a:t>
                      </a:r>
                      <a:r>
                        <a:rPr lang="hu-HU" sz="2000" b="1" dirty="0" err="1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módsz</a:t>
                      </a:r>
                      <a:r>
                        <a:rPr lang="hu-HU" sz="20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.</a:t>
                      </a:r>
                      <a:endParaRPr lang="hu-HU" sz="24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433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u-HU" sz="16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Humán tőke intelligencia </a:t>
                      </a:r>
                      <a:endParaRPr lang="hu-HU" sz="24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u-HU" sz="16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600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Balanced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600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Scorecard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hu-HU" sz="24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u-HU" sz="16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600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Skandia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Navigator </a:t>
                      </a:r>
                      <a:endParaRPr lang="hu-HU" sz="24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u-HU" sz="16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IC Index </a:t>
                      </a:r>
                      <a:endParaRPr lang="hu-HU" sz="24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u-HU" sz="16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600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Intagible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600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Asset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Monitor </a:t>
                      </a:r>
                      <a:endParaRPr lang="hu-HU" sz="24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u-HU" sz="16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Tudás audit ciklusa </a:t>
                      </a:r>
                      <a:endParaRPr lang="hu-HU" sz="24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u-HU" sz="16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Értéklánc </a:t>
                      </a:r>
                      <a:r>
                        <a:rPr lang="hu-HU" sz="1600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Scorecard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hu-HU" sz="24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u-HU" sz="16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Meritum </a:t>
                      </a:r>
                      <a:r>
                        <a:rPr lang="hu-HU" sz="1600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Guidelines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hu-HU" sz="24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u-HU" sz="16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600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Danish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600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Guidelines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hu-HU" sz="24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u-HU" sz="16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600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Topplinjen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/Business IQ </a:t>
                      </a:r>
                      <a:endParaRPr lang="hu-HU" sz="24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u-HU" sz="16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600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Holistic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600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Value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600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Approach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(HVA)* </a:t>
                      </a:r>
                      <a:endParaRPr lang="hu-HU" sz="24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u-HU" sz="16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IC</a:t>
                      </a:r>
                      <a:endParaRPr lang="hu-HU" sz="24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u-HU" sz="16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600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Measuring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and Accounting IC (MAGIC)* </a:t>
                      </a:r>
                      <a:endParaRPr lang="hu-HU" sz="24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u-HU" sz="16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Tudástérkép* </a:t>
                      </a:r>
                      <a:endParaRPr lang="hu-HU" sz="24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u-HU" sz="16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Információbróker (IC audit) </a:t>
                      </a:r>
                      <a:endParaRPr lang="hu-HU" sz="24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u-HU" sz="16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Hivatkozással súlyozott szabadalmak </a:t>
                      </a:r>
                      <a:endParaRPr lang="hu-HU" sz="24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u-HU" sz="16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Humán erőforrás költsége és számviteli kezelése (HRCA) </a:t>
                      </a:r>
                      <a:endParaRPr lang="hu-HU" sz="24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u-HU" sz="16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Inkluzív értékelési metódus (IVM) </a:t>
                      </a:r>
                      <a:endParaRPr lang="hu-HU" sz="24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u-HU" sz="16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600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Nash-féle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jövőközpontú elszámolási módszer (AFTF) </a:t>
                      </a:r>
                      <a:endParaRPr lang="hu-HU" sz="24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u-HU" sz="16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HR nyilatkozat </a:t>
                      </a:r>
                      <a:endParaRPr lang="hu-HU" sz="24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u-HU" sz="16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The </a:t>
                      </a:r>
                      <a:r>
                        <a:rPr lang="hu-HU" sz="1600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Value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Explorer </a:t>
                      </a:r>
                      <a:endParaRPr lang="hu-HU" sz="24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u-HU" sz="16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Szellemi eszköz értékelés </a:t>
                      </a:r>
                      <a:endParaRPr lang="hu-HU" sz="24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u-HU" sz="16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Total </a:t>
                      </a:r>
                      <a:r>
                        <a:rPr lang="hu-HU" sz="1600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Value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600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Creation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(TVC) </a:t>
                      </a:r>
                      <a:endParaRPr lang="hu-HU" sz="24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u-HU" sz="16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Financial </a:t>
                      </a:r>
                      <a:r>
                        <a:rPr lang="hu-HU" sz="1600" dirty="0" err="1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Method</a:t>
                      </a:r>
                      <a:r>
                        <a:rPr lang="hu-HU" sz="160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of </a:t>
                      </a:r>
                      <a:r>
                        <a:rPr lang="hu-HU" sz="1600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Intangible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600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Assets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u-HU" sz="1600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Measuring</a:t>
                      </a:r>
                      <a:r>
                        <a:rPr lang="hu-HU" sz="16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(FIMIAM)* </a:t>
                      </a:r>
                      <a:endParaRPr lang="hu-HU" sz="24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IC mutatók és számításuk 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86870893"/>
              </p:ext>
            </p:extLst>
          </p:nvPr>
        </p:nvGraphicFramePr>
        <p:xfrm>
          <a:off x="216180" y="1000108"/>
          <a:ext cx="8784976" cy="5151888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584176"/>
                <a:gridCol w="4104456"/>
                <a:gridCol w="3096344"/>
              </a:tblGrid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/>
                        <a:t>Szellemi tőke értékelési módszerek</a:t>
                      </a:r>
                      <a:endParaRPr lang="hu-HU" sz="14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/>
                        <a:t>Képlet </a:t>
                      </a:r>
                      <a:endParaRPr lang="hu-HU" sz="14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/>
                        <a:t>Megjegyzés </a:t>
                      </a:r>
                      <a:endParaRPr lang="hu-HU" sz="14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/>
                        <a:t>Egy főre jutó árbevétel</a:t>
                      </a:r>
                      <a:endParaRPr lang="hu-H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 dirty="0" smtClean="0"/>
                        <a:t>Árbevétel/ létszám </a:t>
                      </a:r>
                      <a:endParaRPr lang="hu-HU" sz="14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/>
                        <a:t>Közel</a:t>
                      </a:r>
                      <a:r>
                        <a:rPr lang="hu-HU" sz="1400" baseline="0" dirty="0" smtClean="0"/>
                        <a:t> 400 vállalat</a:t>
                      </a:r>
                      <a:endParaRPr lang="hu-H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err="1"/>
                        <a:t>Tobin</a:t>
                      </a:r>
                      <a:endParaRPr lang="hu-H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 dirty="0" smtClean="0"/>
                        <a:t>Vállalat piaci értéke - Eszközök összesen</a:t>
                      </a:r>
                      <a:endParaRPr lang="hu-HU" sz="14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/>
                        <a:t>40es minta</a:t>
                      </a:r>
                      <a:endParaRPr lang="hu-H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err="1"/>
                        <a:t>Tobin-q</a:t>
                      </a:r>
                      <a:endParaRPr lang="hu-H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400" kern="1200" dirty="0" smtClean="0"/>
                        <a:t>Vállalat piaci értéke / Eszközök összesen</a:t>
                      </a:r>
                      <a:endParaRPr lang="hu-HU" sz="1400" kern="1200" dirty="0" smtClean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/>
                        <a:t>40es minta</a:t>
                      </a:r>
                      <a:endParaRPr lang="hu-H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/>
                        <a:t>EVA</a:t>
                      </a:r>
                      <a:endParaRPr lang="hu-H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4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/>
                        <a:t>Gazdasági hozzáadott érték</a:t>
                      </a:r>
                      <a:endParaRPr lang="hu-H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/>
                        <a:t>MVA</a:t>
                      </a:r>
                      <a:endParaRPr lang="hu-H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4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/>
                        <a:t>40es minta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/>
                        <a:t>Piaci hozzáadott érték</a:t>
                      </a:r>
                      <a:endParaRPr lang="hu-H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/>
                        <a:t>ROA*</a:t>
                      </a:r>
                      <a:endParaRPr lang="hu-H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 dirty="0" smtClean="0"/>
                        <a:t>(</a:t>
                      </a:r>
                      <a:r>
                        <a:rPr lang="hu-HU" sz="1400" kern="1200" dirty="0" err="1" smtClean="0"/>
                        <a:t>ROA-Iparági</a:t>
                      </a:r>
                      <a:r>
                        <a:rPr lang="hu-HU" sz="1400" kern="1200" dirty="0" smtClean="0"/>
                        <a:t> ROA*Tárgyi</a:t>
                      </a:r>
                      <a:r>
                        <a:rPr lang="hu-HU" sz="1400" kern="1200" baseline="0" dirty="0" smtClean="0"/>
                        <a:t> eszközök)/</a:t>
                      </a:r>
                      <a:r>
                        <a:rPr lang="hu-HU" sz="1400" kern="1200" baseline="0" dirty="0" err="1" smtClean="0"/>
                        <a:t>wacc</a:t>
                      </a:r>
                      <a:endParaRPr lang="hu-HU" sz="14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/>
                        <a:t>CIV</a:t>
                      </a:r>
                      <a:endParaRPr lang="hu-H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 dirty="0" smtClean="0"/>
                        <a:t>Bonyolult: hat lépés, átlagolás,iparági adatokkal való korrekció</a:t>
                      </a:r>
                      <a:endParaRPr lang="hu-HU" sz="14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/>
                        <a:t>Kalkulált</a:t>
                      </a:r>
                      <a:r>
                        <a:rPr lang="hu-HU" sz="1400" baseline="0" dirty="0" smtClean="0"/>
                        <a:t> immateriális javak, iparági átlagok figyelembe vételével 3 éves adatsor felhasználásával</a:t>
                      </a:r>
                      <a:endParaRPr lang="hu-H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/>
                        <a:t>II </a:t>
                      </a:r>
                      <a:endParaRPr lang="hu-H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 dirty="0" smtClean="0"/>
                        <a:t>Immateriális javak beszerzése/Árbevétel</a:t>
                      </a:r>
                      <a:endParaRPr lang="hu-HU" sz="14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/>
                        <a:t>Immateriális javak megújulási </a:t>
                      </a:r>
                      <a:r>
                        <a:rPr lang="hu-HU" sz="1400" dirty="0" err="1" smtClean="0"/>
                        <a:t>mtuatója</a:t>
                      </a:r>
                      <a:endParaRPr lang="hu-H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kern="1200" dirty="0" smtClean="0"/>
                        <a:t>CI</a:t>
                      </a:r>
                      <a:endParaRPr lang="hu-HU" sz="14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400" kern="1200" dirty="0" smtClean="0"/>
                        <a:t>(immateriális javak/összes eszköz)</a:t>
                      </a:r>
                      <a:endParaRPr lang="hu-HU" sz="14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err="1" smtClean="0"/>
                        <a:t>Immatjavak</a:t>
                      </a:r>
                      <a:r>
                        <a:rPr lang="hu-HU" sz="1400" dirty="0" smtClean="0"/>
                        <a:t> aránya a teljes eszközszerkezeten</a:t>
                      </a:r>
                      <a:r>
                        <a:rPr lang="hu-HU" sz="1400" baseline="0" dirty="0" smtClean="0"/>
                        <a:t> belül</a:t>
                      </a:r>
                      <a:endParaRPr lang="hu-H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/>
                        <a:t>HCE</a:t>
                      </a:r>
                      <a:endParaRPr lang="hu-H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/>
                        <a:t>Hozzáadott érték/személyi</a:t>
                      </a:r>
                      <a:r>
                        <a:rPr lang="hu-HU" sz="1400" baseline="0" dirty="0" smtClean="0"/>
                        <a:t> jellegű </a:t>
                      </a:r>
                      <a:r>
                        <a:rPr lang="hu-HU" sz="1400" baseline="0" dirty="0" err="1" smtClean="0"/>
                        <a:t>ráfodítások</a:t>
                      </a:r>
                      <a:endParaRPr lang="hu-H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/>
                        <a:t>Ahol a hozzáadott</a:t>
                      </a:r>
                      <a:r>
                        <a:rPr lang="hu-HU" sz="1400" baseline="0" dirty="0" smtClean="0"/>
                        <a:t> érték az összes árbevétel-eladott áruk és közvetített szolgáltatások összege</a:t>
                      </a:r>
                      <a:endParaRPr lang="hu-H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/>
                        <a:t>VAIC (ICE+CEE)</a:t>
                      </a:r>
                      <a:endParaRPr lang="hu-H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/>
                        <a:t>ICE=HCE+SCE;CCE=VA/Eszközök</a:t>
                      </a:r>
                      <a:r>
                        <a:rPr lang="hu-HU" sz="1400" baseline="0" dirty="0" smtClean="0"/>
                        <a:t> összesen</a:t>
                      </a:r>
                      <a:endParaRPr lang="hu-H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400" dirty="0" smtClean="0"/>
                        <a:t>Ahol</a:t>
                      </a:r>
                      <a:r>
                        <a:rPr lang="hu-HU" sz="1400" baseline="0" dirty="0" smtClean="0"/>
                        <a:t> SCE= (</a:t>
                      </a:r>
                      <a:r>
                        <a:rPr lang="hu-HU" sz="1400" baseline="0" dirty="0" err="1" smtClean="0"/>
                        <a:t>VA-SZJráf</a:t>
                      </a:r>
                      <a:r>
                        <a:rPr lang="hu-HU" sz="1400" baseline="0" dirty="0" smtClean="0"/>
                        <a:t>)/VA; </a:t>
                      </a:r>
                      <a:endParaRPr lang="hu-H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4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Szellemi tőke mérés </a:t>
            </a:r>
          </a:p>
        </p:txBody>
      </p:sp>
      <p:sp>
        <p:nvSpPr>
          <p:cNvPr id="15363" name="Text Box 23"/>
          <p:cNvSpPr txBox="1">
            <a:spLocks noChangeArrowheads="1"/>
          </p:cNvSpPr>
          <p:nvPr/>
        </p:nvSpPr>
        <p:spPr bwMode="auto">
          <a:xfrm>
            <a:off x="69850" y="1357298"/>
            <a:ext cx="400110" cy="2214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>
            <a:spAutoFit/>
          </a:bodyPr>
          <a:lstStyle/>
          <a:p>
            <a:pPr algn="ctr"/>
            <a:r>
              <a:rPr lang="hu-HU" sz="1400" b="1" dirty="0">
                <a:latin typeface="Arial" charset="0"/>
              </a:rPr>
              <a:t>Szervezeti szint</a:t>
            </a:r>
            <a:endParaRPr lang="de-DE" dirty="0"/>
          </a:p>
        </p:txBody>
      </p:sp>
      <p:sp>
        <p:nvSpPr>
          <p:cNvPr id="15364" name="Text Box 24"/>
          <p:cNvSpPr txBox="1">
            <a:spLocks noChangeArrowheads="1"/>
          </p:cNvSpPr>
          <p:nvPr/>
        </p:nvSpPr>
        <p:spPr bwMode="auto">
          <a:xfrm>
            <a:off x="63500" y="3571876"/>
            <a:ext cx="400110" cy="25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>
            <a:spAutoFit/>
          </a:bodyPr>
          <a:lstStyle/>
          <a:p>
            <a:pPr algn="ctr"/>
            <a:r>
              <a:rPr lang="hu-HU" sz="1400" b="1" dirty="0">
                <a:latin typeface="Arial" charset="0"/>
              </a:rPr>
              <a:t>Komponensek azonosítva</a:t>
            </a:r>
            <a:endParaRPr lang="de-DE" dirty="0"/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642910" y="1071546"/>
            <a:ext cx="6838979" cy="5357850"/>
            <a:chOff x="1018" y="809"/>
            <a:chExt cx="3722" cy="2712"/>
          </a:xfrm>
        </p:grpSpPr>
        <p:sp>
          <p:nvSpPr>
            <p:cNvPr id="15403" name="Rectangle 22"/>
            <p:cNvSpPr>
              <a:spLocks noChangeArrowheads="1"/>
            </p:cNvSpPr>
            <p:nvPr/>
          </p:nvSpPr>
          <p:spPr bwMode="auto">
            <a:xfrm>
              <a:off x="1022" y="812"/>
              <a:ext cx="3718" cy="27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404" name="Line 25"/>
            <p:cNvSpPr>
              <a:spLocks noChangeShapeType="1"/>
            </p:cNvSpPr>
            <p:nvPr/>
          </p:nvSpPr>
          <p:spPr bwMode="auto">
            <a:xfrm>
              <a:off x="1018" y="2161"/>
              <a:ext cx="37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405" name="Line 26"/>
            <p:cNvSpPr>
              <a:spLocks noChangeShapeType="1"/>
            </p:cNvSpPr>
            <p:nvPr/>
          </p:nvSpPr>
          <p:spPr bwMode="auto">
            <a:xfrm>
              <a:off x="2880" y="809"/>
              <a:ext cx="0" cy="27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15366" name="Oval 28"/>
          <p:cNvSpPr>
            <a:spLocks noChangeArrowheads="1"/>
          </p:cNvSpPr>
          <p:nvPr/>
        </p:nvSpPr>
        <p:spPr bwMode="auto">
          <a:xfrm>
            <a:off x="3643306" y="2571744"/>
            <a:ext cx="1117600" cy="400050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1400" b="1" dirty="0">
                <a:latin typeface="Arial" charset="0"/>
              </a:rPr>
              <a:t>VAIC</a:t>
            </a:r>
          </a:p>
        </p:txBody>
      </p:sp>
      <p:sp>
        <p:nvSpPr>
          <p:cNvPr id="15367" name="Oval 31"/>
          <p:cNvSpPr>
            <a:spLocks noChangeArrowheads="1"/>
          </p:cNvSpPr>
          <p:nvPr/>
        </p:nvSpPr>
        <p:spPr bwMode="auto">
          <a:xfrm>
            <a:off x="4398966" y="3038475"/>
            <a:ext cx="673100" cy="400050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1400" b="1">
                <a:latin typeface="Arial" charset="0"/>
              </a:rPr>
              <a:t>EVA</a:t>
            </a:r>
          </a:p>
        </p:txBody>
      </p:sp>
      <p:sp>
        <p:nvSpPr>
          <p:cNvPr id="15368" name="Oval 32"/>
          <p:cNvSpPr>
            <a:spLocks noChangeArrowheads="1"/>
          </p:cNvSpPr>
          <p:nvPr/>
        </p:nvSpPr>
        <p:spPr bwMode="auto">
          <a:xfrm>
            <a:off x="1784344" y="4044970"/>
            <a:ext cx="1117600" cy="40005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1400" b="1">
                <a:latin typeface="Arial" charset="0"/>
              </a:rPr>
              <a:t>IC-Index</a:t>
            </a:r>
          </a:p>
        </p:txBody>
      </p:sp>
      <p:sp>
        <p:nvSpPr>
          <p:cNvPr id="15369" name="Oval 33"/>
          <p:cNvSpPr>
            <a:spLocks noChangeArrowheads="1"/>
          </p:cNvSpPr>
          <p:nvPr/>
        </p:nvSpPr>
        <p:spPr bwMode="auto">
          <a:xfrm>
            <a:off x="4429124" y="1139813"/>
            <a:ext cx="1392237" cy="646113"/>
          </a:xfrm>
          <a:prstGeom prst="ellipse">
            <a:avLst/>
          </a:prstGeom>
          <a:solidFill>
            <a:srgbClr val="99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1400" b="1" dirty="0">
                <a:latin typeface="Arial" charset="0"/>
              </a:rPr>
              <a:t>Market-</a:t>
            </a:r>
            <a:r>
              <a:rPr lang="de-DE" sz="1400" b="1" dirty="0" err="1">
                <a:latin typeface="Arial" charset="0"/>
              </a:rPr>
              <a:t>to</a:t>
            </a:r>
            <a:r>
              <a:rPr lang="de-DE" sz="1400" b="1" dirty="0">
                <a:latin typeface="Arial" charset="0"/>
              </a:rPr>
              <a:t>-</a:t>
            </a:r>
            <a:br>
              <a:rPr lang="de-DE" sz="1400" b="1" dirty="0">
                <a:latin typeface="Arial" charset="0"/>
              </a:rPr>
            </a:br>
            <a:r>
              <a:rPr lang="de-DE" sz="1400" b="1" dirty="0" err="1">
                <a:latin typeface="Arial" charset="0"/>
              </a:rPr>
              <a:t>book</a:t>
            </a:r>
            <a:r>
              <a:rPr lang="de-DE" sz="1400" b="1" dirty="0">
                <a:latin typeface="Arial" charset="0"/>
              </a:rPr>
              <a:t> Value</a:t>
            </a:r>
          </a:p>
        </p:txBody>
      </p:sp>
      <p:sp>
        <p:nvSpPr>
          <p:cNvPr id="15370" name="Oval 34"/>
          <p:cNvSpPr>
            <a:spLocks noChangeArrowheads="1"/>
          </p:cNvSpPr>
          <p:nvPr/>
        </p:nvSpPr>
        <p:spPr bwMode="auto">
          <a:xfrm>
            <a:off x="1920869" y="5068907"/>
            <a:ext cx="1855788" cy="674688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1400" b="1">
                <a:latin typeface="Arial" charset="0"/>
              </a:rPr>
              <a:t>Intangible Assets</a:t>
            </a:r>
            <a:br>
              <a:rPr lang="de-DE" sz="1400" b="1">
                <a:latin typeface="Arial" charset="0"/>
              </a:rPr>
            </a:br>
            <a:r>
              <a:rPr lang="de-DE" sz="1400" b="1">
                <a:latin typeface="Arial" charset="0"/>
              </a:rPr>
              <a:t>Monitor</a:t>
            </a:r>
          </a:p>
        </p:txBody>
      </p:sp>
      <p:sp>
        <p:nvSpPr>
          <p:cNvPr id="15371" name="Oval 35"/>
          <p:cNvSpPr>
            <a:spLocks noChangeArrowheads="1"/>
          </p:cNvSpPr>
          <p:nvPr/>
        </p:nvSpPr>
        <p:spPr bwMode="auto">
          <a:xfrm>
            <a:off x="1930394" y="5640407"/>
            <a:ext cx="1636713" cy="646113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1400" b="1">
                <a:latin typeface="Arial" charset="0"/>
              </a:rPr>
              <a:t>Human Capital </a:t>
            </a:r>
            <a:br>
              <a:rPr lang="de-DE" sz="1400" b="1">
                <a:latin typeface="Arial" charset="0"/>
              </a:rPr>
            </a:br>
            <a:r>
              <a:rPr lang="de-DE" sz="1400" b="1">
                <a:latin typeface="Arial" charset="0"/>
              </a:rPr>
              <a:t>Intelligence</a:t>
            </a:r>
          </a:p>
        </p:txBody>
      </p:sp>
      <p:sp>
        <p:nvSpPr>
          <p:cNvPr id="15372" name="Oval 36"/>
          <p:cNvSpPr>
            <a:spLocks noChangeArrowheads="1"/>
          </p:cNvSpPr>
          <p:nvPr/>
        </p:nvSpPr>
        <p:spPr bwMode="auto">
          <a:xfrm>
            <a:off x="841369" y="5243532"/>
            <a:ext cx="1304925" cy="5588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1400" b="1">
                <a:latin typeface="Arial" charset="0"/>
              </a:rPr>
              <a:t>Balanced </a:t>
            </a:r>
            <a:br>
              <a:rPr lang="de-DE" sz="1400" b="1">
                <a:latin typeface="Arial" charset="0"/>
              </a:rPr>
            </a:br>
            <a:r>
              <a:rPr lang="de-DE" sz="1400" b="1">
                <a:latin typeface="Arial" charset="0"/>
              </a:rPr>
              <a:t>Scorecard</a:t>
            </a:r>
          </a:p>
        </p:txBody>
      </p:sp>
      <p:sp>
        <p:nvSpPr>
          <p:cNvPr id="15373" name="Oval 37"/>
          <p:cNvSpPr>
            <a:spLocks noChangeArrowheads="1"/>
          </p:cNvSpPr>
          <p:nvPr/>
        </p:nvSpPr>
        <p:spPr bwMode="auto">
          <a:xfrm>
            <a:off x="1195382" y="4675207"/>
            <a:ext cx="1203325" cy="471488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1400" b="1">
                <a:latin typeface="Arial" charset="0"/>
              </a:rPr>
              <a:t>Skandia </a:t>
            </a:r>
            <a:br>
              <a:rPr lang="de-DE" sz="1400" b="1">
                <a:latin typeface="Arial" charset="0"/>
              </a:rPr>
            </a:br>
            <a:r>
              <a:rPr lang="de-DE" sz="1400" b="1">
                <a:latin typeface="Arial" charset="0"/>
              </a:rPr>
              <a:t>Navigator</a:t>
            </a:r>
          </a:p>
        </p:txBody>
      </p:sp>
      <p:sp>
        <p:nvSpPr>
          <p:cNvPr id="15374" name="Oval 38"/>
          <p:cNvSpPr>
            <a:spLocks noChangeArrowheads="1"/>
          </p:cNvSpPr>
          <p:nvPr/>
        </p:nvSpPr>
        <p:spPr bwMode="auto">
          <a:xfrm>
            <a:off x="2292344" y="4524395"/>
            <a:ext cx="1493838" cy="58737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1400" b="1">
                <a:latin typeface="Arial" charset="0"/>
              </a:rPr>
              <a:t>Value Chain </a:t>
            </a:r>
            <a:br>
              <a:rPr lang="de-DE" sz="1400" b="1">
                <a:latin typeface="Arial" charset="0"/>
              </a:rPr>
            </a:br>
            <a:r>
              <a:rPr lang="de-DE" sz="1400" b="1">
                <a:latin typeface="Arial" charset="0"/>
              </a:rPr>
              <a:t>Score Board</a:t>
            </a:r>
          </a:p>
        </p:txBody>
      </p:sp>
      <p:sp>
        <p:nvSpPr>
          <p:cNvPr id="15375" name="Oval 39"/>
          <p:cNvSpPr>
            <a:spLocks noChangeArrowheads="1"/>
          </p:cNvSpPr>
          <p:nvPr/>
        </p:nvSpPr>
        <p:spPr bwMode="auto">
          <a:xfrm>
            <a:off x="5908674" y="1133463"/>
            <a:ext cx="1233487" cy="430213"/>
          </a:xfrm>
          <a:prstGeom prst="ellipse">
            <a:avLst/>
          </a:prstGeom>
          <a:solidFill>
            <a:srgbClr val="99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1400" b="1">
                <a:latin typeface="Arial" charset="0"/>
              </a:rPr>
              <a:t>Tobins q</a:t>
            </a:r>
          </a:p>
        </p:txBody>
      </p:sp>
      <p:sp>
        <p:nvSpPr>
          <p:cNvPr id="15376" name="Oval 40"/>
          <p:cNvSpPr>
            <a:spLocks noChangeArrowheads="1"/>
          </p:cNvSpPr>
          <p:nvPr/>
        </p:nvSpPr>
        <p:spPr bwMode="auto">
          <a:xfrm>
            <a:off x="6000760" y="1714488"/>
            <a:ext cx="1449387" cy="833437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1400" b="1" dirty="0" err="1">
                <a:latin typeface="Arial" charset="0"/>
              </a:rPr>
              <a:t>Knowledge</a:t>
            </a:r>
            <a:r>
              <a:rPr lang="de-DE" sz="1400" b="1" dirty="0">
                <a:latin typeface="Arial" charset="0"/>
              </a:rPr>
              <a:t> </a:t>
            </a:r>
            <a:br>
              <a:rPr lang="de-DE" sz="1400" b="1" dirty="0">
                <a:latin typeface="Arial" charset="0"/>
              </a:rPr>
            </a:br>
            <a:r>
              <a:rPr lang="de-DE" sz="1400" b="1" dirty="0">
                <a:latin typeface="Arial" charset="0"/>
              </a:rPr>
              <a:t>Capital </a:t>
            </a:r>
            <a:br>
              <a:rPr lang="de-DE" sz="1400" b="1" dirty="0">
                <a:latin typeface="Arial" charset="0"/>
              </a:rPr>
            </a:br>
            <a:r>
              <a:rPr lang="de-DE" sz="1400" b="1" dirty="0" err="1">
                <a:latin typeface="Arial" charset="0"/>
              </a:rPr>
              <a:t>Earnings</a:t>
            </a:r>
            <a:endParaRPr lang="de-DE" sz="1400" b="1" dirty="0">
              <a:latin typeface="Arial" charset="0"/>
            </a:endParaRPr>
          </a:p>
        </p:txBody>
      </p:sp>
      <p:sp>
        <p:nvSpPr>
          <p:cNvPr id="15377" name="Oval 41"/>
          <p:cNvSpPr>
            <a:spLocks noChangeArrowheads="1"/>
          </p:cNvSpPr>
          <p:nvPr/>
        </p:nvSpPr>
        <p:spPr bwMode="auto">
          <a:xfrm>
            <a:off x="6588125" y="2938463"/>
            <a:ext cx="869950" cy="61277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1400" b="1" dirty="0">
                <a:latin typeface="Arial" charset="0"/>
              </a:rPr>
              <a:t>C</a:t>
            </a:r>
            <a:r>
              <a:rPr lang="hu-HU" sz="1400" b="1" dirty="0">
                <a:latin typeface="Arial" charset="0"/>
              </a:rPr>
              <a:t>IV</a:t>
            </a:r>
            <a:endParaRPr lang="de-DE" sz="1400" b="1" dirty="0">
              <a:latin typeface="Arial" charset="0"/>
            </a:endParaRPr>
          </a:p>
        </p:txBody>
      </p:sp>
      <p:sp>
        <p:nvSpPr>
          <p:cNvPr id="15378" name="Oval 42"/>
          <p:cNvSpPr>
            <a:spLocks noChangeArrowheads="1"/>
          </p:cNvSpPr>
          <p:nvPr/>
        </p:nvSpPr>
        <p:spPr bwMode="auto">
          <a:xfrm>
            <a:off x="5935662" y="3629026"/>
            <a:ext cx="1233488" cy="357187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1400" b="1">
                <a:latin typeface="Arial" charset="0"/>
              </a:rPr>
              <a:t>AFTF</a:t>
            </a:r>
          </a:p>
        </p:txBody>
      </p:sp>
      <p:sp>
        <p:nvSpPr>
          <p:cNvPr id="15379" name="Oval 43"/>
          <p:cNvSpPr>
            <a:spLocks noChangeArrowheads="1"/>
          </p:cNvSpPr>
          <p:nvPr/>
        </p:nvSpPr>
        <p:spPr bwMode="auto">
          <a:xfrm>
            <a:off x="4500562" y="3571876"/>
            <a:ext cx="1141413" cy="385762"/>
          </a:xfrm>
          <a:prstGeom prst="ellipse">
            <a:avLst/>
          </a:prstGeom>
          <a:solidFill>
            <a:srgbClr val="99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1400" b="1">
                <a:latin typeface="Arial" charset="0"/>
              </a:rPr>
              <a:t>IAMV</a:t>
            </a:r>
          </a:p>
        </p:txBody>
      </p:sp>
      <p:sp>
        <p:nvSpPr>
          <p:cNvPr id="15380" name="Oval 44"/>
          <p:cNvSpPr>
            <a:spLocks noChangeArrowheads="1"/>
          </p:cNvSpPr>
          <p:nvPr/>
        </p:nvSpPr>
        <p:spPr bwMode="auto">
          <a:xfrm>
            <a:off x="4286248" y="4764092"/>
            <a:ext cx="1620837" cy="817563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1400" b="1">
                <a:latin typeface="Arial" charset="0"/>
              </a:rPr>
              <a:t>Inclusive </a:t>
            </a:r>
            <a:br>
              <a:rPr lang="de-DE" sz="1400" b="1">
                <a:latin typeface="Arial" charset="0"/>
              </a:rPr>
            </a:br>
            <a:r>
              <a:rPr lang="de-DE" sz="1400" b="1">
                <a:latin typeface="Arial" charset="0"/>
              </a:rPr>
              <a:t>Valuation </a:t>
            </a:r>
            <a:br>
              <a:rPr lang="de-DE" sz="1400" b="1">
                <a:latin typeface="Arial" charset="0"/>
              </a:rPr>
            </a:br>
            <a:r>
              <a:rPr lang="de-DE" sz="1400" b="1">
                <a:latin typeface="Arial" charset="0"/>
              </a:rPr>
              <a:t>Methodology</a:t>
            </a:r>
          </a:p>
        </p:txBody>
      </p:sp>
      <p:sp>
        <p:nvSpPr>
          <p:cNvPr id="15381" name="Oval 45"/>
          <p:cNvSpPr>
            <a:spLocks noChangeArrowheads="1"/>
          </p:cNvSpPr>
          <p:nvPr/>
        </p:nvSpPr>
        <p:spPr bwMode="auto">
          <a:xfrm>
            <a:off x="4286248" y="4087817"/>
            <a:ext cx="1790700" cy="67310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1400" b="1">
                <a:latin typeface="Arial" charset="0"/>
              </a:rPr>
              <a:t>Citation-weighted </a:t>
            </a:r>
            <a:br>
              <a:rPr lang="de-DE" sz="1400" b="1">
                <a:latin typeface="Arial" charset="0"/>
              </a:rPr>
            </a:br>
            <a:r>
              <a:rPr lang="de-DE" sz="1400" b="1">
                <a:latin typeface="Arial" charset="0"/>
              </a:rPr>
              <a:t>Patents</a:t>
            </a:r>
          </a:p>
        </p:txBody>
      </p:sp>
      <p:sp>
        <p:nvSpPr>
          <p:cNvPr id="15382" name="Oval 46"/>
          <p:cNvSpPr>
            <a:spLocks noChangeArrowheads="1"/>
          </p:cNvSpPr>
          <p:nvPr/>
        </p:nvSpPr>
        <p:spPr bwMode="auto">
          <a:xfrm>
            <a:off x="4286248" y="5673730"/>
            <a:ext cx="1565275" cy="50165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1400" b="1" dirty="0">
                <a:latin typeface="Arial" charset="0"/>
              </a:rPr>
              <a:t>Technology </a:t>
            </a:r>
            <a:br>
              <a:rPr lang="de-DE" sz="1400" b="1" dirty="0">
                <a:latin typeface="Arial" charset="0"/>
              </a:rPr>
            </a:br>
            <a:r>
              <a:rPr lang="de-DE" sz="1400" b="1" dirty="0">
                <a:latin typeface="Arial" charset="0"/>
              </a:rPr>
              <a:t>Broker</a:t>
            </a:r>
          </a:p>
        </p:txBody>
      </p:sp>
      <p:sp>
        <p:nvSpPr>
          <p:cNvPr id="15383" name="Oval 47"/>
          <p:cNvSpPr>
            <a:spLocks noChangeArrowheads="1"/>
          </p:cNvSpPr>
          <p:nvPr/>
        </p:nvSpPr>
        <p:spPr bwMode="auto">
          <a:xfrm>
            <a:off x="6056310" y="4071942"/>
            <a:ext cx="1117600" cy="400050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1400" b="1">
                <a:latin typeface="Arial" charset="0"/>
              </a:rPr>
              <a:t>HRCA</a:t>
            </a:r>
          </a:p>
        </p:txBody>
      </p:sp>
      <p:sp>
        <p:nvSpPr>
          <p:cNvPr id="15384" name="Oval 48"/>
          <p:cNvSpPr>
            <a:spLocks noChangeArrowheads="1"/>
          </p:cNvSpPr>
          <p:nvPr/>
        </p:nvSpPr>
        <p:spPr bwMode="auto">
          <a:xfrm>
            <a:off x="5507035" y="5427667"/>
            <a:ext cx="1695450" cy="747713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1400" b="1">
                <a:latin typeface="Arial" charset="0"/>
              </a:rPr>
              <a:t>Intellectual</a:t>
            </a:r>
            <a:br>
              <a:rPr lang="de-DE" sz="1400" b="1">
                <a:latin typeface="Arial" charset="0"/>
              </a:rPr>
            </a:br>
            <a:r>
              <a:rPr lang="de-DE" sz="1400" b="1">
                <a:latin typeface="Arial" charset="0"/>
              </a:rPr>
              <a:t> Asset </a:t>
            </a:r>
            <a:br>
              <a:rPr lang="de-DE" sz="1400" b="1">
                <a:latin typeface="Arial" charset="0"/>
              </a:rPr>
            </a:br>
            <a:r>
              <a:rPr lang="de-DE" sz="1400" b="1">
                <a:latin typeface="Arial" charset="0"/>
              </a:rPr>
              <a:t>Valuator</a:t>
            </a:r>
          </a:p>
        </p:txBody>
      </p:sp>
      <p:sp>
        <p:nvSpPr>
          <p:cNvPr id="15385" name="Oval 49"/>
          <p:cNvSpPr>
            <a:spLocks noChangeArrowheads="1"/>
          </p:cNvSpPr>
          <p:nvPr/>
        </p:nvSpPr>
        <p:spPr bwMode="auto">
          <a:xfrm>
            <a:off x="5846760" y="4916492"/>
            <a:ext cx="1377950" cy="544513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1400" b="1">
                <a:latin typeface="Arial" charset="0"/>
              </a:rPr>
              <a:t>The Value </a:t>
            </a:r>
            <a:br>
              <a:rPr lang="de-DE" sz="1400" b="1">
                <a:latin typeface="Arial" charset="0"/>
              </a:rPr>
            </a:br>
            <a:r>
              <a:rPr lang="de-DE" sz="1400" b="1">
                <a:latin typeface="Arial" charset="0"/>
              </a:rPr>
              <a:t>Explorer</a:t>
            </a:r>
          </a:p>
        </p:txBody>
      </p:sp>
      <p:sp>
        <p:nvSpPr>
          <p:cNvPr id="15386" name="Oval 50"/>
          <p:cNvSpPr>
            <a:spLocks noChangeArrowheads="1"/>
          </p:cNvSpPr>
          <p:nvPr/>
        </p:nvSpPr>
        <p:spPr bwMode="auto">
          <a:xfrm>
            <a:off x="6000748" y="4478342"/>
            <a:ext cx="1117600" cy="400050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1400" b="1">
                <a:latin typeface="Arial" charset="0"/>
              </a:rPr>
              <a:t>TVC</a:t>
            </a:r>
          </a:p>
        </p:txBody>
      </p:sp>
      <p:sp>
        <p:nvSpPr>
          <p:cNvPr id="15387" name="Oval 51"/>
          <p:cNvSpPr>
            <a:spLocks noChangeArrowheads="1"/>
          </p:cNvSpPr>
          <p:nvPr/>
        </p:nvSpPr>
        <p:spPr bwMode="auto">
          <a:xfrm>
            <a:off x="7750175" y="2006600"/>
            <a:ext cx="914400" cy="379413"/>
          </a:xfrm>
          <a:prstGeom prst="ellipse">
            <a:avLst/>
          </a:prstGeom>
          <a:solidFill>
            <a:srgbClr val="99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5389" name="Text Box 53"/>
          <p:cNvSpPr txBox="1">
            <a:spLocks noChangeArrowheads="1"/>
          </p:cNvSpPr>
          <p:nvPr/>
        </p:nvSpPr>
        <p:spPr bwMode="auto">
          <a:xfrm>
            <a:off x="7504113" y="2373313"/>
            <a:ext cx="13779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hu-HU" sz="1400" b="1">
                <a:latin typeface="Arial" charset="0"/>
              </a:rPr>
              <a:t>Piaci </a:t>
            </a:r>
          </a:p>
          <a:p>
            <a:pPr algn="ctr">
              <a:lnSpc>
                <a:spcPct val="80000"/>
              </a:lnSpc>
            </a:pPr>
            <a:r>
              <a:rPr lang="hu-HU" sz="1400" b="1">
                <a:latin typeface="Arial" charset="0"/>
              </a:rPr>
              <a:t>Kapitalizációs</a:t>
            </a:r>
          </a:p>
          <a:p>
            <a:pPr algn="ctr">
              <a:lnSpc>
                <a:spcPct val="80000"/>
              </a:lnSpc>
            </a:pPr>
            <a:r>
              <a:rPr lang="hu-HU" sz="1400" b="1">
                <a:latin typeface="Arial" charset="0"/>
              </a:rPr>
              <a:t>eljárások</a:t>
            </a:r>
            <a:endParaRPr lang="de-DE" sz="1400" b="1">
              <a:latin typeface="Arial" charset="0"/>
            </a:endParaRPr>
          </a:p>
        </p:txBody>
      </p:sp>
      <p:sp>
        <p:nvSpPr>
          <p:cNvPr id="15390" name="Oval 54"/>
          <p:cNvSpPr>
            <a:spLocks noChangeArrowheads="1"/>
          </p:cNvSpPr>
          <p:nvPr/>
        </p:nvSpPr>
        <p:spPr bwMode="auto">
          <a:xfrm>
            <a:off x="7766050" y="3021013"/>
            <a:ext cx="914400" cy="379412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5391" name="Text Box 55"/>
          <p:cNvSpPr txBox="1">
            <a:spLocks noChangeArrowheads="1"/>
          </p:cNvSpPr>
          <p:nvPr/>
        </p:nvSpPr>
        <p:spPr bwMode="auto">
          <a:xfrm>
            <a:off x="7745413" y="3387725"/>
            <a:ext cx="960437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hu-HU" sz="1400" b="1">
                <a:latin typeface="Arial" charset="0"/>
              </a:rPr>
              <a:t>ROA </a:t>
            </a:r>
          </a:p>
          <a:p>
            <a:pPr algn="ctr">
              <a:lnSpc>
                <a:spcPct val="80000"/>
              </a:lnSpc>
            </a:pPr>
            <a:r>
              <a:rPr lang="hu-HU" sz="1400" b="1">
                <a:latin typeface="Arial" charset="0"/>
              </a:rPr>
              <a:t>eljárások</a:t>
            </a:r>
            <a:endParaRPr lang="de-DE" sz="1400" b="1">
              <a:latin typeface="Arial" charset="0"/>
            </a:endParaRPr>
          </a:p>
        </p:txBody>
      </p:sp>
      <p:sp>
        <p:nvSpPr>
          <p:cNvPr id="15392" name="Oval 56"/>
          <p:cNvSpPr>
            <a:spLocks noChangeArrowheads="1"/>
          </p:cNvSpPr>
          <p:nvPr/>
        </p:nvSpPr>
        <p:spPr bwMode="auto">
          <a:xfrm>
            <a:off x="7780338" y="4006850"/>
            <a:ext cx="914400" cy="379413"/>
          </a:xfrm>
          <a:prstGeom prst="ellipse">
            <a:avLst/>
          </a:prstGeom>
          <a:solidFill>
            <a:srgbClr val="99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5393" name="Text Box 57"/>
          <p:cNvSpPr txBox="1">
            <a:spLocks noChangeArrowheads="1"/>
          </p:cNvSpPr>
          <p:nvPr/>
        </p:nvSpPr>
        <p:spPr bwMode="auto">
          <a:xfrm>
            <a:off x="7548563" y="4373563"/>
            <a:ext cx="13700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hu-HU" sz="1400" b="1">
                <a:latin typeface="Arial" charset="0"/>
              </a:rPr>
              <a:t>Közvetlen</a:t>
            </a:r>
          </a:p>
          <a:p>
            <a:pPr algn="ctr">
              <a:lnSpc>
                <a:spcPct val="80000"/>
              </a:lnSpc>
            </a:pPr>
            <a:r>
              <a:rPr lang="hu-HU" sz="1400" b="1">
                <a:latin typeface="Arial" charset="0"/>
              </a:rPr>
              <a:t>Szellemi tőke </a:t>
            </a:r>
          </a:p>
          <a:p>
            <a:pPr algn="ctr">
              <a:lnSpc>
                <a:spcPct val="80000"/>
              </a:lnSpc>
            </a:pPr>
            <a:r>
              <a:rPr lang="hu-HU" sz="1400" b="1">
                <a:latin typeface="Arial" charset="0"/>
              </a:rPr>
              <a:t>mérés</a:t>
            </a:r>
            <a:endParaRPr lang="de-DE" sz="1400" b="1">
              <a:latin typeface="Arial" charset="0"/>
            </a:endParaRPr>
          </a:p>
        </p:txBody>
      </p:sp>
      <p:sp>
        <p:nvSpPr>
          <p:cNvPr id="15394" name="Oval 58"/>
          <p:cNvSpPr>
            <a:spLocks noChangeArrowheads="1"/>
          </p:cNvSpPr>
          <p:nvPr/>
        </p:nvSpPr>
        <p:spPr bwMode="auto">
          <a:xfrm>
            <a:off x="7812088" y="4973638"/>
            <a:ext cx="914400" cy="379412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5395" name="Text Box 59"/>
          <p:cNvSpPr txBox="1">
            <a:spLocks noChangeArrowheads="1"/>
          </p:cNvSpPr>
          <p:nvPr/>
        </p:nvSpPr>
        <p:spPr bwMode="auto">
          <a:xfrm>
            <a:off x="7716838" y="5340350"/>
            <a:ext cx="111125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de-DE" sz="1400" b="1">
                <a:latin typeface="Arial" charset="0"/>
              </a:rPr>
              <a:t>Scorecard </a:t>
            </a:r>
            <a:br>
              <a:rPr lang="de-DE" sz="1400" b="1">
                <a:latin typeface="Arial" charset="0"/>
              </a:rPr>
            </a:br>
            <a:r>
              <a:rPr lang="de-DE" sz="1400" b="1">
                <a:latin typeface="Arial" charset="0"/>
              </a:rPr>
              <a:t>M</a:t>
            </a:r>
            <a:r>
              <a:rPr lang="hu-HU" sz="1400" b="1">
                <a:latin typeface="Arial" charset="0"/>
              </a:rPr>
              <a:t>ódszerek</a:t>
            </a:r>
            <a:endParaRPr lang="de-DE" sz="1400" b="1">
              <a:latin typeface="Arial" charset="0"/>
            </a:endParaRPr>
          </a:p>
        </p:txBody>
      </p:sp>
      <p:sp>
        <p:nvSpPr>
          <p:cNvPr id="15396" name="Text Box 60"/>
          <p:cNvSpPr txBox="1">
            <a:spLocks noChangeArrowheads="1"/>
          </p:cNvSpPr>
          <p:nvPr/>
        </p:nvSpPr>
        <p:spPr bwMode="auto">
          <a:xfrm>
            <a:off x="1071538" y="6357958"/>
            <a:ext cx="2682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1400" b="1" dirty="0" smtClean="0">
                <a:latin typeface="Arial" charset="0"/>
              </a:rPr>
              <a:t>N</a:t>
            </a:r>
            <a:r>
              <a:rPr lang="hu-HU" sz="1400" b="1" dirty="0" err="1" smtClean="0">
                <a:latin typeface="Arial" charset="0"/>
              </a:rPr>
              <a:t>em</a:t>
            </a:r>
            <a:r>
              <a:rPr lang="de-DE" sz="1400" b="1" dirty="0" smtClean="0">
                <a:latin typeface="Arial" charset="0"/>
              </a:rPr>
              <a:t> </a:t>
            </a:r>
            <a:r>
              <a:rPr lang="hu-HU" sz="1400" b="1" dirty="0" err="1">
                <a:latin typeface="Arial" charset="0"/>
              </a:rPr>
              <a:t>mon-értékelés</a:t>
            </a:r>
            <a:endParaRPr lang="de-DE" dirty="0"/>
          </a:p>
        </p:txBody>
      </p:sp>
      <p:sp>
        <p:nvSpPr>
          <p:cNvPr id="15397" name="Text Box 61"/>
          <p:cNvSpPr txBox="1">
            <a:spLocks noChangeArrowheads="1"/>
          </p:cNvSpPr>
          <p:nvPr/>
        </p:nvSpPr>
        <p:spPr bwMode="auto">
          <a:xfrm>
            <a:off x="4357686" y="6357958"/>
            <a:ext cx="2682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400" b="1">
                <a:latin typeface="Arial" charset="0"/>
              </a:rPr>
              <a:t>Mon-értékelés</a:t>
            </a:r>
            <a:endParaRPr lang="de-DE"/>
          </a:p>
        </p:txBody>
      </p:sp>
      <p:sp>
        <p:nvSpPr>
          <p:cNvPr id="15398" name="Text Box 63"/>
          <p:cNvSpPr txBox="1">
            <a:spLocks noChangeArrowheads="1"/>
          </p:cNvSpPr>
          <p:nvPr/>
        </p:nvSpPr>
        <p:spPr bwMode="auto">
          <a:xfrm>
            <a:off x="7308850" y="6165850"/>
            <a:ext cx="16605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200" i="1">
                <a:latin typeface="Arial" charset="0"/>
              </a:rPr>
              <a:t>Forrás</a:t>
            </a:r>
            <a:r>
              <a:rPr lang="de-DE" sz="1200" i="1">
                <a:latin typeface="Arial" charset="0"/>
              </a:rPr>
              <a:t>: Sveiby (2001)</a:t>
            </a:r>
            <a:endParaRPr lang="de-DE" i="1"/>
          </a:p>
        </p:txBody>
      </p:sp>
      <p:sp>
        <p:nvSpPr>
          <p:cNvPr id="15399" name="Oval 31"/>
          <p:cNvSpPr>
            <a:spLocks noChangeArrowheads="1"/>
          </p:cNvSpPr>
          <p:nvPr/>
        </p:nvSpPr>
        <p:spPr bwMode="auto">
          <a:xfrm>
            <a:off x="4929190" y="2671760"/>
            <a:ext cx="673100" cy="400050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hu-HU" sz="1400" b="1">
                <a:latin typeface="Arial" charset="0"/>
              </a:rPr>
              <a:t>M</a:t>
            </a:r>
            <a:r>
              <a:rPr lang="de-DE" sz="1400" b="1">
                <a:latin typeface="Arial" charset="0"/>
              </a:rPr>
              <a:t>VA</a:t>
            </a:r>
          </a:p>
        </p:txBody>
      </p:sp>
      <p:sp>
        <p:nvSpPr>
          <p:cNvPr id="15400" name="Oval 31"/>
          <p:cNvSpPr>
            <a:spLocks noChangeArrowheads="1"/>
          </p:cNvSpPr>
          <p:nvPr/>
        </p:nvSpPr>
        <p:spPr bwMode="auto">
          <a:xfrm>
            <a:off x="5405448" y="3128963"/>
            <a:ext cx="595312" cy="371475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hu-HU" sz="1400" b="1" dirty="0">
                <a:latin typeface="Arial" charset="0"/>
              </a:rPr>
              <a:t>CI</a:t>
            </a:r>
            <a:endParaRPr lang="de-DE" sz="1400" b="1" dirty="0">
              <a:latin typeface="Arial" charset="0"/>
            </a:endParaRPr>
          </a:p>
        </p:txBody>
      </p:sp>
      <p:sp>
        <p:nvSpPr>
          <p:cNvPr id="15401" name="Oval 31"/>
          <p:cNvSpPr>
            <a:spLocks noChangeArrowheads="1"/>
          </p:cNvSpPr>
          <p:nvPr/>
        </p:nvSpPr>
        <p:spPr bwMode="auto">
          <a:xfrm>
            <a:off x="5214942" y="2071678"/>
            <a:ext cx="776283" cy="552460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hu-HU" sz="1400" b="1" dirty="0">
                <a:latin typeface="Arial" charset="0"/>
              </a:rPr>
              <a:t>II</a:t>
            </a:r>
            <a:endParaRPr lang="de-DE" sz="1400" b="1" dirty="0">
              <a:latin typeface="Arial" charset="0"/>
            </a:endParaRPr>
          </a:p>
        </p:txBody>
      </p:sp>
      <p:sp>
        <p:nvSpPr>
          <p:cNvPr id="15402" name="Oval 41"/>
          <p:cNvSpPr>
            <a:spLocks noChangeArrowheads="1"/>
          </p:cNvSpPr>
          <p:nvPr/>
        </p:nvSpPr>
        <p:spPr bwMode="auto">
          <a:xfrm>
            <a:off x="5922976" y="2714620"/>
            <a:ext cx="649288" cy="563563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hu-HU" sz="1400" b="1" dirty="0">
                <a:latin typeface="Arial" charset="0"/>
              </a:rPr>
              <a:t>ROA*</a:t>
            </a:r>
            <a:endParaRPr lang="de-DE" sz="1400" b="1" dirty="0">
              <a:latin typeface="Arial" charset="0"/>
            </a:endParaRPr>
          </a:p>
        </p:txBody>
      </p:sp>
      <p:sp>
        <p:nvSpPr>
          <p:cNvPr id="46" name="Oval 28"/>
          <p:cNvSpPr>
            <a:spLocks noChangeArrowheads="1"/>
          </p:cNvSpPr>
          <p:nvPr/>
        </p:nvSpPr>
        <p:spPr bwMode="auto">
          <a:xfrm>
            <a:off x="4071934" y="1928802"/>
            <a:ext cx="1117600" cy="400050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hu-HU" sz="1400" b="1" dirty="0" err="1" smtClean="0">
                <a:latin typeface="Arial" charset="0"/>
              </a:rPr>
              <a:t>Alk</a:t>
            </a:r>
            <a:r>
              <a:rPr lang="hu-HU" sz="1400" b="1" dirty="0" smtClean="0">
                <a:latin typeface="Arial" charset="0"/>
              </a:rPr>
              <a:t>. hat. </a:t>
            </a:r>
            <a:endParaRPr lang="de-DE" sz="1400" b="1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20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2000"/>
                                        <p:tgtEl>
                                          <p:spTgt spid="153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20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animBg="1"/>
      <p:bldP spid="15368" grpId="1" animBg="1"/>
      <p:bldP spid="15369" grpId="0" animBg="1"/>
      <p:bldP spid="15370" grpId="0" animBg="1"/>
      <p:bldP spid="15370" grpId="1" animBg="1"/>
      <p:bldP spid="15371" grpId="0" animBg="1"/>
      <p:bldP spid="15371" grpId="1" animBg="1"/>
      <p:bldP spid="15372" grpId="0" animBg="1"/>
      <p:bldP spid="15372" grpId="1" animBg="1"/>
      <p:bldP spid="15373" grpId="0" animBg="1"/>
      <p:bldP spid="15373" grpId="1" animBg="1"/>
      <p:bldP spid="15374" grpId="0" animBg="1"/>
      <p:bldP spid="15374" grpId="1" animBg="1"/>
      <p:bldP spid="15375" grpId="0" animBg="1"/>
      <p:bldP spid="15376" grpId="0" animBg="1"/>
      <p:bldP spid="15378" grpId="0" animBg="1"/>
      <p:bldP spid="15379" grpId="0" animBg="1"/>
      <p:bldP spid="15380" grpId="0" animBg="1"/>
      <p:bldP spid="15381" grpId="0" animBg="1"/>
      <p:bldP spid="15382" grpId="0" animBg="1"/>
      <p:bldP spid="15383" grpId="0" animBg="1"/>
      <p:bldP spid="15384" grpId="0" animBg="1"/>
      <p:bldP spid="15385" grpId="0" animBg="1"/>
      <p:bldP spid="15386" grpId="0" animBg="1"/>
      <p:bldP spid="1539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sokaság </a:t>
            </a:r>
          </a:p>
        </p:txBody>
      </p:sp>
      <p:sp>
        <p:nvSpPr>
          <p:cNvPr id="18435" name="Tartalom helye 2"/>
          <p:cNvSpPr>
            <a:spLocks noGrp="1"/>
          </p:cNvSpPr>
          <p:nvPr>
            <p:ph idx="1"/>
          </p:nvPr>
        </p:nvSpPr>
        <p:spPr>
          <a:xfrm>
            <a:off x="4714876" y="1428736"/>
            <a:ext cx="4071966" cy="1928850"/>
          </a:xfrm>
        </p:spPr>
        <p:txBody>
          <a:bodyPr>
            <a:normAutofit/>
          </a:bodyPr>
          <a:lstStyle/>
          <a:p>
            <a:r>
              <a:rPr lang="hu-HU" sz="2000" dirty="0" smtClean="0"/>
              <a:t>HVG TOP500 – árbevétel </a:t>
            </a:r>
          </a:p>
          <a:p>
            <a:r>
              <a:rPr lang="hu-HU" sz="2000" dirty="0" smtClean="0"/>
              <a:t>Baranya TOP100 - árbevétel </a:t>
            </a:r>
          </a:p>
          <a:p>
            <a:r>
              <a:rPr lang="hu-HU" sz="2000" dirty="0" smtClean="0"/>
              <a:t>Szabolcs TOP100 - árbevétel </a:t>
            </a:r>
          </a:p>
          <a:p>
            <a:r>
              <a:rPr lang="hu-HU" sz="2000" dirty="0" smtClean="0"/>
              <a:t>Dél-Alföld TOP100 - árbevétel </a:t>
            </a:r>
          </a:p>
          <a:p>
            <a:r>
              <a:rPr lang="hu-HU" sz="2000" dirty="0" smtClean="0"/>
              <a:t>Innovatív cégek TOP20 </a:t>
            </a:r>
          </a:p>
        </p:txBody>
      </p:sp>
      <p:sp>
        <p:nvSpPr>
          <p:cNvPr id="18438" name="Dia számának helye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6783404-1870-4959-AC6E-741FB67226A2}" type="slidenum">
              <a:rPr lang="hu-HU" smtClean="0"/>
              <a:pPr/>
              <a:t>8</a:t>
            </a:fld>
            <a:endParaRPr lang="hu-HU" smtClean="0"/>
          </a:p>
        </p:txBody>
      </p:sp>
      <p:graphicFrame>
        <p:nvGraphicFramePr>
          <p:cNvPr id="8" name="Diagram 7"/>
          <p:cNvGraphicFramePr/>
          <p:nvPr/>
        </p:nvGraphicFramePr>
        <p:xfrm>
          <a:off x="3500398" y="3500438"/>
          <a:ext cx="5643602" cy="292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Szövegdoboz 8"/>
          <p:cNvSpPr txBox="1"/>
          <p:nvPr/>
        </p:nvSpPr>
        <p:spPr>
          <a:xfrm>
            <a:off x="1500166" y="5643578"/>
            <a:ext cx="1643074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2000" dirty="0" smtClean="0"/>
              <a:t>N=779</a:t>
            </a:r>
            <a:endParaRPr lang="hu-HU" sz="2000" dirty="0"/>
          </a:p>
        </p:txBody>
      </p:sp>
      <p:graphicFrame>
        <p:nvGraphicFramePr>
          <p:cNvPr id="12" name="Táblázat 11"/>
          <p:cNvGraphicFramePr>
            <a:graphicFrameLocks noGrp="1"/>
          </p:cNvGraphicFramePr>
          <p:nvPr/>
        </p:nvGraphicFramePr>
        <p:xfrm>
          <a:off x="428596" y="1714488"/>
          <a:ext cx="3786214" cy="36576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143240"/>
                <a:gridCol w="642974"/>
              </a:tblGrid>
              <a:tr h="64636">
                <a:tc>
                  <a:txBody>
                    <a:bodyPr/>
                    <a:lstStyle/>
                    <a:p>
                      <a:pPr algn="ctr" fontAlgn="t"/>
                      <a:r>
                        <a:rPr lang="hu-HU" sz="1600" u="none" strike="noStrike" dirty="0" smtClean="0"/>
                        <a:t>TEÁOR 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u-HU" sz="1600" u="none" strike="noStrike" dirty="0" smtClean="0"/>
                        <a:t>%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64636">
                <a:tc>
                  <a:txBody>
                    <a:bodyPr/>
                    <a:lstStyle/>
                    <a:p>
                      <a:pPr algn="ctr" fontAlgn="t"/>
                      <a:r>
                        <a:rPr lang="hu-HU" sz="1600" u="none" strike="noStrike" dirty="0"/>
                        <a:t>Feldolgozóipar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u-HU" sz="1600" u="none" strike="noStrike" dirty="0"/>
                        <a:t>36,7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94682">
                <a:tc>
                  <a:txBody>
                    <a:bodyPr/>
                    <a:lstStyle/>
                    <a:p>
                      <a:pPr algn="ctr" fontAlgn="t"/>
                      <a:r>
                        <a:rPr lang="hu-HU" sz="1600" u="none" strike="noStrike"/>
                        <a:t>Kereskedelem, gépjárműjavítás</a:t>
                      </a:r>
                      <a:endParaRPr lang="hu-HU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u-HU" sz="1600" u="none" strike="noStrike" dirty="0"/>
                        <a:t>26,0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142023">
                <a:tc>
                  <a:txBody>
                    <a:bodyPr/>
                    <a:lstStyle/>
                    <a:p>
                      <a:pPr algn="ctr" fontAlgn="t"/>
                      <a:r>
                        <a:rPr lang="hu-HU" sz="1600" u="none" strike="noStrike" dirty="0" err="1"/>
                        <a:t>Villamosenergia</a:t>
                      </a:r>
                      <a:r>
                        <a:rPr lang="hu-HU" sz="1600" u="none" strike="noStrike" dirty="0"/>
                        <a:t>, </a:t>
                      </a:r>
                      <a:r>
                        <a:rPr lang="hu-HU" sz="1600" u="none" strike="noStrike" dirty="0" smtClean="0"/>
                        <a:t>gáz-,vízellátás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u-HU" sz="1600" u="none" strike="noStrike" dirty="0"/>
                        <a:t>8,5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64636">
                <a:tc>
                  <a:txBody>
                    <a:bodyPr/>
                    <a:lstStyle/>
                    <a:p>
                      <a:pPr algn="ctr" fontAlgn="t"/>
                      <a:r>
                        <a:rPr lang="hu-HU" sz="1600" u="none" strike="noStrike" dirty="0"/>
                        <a:t>Szállítás, raktározás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u-HU" sz="1600" u="none" strike="noStrike" dirty="0"/>
                        <a:t>8,4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64636">
                <a:tc>
                  <a:txBody>
                    <a:bodyPr/>
                    <a:lstStyle/>
                    <a:p>
                      <a:pPr algn="ctr" fontAlgn="t"/>
                      <a:r>
                        <a:rPr lang="hu-HU" sz="1600" u="none" strike="noStrike" dirty="0"/>
                        <a:t>Építőipar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u-HU" sz="1600" u="none" strike="noStrike" dirty="0"/>
                        <a:t>4,5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129271">
                <a:tc>
                  <a:txBody>
                    <a:bodyPr/>
                    <a:lstStyle/>
                    <a:p>
                      <a:pPr algn="ctr" fontAlgn="t"/>
                      <a:r>
                        <a:rPr lang="hu-HU" sz="1600" u="none" strike="noStrike" dirty="0"/>
                        <a:t>Szakmai, tudományos, műszaki tevékenység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u-HU" sz="1600" u="none" strike="noStrike" dirty="0"/>
                        <a:t>3,9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64636">
                <a:tc>
                  <a:txBody>
                    <a:bodyPr/>
                    <a:lstStyle/>
                    <a:p>
                      <a:pPr algn="ctr" fontAlgn="t"/>
                      <a:r>
                        <a:rPr lang="hu-HU" sz="1600" u="none" strike="noStrike" dirty="0"/>
                        <a:t>Mezőgazdaság, bányászat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u-HU" sz="1600" u="none" strike="noStrike" dirty="0"/>
                        <a:t>3,8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64636">
                <a:tc>
                  <a:txBody>
                    <a:bodyPr/>
                    <a:lstStyle/>
                    <a:p>
                      <a:pPr algn="ctr" fontAlgn="t"/>
                      <a:r>
                        <a:rPr lang="hu-HU" sz="1600" u="none" strike="noStrike" dirty="0"/>
                        <a:t>Információ, kommunikáció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u-HU" sz="1600" u="none" strike="noStrike" dirty="0"/>
                        <a:t>3,7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142023">
                <a:tc>
                  <a:txBody>
                    <a:bodyPr/>
                    <a:lstStyle/>
                    <a:p>
                      <a:pPr algn="ctr" fontAlgn="t"/>
                      <a:r>
                        <a:rPr lang="hu-HU" sz="1600" u="none" strike="noStrike" dirty="0"/>
                        <a:t>Adminisztratív és </a:t>
                      </a:r>
                      <a:r>
                        <a:rPr lang="hu-HU" sz="1600" u="none" strike="noStrike" dirty="0" err="1" smtClean="0"/>
                        <a:t>szolg</a:t>
                      </a:r>
                      <a:r>
                        <a:rPr lang="hu-HU" sz="1600" u="none" strike="noStrike" dirty="0" smtClean="0"/>
                        <a:t>.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u-HU" sz="1600" u="none" strike="noStrike" dirty="0"/>
                        <a:t>1,5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94682">
                <a:tc>
                  <a:txBody>
                    <a:bodyPr/>
                    <a:lstStyle/>
                    <a:p>
                      <a:pPr algn="ctr" fontAlgn="t"/>
                      <a:r>
                        <a:rPr lang="hu-HU" sz="1600" u="none" strike="noStrike" dirty="0"/>
                        <a:t>Pénzügyi, biztosítási 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u-HU" sz="1600" u="none" strike="noStrike" dirty="0"/>
                        <a:t>1,</a:t>
                      </a:r>
                      <a:r>
                        <a:rPr lang="hu-HU" sz="1600" u="none" strike="noStrike" dirty="0" err="1"/>
                        <a:t>1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64636">
                <a:tc>
                  <a:txBody>
                    <a:bodyPr/>
                    <a:lstStyle/>
                    <a:p>
                      <a:pPr algn="ctr" fontAlgn="t"/>
                      <a:r>
                        <a:rPr lang="hu-HU" sz="1600" u="none" strike="noStrike" dirty="0"/>
                        <a:t>Ingatlanügyek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u-HU" sz="1600" u="none" strike="noStrike" dirty="0"/>
                        <a:t>1,</a:t>
                      </a:r>
                      <a:r>
                        <a:rPr lang="hu-HU" sz="1600" u="none" strike="noStrike" dirty="0" err="1"/>
                        <a:t>1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94682">
                <a:tc>
                  <a:txBody>
                    <a:bodyPr/>
                    <a:lstStyle/>
                    <a:p>
                      <a:pPr algn="ctr" fontAlgn="t"/>
                      <a:r>
                        <a:rPr lang="hu-HU" sz="1600" u="none" strike="noStrike" dirty="0" smtClean="0"/>
                        <a:t>Szálláshely, </a:t>
                      </a:r>
                      <a:r>
                        <a:rPr lang="hu-HU" sz="1600" u="none" strike="noStrike" dirty="0"/>
                        <a:t>vendéglátás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u-HU" sz="1600" u="none" strike="noStrike" dirty="0"/>
                        <a:t>,7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/>
                </a:tc>
              </a:tr>
              <a:tr h="64636">
                <a:tc>
                  <a:txBody>
                    <a:bodyPr/>
                    <a:lstStyle/>
                    <a:p>
                      <a:pPr algn="ctr" fontAlgn="t"/>
                      <a:r>
                        <a:rPr lang="hu-HU" sz="1600" u="none" strike="noStrike" dirty="0"/>
                        <a:t>Művészet, szórakoztatás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u-HU" sz="1600" u="none" strike="noStrike" dirty="0"/>
                        <a:t>,1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Vizsgált </a:t>
            </a:r>
            <a:r>
              <a:rPr lang="hu-HU" dirty="0" err="1" smtClean="0"/>
              <a:t>számv</a:t>
            </a:r>
            <a:r>
              <a:rPr lang="hu-HU" dirty="0" smtClean="0"/>
              <a:t>. mutatók iparáganként</a:t>
            </a:r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40665596"/>
              </p:ext>
            </p:extLst>
          </p:nvPr>
        </p:nvGraphicFramePr>
        <p:xfrm>
          <a:off x="285720" y="1285860"/>
          <a:ext cx="4143404" cy="2357454"/>
        </p:xfrm>
        <a:graphic>
          <a:graphicData uri="http://schemas.openxmlformats.org/drawingml/2006/table">
            <a:tbl>
              <a:tblPr firstRow="1" bandCol="1">
                <a:tableStyleId>{6E25E649-3F16-4E02-A733-19D2CDBF48F0}</a:tableStyleId>
              </a:tblPr>
              <a:tblGrid>
                <a:gridCol w="2071702"/>
                <a:gridCol w="2071702"/>
              </a:tblGrid>
              <a:tr h="44903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Eladósodottsági mutatók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561298"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+</a:t>
                      </a:r>
                      <a:endParaRPr lang="hu-H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-</a:t>
                      </a:r>
                      <a:endParaRPr lang="hu-HU" sz="2400" b="1" dirty="0"/>
                    </a:p>
                  </a:txBody>
                  <a:tcPr/>
                </a:tc>
              </a:tr>
              <a:tr h="449039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Szállítás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Szakmai,</a:t>
                      </a:r>
                      <a:r>
                        <a:rPr lang="hu-HU" baseline="0" dirty="0" smtClean="0"/>
                        <a:t> tud., </a:t>
                      </a:r>
                      <a:endParaRPr lang="hu-HU" dirty="0" smtClean="0"/>
                    </a:p>
                  </a:txBody>
                  <a:tcPr/>
                </a:tc>
              </a:tr>
              <a:tr h="449039">
                <a:tc>
                  <a:txBody>
                    <a:bodyPr/>
                    <a:lstStyle/>
                    <a:p>
                      <a:pPr algn="ctr"/>
                      <a:r>
                        <a:rPr lang="hu-HU" dirty="0" err="1" smtClean="0"/>
                        <a:t>Feldolgzóipar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Mezőgazdaság </a:t>
                      </a:r>
                    </a:p>
                  </a:txBody>
                  <a:tcPr/>
                </a:tc>
              </a:tr>
              <a:tr h="449039">
                <a:tc>
                  <a:txBody>
                    <a:bodyPr/>
                    <a:lstStyle/>
                    <a:p>
                      <a:pPr algn="ctr"/>
                      <a:r>
                        <a:rPr lang="hu-HU" dirty="0" err="1" smtClean="0"/>
                        <a:t>Info-komm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Építőipar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áblázat 4"/>
          <p:cNvGraphicFramePr>
            <a:graphicFrameLocks noGrp="1"/>
          </p:cNvGraphicFramePr>
          <p:nvPr/>
        </p:nvGraphicFramePr>
        <p:xfrm>
          <a:off x="4572000" y="1285861"/>
          <a:ext cx="4357718" cy="2357454"/>
        </p:xfrm>
        <a:graphic>
          <a:graphicData uri="http://schemas.openxmlformats.org/drawingml/2006/table">
            <a:tbl>
              <a:tblPr firstRow="1" bandCol="1">
                <a:tableStyleId>{6E25E649-3F16-4E02-A733-19D2CDBF48F0}</a:tableStyleId>
              </a:tblPr>
              <a:tblGrid>
                <a:gridCol w="2178859"/>
                <a:gridCol w="2178859"/>
              </a:tblGrid>
              <a:tr h="39290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Profitabilitási ráták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491136"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+</a:t>
                      </a:r>
                      <a:endParaRPr lang="hu-H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-</a:t>
                      </a:r>
                      <a:endParaRPr lang="hu-HU" sz="2400" b="1" dirty="0"/>
                    </a:p>
                  </a:txBody>
                  <a:tcPr/>
                </a:tc>
              </a:tr>
              <a:tr h="392909">
                <a:tc>
                  <a:txBody>
                    <a:bodyPr/>
                    <a:lstStyle/>
                    <a:p>
                      <a:pPr algn="ctr"/>
                      <a:r>
                        <a:rPr lang="hu-HU" dirty="0" err="1" smtClean="0"/>
                        <a:t>Villamosenergia</a:t>
                      </a:r>
                      <a:r>
                        <a:rPr lang="hu-HU" baseline="0" dirty="0" smtClean="0"/>
                        <a:t> 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Szállítás </a:t>
                      </a:r>
                      <a:endParaRPr lang="hu-HU" dirty="0"/>
                    </a:p>
                  </a:txBody>
                  <a:tcPr/>
                </a:tc>
              </a:tr>
              <a:tr h="3929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err="1" smtClean="0"/>
                        <a:t>Info-komm</a:t>
                      </a:r>
                      <a:r>
                        <a:rPr lang="hu-HU" dirty="0" smtClean="0"/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Építőipar</a:t>
                      </a:r>
                      <a:endParaRPr lang="hu-HU" dirty="0"/>
                    </a:p>
                  </a:txBody>
                  <a:tcPr/>
                </a:tc>
              </a:tr>
              <a:tr h="6875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Szakmai,</a:t>
                      </a:r>
                      <a:r>
                        <a:rPr lang="hu-HU" baseline="0" dirty="0" smtClean="0"/>
                        <a:t> tud., </a:t>
                      </a:r>
                      <a:endParaRPr lang="hu-H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Mezőgazdaság </a:t>
                      </a:r>
                    </a:p>
                    <a:p>
                      <a:pPr algn="ctr"/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ábláza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38520989"/>
              </p:ext>
            </p:extLst>
          </p:nvPr>
        </p:nvGraphicFramePr>
        <p:xfrm>
          <a:off x="357158" y="3857628"/>
          <a:ext cx="4033588" cy="1920240"/>
        </p:xfrm>
        <a:graphic>
          <a:graphicData uri="http://schemas.openxmlformats.org/drawingml/2006/table">
            <a:tbl>
              <a:tblPr firstRow="1" bandCol="1">
                <a:tableStyleId>{6E25E649-3F16-4E02-A733-19D2CDBF48F0}</a:tableStyleId>
              </a:tblPr>
              <a:tblGrid>
                <a:gridCol w="2016794"/>
                <a:gridCol w="2016794"/>
              </a:tblGrid>
              <a:tr h="27910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Hatékonysági mutatók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344095"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+</a:t>
                      </a:r>
                      <a:endParaRPr lang="hu-H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-</a:t>
                      </a:r>
                      <a:endParaRPr lang="hu-HU" sz="2400" b="1" dirty="0"/>
                    </a:p>
                  </a:txBody>
                  <a:tcPr/>
                </a:tc>
              </a:tr>
              <a:tr h="279100">
                <a:tc>
                  <a:txBody>
                    <a:bodyPr/>
                    <a:lstStyle/>
                    <a:p>
                      <a:pPr algn="ctr"/>
                      <a:r>
                        <a:rPr lang="hu-HU" dirty="0" err="1" smtClean="0"/>
                        <a:t>Info-komm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Építőipar</a:t>
                      </a:r>
                      <a:endParaRPr lang="hu-HU" dirty="0" smtClean="0"/>
                    </a:p>
                  </a:txBody>
                  <a:tcPr/>
                </a:tc>
              </a:tr>
              <a:tr h="27910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Szakmai,</a:t>
                      </a:r>
                      <a:r>
                        <a:rPr lang="hu-HU" baseline="0" dirty="0" smtClean="0"/>
                        <a:t> tud.,  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Szállítás</a:t>
                      </a:r>
                      <a:endParaRPr lang="hu-HU" dirty="0"/>
                    </a:p>
                  </a:txBody>
                  <a:tcPr/>
                </a:tc>
              </a:tr>
              <a:tr h="2791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err="1" smtClean="0"/>
                        <a:t>Villamosenergia</a:t>
                      </a:r>
                      <a:endParaRPr lang="hu-H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Mezőgazdaság 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áblázat 6"/>
          <p:cNvGraphicFramePr>
            <a:graphicFrameLocks noGrp="1"/>
          </p:cNvGraphicFramePr>
          <p:nvPr/>
        </p:nvGraphicFramePr>
        <p:xfrm>
          <a:off x="4643438" y="3857628"/>
          <a:ext cx="4286280" cy="1924114"/>
        </p:xfrm>
        <a:graphic>
          <a:graphicData uri="http://schemas.openxmlformats.org/drawingml/2006/table">
            <a:tbl>
              <a:tblPr firstRow="1" bandCol="1">
                <a:tableStyleId>{6E25E649-3F16-4E02-A733-19D2CDBF48F0}</a:tableStyleId>
              </a:tblPr>
              <a:tblGrid>
                <a:gridCol w="2143140"/>
                <a:gridCol w="2143140"/>
              </a:tblGrid>
              <a:tr h="279286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Likviditási ráták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349107"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+</a:t>
                      </a:r>
                      <a:endParaRPr lang="hu-H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-</a:t>
                      </a:r>
                      <a:endParaRPr lang="hu-HU" sz="2400" b="1" dirty="0"/>
                    </a:p>
                  </a:txBody>
                  <a:tcPr/>
                </a:tc>
              </a:tr>
              <a:tr h="279286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Mezőgazdaság 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Építőipar</a:t>
                      </a:r>
                      <a:endParaRPr lang="hu-HU" dirty="0"/>
                    </a:p>
                  </a:txBody>
                  <a:tcPr/>
                </a:tc>
              </a:tr>
              <a:tr h="367697">
                <a:tc>
                  <a:txBody>
                    <a:bodyPr/>
                    <a:lstStyle/>
                    <a:p>
                      <a:pPr algn="ctr"/>
                      <a:r>
                        <a:rPr lang="hu-HU" dirty="0" err="1" smtClean="0"/>
                        <a:t>Info-komm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err="1" smtClean="0"/>
                        <a:t>Villamosenergia</a:t>
                      </a:r>
                      <a:endParaRPr lang="hu-HU" dirty="0"/>
                    </a:p>
                  </a:txBody>
                  <a:tcPr/>
                </a:tc>
              </a:tr>
              <a:tr h="367697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Szakmai,</a:t>
                      </a:r>
                      <a:r>
                        <a:rPr lang="hu-HU" baseline="0" dirty="0" smtClean="0"/>
                        <a:t> tud., 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Szállítás 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Ellipszis 7"/>
          <p:cNvSpPr/>
          <p:nvPr/>
        </p:nvSpPr>
        <p:spPr>
          <a:xfrm>
            <a:off x="571472" y="3143248"/>
            <a:ext cx="1500198" cy="500066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Ellipszis 8"/>
          <p:cNvSpPr/>
          <p:nvPr/>
        </p:nvSpPr>
        <p:spPr>
          <a:xfrm>
            <a:off x="642910" y="4643446"/>
            <a:ext cx="1500198" cy="500066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Ellipszis 9"/>
          <p:cNvSpPr/>
          <p:nvPr/>
        </p:nvSpPr>
        <p:spPr>
          <a:xfrm>
            <a:off x="5000628" y="5000636"/>
            <a:ext cx="1500198" cy="500066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Ellipszis 10"/>
          <p:cNvSpPr/>
          <p:nvPr/>
        </p:nvSpPr>
        <p:spPr>
          <a:xfrm>
            <a:off x="4929190" y="2500306"/>
            <a:ext cx="1500198" cy="500066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Téglalap 11"/>
          <p:cNvSpPr/>
          <p:nvPr/>
        </p:nvSpPr>
        <p:spPr>
          <a:xfrm>
            <a:off x="571472" y="5072074"/>
            <a:ext cx="1571636" cy="35719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Téglalap 12"/>
          <p:cNvSpPr/>
          <p:nvPr/>
        </p:nvSpPr>
        <p:spPr>
          <a:xfrm>
            <a:off x="4857752" y="3000372"/>
            <a:ext cx="1571636" cy="35719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Téglalap 13"/>
          <p:cNvSpPr/>
          <p:nvPr/>
        </p:nvSpPr>
        <p:spPr>
          <a:xfrm>
            <a:off x="4929190" y="5429264"/>
            <a:ext cx="1571636" cy="35719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KTK_prezentacio_sablon_0719">
  <a:themeElements>
    <a:clrScheme name="KTK_prezentacio_sablon_0719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TK_prezentacio_sablon_0719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TK_prezentacio_sablon_0719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TK_prezentacio_sablon_0719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TK_prezentacio_sablon_0719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TK_prezentacio_sablon_0719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TK_prezentacio_sablon_0719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TK_prezentacio_sablon_0719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TK_prezentacio_sablon_0719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TK_prezentacio_sablon_0719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TK_prezentacio_sablon_0719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TK_prezentacio_sablon_0719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TK_prezentacio_sablon_0719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TK_prezentacio_sablon_0719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KTK_prezentacio_sablon_0719</Template>
  <TotalTime>597</TotalTime>
  <Words>873</Words>
  <Application>Microsoft Office PowerPoint</Application>
  <PresentationFormat>Diavetítés a képernyőre (4:3 oldalarány)</PresentationFormat>
  <Paragraphs>288</Paragraphs>
  <Slides>14</Slides>
  <Notes>3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5" baseType="lpstr">
      <vt:lpstr>KTK_prezentacio_sablon_0719</vt:lpstr>
      <vt:lpstr>Mit mutat a beszámoló?</vt:lpstr>
      <vt:lpstr>Tartalom</vt:lpstr>
      <vt:lpstr>Célok </vt:lpstr>
      <vt:lpstr>Számviteli mutatók</vt:lpstr>
      <vt:lpstr>5. dia</vt:lpstr>
      <vt:lpstr>IC mutatók és számításuk </vt:lpstr>
      <vt:lpstr>Szellemi tőke mérés </vt:lpstr>
      <vt:lpstr>A sokaság </vt:lpstr>
      <vt:lpstr>Vizsgált számv. mutatók iparáganként</vt:lpstr>
      <vt:lpstr>IC mutatók alakulása 2007-2010</vt:lpstr>
      <vt:lpstr>IC vs. hagyományos mutatók </vt:lpstr>
      <vt:lpstr>Korlátok </vt:lpstr>
      <vt:lpstr>Konklúzió, lehetőségek  </vt:lpstr>
      <vt:lpstr>Elérhetőségek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 mutat a beszámoló?</dc:title>
  <dc:creator>Fodor Péter</dc:creator>
  <cp:lastModifiedBy>Fodor Péter</cp:lastModifiedBy>
  <cp:revision>60</cp:revision>
  <cp:lastPrinted>2013-03-12T15:44:22Z</cp:lastPrinted>
  <dcterms:created xsi:type="dcterms:W3CDTF">2013-03-11T19:49:22Z</dcterms:created>
  <dcterms:modified xsi:type="dcterms:W3CDTF">2013-03-12T20:53:37Z</dcterms:modified>
</cp:coreProperties>
</file>