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5" r:id="rId3"/>
    <p:sldMasterId id="2147483707" r:id="rId4"/>
    <p:sldMasterId id="2147483719" r:id="rId5"/>
  </p:sldMasterIdLst>
  <p:notesMasterIdLst>
    <p:notesMasterId r:id="rId26"/>
  </p:notesMasterIdLst>
  <p:sldIdLst>
    <p:sldId id="273" r:id="rId6"/>
    <p:sldId id="329" r:id="rId7"/>
    <p:sldId id="272" r:id="rId8"/>
    <p:sldId id="302" r:id="rId9"/>
    <p:sldId id="300" r:id="rId10"/>
    <p:sldId id="331" r:id="rId11"/>
    <p:sldId id="330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39" r:id="rId20"/>
    <p:sldId id="341" r:id="rId21"/>
    <p:sldId id="342" r:id="rId22"/>
    <p:sldId id="343" r:id="rId23"/>
    <p:sldId id="327" r:id="rId24"/>
    <p:sldId id="284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99" autoAdjust="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E802-A8CD-484A-85BB-E7BC0C90E31F}" type="datetimeFigureOut">
              <a:rPr lang="hu-HU" smtClean="0"/>
              <a:t>2013.03.12.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FB70-0E3F-4E31-A96E-1B14A8D116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0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Jegyzet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81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81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9E774-1A66-48A2-8BE0-C3FE5CA05C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55D8DD-70C9-496B-8F38-41C60DA1FD80}" type="datetime1">
              <a:rPr/>
              <a:pPr>
                <a:defRPr/>
              </a:pPr>
              <a:t>2011.06.01.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7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6E5E-CEF8-4D13-8DA8-301290E0EF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0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4222-C2A0-4477-ABA0-8E2F4035DD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13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0E8F-6D53-4576-8F87-F8A1D7166BC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8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65DB-1DF4-4698-BEE6-ADA839C27C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48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DFD1-BEBD-4A64-A844-11CF6442A65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17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052-F924-4671-BB24-79D5F471C9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58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1E3DA-5208-4E8D-86BC-51CA29C01516}" type="datetime1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EF2DFC-E324-4C1A-8BC5-04F9E9A2079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14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FD36-8166-4876-A789-2600355D784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11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EAA-4FF2-4EB1-857E-B88BB18DB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81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822B-0BB1-4CA6-9521-6586D423EC0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2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FACAD-46B9-4667-911E-609CA014E15A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78B2F-80A5-49B8-8A87-BA812B360D4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26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F1ED-0A82-4AD2-8DF0-4967465033D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94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D28E-98C2-4287-831D-B91CAED92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77761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F00A-AF2E-4FC5-B037-7880852C6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67567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87301" cy="512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903"/>
            <a:ext cx="5508103" cy="6853095"/>
          </a:xfrm>
          <a:solidFill>
            <a:schemeClr val="bg1">
              <a:lumMod val="50000"/>
              <a:alpha val="12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3663662" y="632404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MTA TM Konferencia 2013</a:t>
            </a:r>
            <a:r>
              <a:rPr lang="hu-HU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 március 13.</a:t>
            </a:r>
            <a:endParaRPr lang="hu-HU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27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5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93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9EBA46-9D3E-4CD4-A5BF-93C60F655AB1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0DEC9-E879-478B-B2B2-9F98F59560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109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41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8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6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43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C915-E061-4D75-8C0B-F1BB77B7C76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350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87301" cy="512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903"/>
            <a:ext cx="5508103" cy="6853095"/>
          </a:xfrm>
          <a:solidFill>
            <a:schemeClr val="bg1">
              <a:lumMod val="50000"/>
              <a:alpha val="12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8" name="Szövegdoboz 17"/>
          <p:cNvSpPr txBox="1"/>
          <p:nvPr userDrawn="1"/>
        </p:nvSpPr>
        <p:spPr>
          <a:xfrm>
            <a:off x="3923928" y="632404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MTA TM Konferencia </a:t>
            </a:r>
            <a:r>
              <a:rPr lang="hu-H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2013</a:t>
            </a:r>
            <a:r>
              <a:rPr lang="hu-HU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 március 13.</a:t>
            </a:r>
            <a:endParaRPr lang="hu-HU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6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13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99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0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72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02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3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938E-E589-4655-A731-5507D40C55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946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53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5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85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1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0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87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FB4-A2B6-4E24-8F0F-89F3DD42257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22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1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918D-367F-4290-A6A3-8EFEE326CDC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3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B7406-D428-4707-9255-85D92A2AFD4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4C229F-65AE-4634-B914-5CEEB83016B6}" type="datetime1">
              <a:rPr/>
              <a:pPr>
                <a:defRPr/>
              </a:pPr>
              <a:t>2013.02.25.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701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0CBD93-BD50-497B-A3D5-4DFA07572C4B}" type="datetime1">
              <a:rPr/>
              <a:pPr>
                <a:defRPr/>
              </a:pPr>
              <a:t>2013.02.25.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14568-9695-46BC-BD3D-2354591BAEE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688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09306F-A835-4401-BC70-AE19B299E785}" type="datetime1">
              <a:rPr/>
              <a:pPr>
                <a:defRPr/>
              </a:pPr>
              <a:t>2013.02.25.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D35F7-74C7-4069-8363-1FA3293575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070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8629-1856-4C6E-BAE7-06C21112D5E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298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18C6-81D5-4846-9019-84B0943E141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88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B5E1-8FE6-484C-9456-59E7B34C83A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640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12B1-42B7-41CE-858D-5B2A68326F6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122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827C-D517-4BBC-9477-68ADB60E53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9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C01A-D289-424B-9183-A54C9AB8BF8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456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86F8-9025-4E50-ABED-737F2BE54C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516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B55E-62BD-454A-B531-4ECE50ECE08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219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61AC-FCA8-4EEC-B7CE-391EC51DCED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268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F43E-6C1D-4B3C-878A-F20728CF657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70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EE14-5F10-4BFC-BD1F-3B6BBF843B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062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30A8-155F-406E-8AE5-02EC832AB9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357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76C4-B868-4BA0-BBF7-CBA32A232D8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729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5F2B23-790D-4D04-B77D-F4F0EB696EFE}" type="datetime1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76FD7-A271-4009-A1AB-1FCF4266FE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36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A2A5-48F0-4ACB-91D7-875E4C9EE33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176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DEBF-EF2B-4AB0-AF58-880F462EF30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7317-0A73-434A-BFCF-96207D7D71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532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288B-5519-4E12-8A7D-7F023E10C40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63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ED97-7C58-4B2F-8A95-7D3EEB4D2C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77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5530-1688-4E8C-8209-0EE25EB3A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51982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2887-BC8A-40CF-A34C-A73A91CC1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09306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57925" cy="7762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8538" y="1455738"/>
            <a:ext cx="3810000" cy="4857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60938" y="1455738"/>
            <a:ext cx="3810000" cy="4857750"/>
          </a:xfrm>
        </p:spPr>
        <p:txBody>
          <a:bodyPr/>
          <a:lstStyle/>
          <a:p>
            <a:pPr lvl="0"/>
            <a:r>
              <a:rPr lang="hu-HU" noProof="0" smtClean="0"/>
              <a:t>ClipArt beszúrásához kattintson az ikonra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7259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22ED-DC6A-4EED-A6DB-D2CC55882B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hu-HU" sz="26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4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D9011A-2266-417C-A465-1F2BA9063C0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2058" name="Picture 14" descr="2004 logo_atlatszohatt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C211-6B13-4856-80D3-10853298986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6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819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EABD69-951A-4232-B99E-2EB5170504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8202" name="Picture 14" descr="2004 logo_atlatszohatt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ziteam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jpeg"/><Relationship Id="rId4" Type="http://schemas.openxmlformats.org/officeDocument/2006/relationships/hyperlink" Target="http://www.facebook.com/tudasmenedzs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ziteam.hu/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63888" y="4905"/>
            <a:ext cx="5580112" cy="68530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7000"/>
                </a:schemeClr>
              </a:gs>
              <a:gs pos="5000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61655" y="839164"/>
            <a:ext cx="5184577" cy="2592287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Tudásmenedzsment </a:t>
            </a:r>
            <a:br>
              <a:rPr lang="hu-HU" sz="3600" b="1" dirty="0" smtClean="0"/>
            </a:br>
            <a:r>
              <a:rPr lang="hu-HU" sz="3600" b="1" dirty="0" smtClean="0"/>
              <a:t>a változó </a:t>
            </a:r>
            <a:r>
              <a:rPr lang="hu-HU" sz="3600" b="1" dirty="0" smtClean="0"/>
              <a:t>szervezeti környezetben</a:t>
            </a:r>
            <a:endParaRPr lang="hu-HU" sz="3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61656" y="3750386"/>
            <a:ext cx="5184576" cy="179774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KIHÍVÁSOK ÉS ÚJ </a:t>
            </a:r>
            <a:r>
              <a:rPr lang="hu-HU" sz="2400" dirty="0"/>
              <a:t>PARADIGMÁK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TUDÁSMENEDZSMENT</a:t>
            </a:r>
            <a:r>
              <a:rPr lang="hu-HU" sz="2400" dirty="0" smtClean="0"/>
              <a:t>, </a:t>
            </a:r>
            <a:br>
              <a:rPr lang="hu-HU" sz="2400" dirty="0" smtClean="0"/>
            </a:br>
            <a:r>
              <a:rPr lang="hu-HU" sz="2400" dirty="0" smtClean="0"/>
              <a:t>A GENERÁCIÓK </a:t>
            </a:r>
            <a:r>
              <a:rPr lang="hu-HU" sz="2400" dirty="0"/>
              <a:t>ÉS A KULTÚRA</a:t>
            </a:r>
          </a:p>
          <a:p>
            <a:r>
              <a:rPr lang="hu-HU" sz="2400" dirty="0" smtClean="0"/>
              <a:t>DIMENZIÓIBAN”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Gyulay </a:t>
            </a:r>
            <a:r>
              <a:rPr lang="hu-HU" dirty="0">
                <a:solidFill>
                  <a:prstClr val="black">
                    <a:lumMod val="50000"/>
                    <a:lumOff val="50000"/>
                  </a:prstClr>
                </a:solidFill>
              </a:rPr>
              <a:t>Tibor</a:t>
            </a:r>
          </a:p>
        </p:txBody>
      </p:sp>
      <p:pic>
        <p:nvPicPr>
          <p:cNvPr id="8" name="Picture 9" descr="Z:\01-Trening\12 Képek, videók\04 Arculat, marketing\Pozitea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1" y="6012314"/>
            <a:ext cx="1706553" cy="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2" y="2780928"/>
            <a:ext cx="3197510" cy="193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15" y="404664"/>
            <a:ext cx="1016063" cy="13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Költségcsökkentés (leépítés)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 reflex: visszafogjuk a „szoft” költségelemeket: képzés, fejlesztés.</a:t>
            </a:r>
          </a:p>
          <a:p>
            <a:r>
              <a:rPr lang="hu-HU" dirty="0" smtClean="0"/>
              <a:t>TM projekt: esélytelen</a:t>
            </a:r>
          </a:p>
          <a:p>
            <a:r>
              <a:rPr lang="hu-HU" dirty="0" smtClean="0"/>
              <a:t>Bizonytalanság:</a:t>
            </a:r>
          </a:p>
          <a:p>
            <a:pPr lvl="1">
              <a:buFont typeface="Wingdings"/>
              <a:buChar char="à"/>
            </a:pPr>
            <a:r>
              <a:rPr lang="hu-HU" dirty="0" smtClean="0">
                <a:sym typeface="Wingdings" pitchFamily="2" charset="2"/>
              </a:rPr>
              <a:t> Legjobbak elmennek (tudásvesztés)</a:t>
            </a:r>
          </a:p>
          <a:p>
            <a:pPr lvl="1">
              <a:buFont typeface="Wingdings"/>
              <a:buChar char="à"/>
            </a:pPr>
            <a:r>
              <a:rPr lang="hu-HU" dirty="0" smtClean="0"/>
              <a:t> Tudásvisszatartás (nélkülözhetetlenné válni)</a:t>
            </a:r>
          </a:p>
          <a:p>
            <a:r>
              <a:rPr lang="hu-HU" dirty="0" smtClean="0"/>
              <a:t>MTVA: fűnyíró elv (tudás alapú szervezet átalakítás (?)</a:t>
            </a:r>
          </a:p>
          <a:p>
            <a:r>
              <a:rPr lang="hu-HU" dirty="0" smtClean="0"/>
              <a:t>Siemens: belső tréneri </a:t>
            </a:r>
            <a:r>
              <a:rPr lang="hu-HU" dirty="0" err="1" smtClean="0"/>
              <a:t>rsz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/3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0972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Technológia transzfer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Hatékonysági problémák (eredmény, idő, …)</a:t>
            </a:r>
          </a:p>
          <a:p>
            <a:r>
              <a:rPr lang="hu-HU" dirty="0" smtClean="0"/>
              <a:t>Ellenállás a tudásgazdák részéről (egzisztencia)</a:t>
            </a:r>
          </a:p>
          <a:p>
            <a:r>
              <a:rPr lang="hu-HU" dirty="0" smtClean="0"/>
              <a:t>Módszertan hiánya</a:t>
            </a:r>
          </a:p>
          <a:p>
            <a:r>
              <a:rPr lang="hu-HU" dirty="0" smtClean="0"/>
              <a:t>ITSH: </a:t>
            </a:r>
            <a:r>
              <a:rPr lang="hu-HU" dirty="0" err="1" smtClean="0"/>
              <a:t>transition</a:t>
            </a:r>
            <a:r>
              <a:rPr lang="hu-HU" dirty="0" smtClean="0"/>
              <a:t> management </a:t>
            </a:r>
            <a:r>
              <a:rPr lang="hu-HU" dirty="0" err="1" smtClean="0"/>
              <a:t>tool</a:t>
            </a:r>
            <a:r>
              <a:rPr lang="hu-HU" dirty="0" smtClean="0"/>
              <a:t> kifejlesztése</a:t>
            </a:r>
          </a:p>
          <a:p>
            <a:r>
              <a:rPr lang="hu-HU" dirty="0" smtClean="0"/>
              <a:t>Projekt tapasztalatok feldolgozása, felkészítés!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/4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154778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Fejlesztés, innováció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Tudásgenerálás</a:t>
            </a:r>
          </a:p>
          <a:p>
            <a:r>
              <a:rPr lang="hu-HU" dirty="0" smtClean="0"/>
              <a:t>Tudástérképezés</a:t>
            </a:r>
          </a:p>
          <a:p>
            <a:r>
              <a:rPr lang="hu-HU" dirty="0" smtClean="0"/>
              <a:t>Fórumok megteremtése</a:t>
            </a:r>
          </a:p>
          <a:p>
            <a:r>
              <a:rPr lang="hu-HU" dirty="0" smtClean="0"/>
              <a:t>Motiváció, ösztönzés</a:t>
            </a:r>
          </a:p>
          <a:p>
            <a:r>
              <a:rPr lang="hu-HU" dirty="0" smtClean="0"/>
              <a:t>Visszacsatolás</a:t>
            </a:r>
          </a:p>
          <a:p>
            <a:r>
              <a:rPr lang="hu-HU" dirty="0" smtClean="0"/>
              <a:t>MOL: ötletmenedzsment rendszer: 100 milliós eredmények</a:t>
            </a:r>
          </a:p>
          <a:p>
            <a:r>
              <a:rPr lang="hu-HU" dirty="0" smtClean="0"/>
              <a:t>Continental: „CIM”</a:t>
            </a:r>
            <a:br>
              <a:rPr lang="hu-HU" dirty="0" smtClean="0"/>
            </a:br>
            <a:r>
              <a:rPr lang="hu-HU" dirty="0" smtClean="0"/>
              <a:t>(szoftver, pontgyűjtés, … </a:t>
            </a:r>
            <a:r>
              <a:rPr lang="hu-HU" dirty="0" smtClean="0">
                <a:sym typeface="Wingdings" pitchFamily="2" charset="2"/>
              </a:rPr>
              <a:t>)</a:t>
            </a:r>
            <a:endParaRPr lang="hu-HU" dirty="0" smtClean="0"/>
          </a:p>
          <a:p>
            <a:r>
              <a:rPr lang="hu-HU" dirty="0" smtClean="0"/>
              <a:t>Szabadalmi kérdések?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/5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2064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Szervezeti átalakulás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Hol a helye a tudásmenedzsmentnek?</a:t>
            </a:r>
          </a:p>
          <a:p>
            <a:r>
              <a:rPr lang="hu-HU" dirty="0" err="1" smtClean="0"/>
              <a:t>TM-hez</a:t>
            </a:r>
            <a:r>
              <a:rPr lang="hu-HU" dirty="0" smtClean="0"/>
              <a:t> kapcsolódó szerepek, felelősségek?</a:t>
            </a:r>
          </a:p>
          <a:p>
            <a:r>
              <a:rPr lang="hu-HU" dirty="0" smtClean="0"/>
              <a:t>Tudásvesztés veszélye</a:t>
            </a:r>
          </a:p>
          <a:p>
            <a:r>
              <a:rPr lang="hu-HU" dirty="0" smtClean="0"/>
              <a:t>MOL: „</a:t>
            </a:r>
            <a:r>
              <a:rPr lang="hu-HU" dirty="0" err="1" smtClean="0"/>
              <a:t>Glokal</a:t>
            </a:r>
            <a:r>
              <a:rPr lang="hu-HU" dirty="0" smtClean="0"/>
              <a:t> projekt” </a:t>
            </a:r>
            <a:r>
              <a:rPr lang="hu-HU" dirty="0" smtClean="0">
                <a:sym typeface="Wingdings" pitchFamily="2" charset="2"/>
              </a:rPr>
              <a:t> TM szervezet szétszóródása</a:t>
            </a:r>
          </a:p>
          <a:p>
            <a:r>
              <a:rPr lang="hu-HU" dirty="0" smtClean="0">
                <a:sym typeface="Wingdings" pitchFamily="2" charset="2"/>
              </a:rPr>
              <a:t>MVM: Centralizáció  Helyi TM kezdeményezések leállítása</a:t>
            </a:r>
          </a:p>
          <a:p>
            <a:r>
              <a:rPr lang="hu-HU" dirty="0" smtClean="0">
                <a:sym typeface="Wingdings" pitchFamily="2" charset="2"/>
              </a:rPr>
              <a:t>MTVA </a:t>
            </a:r>
            <a:r>
              <a:rPr lang="hu-HU" dirty="0" err="1" smtClean="0">
                <a:sym typeface="Wingdings" pitchFamily="2" charset="2"/>
              </a:rPr>
              <a:t>merger</a:t>
            </a:r>
            <a:r>
              <a:rPr lang="hu-HU" dirty="0" smtClean="0">
                <a:sym typeface="Wingdings" pitchFamily="2" charset="2"/>
              </a:rPr>
              <a:t>: párhuzamosságok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/6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9523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Piaci verseny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Szervezeti </a:t>
            </a:r>
            <a:r>
              <a:rPr lang="hu-HU" dirty="0" smtClean="0"/>
              <a:t>hatékonyság növelése</a:t>
            </a:r>
            <a:endParaRPr lang="hu-HU" dirty="0"/>
          </a:p>
          <a:p>
            <a:r>
              <a:rPr lang="hu-HU" dirty="0"/>
              <a:t>Tudástőke jobb kihasználása</a:t>
            </a:r>
          </a:p>
          <a:p>
            <a:r>
              <a:rPr lang="hu-HU" dirty="0" smtClean="0"/>
              <a:t>„Agyelszívás”</a:t>
            </a:r>
          </a:p>
          <a:p>
            <a:r>
              <a:rPr lang="hu-HU" dirty="0" smtClean="0"/>
              <a:t>Változás igénye (változtatás szükségszerűsége)</a:t>
            </a:r>
          </a:p>
          <a:p>
            <a:r>
              <a:rPr lang="hu-HU" dirty="0" smtClean="0"/>
              <a:t>Tudásbázisok építése</a:t>
            </a:r>
          </a:p>
          <a:p>
            <a:r>
              <a:rPr lang="hu-HU" dirty="0" smtClean="0"/>
              <a:t>Korszerű tudásgazdálkodás</a:t>
            </a:r>
          </a:p>
          <a:p>
            <a:r>
              <a:rPr lang="hu-HU" dirty="0" err="1" smtClean="0"/>
              <a:t>Crowdsourcing</a:t>
            </a:r>
            <a:endParaRPr lang="hu-HU" dirty="0" smtClean="0"/>
          </a:p>
          <a:p>
            <a:r>
              <a:rPr lang="hu-HU" b="1" dirty="0" smtClean="0"/>
              <a:t>TM: menedzsment rendszer egyre fontosabb eleme!</a:t>
            </a:r>
          </a:p>
          <a:p>
            <a:endParaRPr lang="hu-HU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/7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2880320" cy="428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TM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Szakmává vált a TM</a:t>
            </a:r>
          </a:p>
          <a:p>
            <a:r>
              <a:rPr lang="hu-HU" dirty="0" smtClean="0"/>
              <a:t>Multik kultúrájában jelen van.</a:t>
            </a:r>
          </a:p>
          <a:p>
            <a:r>
              <a:rPr lang="hu-HU" dirty="0" smtClean="0"/>
              <a:t>Nemzetközi Atomenergia Ügynökség: módszertanok,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 megosztás, tanácsadás, képzés, audit</a:t>
            </a:r>
          </a:p>
          <a:p>
            <a:r>
              <a:rPr lang="hu-HU" dirty="0" smtClean="0"/>
              <a:t>Sikeres kísérletek (</a:t>
            </a:r>
            <a:r>
              <a:rPr lang="hu-HU" dirty="0" err="1" smtClean="0"/>
              <a:t>quick</a:t>
            </a:r>
            <a:r>
              <a:rPr lang="hu-HU" dirty="0" smtClean="0"/>
              <a:t> </a:t>
            </a:r>
            <a:r>
              <a:rPr lang="hu-HU" dirty="0" err="1" smtClean="0"/>
              <a:t>win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Szervezeti stratégiában megjelenik.</a:t>
            </a:r>
          </a:p>
          <a:p>
            <a:r>
              <a:rPr lang="hu-HU" dirty="0" smtClean="0"/>
              <a:t>Helyére kell tenni!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/8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53195" cy="17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 hatása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TM-re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Rávilágít a tudástőke jobb hasznosításának szükségszerűségére.</a:t>
            </a:r>
          </a:p>
          <a:p>
            <a:pPr lvl="1"/>
            <a:r>
              <a:rPr lang="hu-HU" dirty="0" smtClean="0"/>
              <a:t>Hatékonyság növelés</a:t>
            </a:r>
          </a:p>
          <a:p>
            <a:pPr lvl="1"/>
            <a:r>
              <a:rPr lang="hu-HU" dirty="0" smtClean="0"/>
              <a:t>Tudásvesztés kockázata</a:t>
            </a:r>
          </a:p>
          <a:p>
            <a:r>
              <a:rPr lang="hu-HU" dirty="0" smtClean="0"/>
              <a:t>Sokszor háttérbe szorul: „Majd ha a lényeges változtatások lezajlottak, …!”</a:t>
            </a:r>
          </a:p>
          <a:p>
            <a:pPr lvl="1"/>
            <a:r>
              <a:rPr lang="hu-HU" dirty="0" smtClean="0"/>
              <a:t>Nem befektetésnek tekintik</a:t>
            </a:r>
          </a:p>
          <a:p>
            <a:pPr lvl="1"/>
            <a:r>
              <a:rPr lang="hu-HU" dirty="0" smtClean="0"/>
              <a:t>Nem hisznek a kimutatható eredményekben</a:t>
            </a:r>
          </a:p>
          <a:p>
            <a:pPr lvl="1"/>
            <a:r>
              <a:rPr lang="hu-HU" dirty="0" smtClean="0"/>
              <a:t>Nincs gazdája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Következtetés/1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3225633" cy="24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4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TM hatása a változásokra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TM</a:t>
            </a:r>
          </a:p>
          <a:p>
            <a:pPr lvl="1"/>
            <a:r>
              <a:rPr lang="hu-HU" dirty="0" smtClean="0"/>
              <a:t>Legjobb válasz a környezeti változásokra</a:t>
            </a:r>
          </a:p>
          <a:p>
            <a:pPr lvl="1"/>
            <a:r>
              <a:rPr lang="hu-HU" dirty="0" smtClean="0"/>
              <a:t>A TM fejlesztés önmagában változásokat gerjeszt.</a:t>
            </a:r>
          </a:p>
          <a:p>
            <a:r>
              <a:rPr lang="hu-HU" dirty="0" smtClean="0"/>
              <a:t>A változtatások tudástőkére gyakorolt hatását is be kell kalkulálni!</a:t>
            </a:r>
          </a:p>
          <a:p>
            <a:r>
              <a:rPr lang="hu-HU" dirty="0" smtClean="0"/>
              <a:t>A változáskezelés tapasztalatainak felhasználása!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Következtetés/2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88840"/>
            <a:ext cx="2667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TM fejlesztési projektek sikertényezői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dirty="0" smtClean="0"/>
          </a:p>
          <a:p>
            <a:r>
              <a:rPr lang="hu-HU" sz="2800" dirty="0" smtClean="0"/>
              <a:t>TMR tervezése: </a:t>
            </a:r>
          </a:p>
          <a:p>
            <a:pPr lvl="1"/>
            <a:r>
              <a:rPr lang="hu-HU" sz="2400" dirty="0" smtClean="0"/>
              <a:t>Szervezeti (üzleti) célok</a:t>
            </a:r>
          </a:p>
          <a:p>
            <a:pPr lvl="1"/>
            <a:r>
              <a:rPr lang="hu-HU" sz="2400" dirty="0" smtClean="0"/>
              <a:t>Környezeti tényezők (külső, belső)</a:t>
            </a:r>
          </a:p>
          <a:p>
            <a:r>
              <a:rPr lang="hu-HU" sz="2800" dirty="0" smtClean="0"/>
              <a:t>Változási projektként kezeljük!</a:t>
            </a:r>
          </a:p>
          <a:p>
            <a:pPr lvl="1"/>
            <a:r>
              <a:rPr lang="hu-HU" sz="2400" dirty="0" smtClean="0"/>
              <a:t>Implementációs terv</a:t>
            </a:r>
          </a:p>
          <a:p>
            <a:pPr lvl="1"/>
            <a:r>
              <a:rPr lang="hu-HU" sz="2400" dirty="0" smtClean="0"/>
              <a:t>Kommunikáció</a:t>
            </a:r>
          </a:p>
          <a:p>
            <a:pPr lvl="1"/>
            <a:r>
              <a:rPr lang="hu-HU" sz="2400" dirty="0" smtClean="0"/>
              <a:t>Ellenállás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smtClean="0"/>
              <a:t>kezelés</a:t>
            </a:r>
          </a:p>
          <a:p>
            <a:r>
              <a:rPr lang="hu-HU" sz="2800" dirty="0" smtClean="0"/>
              <a:t>Kell egy (minimum) elkötelezett bajnok:</a:t>
            </a:r>
          </a:p>
          <a:p>
            <a:pPr lvl="1"/>
            <a:r>
              <a:rPr lang="hu-HU" sz="2400" dirty="0" smtClean="0"/>
              <a:t>Tudja</a:t>
            </a:r>
          </a:p>
          <a:p>
            <a:pPr lvl="1"/>
            <a:r>
              <a:rPr lang="hu-HU" sz="2400" dirty="0" smtClean="0"/>
              <a:t>Hiszi</a:t>
            </a:r>
          </a:p>
          <a:p>
            <a:pPr lvl="1"/>
            <a:r>
              <a:rPr lang="hu-HU" sz="2400" dirty="0" smtClean="0"/>
              <a:t>Van hatalma</a:t>
            </a:r>
          </a:p>
          <a:p>
            <a:pPr lvl="1"/>
            <a:r>
              <a:rPr lang="hu-HU" sz="2400" dirty="0" smtClean="0"/>
              <a:t>Tesz is!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Következtetés/3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0" y="2276872"/>
            <a:ext cx="34575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535" y="692696"/>
            <a:ext cx="3008313" cy="657994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Búcsúzkodás helyett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67543" y="1556792"/>
            <a:ext cx="3008313" cy="792088"/>
          </a:xfrm>
        </p:spPr>
        <p:txBody>
          <a:bodyPr>
            <a:normAutofit/>
          </a:bodyPr>
          <a:lstStyle/>
          <a:p>
            <a:r>
              <a:rPr lang="hu-HU" sz="1600" dirty="0" smtClean="0"/>
              <a:t>Remélve, hogy került valami a </a:t>
            </a:r>
            <a:r>
              <a:rPr lang="hu-HU" sz="1600" dirty="0" smtClean="0"/>
              <a:t>zsákjukba</a:t>
            </a:r>
            <a:r>
              <a:rPr lang="hu-HU" sz="1600" dirty="0" smtClean="0"/>
              <a:t>!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hu-HU" dirty="0" smtClean="0"/>
          </a:p>
          <a:p>
            <a:pPr marL="514350" indent="-514350"/>
            <a:r>
              <a:rPr lang="hu-HU" sz="2800" dirty="0" smtClean="0"/>
              <a:t>Az </a:t>
            </a:r>
            <a:r>
              <a:rPr lang="hu-HU" sz="2800" dirty="0" smtClean="0"/>
              <a:t>előadás anyagát cikként közzétesszük: </a:t>
            </a:r>
            <a:r>
              <a:rPr lang="hu-HU" sz="2800" dirty="0" err="1" smtClean="0">
                <a:hlinkClick r:id="rId3"/>
              </a:rPr>
              <a:t>www.poziteam.hu</a:t>
            </a:r>
            <a:r>
              <a:rPr lang="hu-HU" sz="2800" dirty="0" smtClean="0"/>
              <a:t> </a:t>
            </a:r>
            <a:endParaRPr lang="hu-HU" sz="2800" dirty="0"/>
          </a:p>
          <a:p>
            <a:pPr marL="514350" indent="-514350"/>
            <a:r>
              <a:rPr lang="hu-HU" sz="2800" dirty="0" smtClean="0"/>
              <a:t>Regisztráljanak </a:t>
            </a:r>
            <a:r>
              <a:rPr lang="hu-HU" sz="2800" dirty="0"/>
              <a:t>a </a:t>
            </a:r>
            <a:r>
              <a:rPr lang="hu-HU" sz="2800" dirty="0" smtClean="0"/>
              <a:t>hírlevélre </a:t>
            </a:r>
            <a:r>
              <a:rPr lang="hu-HU" sz="2800" dirty="0" smtClean="0"/>
              <a:t>ugyanott!</a:t>
            </a:r>
            <a:endParaRPr lang="hu-HU" sz="2800" dirty="0"/>
          </a:p>
          <a:p>
            <a:pPr marL="514350" indent="-514350"/>
            <a:r>
              <a:rPr lang="hu-HU" sz="2800" dirty="0" smtClean="0"/>
              <a:t>Írjanak </a:t>
            </a:r>
            <a:r>
              <a:rPr lang="hu-HU" sz="2800" dirty="0"/>
              <a:t>cikket, </a:t>
            </a:r>
            <a:r>
              <a:rPr lang="hu-HU" sz="2800" dirty="0" smtClean="0"/>
              <a:t>fórumozzanak</a:t>
            </a:r>
            <a:r>
              <a:rPr lang="hu-HU" sz="2800" dirty="0"/>
              <a:t>!</a:t>
            </a:r>
          </a:p>
          <a:p>
            <a:pPr marL="514350" indent="-514350"/>
            <a:r>
              <a:rPr lang="hu-HU" sz="2800" dirty="0" err="1" smtClean="0"/>
              <a:t>Lájkolják</a:t>
            </a:r>
            <a:r>
              <a:rPr lang="hu-HU" sz="2800" dirty="0" smtClean="0"/>
              <a:t> </a:t>
            </a:r>
            <a:r>
              <a:rPr lang="hu-HU" sz="2800" dirty="0"/>
              <a:t>FB oldalunkat: </a:t>
            </a:r>
            <a:r>
              <a:rPr lang="hu-HU" sz="2800" dirty="0">
                <a:hlinkClick r:id="rId4"/>
              </a:rPr>
              <a:t>http://www.facebook.com/tudasmenedzsment</a:t>
            </a:r>
            <a:r>
              <a:rPr lang="hu-HU" sz="2800" dirty="0"/>
              <a:t> </a:t>
            </a:r>
            <a:endParaRPr lang="hu-HU" sz="2800" dirty="0" smtClean="0"/>
          </a:p>
          <a:p>
            <a:pPr marL="514350" indent="-514350"/>
            <a:r>
              <a:rPr lang="hu-HU" sz="2800" dirty="0"/>
              <a:t>LinkedIn közösség: </a:t>
            </a:r>
            <a:r>
              <a:rPr lang="hu-HU" sz="2800" dirty="0" err="1"/>
              <a:t>Knowledge</a:t>
            </a:r>
            <a:r>
              <a:rPr lang="hu-HU" sz="2800" dirty="0"/>
              <a:t> management / Tudás </a:t>
            </a:r>
            <a:r>
              <a:rPr lang="hu-HU" sz="2800" dirty="0" smtClean="0"/>
              <a:t>menedzsment </a:t>
            </a:r>
            <a:endParaRPr lang="hu-HU" sz="2800" dirty="0"/>
          </a:p>
          <a:p>
            <a:endParaRPr lang="hu-HU" b="1" dirty="0"/>
          </a:p>
        </p:txBody>
      </p:sp>
      <p:pic>
        <p:nvPicPr>
          <p:cNvPr id="13314" name="Picture 2" descr="http://www.lastminutazas.hu/lastmin/kepek_pakk2_12677152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2" y="2780928"/>
            <a:ext cx="3096642" cy="23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Pecha</a:t>
            </a:r>
            <a:r>
              <a:rPr lang="hu-HU" dirty="0" smtClean="0"/>
              <a:t> </a:t>
            </a:r>
            <a:r>
              <a:rPr lang="hu-HU" dirty="0" err="1" smtClean="0"/>
              <a:t>Kucha</a:t>
            </a:r>
            <a:r>
              <a:rPr lang="hu-HU" dirty="0" smtClean="0"/>
              <a:t> stílusban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 dia</a:t>
            </a:r>
          </a:p>
          <a:p>
            <a:r>
              <a:rPr lang="hu-HU" dirty="0" smtClean="0"/>
              <a:t>20 másodperc/dia</a:t>
            </a:r>
          </a:p>
          <a:p>
            <a:r>
              <a:rPr lang="hu-HU" dirty="0" smtClean="0"/>
              <a:t>Automatikus továbblépés</a:t>
            </a:r>
          </a:p>
          <a:p>
            <a:r>
              <a:rPr lang="hu-HU" dirty="0"/>
              <a:t>6 perc 40’’</a:t>
            </a:r>
          </a:p>
          <a:p>
            <a:r>
              <a:rPr lang="hu-HU" dirty="0" smtClean="0"/>
              <a:t>A végén kérdések</a:t>
            </a:r>
          </a:p>
          <a:p>
            <a:r>
              <a:rPr lang="hu-HU" dirty="0" smtClean="0"/>
              <a:t>Bővebben: </a:t>
            </a:r>
            <a:r>
              <a:rPr lang="hu-HU" dirty="0" err="1" smtClean="0">
                <a:hlinkClick r:id="rId2"/>
              </a:rPr>
              <a:t>www.poziteam.hu</a:t>
            </a:r>
            <a:r>
              <a:rPr lang="hu-HU" dirty="0" smtClean="0"/>
              <a:t> </a:t>
            </a:r>
          </a:p>
          <a:p>
            <a:r>
              <a:rPr lang="hu-HU" dirty="0" smtClean="0"/>
              <a:t>Kapaszkodjanak meg!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Nem akadémiai székfoglaló!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528"/>
            <a:ext cx="3429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48740"/>
            <a:ext cx="2705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1-Tanácsadás\12 Képek, videók\05 Prezentációkhoz képek\Personal Hungary Prezentáció\Pecha Kucha\knowledge_27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0"/>
            <a:ext cx="7812360" cy="6906126"/>
          </a:xfrm>
          <a:prstGeom prst="rect">
            <a:avLst/>
          </a:prstGeom>
          <a:noFill/>
        </p:spPr>
      </p:pic>
      <p:pic>
        <p:nvPicPr>
          <p:cNvPr id="6" name="Picture 4" descr="W:\01-Tanácsadás\12 Képek, videók\07 Honlapra\Pozitea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714156"/>
          </a:xfrm>
          <a:prstGeom prst="rect">
            <a:avLst/>
          </a:prstGeom>
          <a:noFill/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821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előadó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>
                <a:solidFill>
                  <a:srgbClr val="282828"/>
                </a:solidFill>
                <a:latin typeface="Verdana"/>
              </a:rPr>
              <a:t>Egy újszerű tudásmegosztó módszer gyakorlati bemutatója</a:t>
            </a:r>
          </a:p>
          <a:p>
            <a:r>
              <a:rPr lang="hu-HU" dirty="0" smtClean="0">
                <a:solidFill>
                  <a:srgbClr val="282828"/>
                </a:solidFill>
                <a:latin typeface="Verdana"/>
              </a:rPr>
              <a:t>A TMR és környezet kölcsönhatása</a:t>
            </a:r>
          </a:p>
          <a:p>
            <a:r>
              <a:rPr lang="hu-HU" dirty="0" smtClean="0">
                <a:solidFill>
                  <a:srgbClr val="282828"/>
                </a:solidFill>
                <a:latin typeface="Verdana"/>
              </a:rPr>
              <a:t>Példák a saját gyakorlatomból</a:t>
            </a:r>
          </a:p>
          <a:p>
            <a:r>
              <a:rPr lang="hu-HU" dirty="0" smtClean="0">
                <a:solidFill>
                  <a:srgbClr val="282828"/>
                </a:solidFill>
                <a:latin typeface="Verdana"/>
              </a:rPr>
              <a:t>Használható tippek</a:t>
            </a:r>
            <a:br>
              <a:rPr lang="hu-HU" dirty="0" smtClean="0">
                <a:solidFill>
                  <a:srgbClr val="282828"/>
                </a:solidFill>
                <a:latin typeface="Verdana"/>
              </a:rPr>
            </a:br>
            <a:r>
              <a:rPr lang="hu-HU" dirty="0" smtClean="0">
                <a:solidFill>
                  <a:srgbClr val="282828"/>
                </a:solidFill>
                <a:latin typeface="Verdana"/>
                <a:sym typeface="Wingdings" pitchFamily="2" charset="2"/>
              </a:rPr>
              <a:t> TM a változáskezelés eszköze</a:t>
            </a:r>
          </a:p>
          <a:p>
            <a:r>
              <a:rPr lang="hu-HU" b="1" dirty="0" smtClean="0">
                <a:solidFill>
                  <a:srgbClr val="282828"/>
                </a:solidFill>
                <a:latin typeface="Verdana"/>
                <a:sym typeface="Wingdings" pitchFamily="2" charset="2"/>
              </a:rPr>
              <a:t>TM fejlesztés= változás</a:t>
            </a:r>
            <a:r>
              <a:rPr lang="hu-HU" i="1" dirty="0" smtClean="0">
                <a:solidFill>
                  <a:srgbClr val="282828"/>
                </a:solidFill>
                <a:latin typeface="Verdana"/>
              </a:rPr>
              <a:t/>
            </a:r>
            <a:br>
              <a:rPr lang="hu-HU" i="1" dirty="0" smtClean="0">
                <a:solidFill>
                  <a:srgbClr val="282828"/>
                </a:solidFill>
                <a:latin typeface="Verdana"/>
              </a:rPr>
            </a:br>
            <a:endParaRPr lang="hu-HU" i="1" dirty="0" smtClean="0">
              <a:solidFill>
                <a:srgbClr val="282828"/>
              </a:solidFill>
              <a:latin typeface="Verdana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„Aki sokat markol, …”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" y="2412329"/>
            <a:ext cx="3353578" cy="215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0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Bemutatkozás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09724"/>
          </a:xfrm>
        </p:spPr>
        <p:txBody>
          <a:bodyPr>
            <a:normAutofit fontScale="70000" lnSpcReduction="20000"/>
          </a:bodyPr>
          <a:lstStyle/>
          <a:p>
            <a:r>
              <a:rPr lang="hu-HU" sz="1600" dirty="0"/>
              <a:t>Gyulay </a:t>
            </a:r>
            <a:r>
              <a:rPr lang="hu-HU" sz="1600" dirty="0" smtClean="0"/>
              <a:t>Tibor</a:t>
            </a:r>
          </a:p>
          <a:p>
            <a:r>
              <a:rPr lang="hu-HU" sz="1600" dirty="0" smtClean="0"/>
              <a:t>POZITEAM – Knoco Hungary</a:t>
            </a:r>
            <a:endParaRPr lang="hu-H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" y="2564904"/>
            <a:ext cx="3350015" cy="250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Több, mint 25 év a szervezetfejlesztésben, tréningpiacon (BME oktató, tréner, tanácsadó, </a:t>
            </a:r>
            <a:r>
              <a:rPr lang="hu-HU" dirty="0" err="1" smtClean="0"/>
              <a:t>coach</a:t>
            </a:r>
            <a:r>
              <a:rPr lang="hu-HU" dirty="0" smtClean="0"/>
              <a:t>)</a:t>
            </a:r>
          </a:p>
          <a:p>
            <a:r>
              <a:rPr lang="hu-HU" dirty="0" smtClean="0"/>
              <a:t>POZITEAM alapító tulajdonos</a:t>
            </a:r>
          </a:p>
          <a:p>
            <a:r>
              <a:rPr lang="hu-HU" dirty="0" smtClean="0"/>
              <a:t>7 éve abszolút TM fókusz</a:t>
            </a:r>
          </a:p>
          <a:p>
            <a:r>
              <a:rPr lang="hu-HU" dirty="0" smtClean="0"/>
              <a:t>Knoco Ltd. </a:t>
            </a:r>
            <a:r>
              <a:rPr lang="hu-HU" dirty="0"/>
              <a:t>f</a:t>
            </a:r>
            <a:r>
              <a:rPr lang="hu-HU" dirty="0" smtClean="0"/>
              <a:t>ranchise partner</a:t>
            </a:r>
          </a:p>
          <a:p>
            <a:r>
              <a:rPr lang="hu-HU" dirty="0" smtClean="0"/>
              <a:t>Sikeres TM projektek</a:t>
            </a:r>
          </a:p>
          <a:p>
            <a:r>
              <a:rPr lang="hu-HU" dirty="0" smtClean="0"/>
              <a:t>NAÜ szakértő</a:t>
            </a:r>
          </a:p>
          <a:p>
            <a:r>
              <a:rPr lang="hu-HU" b="1" dirty="0" smtClean="0"/>
              <a:t>TM: versenyelőny!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09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POZI</a:t>
            </a:r>
            <a:r>
              <a:rPr dirty="0"/>
              <a:t>T</a:t>
            </a:r>
            <a:r>
              <a:rPr dirty="0" smtClean="0"/>
              <a:t>EAM </a:t>
            </a:r>
            <a:r>
              <a:rPr lang="hu-HU" dirty="0" smtClean="0"/>
              <a:t>–</a:t>
            </a:r>
            <a:r>
              <a:rPr dirty="0" smtClean="0"/>
              <a:t> Knoco Hungary bemutatkozás</a:t>
            </a:r>
            <a:endParaRPr lang="en-US" dirty="0" smtClean="0"/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sz="2800" dirty="0" smtClean="0"/>
              <a:t>25 éve</a:t>
            </a:r>
            <a:r>
              <a:rPr lang="hu-HU" sz="2800" dirty="0" smtClean="0"/>
              <a:t>s tanácsadói, szervezetfejlesztői tapasztalat </a:t>
            </a:r>
            <a:r>
              <a:rPr lang="hu-HU" sz="2800" dirty="0" smtClean="0">
                <a:sym typeface="Wingdings" pitchFamily="2" charset="2"/>
              </a:rPr>
              <a:t> TUDÁSMENEDZSMENT!!!</a:t>
            </a:r>
            <a:r>
              <a:rPr lang="hu-HU" sz="2800" dirty="0" smtClean="0"/>
              <a:t> 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 smtClean="0"/>
              <a:t>2010: franchise szerződés </a:t>
            </a:r>
            <a:r>
              <a:rPr lang="hu-HU" sz="2800" dirty="0" err="1" smtClean="0"/>
              <a:t>Knoco</a:t>
            </a:r>
            <a:r>
              <a:rPr lang="hu-HU" sz="2800" dirty="0" smtClean="0"/>
              <a:t> Ltd. (UK)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 smtClean="0"/>
              <a:t>Profilunk: t</a:t>
            </a:r>
            <a:r>
              <a:rPr sz="2800" dirty="0" smtClean="0"/>
              <a:t>udásmenedzsment rendszerek fejlesztése, bevezetése és működtetése, szervezeti és országos (nemzetközi) szinten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 smtClean="0"/>
              <a:t>TM képzési repertoár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 smtClean="0"/>
              <a:t>Csoportos TM fejlesztési módszertan KKV-k számára</a:t>
            </a:r>
            <a:endParaRPr sz="2800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Legfontosabb TM referenciák</a:t>
            </a:r>
            <a:endParaRPr lang="hu-HU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068960"/>
            <a:ext cx="1091569" cy="6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5" y="1988840"/>
            <a:ext cx="1800200" cy="70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/>
          <p:nvPr/>
        </p:nvPicPr>
        <p:blipFill rotWithShape="1">
          <a:blip r:embed="rId5"/>
          <a:srcRect l="42582" t="11591" r="2671" b="43545"/>
          <a:stretch/>
        </p:blipFill>
        <p:spPr bwMode="auto">
          <a:xfrm>
            <a:off x="1410781" y="3772505"/>
            <a:ext cx="1936428" cy="101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26" y="5019658"/>
            <a:ext cx="720080" cy="101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" y="5720499"/>
            <a:ext cx="1157739" cy="88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36" y="2914365"/>
            <a:ext cx="610844" cy="8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5" y="4715720"/>
            <a:ext cx="1508851" cy="8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TMR Holisztikus modellje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7753672" cy="5195664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1" y="733205"/>
            <a:ext cx="7917818" cy="572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Z:\01-Trening\12 Képek, videók\04 Arculat, marketing\Pozitea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65304"/>
            <a:ext cx="1706553" cy="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715688" y="733205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Kit érint a TM?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Mindenki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Speciális TM szerepek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Közösségek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3068960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kell tenni?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Beágyazás az értéktermelő folyamatokba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TM háttér folyamatok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68044" y="3101125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használunk?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Tudásbázis (IT)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Tudástérkép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Kockás füzet (!)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81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Legfontosabb környezeti tényezők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Szervezeti kultúra</a:t>
            </a:r>
          </a:p>
          <a:p>
            <a:r>
              <a:rPr lang="hu-HU" sz="2400" dirty="0"/>
              <a:t>Vezetési kultúra</a:t>
            </a:r>
          </a:p>
          <a:p>
            <a:r>
              <a:rPr lang="hu-HU" sz="2400" dirty="0"/>
              <a:t>Szektor</a:t>
            </a:r>
          </a:p>
          <a:p>
            <a:r>
              <a:rPr lang="hu-HU" sz="2400" dirty="0"/>
              <a:t>Üzletág</a:t>
            </a:r>
          </a:p>
          <a:p>
            <a:r>
              <a:rPr lang="hu-HU" sz="2400" dirty="0"/>
              <a:t>Méret</a:t>
            </a:r>
          </a:p>
          <a:p>
            <a:r>
              <a:rPr lang="hu-HU" sz="2400" dirty="0"/>
              <a:t>Tagoltság</a:t>
            </a:r>
          </a:p>
          <a:p>
            <a:r>
              <a:rPr lang="hu-HU" sz="2400" dirty="0"/>
              <a:t>Tartalom</a:t>
            </a:r>
          </a:p>
          <a:p>
            <a:r>
              <a:rPr lang="hu-HU" sz="2400" dirty="0"/>
              <a:t>Stratégia</a:t>
            </a:r>
          </a:p>
          <a:p>
            <a:r>
              <a:rPr lang="hu-HU" sz="2400" dirty="0"/>
              <a:t>Piaci környezet</a:t>
            </a:r>
          </a:p>
          <a:p>
            <a:pPr lvl="1"/>
            <a:r>
              <a:rPr lang="hu-HU" sz="2000" dirty="0"/>
              <a:t>  Verseny</a:t>
            </a:r>
          </a:p>
          <a:p>
            <a:pPr lvl="1"/>
            <a:r>
              <a:rPr lang="hu-HU" sz="2000" dirty="0"/>
              <a:t>  "Agyelszívás"</a:t>
            </a:r>
          </a:p>
          <a:p>
            <a:pPr lvl="1"/>
            <a:r>
              <a:rPr lang="hu-HU" sz="2000" dirty="0"/>
              <a:t>  Munkaerő piac</a:t>
            </a:r>
          </a:p>
          <a:p>
            <a:pPr lvl="1"/>
            <a:r>
              <a:rPr lang="hu-HU" sz="2000" dirty="0"/>
              <a:t>  </a:t>
            </a:r>
            <a:r>
              <a:rPr lang="hu-HU" sz="2000" dirty="0" smtClean="0"/>
              <a:t>Egyetemi </a:t>
            </a:r>
            <a:r>
              <a:rPr lang="hu-HU" sz="2000" dirty="0"/>
              <a:t>oktatás</a:t>
            </a:r>
          </a:p>
          <a:p>
            <a:r>
              <a:rPr lang="hu-HU" sz="2400" dirty="0"/>
              <a:t>Szabályozók</a:t>
            </a:r>
          </a:p>
          <a:p>
            <a:r>
              <a:rPr lang="hu-HU" sz="2800" b="1" dirty="0"/>
              <a:t>Változás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 teljesség igénye nélkül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" y="2492896"/>
            <a:ext cx="3339359" cy="25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Öregedő munkaerő (</a:t>
            </a:r>
            <a:r>
              <a:rPr lang="hu-HU" dirty="0" err="1" smtClean="0"/>
              <a:t>aging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Tudásvesztés kockázata</a:t>
            </a:r>
          </a:p>
          <a:p>
            <a:r>
              <a:rPr lang="hu-HU" dirty="0" smtClean="0">
                <a:sym typeface="Wingdings" pitchFamily="2" charset="2"/>
              </a:rPr>
              <a:t>Generációs </a:t>
            </a:r>
            <a:r>
              <a:rPr lang="hu-HU" dirty="0">
                <a:sym typeface="Wingdings" pitchFamily="2" charset="2"/>
              </a:rPr>
              <a:t>problémák</a:t>
            </a:r>
          </a:p>
          <a:p>
            <a:r>
              <a:rPr lang="hu-HU" dirty="0" smtClean="0"/>
              <a:t>Atomenergetika: USA-ban atomerőművek bezárása a 90-es években </a:t>
            </a:r>
            <a:r>
              <a:rPr lang="hu-HU" dirty="0" smtClean="0">
                <a:sym typeface="Wingdings" pitchFamily="2" charset="2"/>
              </a:rPr>
              <a:t> TM fejlődésének egyik elindítója</a:t>
            </a:r>
          </a:p>
          <a:p>
            <a:r>
              <a:rPr lang="hu-HU" dirty="0" smtClean="0">
                <a:sym typeface="Wingdings" pitchFamily="2" charset="2"/>
              </a:rPr>
              <a:t>PA Zrt: nyugdíjazás utáni visszafoglalkoztatás</a:t>
            </a:r>
          </a:p>
          <a:p>
            <a:r>
              <a:rPr lang="hu-HU" dirty="0" smtClean="0">
                <a:sym typeface="Wingdings" pitchFamily="2" charset="2"/>
              </a:rPr>
              <a:t>Rába: mester program, belső képzési rendszer</a:t>
            </a:r>
          </a:p>
          <a:p>
            <a:r>
              <a:rPr lang="hu-HU" dirty="0" smtClean="0">
                <a:sym typeface="Wingdings" pitchFamily="2" charset="2"/>
              </a:rPr>
              <a:t>Magyar Televízió: TM projekt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TM és változás /1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181691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Növekedés (fluktuáció)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Utánpótlás biztosítása</a:t>
            </a:r>
          </a:p>
          <a:p>
            <a:r>
              <a:rPr lang="hu-HU" dirty="0" smtClean="0"/>
              <a:t>Betanulási idő lerövidítése</a:t>
            </a:r>
          </a:p>
          <a:p>
            <a:r>
              <a:rPr lang="hu-HU" dirty="0" smtClean="0"/>
              <a:t>Innováció, intenzív tudásátadás, korszerű tudásátadási formák</a:t>
            </a:r>
          </a:p>
          <a:p>
            <a:r>
              <a:rPr lang="hu-HU" dirty="0" smtClean="0"/>
              <a:t>Audi: saját Akadémia, duális képzés, saját iskolák</a:t>
            </a:r>
          </a:p>
          <a:p>
            <a:r>
              <a:rPr lang="hu-HU" dirty="0" smtClean="0"/>
              <a:t>ITSH: duális képzés, TM projekt, új munkatársak beillesztése</a:t>
            </a:r>
          </a:p>
          <a:p>
            <a:r>
              <a:rPr lang="hu-HU" dirty="0" smtClean="0"/>
              <a:t>OTP: mentori program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TM és változás </a:t>
            </a:r>
            <a:r>
              <a:rPr lang="hu-HU" dirty="0" smtClean="0">
                <a:solidFill>
                  <a:prstClr val="black"/>
                </a:solidFill>
              </a:rPr>
              <a:t>/2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7472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731</Words>
  <Application>Microsoft Office PowerPoint</Application>
  <PresentationFormat>Diavetítés a képernyőre (4:3 oldalarány)</PresentationFormat>
  <Paragraphs>182</Paragraphs>
  <Slides>20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1_Pitchbook</vt:lpstr>
      <vt:lpstr>Office-téma</vt:lpstr>
      <vt:lpstr>1_Office-téma</vt:lpstr>
      <vt:lpstr>2_Office-téma</vt:lpstr>
      <vt:lpstr>4_Pitchbook</vt:lpstr>
      <vt:lpstr>Tudásmenedzsment  a változó szervezeti környezetben</vt:lpstr>
      <vt:lpstr>Pecha Kucha stílusban</vt:lpstr>
      <vt:lpstr>Az előadó célja</vt:lpstr>
      <vt:lpstr>Bemutatkozás</vt:lpstr>
      <vt:lpstr>POZITEAM – Knoco Hungary bemutatkozás</vt:lpstr>
      <vt:lpstr>A TMR Holisztikus modellje</vt:lpstr>
      <vt:lpstr>Legfontosabb környezeti tényezők </vt:lpstr>
      <vt:lpstr>Öregedő munkaerő (aging)</vt:lpstr>
      <vt:lpstr>Növekedés (fluktuáció)</vt:lpstr>
      <vt:lpstr>Költségcsökkentés (leépítés)</vt:lpstr>
      <vt:lpstr>Technológia transzfer</vt:lpstr>
      <vt:lpstr>Fejlesztés, innováció</vt:lpstr>
      <vt:lpstr>Szervezeti átalakulás</vt:lpstr>
      <vt:lpstr>Piaci verseny</vt:lpstr>
      <vt:lpstr>TM fejlődése</vt:lpstr>
      <vt:lpstr>Változás hatása  a TM-re</vt:lpstr>
      <vt:lpstr>TM hatása a változásokra</vt:lpstr>
      <vt:lpstr>TM fejlesztési projektek sikertényezői</vt:lpstr>
      <vt:lpstr>Búcsúzkodás helyett</vt:lpstr>
      <vt:lpstr>PowerPoint bemutató</vt:lpstr>
    </vt:vector>
  </TitlesOfParts>
  <Company>PoziTeam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Tudásmenedzsment  az üzleti sikerek szolgálatában</dc:title>
  <dc:creator>Gyulay Tibor</dc:creator>
  <cp:lastModifiedBy>Gyulay Tibor</cp:lastModifiedBy>
  <cp:revision>92</cp:revision>
  <dcterms:created xsi:type="dcterms:W3CDTF">2012-04-25T11:06:49Z</dcterms:created>
  <dcterms:modified xsi:type="dcterms:W3CDTF">2013-03-13T07:04:08Z</dcterms:modified>
</cp:coreProperties>
</file>