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0" r:id="rId9"/>
    <p:sldId id="259" r:id="rId10"/>
    <p:sldId id="267" r:id="rId11"/>
    <p:sldId id="258" r:id="rId12"/>
    <p:sldId id="268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0" autoAdjust="0"/>
    <p:restoredTop sz="94660"/>
  </p:normalViewPr>
  <p:slideViewPr>
    <p:cSldViewPr>
      <p:cViewPr varScale="1">
        <p:scale>
          <a:sx n="78" d="100"/>
          <a:sy n="78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720CD-8C3F-4096-A1D3-B3398631455B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68F4A-A0B8-4B06-9C1C-4987FBDE14C0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0BC79-1D85-4850-B186-58DB6B4721ED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3B7A4-554C-45F1-903C-827709F815C3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3B7A4-554C-45F1-903C-827709F815C3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1CBE-144D-4962-90BA-760BBCC273A9}" type="datetime1">
              <a:rPr lang="en-US" smtClean="0"/>
              <a:t>3/12/2013</a:t>
            </a:fld>
            <a:endParaRPr lang="en-US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906-CB62-4EF0-AA69-F954403BFC6A}" type="datetime1">
              <a:rPr lang="en-US" smtClean="0"/>
              <a:t>3/12/2013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EB0B0-B641-4328-A01D-870E918DCC26}" type="datetime1">
              <a:rPr lang="en-US" smtClean="0"/>
              <a:t>3/12/2013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81E1-18A5-49DB-B158-D7935ACDDC71}" type="datetime1">
              <a:rPr lang="en-US" smtClean="0"/>
              <a:t>3/12/2013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78C64-B6F8-4F29-9E11-569866D9344E}" type="datetime1">
              <a:rPr lang="en-US" smtClean="0"/>
              <a:t>3/12/2013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B9B4-668C-413B-B5DD-7D9A36079F18}" type="datetime1">
              <a:rPr lang="en-US" smtClean="0"/>
              <a:t>3/12/2013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6F09-3388-45C4-AD65-C7F2942E5B8C}" type="datetime1">
              <a:rPr lang="en-US" smtClean="0"/>
              <a:t>3/12/2013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F9EC-6575-4FB3-83F4-14AE2CE31933}" type="datetime1">
              <a:rPr lang="en-US" smtClean="0"/>
              <a:t>3/12/2013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AECB-8436-4386-B5BE-C474D5EC3F02}" type="datetime1">
              <a:rPr lang="en-US" smtClean="0"/>
              <a:t>3/12/2013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44E7E-0767-46CB-AA46-5896D2BEDE64}" type="datetime1">
              <a:rPr lang="en-US" smtClean="0"/>
              <a:t>3/12/2013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CEC2C-540F-4D32-8F55-61CCDADCD5DB}" type="datetime1">
              <a:rPr lang="en-US" smtClean="0"/>
              <a:t>3/12/2013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36FFF2-E9EF-4609-A6F7-B6C42D8019AF}" type="datetime1">
              <a:rPr lang="en-US" smtClean="0"/>
              <a:t>3/12/2013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hu-HU" smtClean="0">
                <a:solidFill>
                  <a:schemeClr val="tx2">
                    <a:shade val="90000"/>
                  </a:schemeClr>
                </a:solidFill>
              </a:rPr>
              <a:t>„Kihívások és Új Paradigmák a Tudásmenedzsment, a generációk  és a kultúra dimenzióiban” Győr, 2013.03.13.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dirty="0" smtClean="0"/>
              <a:t>A megelőző szemléletre nevelés haszna a ma kultúrájában.</a:t>
            </a:r>
            <a:br>
              <a:rPr lang="hu-HU" sz="4400" dirty="0" smtClean="0"/>
            </a:br>
            <a:r>
              <a:rPr lang="hu-HU" sz="4400" dirty="0" smtClean="0"/>
              <a:t> 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Hardicsay</a:t>
            </a:r>
            <a:r>
              <a:rPr lang="hu-HU" dirty="0" smtClean="0"/>
              <a:t> Péter , </a:t>
            </a:r>
          </a:p>
          <a:p>
            <a:r>
              <a:rPr lang="hu-HU" dirty="0" smtClean="0"/>
              <a:t>MSTT Sakk és Sakkelméleti Bizottság elnök, TF </a:t>
            </a:r>
            <a:r>
              <a:rPr lang="hu-HU" dirty="0" err="1" smtClean="0"/>
              <a:t>szakágvezető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rendszerterv elemei </a:t>
            </a:r>
            <a:r>
              <a:rPr lang="hu-HU" dirty="0" smtClean="0"/>
              <a:t>(2, </a:t>
            </a:r>
            <a:r>
              <a:rPr lang="hu-HU" dirty="0" err="1" smtClean="0"/>
              <a:t>mémek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Ma érezhető az ázsiai térség előretörése mind a gazdaság, mind a tudomány területén. Ezt a folyamatot a sakkozás fejlődésén keresztül érzékeltettem, elemeztem. </a:t>
            </a:r>
            <a:endParaRPr lang="hu-HU" sz="2800" dirty="0" smtClean="0"/>
          </a:p>
          <a:p>
            <a:r>
              <a:rPr lang="hu-HU" sz="2800" dirty="0" smtClean="0"/>
              <a:t>Érzékeltettem </a:t>
            </a:r>
            <a:r>
              <a:rPr lang="hu-HU" sz="2800" dirty="0" smtClean="0"/>
              <a:t>és bemutattam a </a:t>
            </a:r>
            <a:r>
              <a:rPr lang="hu-HU" sz="2800" dirty="0" smtClean="0">
                <a:solidFill>
                  <a:srgbClr val="C00000"/>
                </a:solidFill>
              </a:rPr>
              <a:t>keleti többértékű gondolkodás</a:t>
            </a:r>
            <a:r>
              <a:rPr lang="hu-HU" sz="2800" dirty="0" smtClean="0"/>
              <a:t> rendszerét, az eltérő kultúrát és vizsgáltam a sikeres stratégia pszichológiai tényezőit. 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Ki válhat az élet „sztárjává”? (Válasz: bárki számára nyitott)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hu-HU" dirty="0" smtClean="0"/>
              <a:t>„Kihívások és Új Paradigmák a Tudásmenedzsment, a generációk  és a kultúra dimenzióiban” Győr, 2013.03.13.</a:t>
            </a:r>
            <a:endParaRPr kumimoji="0" lang="en-US" dirty="0"/>
          </a:p>
        </p:txBody>
      </p:sp>
      <p:pic>
        <p:nvPicPr>
          <p:cNvPr id="2050" name="Picture 2" descr="C:\Documents and Settings\Hardicsay Péter\Local Settings\Temporary Internet Files\Content.IE5\9E6C4UXB\MP9004395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5206498" cy="4080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szíves figyelmüket!</a:t>
            </a:r>
            <a:endParaRPr lang="hu-HU" dirty="0"/>
          </a:p>
        </p:txBody>
      </p:sp>
      <p:pic>
        <p:nvPicPr>
          <p:cNvPr id="5" name="Tartalom helye 4" descr="sakk gö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988840"/>
            <a:ext cx="3346847" cy="3346847"/>
          </a:xfrm>
        </p:spPr>
      </p:pic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irodalom: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1600" b="1" dirty="0" smtClean="0"/>
              <a:t>1</a:t>
            </a:r>
            <a:r>
              <a:rPr lang="hu-HU" sz="1600" dirty="0" smtClean="0"/>
              <a:t>.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Az individualizáció és az intézményesítés különbségei és összhangja a szokásostól eltérő adottságok (pl. tehetségek) és tudások kezelésében </a:t>
            </a:r>
            <a:r>
              <a:rPr lang="hu-HU" sz="1600" dirty="0" smtClean="0"/>
              <a:t>. </a:t>
            </a:r>
            <a:r>
              <a:rPr lang="hu-HU" sz="1600" dirty="0" smtClean="0"/>
              <a:t>BKF, Budapest, 2012</a:t>
            </a:r>
          </a:p>
          <a:p>
            <a:pPr>
              <a:buNone/>
            </a:pPr>
            <a:r>
              <a:rPr lang="hu-HU" sz="1600" b="1" dirty="0" smtClean="0"/>
              <a:t>2.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</a:t>
            </a:r>
            <a:r>
              <a:rPr lang="hu-HU" sz="1600" dirty="0" smtClean="0"/>
              <a:t>Péter: </a:t>
            </a:r>
            <a:r>
              <a:rPr lang="hu-HU" sz="1600" dirty="0" err="1" smtClean="0"/>
              <a:t>Tacit</a:t>
            </a:r>
            <a:r>
              <a:rPr lang="hu-HU" sz="1600" dirty="0" smtClean="0"/>
              <a:t> tudás a sakk-állásmegítélésben. Eredmény (siker)= Sakk x Intuíció</a:t>
            </a:r>
            <a:r>
              <a:rPr lang="hu-HU" sz="1600" baseline="30000" dirty="0" smtClean="0"/>
              <a:t>2  </a:t>
            </a:r>
            <a:r>
              <a:rPr lang="hu-HU" sz="1600" dirty="0" smtClean="0"/>
              <a:t>   </a:t>
            </a:r>
            <a:r>
              <a:rPr lang="hu-HU" sz="1600" dirty="0" err="1" smtClean="0"/>
              <a:t>In</a:t>
            </a:r>
            <a:r>
              <a:rPr lang="hu-HU" sz="1600" dirty="0" smtClean="0"/>
              <a:t>:  </a:t>
            </a:r>
            <a:r>
              <a:rPr lang="hu-HU" sz="1600" dirty="0" err="1" smtClean="0"/>
              <a:t>Noszkay</a:t>
            </a:r>
            <a:r>
              <a:rPr lang="hu-HU" sz="1600" dirty="0" smtClean="0"/>
              <a:t> Erzsébet (szerk.) Tudásból várat. Egyetemi tankönyv. MTA VSZB Tudásmenedzsment Albizottság </a:t>
            </a:r>
            <a:r>
              <a:rPr lang="hu-HU" sz="1600" dirty="0" err="1" smtClean="0"/>
              <a:t>II.sz</a:t>
            </a:r>
            <a:r>
              <a:rPr lang="hu-HU" sz="1600" dirty="0" smtClean="0"/>
              <a:t>. gyűjteményes kötete. N&amp;B Kiadó, Budapest ,2011</a:t>
            </a:r>
          </a:p>
          <a:p>
            <a:pPr>
              <a:buNone/>
            </a:pPr>
            <a:r>
              <a:rPr lang="hu-HU" sz="1600" b="1" dirty="0" smtClean="0"/>
              <a:t>3</a:t>
            </a:r>
            <a:r>
              <a:rPr lang="hu-HU" b="1" dirty="0" smtClean="0"/>
              <a:t>. </a:t>
            </a:r>
            <a:r>
              <a:rPr lang="hu-HU" sz="1600" dirty="0" err="1" smtClean="0"/>
              <a:t>Brávácz</a:t>
            </a:r>
            <a:r>
              <a:rPr lang="hu-HU" sz="1600" dirty="0" smtClean="0"/>
              <a:t> Ibolya-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Az innovatív szellem és a kreativitás ösztönzése a szervezetekben a logikai képességfejlesztés segítségével. (angol nyelven) </a:t>
            </a:r>
            <a:r>
              <a:rPr lang="hu-HU" sz="1600" dirty="0" err="1" smtClean="0"/>
              <a:t>In</a:t>
            </a:r>
            <a:r>
              <a:rPr lang="hu-HU" sz="1600" dirty="0" smtClean="0"/>
              <a:t>: </a:t>
            </a:r>
            <a:r>
              <a:rPr lang="hu-HU" sz="1600" dirty="0" err="1" smtClean="0"/>
              <a:t>FelicjanBylok-</a:t>
            </a:r>
            <a:r>
              <a:rPr lang="hu-HU" sz="1600" dirty="0" smtClean="0"/>
              <a:t> Leszek </a:t>
            </a:r>
            <a:r>
              <a:rPr lang="hu-HU" sz="1600" dirty="0" err="1" smtClean="0"/>
              <a:t>Cichoblazinski</a:t>
            </a:r>
            <a:r>
              <a:rPr lang="hu-HU" sz="1600" dirty="0" smtClean="0"/>
              <a:t> (</a:t>
            </a:r>
            <a:r>
              <a:rPr lang="hu-HU" sz="1600" dirty="0" err="1" smtClean="0"/>
              <a:t>editors</a:t>
            </a:r>
            <a:r>
              <a:rPr lang="hu-HU" sz="1600" dirty="0" smtClean="0"/>
              <a:t>): </a:t>
            </a:r>
            <a:r>
              <a:rPr lang="hu-HU" sz="1600" dirty="0" err="1" smtClean="0"/>
              <a:t>People</a:t>
            </a:r>
            <a:r>
              <a:rPr lang="hu-HU" sz="1600" dirty="0" smtClean="0"/>
              <a:t> and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Value</a:t>
            </a:r>
            <a:r>
              <a:rPr lang="hu-HU" sz="1600" dirty="0" smtClean="0"/>
              <a:t> of an </a:t>
            </a:r>
            <a:r>
              <a:rPr lang="hu-HU" sz="1600" dirty="0" err="1" smtClean="0"/>
              <a:t>Organisation</a:t>
            </a:r>
            <a:r>
              <a:rPr lang="hu-HU" sz="1600" dirty="0" smtClean="0"/>
              <a:t>. </a:t>
            </a:r>
            <a:r>
              <a:rPr lang="hu-HU" sz="1600" dirty="0" err="1" smtClean="0"/>
              <a:t>Monograph</a:t>
            </a:r>
            <a:r>
              <a:rPr lang="hu-HU" sz="1600" dirty="0" smtClean="0"/>
              <a:t>. </a:t>
            </a:r>
            <a:r>
              <a:rPr lang="hu-HU" sz="1600" dirty="0" err="1" smtClean="0"/>
              <a:t>Faculty</a:t>
            </a:r>
            <a:r>
              <a:rPr lang="hu-HU" sz="1600" dirty="0" smtClean="0"/>
              <a:t> of Management </a:t>
            </a:r>
            <a:r>
              <a:rPr lang="hu-HU" sz="1600" dirty="0" err="1" smtClean="0"/>
              <a:t>Czestochowa</a:t>
            </a:r>
            <a:r>
              <a:rPr lang="hu-HU" sz="1600" dirty="0" smtClean="0"/>
              <a:t> University of </a:t>
            </a:r>
            <a:r>
              <a:rPr lang="hu-HU" sz="1600" dirty="0" err="1" smtClean="0"/>
              <a:t>Technology</a:t>
            </a:r>
            <a:r>
              <a:rPr lang="hu-HU" sz="1600" dirty="0" smtClean="0"/>
              <a:t>. </a:t>
            </a:r>
            <a:r>
              <a:rPr lang="hu-HU" sz="1600" dirty="0" err="1" smtClean="0"/>
              <a:t>Czestochowa</a:t>
            </a:r>
            <a:r>
              <a:rPr lang="hu-HU" sz="1600" dirty="0" smtClean="0"/>
              <a:t>,2011</a:t>
            </a:r>
          </a:p>
          <a:p>
            <a:pPr>
              <a:buNone/>
            </a:pPr>
            <a:r>
              <a:rPr lang="hu-HU" sz="1600" b="1" dirty="0" smtClean="0"/>
              <a:t>4</a:t>
            </a:r>
            <a:r>
              <a:rPr lang="hu-HU" sz="1600" b="1" dirty="0" smtClean="0"/>
              <a:t>.</a:t>
            </a:r>
            <a:r>
              <a:rPr lang="hu-HU" sz="1600" dirty="0" smtClean="0"/>
              <a:t> </a:t>
            </a:r>
            <a:r>
              <a:rPr lang="hu-HU" sz="1600" dirty="0" err="1" smtClean="0"/>
              <a:t>T.Dénes</a:t>
            </a:r>
            <a:r>
              <a:rPr lang="hu-HU" sz="1600" dirty="0" smtClean="0"/>
              <a:t> Tamás –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 A strukturális gondolkodás és döntések alapjai.  A változás és válságkezelés kognitív sémái. Magánkiadás, Budapest, 2010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u-HU" dirty="0" smtClean="0"/>
              <a:t>„Kihívások és Új Paradigmák a Tudásmenedzsment, a generációk  és a kultúra dimenzióiban” Győr, 2013.03.13.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megelőzés fogalmi hálója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 megelőzés, vagy idegen szóval </a:t>
            </a:r>
            <a:r>
              <a:rPr lang="hu-HU" dirty="0" err="1" smtClean="0"/>
              <a:t>profilaktika</a:t>
            </a:r>
            <a:r>
              <a:rPr lang="hu-HU" dirty="0" smtClean="0"/>
              <a:t> a profi sakk felkészülésében </a:t>
            </a:r>
            <a:r>
              <a:rPr lang="hu-HU" dirty="0" smtClean="0"/>
              <a:t>régen ismert </a:t>
            </a:r>
            <a:r>
              <a:rPr lang="hu-HU" dirty="0" smtClean="0"/>
              <a:t>stratégiai szemlélet és gondolkodási mód. 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Általánosítva: a </a:t>
            </a:r>
            <a:r>
              <a:rPr lang="hu-HU" dirty="0" err="1" smtClean="0">
                <a:solidFill>
                  <a:srgbClr val="FF0000"/>
                </a:solidFill>
              </a:rPr>
              <a:t>profilaktikus</a:t>
            </a:r>
            <a:r>
              <a:rPr lang="hu-HU" dirty="0" smtClean="0">
                <a:solidFill>
                  <a:srgbClr val="FF0000"/>
                </a:solidFill>
              </a:rPr>
              <a:t> gondolkodás </a:t>
            </a:r>
            <a:r>
              <a:rPr lang="hu-HU" dirty="0" smtClean="0"/>
              <a:t>a versenytárs, az ellenfél szándékának előzetes megismerését és – amennyiben szükséges – annak megakadályozását szolgálja.</a:t>
            </a:r>
            <a:endParaRPr lang="hu-HU" dirty="0"/>
          </a:p>
        </p:txBody>
      </p:sp>
      <p:pic>
        <p:nvPicPr>
          <p:cNvPr id="1026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25144"/>
            <a:ext cx="1833362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dirty="0" smtClean="0"/>
              <a:t>A szemlélet kötődése és alkalmazhatósága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megelőző szemlélet </a:t>
            </a:r>
            <a:r>
              <a:rPr lang="hu-HU" dirty="0" smtClean="0"/>
              <a:t>mindig </a:t>
            </a:r>
            <a:r>
              <a:rPr lang="hu-HU" dirty="0" smtClean="0">
                <a:solidFill>
                  <a:srgbClr val="FF0000"/>
                </a:solidFill>
              </a:rPr>
              <a:t>személyiséghez köthető</a:t>
            </a:r>
            <a:r>
              <a:rPr lang="hu-HU" dirty="0" smtClean="0"/>
              <a:t>, így a tanulási-nevelési folyamatban elsajátítható</a:t>
            </a:r>
            <a:r>
              <a:rPr lang="hu-HU" dirty="0" smtClean="0"/>
              <a:t>.</a:t>
            </a:r>
          </a:p>
          <a:p>
            <a:r>
              <a:rPr lang="hu-HU" dirty="0" smtClean="0"/>
              <a:t>Az elsajátítást bonyolítja, hogy az elővételezés alapján tervezett megelőző szemléleti megoldás </a:t>
            </a:r>
            <a:r>
              <a:rPr lang="hu-HU" dirty="0" smtClean="0">
                <a:solidFill>
                  <a:srgbClr val="FF0000"/>
                </a:solidFill>
              </a:rPr>
              <a:t>nem mindig alkalmazható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Miért?</a:t>
            </a:r>
          </a:p>
          <a:p>
            <a:r>
              <a:rPr lang="hu-HU" dirty="0" smtClean="0"/>
              <a:t>Esetpélda: a </a:t>
            </a:r>
            <a:r>
              <a:rPr lang="hu-HU" dirty="0" smtClean="0"/>
              <a:t>versenytárs – meglepetésként – stílusával ellentétes fő vagy részstratégiát </a:t>
            </a:r>
            <a:r>
              <a:rPr lang="hu-HU" dirty="0" smtClean="0"/>
              <a:t>választ.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pic>
        <p:nvPicPr>
          <p:cNvPr id="7" name="Kép 6" descr="20121107-bombakereso-delfin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293095"/>
            <a:ext cx="2448272" cy="16321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dirty="0" smtClean="0"/>
              <a:t>Váratlan meglepetés esetén mi a teendő?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885179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Ekkor az alap döntéshozatali </a:t>
            </a:r>
            <a:r>
              <a:rPr lang="hu-HU" dirty="0" smtClean="0">
                <a:solidFill>
                  <a:srgbClr val="FF0000"/>
                </a:solidFill>
              </a:rPr>
              <a:t>tapasztalatunkra hagyatkozhatunk</a:t>
            </a:r>
            <a:r>
              <a:rPr lang="hu-HU" dirty="0" smtClean="0"/>
              <a:t>, melyet a sakk szakterminológiában állásmegítélésnek nevezünk</a:t>
            </a:r>
            <a:r>
              <a:rPr lang="hu-HU" dirty="0" smtClean="0"/>
              <a:t>. Egyébként a tapasztalat és a </a:t>
            </a:r>
            <a:r>
              <a:rPr lang="hu-HU" dirty="0" smtClean="0">
                <a:solidFill>
                  <a:srgbClr val="FF0000"/>
                </a:solidFill>
              </a:rPr>
              <a:t>rutin </a:t>
            </a:r>
            <a:r>
              <a:rPr lang="hu-HU" dirty="0" smtClean="0"/>
              <a:t>érvényesül.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17321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Ezt a meglepő helyzetet</a:t>
            </a:r>
          </a:p>
          <a:p>
            <a:pPr>
              <a:buNone/>
            </a:pPr>
            <a:r>
              <a:rPr lang="hu-HU" dirty="0" smtClean="0"/>
              <a:t>    a </a:t>
            </a:r>
            <a:r>
              <a:rPr lang="hu-HU" dirty="0" smtClean="0">
                <a:solidFill>
                  <a:srgbClr val="FF0000"/>
                </a:solidFill>
              </a:rPr>
              <a:t>drámapedagógia</a:t>
            </a:r>
            <a:r>
              <a:rPr lang="hu-HU" dirty="0" smtClean="0"/>
              <a:t> módszere alapján modellezhetjük és eljátszhatjuk, akár az iskolában, akár a gazdaságban.</a:t>
            </a:r>
          </a:p>
          <a:p>
            <a:pPr>
              <a:buNone/>
            </a:pPr>
            <a:r>
              <a:rPr lang="hu-HU" dirty="0" smtClean="0">
                <a:solidFill>
                  <a:srgbClr val="C00000"/>
                </a:solidFill>
              </a:rPr>
              <a:t>Ne felejtsük: </a:t>
            </a:r>
          </a:p>
          <a:p>
            <a:pPr>
              <a:buNone/>
            </a:pPr>
            <a:r>
              <a:rPr lang="hu-HU" b="1" dirty="0" smtClean="0">
                <a:solidFill>
                  <a:srgbClr val="C00000"/>
                </a:solidFill>
              </a:rPr>
              <a:t>Mindig individuálisan döntünk.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dirty="0" smtClean="0"/>
              <a:t>„Kihívások és Új Paradigmák a Tudásmenedzsment, a generációk  és a kultúra dimenzióiban” Győr, 2013.03.13.</a:t>
            </a:r>
            <a:endParaRPr kumimoji="0"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Alternatív pedagógiai módszer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profilaktikus</a:t>
            </a:r>
            <a:r>
              <a:rPr lang="hu-HU" dirty="0" smtClean="0"/>
              <a:t> módszert „kaméleon sakk alternatív pedagógiai módszer” </a:t>
            </a:r>
            <a:r>
              <a:rPr lang="hu-HU" dirty="0" err="1" smtClean="0"/>
              <a:t>-nek</a:t>
            </a:r>
            <a:r>
              <a:rPr lang="hu-HU" dirty="0" smtClean="0"/>
              <a:t> neveztem el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pic>
        <p:nvPicPr>
          <p:cNvPr id="16" name="Picture 7" descr="C:\Documents and Settings\Hardicsay Péter\Local Settings\Temporary Internet Files\Content.IE5\YCGQ7FI2\MC9003509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77072"/>
            <a:ext cx="3364123" cy="1800200"/>
          </a:xfrm>
          <a:prstGeom prst="rect">
            <a:avLst/>
          </a:prstGeom>
          <a:noFill/>
        </p:spPr>
      </p:pic>
      <p:sp>
        <p:nvSpPr>
          <p:cNvPr id="17" name="Tartalom helye 16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101203"/>
          </a:xfrm>
        </p:spPr>
        <p:txBody>
          <a:bodyPr/>
          <a:lstStyle/>
          <a:p>
            <a:r>
              <a:rPr lang="hu-HU" dirty="0" smtClean="0"/>
              <a:t>Miért kaméleon? </a:t>
            </a:r>
          </a:p>
          <a:p>
            <a:r>
              <a:rPr lang="hu-HU" dirty="0" smtClean="0"/>
              <a:t>Mert az adott helyzetnek megfelelően  váltogatjuk az alkalmazott módszereket.  </a:t>
            </a:r>
          </a:p>
          <a:p>
            <a:r>
              <a:rPr lang="hu-HU" dirty="0" smtClean="0"/>
              <a:t>Iskolában természetesen a gyermekek korának megfelelő helyzeteket kell elővételezni.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Ami hiányzik a NAT 2012–</a:t>
            </a:r>
            <a:r>
              <a:rPr lang="hu-HU" dirty="0" err="1" smtClean="0"/>
              <a:t>ből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Többek között a sablonmentes és gyakorlat orientált  szemlélet.</a:t>
            </a:r>
          </a:p>
          <a:p>
            <a:r>
              <a:rPr lang="hu-HU" dirty="0" smtClean="0"/>
              <a:t>Mindent a kulcskompetenciáknak rendelnek alá, de pl. a  megelőzésre nevelés (is) teljesen hiányzik.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173211"/>
          </a:xfrm>
        </p:spPr>
        <p:txBody>
          <a:bodyPr/>
          <a:lstStyle/>
          <a:p>
            <a:r>
              <a:rPr lang="hu-HU" dirty="0" smtClean="0"/>
              <a:t>Az osztályfőnökök  számára a 16 óráig  folyamatos iskolai ottlét lehetőséget biztosít, de csak közvetve.</a:t>
            </a:r>
          </a:p>
          <a:p>
            <a:r>
              <a:rPr lang="hu-HU" dirty="0" smtClean="0"/>
              <a:t>A </a:t>
            </a:r>
            <a:r>
              <a:rPr lang="hu-HU" dirty="0" smtClean="0"/>
              <a:t>nevelést irányát e</a:t>
            </a:r>
            <a:r>
              <a:rPr lang="hu-HU" dirty="0" smtClean="0"/>
              <a:t>gy másik tudás megszerzésén keresztül a megelőzés területére is ki lehet terjeszteni.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Melyik ez a másik tudás?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 sakk,mint képességfejlesztő módszer (a saját szakterminológiám szerint: a logikai képességfejlesztés) alkalmazása, iskolai általános tanrendbe vétele. </a:t>
            </a:r>
            <a:r>
              <a:rPr lang="hu-HU" b="1" dirty="0" smtClean="0">
                <a:solidFill>
                  <a:srgbClr val="C00000"/>
                </a:solidFill>
              </a:rPr>
              <a:t>EU ajánlással!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Az alapszint csupán 100 óra intenzív tanulást igényel!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u-HU" smtClean="0"/>
              <a:t>„Kihívások és Új Paradigmák a Tudásmenedzsment, a generációk  és a kultúra dimenzióiban” Győr, 2013.03.13.</a:t>
            </a:r>
            <a:endParaRPr kumimoji="0" lang="en-US"/>
          </a:p>
        </p:txBody>
      </p:sp>
      <p:pic>
        <p:nvPicPr>
          <p:cNvPr id="6" name="Kép 5" descr="arab sak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212976"/>
            <a:ext cx="2530252" cy="25302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dirty="0" smtClean="0"/>
              <a:t>Megelőzésre nevelés változó </a:t>
            </a:r>
            <a:r>
              <a:rPr lang="hu-HU" sz="4000" dirty="0" smtClean="0"/>
              <a:t>környezeti feltételek </a:t>
            </a:r>
            <a:r>
              <a:rPr lang="hu-HU" sz="4000" dirty="0" smtClean="0"/>
              <a:t>esetén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Individualizáció </a:t>
            </a:r>
            <a:r>
              <a:rPr lang="hu-HU" b="1" dirty="0" smtClean="0">
                <a:solidFill>
                  <a:srgbClr val="FF0000"/>
                </a:solidFill>
              </a:rPr>
              <a:t>     </a:t>
            </a:r>
            <a:endParaRPr lang="hu-H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dirty="0" smtClean="0"/>
              <a:t>Ebben az esetben az individualizáció a tudás fejlesztési irányának legbiztosabb módja. </a:t>
            </a:r>
          </a:p>
          <a:p>
            <a:pPr>
              <a:buNone/>
            </a:pPr>
            <a:r>
              <a:rPr lang="hu-HU" dirty="0" smtClean="0"/>
              <a:t>A képességfejlesztés eredményeként megjelenik a kiemelkedő </a:t>
            </a:r>
            <a:r>
              <a:rPr lang="hu-HU" b="1" dirty="0" smtClean="0">
                <a:solidFill>
                  <a:srgbClr val="FF0000"/>
                </a:solidFill>
              </a:rPr>
              <a:t>problémamegoldás,</a:t>
            </a:r>
            <a:r>
              <a:rPr lang="hu-HU" dirty="0" smtClean="0"/>
              <a:t> mint a </a:t>
            </a:r>
            <a:r>
              <a:rPr lang="hu-HU" b="1" dirty="0" smtClean="0">
                <a:solidFill>
                  <a:srgbClr val="FF0000"/>
                </a:solidFill>
              </a:rPr>
              <a:t>kreatív és kombinatív elme könnyed és természetes tevékenysége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Intézményesítés </a:t>
            </a:r>
          </a:p>
          <a:p>
            <a:pPr>
              <a:buNone/>
            </a:pPr>
            <a:r>
              <a:rPr lang="hu-HU" dirty="0" smtClean="0"/>
              <a:t>    a </a:t>
            </a:r>
            <a:r>
              <a:rPr lang="hu-HU" dirty="0" smtClean="0"/>
              <a:t>szervezeti </a:t>
            </a:r>
            <a:r>
              <a:rPr lang="hu-HU" dirty="0" smtClean="0"/>
              <a:t>tudás fejlesztésénél torzulásokra lehet számítani. </a:t>
            </a:r>
          </a:p>
          <a:p>
            <a:pPr>
              <a:buNone/>
            </a:pPr>
            <a:r>
              <a:rPr lang="hu-HU" dirty="0" smtClean="0"/>
              <a:t>A szervezeti tudásban </a:t>
            </a:r>
            <a:r>
              <a:rPr lang="hu-HU" dirty="0" smtClean="0"/>
              <a:t>a vállalati </a:t>
            </a:r>
            <a:r>
              <a:rPr lang="hu-HU" dirty="0" smtClean="0"/>
              <a:t>stratégiai eszközként összhangba kell hozni, kiaknázni, megőrizni és erősíteni az individuális tudásokat.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u-HU" dirty="0" smtClean="0"/>
              <a:t>„Kihívások és Új Paradigmák a Tudásmenedzsment, a generációk </a:t>
            </a:r>
            <a:br>
              <a:rPr lang="hu-HU" dirty="0" smtClean="0"/>
            </a:br>
            <a:r>
              <a:rPr lang="hu-HU" dirty="0" smtClean="0"/>
              <a:t>és a kultúra dimenzióiban”</a:t>
            </a:r>
            <a:r>
              <a:rPr lang="hu-HU" dirty="0" smtClean="0"/>
              <a:t> Győr, 2013.03.13.</a:t>
            </a:r>
            <a:endParaRPr lang="hu-HU" dirty="0"/>
          </a:p>
        </p:txBody>
      </p:sp>
      <p:cxnSp>
        <p:nvCxnSpPr>
          <p:cNvPr id="10" name="Egyenes összekötő nyíllal 9"/>
          <p:cNvCxnSpPr/>
          <p:nvPr/>
        </p:nvCxnSpPr>
        <p:spPr>
          <a:xfrm>
            <a:off x="3347864" y="2132856"/>
            <a:ext cx="11521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rendszerterv elemei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sz="2900" dirty="0" smtClean="0"/>
              <a:t> </a:t>
            </a:r>
            <a:r>
              <a:rPr lang="hu-HU" sz="2900" dirty="0" smtClean="0"/>
              <a:t>A </a:t>
            </a:r>
            <a:r>
              <a:rPr lang="hu-HU" sz="2900" dirty="0" smtClean="0"/>
              <a:t>sakk már az ókorban harci stratégiai játékként vált közismertté. Mára általános gondolkodásfejlesztő és </a:t>
            </a:r>
            <a:r>
              <a:rPr lang="hu-HU" sz="2900" dirty="0" err="1" smtClean="0"/>
              <a:t>rekreáló</a:t>
            </a:r>
            <a:r>
              <a:rPr lang="hu-HU" sz="2900" dirty="0" smtClean="0"/>
              <a:t> szellemi sporttá vált. </a:t>
            </a:r>
            <a:endParaRPr lang="hu-HU" sz="2900" dirty="0" smtClean="0"/>
          </a:p>
          <a:p>
            <a:r>
              <a:rPr lang="hu-HU" sz="2900" dirty="0" smtClean="0"/>
              <a:t>A </a:t>
            </a:r>
            <a:r>
              <a:rPr lang="hu-HU" sz="2900" dirty="0" smtClean="0"/>
              <a:t>kutató tevékenységem során a sakk fogalmi analógiáira építve (</a:t>
            </a:r>
            <a:r>
              <a:rPr lang="hu-HU" sz="2900" b="1" dirty="0" smtClean="0">
                <a:solidFill>
                  <a:srgbClr val="FF0000"/>
                </a:solidFill>
              </a:rPr>
              <a:t>séma készlet = </a:t>
            </a:r>
            <a:r>
              <a:rPr lang="hu-HU" sz="2900" b="1" dirty="0" err="1" smtClean="0">
                <a:solidFill>
                  <a:srgbClr val="FF0000"/>
                </a:solidFill>
              </a:rPr>
              <a:t>tacit</a:t>
            </a:r>
            <a:r>
              <a:rPr lang="hu-HU" sz="2900" b="1" dirty="0" smtClean="0">
                <a:solidFill>
                  <a:srgbClr val="FF0000"/>
                </a:solidFill>
              </a:rPr>
              <a:t> tudás, döntési helyzet = állásmegítélés, döntési folyamat = </a:t>
            </a:r>
            <a:r>
              <a:rPr lang="hu-HU" sz="2900" b="1" dirty="0" err="1" smtClean="0">
                <a:solidFill>
                  <a:srgbClr val="FF0000"/>
                </a:solidFill>
              </a:rPr>
              <a:t>n-lépéses</a:t>
            </a:r>
            <a:r>
              <a:rPr lang="hu-HU" sz="2900" b="1" dirty="0" smtClean="0">
                <a:solidFill>
                  <a:srgbClr val="FF0000"/>
                </a:solidFill>
              </a:rPr>
              <a:t> sakkfeladvány, siker = kreatív intuíció,</a:t>
            </a:r>
            <a:r>
              <a:rPr lang="hu-HU" sz="2900" dirty="0" smtClean="0"/>
              <a:t> stb.), a különböző menedzsmentek számára alkalmazható és oktatható módszercsaládot dolgoztam ki. </a:t>
            </a:r>
          </a:p>
          <a:p>
            <a:endParaRPr lang="hu-HU" sz="2900" dirty="0" smtClean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hu-HU" dirty="0" smtClean="0"/>
              <a:t>„Kihívások és Új Paradigmák a Tudásmenedzsment, a generációk  és a kultúra dimenzióiban” Győr, 2013.03.13.</a:t>
            </a:r>
            <a:endParaRPr kumimoji="0"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DFECF7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DFECF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DFECF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752</TotalTime>
  <Words>843</Words>
  <Application>Microsoft Office PowerPoint</Application>
  <PresentationFormat>Diavetítés a képernyőre (4:3 oldalarány)</PresentationFormat>
  <Paragraphs>63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Flow</vt:lpstr>
      <vt:lpstr>A megelőző szemléletre nevelés haszna a ma kultúrájában.  </vt:lpstr>
      <vt:lpstr>A megelőzés fogalmi hálója</vt:lpstr>
      <vt:lpstr>A szemlélet kötődése és alkalmazhatósága</vt:lpstr>
      <vt:lpstr>Váratlan meglepetés esetén mi a teendő?</vt:lpstr>
      <vt:lpstr>Alternatív pedagógiai módszer</vt:lpstr>
      <vt:lpstr>Ami hiányzik a NAT 2012–ből.</vt:lpstr>
      <vt:lpstr>Melyik ez a másik tudás?</vt:lpstr>
      <vt:lpstr>Megelőzésre nevelés változó környezeti feltételek esetén</vt:lpstr>
      <vt:lpstr>A rendszerterv elemei (1)</vt:lpstr>
      <vt:lpstr>A rendszerterv elemei (2, mémek)</vt:lpstr>
      <vt:lpstr>Ki válhat az élet „sztárjává”? (Válasz: bárki számára nyitott)</vt:lpstr>
      <vt:lpstr>Köszönöm a szíves figyelmüket!</vt:lpstr>
      <vt:lpstr>Felhasznált irodalom: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Hardicsay Péter</dc:creator>
  <cp:lastModifiedBy>Hardicsay Péter</cp:lastModifiedBy>
  <cp:revision>25</cp:revision>
  <dcterms:created xsi:type="dcterms:W3CDTF">2013-03-12T09:41:20Z</dcterms:created>
  <dcterms:modified xsi:type="dcterms:W3CDTF">2013-03-12T22:14:10Z</dcterms:modified>
</cp:coreProperties>
</file>