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0" r:id="rId3"/>
    <p:sldId id="260" r:id="rId4"/>
    <p:sldId id="300" r:id="rId5"/>
    <p:sldId id="302" r:id="rId6"/>
    <p:sldId id="301" r:id="rId7"/>
    <p:sldId id="303" r:id="rId8"/>
    <p:sldId id="304" r:id="rId9"/>
    <p:sldId id="305" r:id="rId10"/>
    <p:sldId id="307" r:id="rId11"/>
    <p:sldId id="298" r:id="rId12"/>
    <p:sldId id="297" r:id="rId13"/>
    <p:sldId id="308" r:id="rId14"/>
    <p:sldId id="309" r:id="rId15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91" autoAdjust="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BCDD3-A37C-4B39-8429-99F7F89EA681}" type="datetimeFigureOut">
              <a:rPr lang="hu-HU" smtClean="0"/>
              <a:t>2013.03.12.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6B1E3-2064-4181-9AEF-6619D255E80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/>
          <a:lstStyle>
            <a:lvl1pPr algn="r">
              <a:defRPr sz="1300"/>
            </a:lvl1pPr>
          </a:lstStyle>
          <a:p>
            <a:fld id="{746F524E-C537-4C99-907E-73F9D0C57A6C}" type="datetimeFigureOut">
              <a:rPr lang="hu-HU" smtClean="0"/>
              <a:pPr/>
              <a:t>2013.03.12.</a:t>
            </a:fld>
            <a:endParaRPr lang="en-GB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0" tIns="47845" rIns="95690" bIns="47845" rtlCol="0" anchor="ctr"/>
          <a:lstStyle/>
          <a:p>
            <a:endParaRPr lang="en-GB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90" tIns="47845" rIns="95690" bIns="47845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5690" tIns="47845" rIns="95690" bIns="47845" rtlCol="0" anchor="b"/>
          <a:lstStyle>
            <a:lvl1pPr algn="r">
              <a:defRPr sz="1300"/>
            </a:lvl1pPr>
          </a:lstStyle>
          <a:p>
            <a:fld id="{1914F7A3-9053-46C7-B523-CD6D2040832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300" dirty="0" smtClean="0"/>
              <a:t> 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91BD7-0935-4AD5-B1D9-67BDBCACB15B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2013.03.12.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earch.babylon.com/imageres.php?iu=http://edsi2013.org/img/f_merc.jpg&amp;ir=http://edsi2013.org/?nic=organizers&amp;ig=http://t3.gstatic.com/images?q=tbn:ANd9GcQANlkJf_SDzvqXMILqv8Pl3VFNG8ZkerGbtBfF2s3wsSi0nLoDkoAgyvErHQ&amp;h=571&amp;w=571&amp;q=university+of+pannonia+business+and+economics&amp;babsrc=SP_ss" TargetMode="External"/><Relationship Id="rId3" Type="http://schemas.openxmlformats.org/officeDocument/2006/relationships/hyperlink" Target="mailto:editkomlosi@gtk.uni-pannon.h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ditkomlosi@gtk.uni-pannon.hu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uperblog.crazyengineers.com/2011/07/11/21st-century-life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844" y="1000108"/>
            <a:ext cx="8786874" cy="1470025"/>
          </a:xfrm>
        </p:spPr>
        <p:txBody>
          <a:bodyPr>
            <a:normAutofit fontScale="90000"/>
          </a:bodyPr>
          <a:lstStyle/>
          <a:p>
            <a:r>
              <a:rPr lang="hu-HU" sz="3300" b="1" dirty="0" smtClean="0">
                <a:solidFill>
                  <a:srgbClr val="C00000"/>
                </a:solidFill>
              </a:rPr>
              <a:t/>
            </a:r>
            <a:br>
              <a:rPr lang="hu-HU" sz="3300" b="1" dirty="0" smtClean="0">
                <a:solidFill>
                  <a:srgbClr val="C00000"/>
                </a:solidFill>
              </a:rPr>
            </a:br>
            <a:r>
              <a:rPr lang="hu-HU" sz="3800" b="1" dirty="0" smtClean="0">
                <a:solidFill>
                  <a:srgbClr val="002060"/>
                </a:solidFill>
              </a:rPr>
              <a:t>Az érzelmi intelligencia teljesítményt és tudásmegosztást elősegítő szerepe</a:t>
            </a:r>
            <a:r>
              <a:rPr lang="hu-HU" sz="3300" b="1" dirty="0" smtClean="0">
                <a:solidFill>
                  <a:srgbClr val="740000"/>
                </a:solidFill>
              </a:rPr>
              <a:t/>
            </a:r>
            <a:br>
              <a:rPr lang="hu-HU" sz="3300" b="1" dirty="0" smtClean="0">
                <a:solidFill>
                  <a:srgbClr val="740000"/>
                </a:solidFill>
              </a:rPr>
            </a:br>
            <a:r>
              <a:rPr lang="hu-HU" sz="3300" b="1" dirty="0" smtClean="0">
                <a:solidFill>
                  <a:srgbClr val="740000"/>
                </a:solidFill>
              </a:rPr>
              <a:t/>
            </a:r>
            <a:br>
              <a:rPr lang="hu-HU" sz="3300" b="1" dirty="0" smtClean="0">
                <a:solidFill>
                  <a:srgbClr val="740000"/>
                </a:solidFill>
              </a:rPr>
            </a:br>
            <a:r>
              <a:rPr lang="hu-HU" sz="3300" b="1" i="1" dirty="0" smtClean="0">
                <a:solidFill>
                  <a:srgbClr val="740000"/>
                </a:solidFill>
              </a:rPr>
              <a:t>A </a:t>
            </a:r>
            <a:r>
              <a:rPr lang="hu-HU" sz="3300" b="1" i="1" dirty="0" err="1" smtClean="0">
                <a:solidFill>
                  <a:srgbClr val="740000"/>
                </a:solidFill>
              </a:rPr>
              <a:t>TEIQue</a:t>
            </a:r>
            <a:r>
              <a:rPr lang="hu-HU" sz="3300" b="1" i="1" dirty="0" smtClean="0">
                <a:solidFill>
                  <a:srgbClr val="740000"/>
                </a:solidFill>
              </a:rPr>
              <a:t> személyiségvonás alapú érzelmi intelligencia magyar adaptációja és eddigi kutatási eredmények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929486" cy="1752600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rgbClr val="5C0000"/>
                </a:solidFill>
              </a:rPr>
              <a:t>Komlósi</a:t>
            </a:r>
            <a:r>
              <a:rPr lang="hu-HU" sz="2800" b="1" dirty="0" smtClean="0">
                <a:solidFill>
                  <a:srgbClr val="5C0000"/>
                </a:solidFill>
              </a:rPr>
              <a:t> Edit</a:t>
            </a:r>
          </a:p>
          <a:p>
            <a:r>
              <a:rPr lang="hu-HU" sz="2400" b="1" dirty="0" smtClean="0">
                <a:solidFill>
                  <a:srgbClr val="002060"/>
                </a:solidFill>
              </a:rPr>
              <a:t>Pannon Egyetem, Gazdaságtudományi Kar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r>
              <a:rPr lang="hu-HU" sz="2200" b="1" dirty="0" err="1" smtClean="0">
                <a:solidFill>
                  <a:srgbClr val="002060"/>
                </a:solidFill>
                <a:hlinkClick r:id="rId3"/>
              </a:rPr>
              <a:t>editkomlosi</a:t>
            </a:r>
            <a:r>
              <a:rPr lang="hu-HU" sz="2200" b="1" dirty="0" smtClean="0">
                <a:solidFill>
                  <a:srgbClr val="002060"/>
                </a:solidFill>
                <a:hlinkClick r:id="rId3"/>
              </a:rPr>
              <a:t>@</a:t>
            </a:r>
            <a:r>
              <a:rPr lang="hu-HU" sz="2200" b="1" dirty="0" err="1" smtClean="0">
                <a:solidFill>
                  <a:srgbClr val="002060"/>
                </a:solidFill>
                <a:hlinkClick r:id="rId3"/>
              </a:rPr>
              <a:t>gtk.uni-pannon.hu</a:t>
            </a:r>
            <a:endParaRPr lang="hu-HU" sz="2200" b="1" dirty="0" smtClean="0">
              <a:solidFill>
                <a:srgbClr val="002060"/>
              </a:solidFill>
            </a:endParaRPr>
          </a:p>
          <a:p>
            <a:endParaRPr lang="hu-HU" sz="2200" b="1" dirty="0" smtClean="0">
              <a:solidFill>
                <a:srgbClr val="002060"/>
              </a:solidFill>
            </a:endParaRPr>
          </a:p>
          <a:p>
            <a:endParaRPr lang="hu-HU" sz="2000" b="1" dirty="0" smtClean="0">
              <a:solidFill>
                <a:schemeClr val="tx1"/>
              </a:solidFill>
            </a:endParaRPr>
          </a:p>
          <a:p>
            <a:endParaRPr lang="hu-HU" sz="2000" b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016224" cy="138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857496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000372"/>
            <a:ext cx="2071702" cy="128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35360"/>
            <a:ext cx="2376264" cy="13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179512" y="2996952"/>
            <a:ext cx="2016224" cy="136815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588224" y="2924944"/>
            <a:ext cx="2376264" cy="136815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8" descr="http://t3.gstatic.com/images?q=tbn:ANd9GcQANlkJf_SDzvqXMILqv8Pl3VFNG8ZkerGbtBfF2s3wsSi0nLoDkoAgyvErHQ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5143512"/>
            <a:ext cx="14906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 </a:t>
            </a:r>
            <a:r>
              <a:rPr lang="hu-HU" sz="3400" b="1" dirty="0" err="1" smtClean="0">
                <a:solidFill>
                  <a:srgbClr val="7E0000"/>
                </a:solidFill>
              </a:rPr>
              <a:t>TEIQue</a:t>
            </a:r>
            <a:r>
              <a:rPr lang="hu-HU" sz="3400" b="1" dirty="0" smtClean="0">
                <a:solidFill>
                  <a:srgbClr val="7E0000"/>
                </a:solidFill>
              </a:rPr>
              <a:t> felmérés eddigi eredményi (2011-2013) </a:t>
            </a:r>
            <a:br>
              <a:rPr lang="hu-HU" sz="3400" b="1" dirty="0" smtClean="0">
                <a:solidFill>
                  <a:srgbClr val="7E0000"/>
                </a:solidFill>
              </a:rPr>
            </a:br>
            <a:r>
              <a:rPr lang="hu-HU" sz="3400" b="1" dirty="0" smtClean="0">
                <a:solidFill>
                  <a:srgbClr val="7E0000"/>
                </a:solidFill>
              </a:rPr>
              <a:t> </a:t>
            </a:r>
            <a:r>
              <a:rPr lang="hu-HU" sz="3400" b="1" dirty="0" smtClean="0">
                <a:solidFill>
                  <a:srgbClr val="002060"/>
                </a:solidFill>
              </a:rPr>
              <a:t>Nemi különbségek </a:t>
            </a:r>
            <a:r>
              <a:rPr lang="hu-HU" sz="3400" b="1" dirty="0" smtClean="0">
                <a:solidFill>
                  <a:srgbClr val="7E0000"/>
                </a:solidFill>
              </a:rPr>
              <a:t/>
            </a:r>
            <a:br>
              <a:rPr lang="hu-HU" sz="3400" b="1" dirty="0" smtClean="0">
                <a:solidFill>
                  <a:srgbClr val="7E0000"/>
                </a:solidFill>
              </a:rPr>
            </a:br>
            <a:endParaRPr lang="en-GB" sz="2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/>
        </p:nvGraphicFramePr>
        <p:xfrm>
          <a:off x="3071802" y="1785926"/>
          <a:ext cx="5000660" cy="3167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3214710"/>
              </a:tblGrid>
              <a:tr h="523879">
                <a:tc>
                  <a:txBody>
                    <a:bodyPr/>
                    <a:lstStyle/>
                    <a:p>
                      <a:r>
                        <a:rPr lang="hu-HU" sz="2400" noProof="0" dirty="0" smtClean="0"/>
                        <a:t>Nők</a:t>
                      </a:r>
                      <a:endParaRPr lang="en-GB" sz="2400" noProof="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noProof="0" dirty="0" smtClean="0"/>
                        <a:t>Férfiak</a:t>
                      </a:r>
                      <a:endParaRPr lang="en-GB" sz="2400" noProof="0" dirty="0"/>
                    </a:p>
                  </a:txBody>
                  <a:tcPr/>
                </a:tc>
              </a:tr>
              <a:tr h="547691">
                <a:tc>
                  <a:txBody>
                    <a:bodyPr/>
                    <a:lstStyle/>
                    <a:p>
                      <a:r>
                        <a:rPr lang="hu-HU" sz="2400" b="1" noProof="0" dirty="0" smtClean="0">
                          <a:solidFill>
                            <a:srgbClr val="002060"/>
                          </a:solidFill>
                        </a:rPr>
                        <a:t>érzelmesség </a:t>
                      </a:r>
                      <a:endParaRPr lang="hu-HU" sz="24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noProof="0" dirty="0" smtClean="0">
                          <a:solidFill>
                            <a:srgbClr val="002060"/>
                          </a:solidFill>
                        </a:rPr>
                        <a:t>társas</a:t>
                      </a:r>
                      <a:r>
                        <a:rPr lang="hu-HU" sz="2400" b="1" baseline="0" noProof="0" dirty="0" smtClean="0">
                          <a:solidFill>
                            <a:srgbClr val="002060"/>
                          </a:solidFill>
                        </a:rPr>
                        <a:t> hajlam</a:t>
                      </a:r>
                      <a:endParaRPr lang="hu-HU" sz="24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hu-HU" sz="2400" noProof="0" dirty="0" smtClean="0">
                          <a:solidFill>
                            <a:srgbClr val="002060"/>
                          </a:solidFill>
                        </a:rPr>
                        <a:t>kapcsolatok </a:t>
                      </a:r>
                      <a:endParaRPr lang="hu-HU" sz="24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baseline="0" noProof="0" dirty="0" smtClean="0">
                          <a:solidFill>
                            <a:srgbClr val="002060"/>
                          </a:solidFill>
                        </a:rPr>
                        <a:t>önuralom </a:t>
                      </a:r>
                      <a:endParaRPr lang="hu-HU" sz="2400" b="1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hu-HU" sz="2400" noProof="0" dirty="0" smtClean="0">
                          <a:solidFill>
                            <a:srgbClr val="002060"/>
                          </a:solidFill>
                        </a:rPr>
                        <a:t>empátia </a:t>
                      </a:r>
                      <a:endParaRPr lang="hu-HU" sz="24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noProof="0" dirty="0" err="1" smtClean="0">
                          <a:solidFill>
                            <a:srgbClr val="002060"/>
                          </a:solidFill>
                        </a:rPr>
                        <a:t>assertivitás</a:t>
                      </a:r>
                      <a:r>
                        <a:rPr lang="hu-HU" sz="2400" noProof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u-HU" sz="24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3879">
                <a:tc>
                  <a:txBody>
                    <a:bodyPr/>
                    <a:lstStyle/>
                    <a:p>
                      <a:endParaRPr lang="hu-HU" sz="24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noProof="0" dirty="0" smtClean="0">
                          <a:solidFill>
                            <a:srgbClr val="002060"/>
                          </a:solidFill>
                        </a:rPr>
                        <a:t>stressz</a:t>
                      </a:r>
                      <a:r>
                        <a:rPr lang="hu-HU" sz="2400" baseline="0" noProof="0" dirty="0" smtClean="0">
                          <a:solidFill>
                            <a:srgbClr val="002060"/>
                          </a:solidFill>
                        </a:rPr>
                        <a:t> kezelés </a:t>
                      </a:r>
                      <a:endParaRPr lang="hu-HU" sz="24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23879">
                <a:tc>
                  <a:txBody>
                    <a:bodyPr/>
                    <a:lstStyle/>
                    <a:p>
                      <a:endParaRPr lang="hu-HU" sz="2400" noProof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noProof="0" dirty="0" smtClean="0">
                          <a:solidFill>
                            <a:srgbClr val="002060"/>
                          </a:solidFill>
                        </a:rPr>
                        <a:t>érzések </a:t>
                      </a:r>
                      <a:r>
                        <a:rPr lang="hu-HU" sz="2400" noProof="0" dirty="0" smtClean="0">
                          <a:solidFill>
                            <a:srgbClr val="002060"/>
                          </a:solidFill>
                        </a:rPr>
                        <a:t>szabályozása</a:t>
                      </a:r>
                      <a:endParaRPr lang="hu-HU" sz="2400" noProof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7E0000"/>
                </a:solidFill>
              </a:rPr>
              <a:t>Mert alapvetően emberek vagyunk</a:t>
            </a:r>
            <a:endParaRPr lang="en-GB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1" name="Téglalap 10"/>
          <p:cNvSpPr/>
          <p:nvPr/>
        </p:nvSpPr>
        <p:spPr>
          <a:xfrm>
            <a:off x="0" y="2780928"/>
            <a:ext cx="2123728" cy="1296144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4" name="Téglalap 13"/>
          <p:cNvSpPr/>
          <p:nvPr/>
        </p:nvSpPr>
        <p:spPr>
          <a:xfrm>
            <a:off x="2071670" y="928670"/>
            <a:ext cx="70723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dirty="0" smtClean="0">
                <a:solidFill>
                  <a:prstClr val="black"/>
                </a:solidFill>
              </a:rPr>
              <a:t>A tudásmegosztás legfontosabb elősegítője </a:t>
            </a:r>
          </a:p>
          <a:p>
            <a:pPr lvl="0"/>
            <a:r>
              <a:rPr lang="hu-HU" sz="2400" dirty="0" smtClean="0">
                <a:solidFill>
                  <a:prstClr val="black"/>
                </a:solidFill>
              </a:rPr>
              <a:t>és egyben gátja is maga az ember.</a:t>
            </a:r>
          </a:p>
          <a:p>
            <a:pPr lvl="0"/>
            <a:endParaRPr lang="hu-HU" sz="2400" dirty="0" smtClean="0">
              <a:solidFill>
                <a:prstClr val="black"/>
              </a:solidFill>
            </a:endParaRPr>
          </a:p>
          <a:p>
            <a:pPr lvl="0"/>
            <a:r>
              <a:rPr lang="hu-HU" sz="2400" dirty="0" smtClean="0"/>
              <a:t>A </a:t>
            </a:r>
            <a:r>
              <a:rPr lang="hu-HU" sz="2400" b="1" dirty="0" smtClean="0"/>
              <a:t>tudásvisszatartásnak </a:t>
            </a:r>
            <a:r>
              <a:rPr lang="hu-HU" sz="2400" dirty="0" smtClean="0"/>
              <a:t>okaiként említhetjük meg:</a:t>
            </a:r>
          </a:p>
          <a:p>
            <a:pPr lvl="0"/>
            <a:endParaRPr lang="hu-HU" sz="24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a tudás hatalom</a:t>
            </a:r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egy új dolog feltalálásának ’</a:t>
            </a:r>
            <a:r>
              <a:rPr lang="hu-HU" sz="2400" dirty="0" err="1" smtClean="0"/>
              <a:t>önző</a:t>
            </a:r>
            <a:r>
              <a:rPr lang="hu-HU" sz="2400" dirty="0" smtClean="0"/>
              <a:t>’ öröme</a:t>
            </a:r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bizalom hiánya</a:t>
            </a:r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idő hiánya</a:t>
            </a:r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nem is gondoljuk, hogy ami nekünk nem ’</a:t>
            </a:r>
            <a:r>
              <a:rPr lang="hu-HU" sz="2400" dirty="0" err="1" smtClean="0"/>
              <a:t>fontos</a:t>
            </a:r>
            <a:r>
              <a:rPr lang="hu-HU" sz="2400" dirty="0" smtClean="0"/>
              <a:t> tudás’, másnak az lehet </a:t>
            </a:r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akaratlan, hiszen a </a:t>
            </a:r>
            <a:r>
              <a:rPr lang="hu-HU" sz="2400" dirty="0" err="1" smtClean="0"/>
              <a:t>tacit</a:t>
            </a:r>
            <a:r>
              <a:rPr lang="hu-HU" sz="2400" dirty="0" smtClean="0"/>
              <a:t> tudás néha nehezen kifejezhető</a:t>
            </a:r>
            <a:endParaRPr lang="hu-HU" sz="1600" dirty="0" smtClean="0"/>
          </a:p>
          <a:p>
            <a:pPr lvl="1">
              <a:buFont typeface="Wingdings" pitchFamily="2" charset="2"/>
              <a:buChar char="ü"/>
            </a:pPr>
            <a:r>
              <a:rPr lang="hu-HU" sz="2400" dirty="0" smtClean="0"/>
              <a:t>az egyén környezeti bizonytalansága</a:t>
            </a:r>
          </a:p>
          <a:p>
            <a:pPr lvl="1"/>
            <a:r>
              <a:rPr lang="hu-HU" sz="1600" dirty="0" smtClean="0">
                <a:solidFill>
                  <a:prstClr val="black"/>
                </a:solidFill>
              </a:rPr>
              <a:t>						(Lee. 2001)</a:t>
            </a:r>
            <a:endParaRPr lang="hu-HU" sz="2400" dirty="0" smtClean="0"/>
          </a:p>
          <a:p>
            <a:r>
              <a:rPr lang="hu-HU" sz="2400" dirty="0" smtClean="0"/>
              <a:t> </a:t>
            </a:r>
          </a:p>
          <a:p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Tudásmegosztást elősegítő </a:t>
            </a:r>
            <a:br>
              <a:rPr lang="hu-HU" sz="3400" b="1" dirty="0" smtClean="0">
                <a:solidFill>
                  <a:srgbClr val="7E0000"/>
                </a:solidFill>
              </a:rPr>
            </a:br>
            <a:r>
              <a:rPr lang="hu-HU" sz="3400" b="1" dirty="0" smtClean="0">
                <a:solidFill>
                  <a:srgbClr val="7E0000"/>
                </a:solidFill>
              </a:rPr>
              <a:t>érzelmi intelligencia tényezők</a:t>
            </a:r>
            <a:endParaRPr lang="en-GB" sz="3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saját érzések kezelése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belső motiváció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empátia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öntudatosság </a:t>
            </a:r>
          </a:p>
          <a:p>
            <a:endParaRPr lang="hu-HU" sz="2400" dirty="0" smtClean="0"/>
          </a:p>
          <a:p>
            <a:r>
              <a:rPr lang="hu-HU" sz="2400" dirty="0" smtClean="0"/>
              <a:t>Az </a:t>
            </a:r>
            <a:r>
              <a:rPr lang="hu-HU" sz="2400" b="1" dirty="0" smtClean="0"/>
              <a:t>explicit</a:t>
            </a:r>
            <a:r>
              <a:rPr lang="hu-HU" sz="2400" dirty="0" smtClean="0"/>
              <a:t> tudásmegosztást elősegítő tényezők:</a:t>
            </a:r>
          </a:p>
          <a:p>
            <a:endParaRPr lang="hu-HU" sz="2400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öntudatosság,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saját érzések kezelése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belső motiváció</a:t>
            </a:r>
          </a:p>
          <a:p>
            <a:endParaRPr lang="hu-HU" dirty="0" smtClean="0"/>
          </a:p>
        </p:txBody>
      </p:sp>
      <p:sp>
        <p:nvSpPr>
          <p:cNvPr id="21" name="Téglalap 20"/>
          <p:cNvSpPr/>
          <p:nvPr/>
        </p:nvSpPr>
        <p:spPr>
          <a:xfrm>
            <a:off x="2357422" y="1428736"/>
            <a:ext cx="598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b="1" dirty="0" err="1" smtClean="0"/>
              <a:t>tacit</a:t>
            </a:r>
            <a:r>
              <a:rPr lang="hu-HU" sz="2400" dirty="0" smtClean="0"/>
              <a:t> tudásmegosztását elősegítő tényezők:</a:t>
            </a:r>
            <a:endParaRPr lang="en-GB" sz="2400" dirty="0"/>
          </a:p>
        </p:txBody>
      </p:sp>
      <p:sp>
        <p:nvSpPr>
          <p:cNvPr id="22" name="Téglalap 21"/>
          <p:cNvSpPr/>
          <p:nvPr/>
        </p:nvSpPr>
        <p:spPr>
          <a:xfrm>
            <a:off x="6286512" y="5715016"/>
            <a:ext cx="1998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 smtClean="0"/>
              <a:t>Gurbuz</a:t>
            </a:r>
            <a:r>
              <a:rPr lang="hu-HU" sz="1600" dirty="0" smtClean="0"/>
              <a:t> és </a:t>
            </a:r>
            <a:r>
              <a:rPr lang="hu-HU" sz="1600" dirty="0" err="1" smtClean="0"/>
              <a:t>Araci</a:t>
            </a:r>
            <a:r>
              <a:rPr lang="hu-HU" sz="1600" dirty="0" smtClean="0"/>
              <a:t>, 2012</a:t>
            </a:r>
            <a:endParaRPr lang="en-GB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Az érzelmi intelligencia pozitív hatása a tudásmegosztásra</a:t>
            </a:r>
            <a:endParaRPr lang="en-GB" sz="3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2286000" y="1428736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2400" dirty="0" smtClean="0"/>
              <a:t>gyorsabbá és gördülékenyebbé teszi a problémamegoldást</a:t>
            </a:r>
          </a:p>
          <a:p>
            <a:endParaRPr lang="hu-HU" sz="2400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 hatással van a szervezetek nyereségére, termelékenységére és munkaerő megtartására</a:t>
            </a:r>
            <a:endParaRPr lang="en-GB" sz="2400" dirty="0"/>
          </a:p>
        </p:txBody>
      </p:sp>
      <p:sp>
        <p:nvSpPr>
          <p:cNvPr id="15" name="Téglalap 14"/>
          <p:cNvSpPr/>
          <p:nvPr/>
        </p:nvSpPr>
        <p:spPr>
          <a:xfrm>
            <a:off x="7500958" y="3357562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Chen</a:t>
            </a:r>
            <a:r>
              <a:rPr lang="hu-HU" dirty="0" smtClean="0"/>
              <a:t>, 2011</a:t>
            </a:r>
            <a:endParaRPr lang="en-GB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285984" y="3929066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740000"/>
                </a:solidFill>
              </a:rPr>
              <a:t>FONTOS MEGJEGYEZNI: </a:t>
            </a:r>
          </a:p>
          <a:p>
            <a:endParaRPr lang="hu-HU" sz="2000" dirty="0" smtClean="0"/>
          </a:p>
          <a:p>
            <a:pPr algn="ctr"/>
            <a:r>
              <a:rPr lang="hu-HU" sz="2400" dirty="0" smtClean="0"/>
              <a:t>B</a:t>
            </a:r>
            <a:r>
              <a:rPr lang="hu-HU" sz="2400" dirty="0" smtClean="0"/>
              <a:t>ármenyire </a:t>
            </a:r>
            <a:r>
              <a:rPr lang="hu-HU" sz="2400" dirty="0" smtClean="0"/>
              <a:t>is magas érzelmi intelligenciával rendelkezünk, a tudásmegosztási hajlandóságot a </a:t>
            </a:r>
            <a:r>
              <a:rPr lang="hu-HU" sz="2400" b="1" dirty="0" smtClean="0"/>
              <a:t>külső környezet és szituációtó meggátolhatja .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6400800" cy="1143008"/>
          </a:xfrm>
        </p:spPr>
        <p:txBody>
          <a:bodyPr/>
          <a:lstStyle/>
          <a:p>
            <a:r>
              <a:rPr lang="hu-HU" sz="2000" b="1" dirty="0" err="1" smtClean="0">
                <a:solidFill>
                  <a:schemeClr val="tx1"/>
                </a:solidFill>
              </a:rPr>
              <a:t>Komlósi</a:t>
            </a:r>
            <a:r>
              <a:rPr lang="hu-HU" sz="2000" b="1" dirty="0" smtClean="0">
                <a:solidFill>
                  <a:schemeClr val="tx1"/>
                </a:solidFill>
              </a:rPr>
              <a:t> Edit</a:t>
            </a:r>
          </a:p>
          <a:p>
            <a:r>
              <a:rPr lang="hu-HU" sz="2000" b="1" dirty="0" err="1" smtClean="0">
                <a:solidFill>
                  <a:schemeClr val="tx1"/>
                </a:solidFill>
                <a:hlinkClick r:id="rId3"/>
              </a:rPr>
              <a:t>editkomlosi</a:t>
            </a:r>
            <a:r>
              <a:rPr lang="hu-HU" sz="2000" b="1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hu-HU" sz="2000" b="1" dirty="0" err="1" smtClean="0">
                <a:solidFill>
                  <a:schemeClr val="tx1"/>
                </a:solidFill>
                <a:hlinkClick r:id="rId3"/>
              </a:rPr>
              <a:t>gtk.uni-pannon.hu</a:t>
            </a:r>
            <a:r>
              <a:rPr lang="hu-HU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hu-HU" sz="2000" b="1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2016224" cy="138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924944"/>
            <a:ext cx="221457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000372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000372"/>
            <a:ext cx="24129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179512" y="2996952"/>
            <a:ext cx="2016224" cy="136815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2267744" y="2996952"/>
            <a:ext cx="2088232" cy="136074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427984" y="3000372"/>
            <a:ext cx="2088232" cy="136473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6588224" y="3000372"/>
            <a:ext cx="2376264" cy="1357322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14348" y="128586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002060"/>
                </a:solidFill>
              </a:rPr>
              <a:t>Köszönöm a megtisztelő figyelmet!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rm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 </a:t>
            </a:r>
            <a:r>
              <a:rPr lang="hu-HU" sz="3000" b="1" dirty="0" smtClean="0">
                <a:solidFill>
                  <a:srgbClr val="7E0000"/>
                </a:solidFill>
              </a:rPr>
              <a:t>A munka ás magánélet  menedzselése a 21.században</a:t>
            </a:r>
            <a:endParaRPr lang="en-GB" sz="3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1" name="Téglalap 10"/>
          <p:cNvSpPr/>
          <p:nvPr/>
        </p:nvSpPr>
        <p:spPr>
          <a:xfrm>
            <a:off x="0" y="2780928"/>
            <a:ext cx="2123728" cy="1296144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pic>
        <p:nvPicPr>
          <p:cNvPr id="10" name="Picture 2" descr="http://superblog.crazyengineers.com/wp-content/uploads/2011/07/21st-century-lif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642918"/>
            <a:ext cx="5072098" cy="5310047"/>
          </a:xfrm>
          <a:prstGeom prst="rect">
            <a:avLst/>
          </a:prstGeom>
          <a:noFill/>
        </p:spPr>
      </p:pic>
      <p:sp>
        <p:nvSpPr>
          <p:cNvPr id="12" name="Téglalap 11"/>
          <p:cNvSpPr/>
          <p:nvPr/>
        </p:nvSpPr>
        <p:spPr>
          <a:xfrm>
            <a:off x="2214546" y="5929330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err="1" smtClean="0">
                <a:hlinkClick r:id="rId8"/>
              </a:rPr>
              <a:t>Source</a:t>
            </a:r>
            <a:r>
              <a:rPr lang="hu-HU" sz="1200" dirty="0" smtClean="0">
                <a:hlinkClick r:id="rId8"/>
              </a:rPr>
              <a:t>: http://superblog.crazyengineers.com/2011/07/11/21st-century-life</a:t>
            </a:r>
            <a:r>
              <a:rPr lang="hu-HU" dirty="0" smtClean="0">
                <a:hlinkClick r:id="rId8"/>
              </a:rPr>
              <a:t>/</a:t>
            </a:r>
            <a:endParaRPr lang="en-GB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357422" y="928670"/>
            <a:ext cx="1285884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chemeClr val="bg1"/>
                </a:solidFill>
              </a:rPr>
              <a:t>zenehallgatás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357422" y="2000240"/>
            <a:ext cx="1285884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chemeClr val="bg1"/>
                </a:solidFill>
              </a:rPr>
              <a:t>mozizás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357422" y="3143248"/>
            <a:ext cx="1357322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chemeClr val="bg1"/>
                </a:solidFill>
              </a:rPr>
              <a:t>kapcsolattartás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2357422" y="4214818"/>
            <a:ext cx="1285884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chemeClr val="bg1"/>
                </a:solidFill>
              </a:rPr>
              <a:t>újságolvasás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357422" y="5214950"/>
            <a:ext cx="1285884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hu-HU" sz="1500" dirty="0" smtClean="0">
                <a:solidFill>
                  <a:schemeClr val="bg1"/>
                </a:solidFill>
              </a:rPr>
              <a:t>zeneszerzés</a:t>
            </a:r>
            <a:endParaRPr lang="en-GB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/>
          <p:cNvSpPr txBox="1"/>
          <p:nvPr/>
        </p:nvSpPr>
        <p:spPr>
          <a:xfrm>
            <a:off x="2357422" y="1285860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digitális „érintések” 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 FOMO (félünk, hogy lemaradunk)</a:t>
            </a:r>
            <a:endParaRPr lang="en-GB" sz="2400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szabadságvágy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„van másik…”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r>
              <a:rPr lang="hu-HU" sz="3000" b="1" dirty="0" smtClean="0">
                <a:solidFill>
                  <a:srgbClr val="7E0000"/>
                </a:solidFill>
              </a:rPr>
              <a:t>A </a:t>
            </a:r>
            <a:r>
              <a:rPr lang="hu-HU" sz="3000" b="1" dirty="0" smtClean="0">
                <a:solidFill>
                  <a:srgbClr val="7E0000"/>
                </a:solidFill>
              </a:rPr>
              <a:t>magánélet és a munka </a:t>
            </a:r>
            <a:r>
              <a:rPr lang="hu-HU" sz="3000" b="1" dirty="0" smtClean="0">
                <a:solidFill>
                  <a:srgbClr val="7E0000"/>
                </a:solidFill>
              </a:rPr>
              <a:t>menedzselése a 21.században</a:t>
            </a:r>
            <a:endParaRPr lang="en-GB" sz="30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2780928"/>
            <a:ext cx="2123728" cy="1296144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394058" y="3714752"/>
            <a:ext cx="67499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hu-HU" sz="2400" dirty="0" smtClean="0"/>
              <a:t>a</a:t>
            </a:r>
            <a:r>
              <a:rPr lang="hu-HU" sz="2400" dirty="0" smtClean="0"/>
              <a:t> bizonytalanság  (érzés) csökkentése</a:t>
            </a:r>
            <a:endParaRPr lang="hu-HU" sz="2000" dirty="0" smtClean="0"/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/>
              <a:t>nem standard </a:t>
            </a:r>
            <a:r>
              <a:rPr lang="hu-HU" sz="2400" dirty="0" smtClean="0"/>
              <a:t>problémamegoldás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400" dirty="0" smtClean="0"/>
              <a:t>szituatív </a:t>
            </a:r>
            <a:r>
              <a:rPr lang="hu-HU" sz="2400" dirty="0" smtClean="0"/>
              <a:t>vezetési stílus</a:t>
            </a:r>
            <a:r>
              <a:rPr lang="en-GB" sz="2000" dirty="0" smtClean="0">
                <a:solidFill>
                  <a:prstClr val="black"/>
                </a:solidFill>
              </a:rPr>
              <a:t> </a:t>
            </a:r>
            <a:r>
              <a:rPr lang="hu-HU" sz="1600" dirty="0" smtClean="0">
                <a:solidFill>
                  <a:prstClr val="black"/>
                </a:solidFill>
              </a:rPr>
              <a:t>			</a:t>
            </a:r>
            <a:endParaRPr lang="en-GB" sz="1600" dirty="0" smtClean="0"/>
          </a:p>
          <a:p>
            <a:pPr>
              <a:buFont typeface="Wingdings" pitchFamily="2" charset="2"/>
              <a:buChar char="ü"/>
            </a:pPr>
            <a:r>
              <a:rPr lang="hu-HU" sz="2400" dirty="0" smtClean="0"/>
              <a:t>a flow pillanatok </a:t>
            </a:r>
            <a:r>
              <a:rPr lang="hu-HU" sz="2400" dirty="0" smtClean="0"/>
              <a:t>elősegítése</a:t>
            </a:r>
            <a:endParaRPr lang="en-GB" sz="1600" dirty="0" smtClean="0"/>
          </a:p>
          <a:p>
            <a:pPr algn="just">
              <a:buFont typeface="Wingdings" pitchFamily="2" charset="2"/>
              <a:buChar char="ü"/>
            </a:pPr>
            <a:endParaRPr lang="en-GB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Az érzelmi intelligencia fogalma</a:t>
            </a:r>
            <a:endParaRPr lang="en-GB" sz="3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16" name="Téglalap 15"/>
          <p:cNvSpPr/>
          <p:nvPr/>
        </p:nvSpPr>
        <p:spPr>
          <a:xfrm>
            <a:off x="2143108" y="1867682"/>
            <a:ext cx="6858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200" b="1" dirty="0" smtClean="0">
                <a:solidFill>
                  <a:srgbClr val="740000"/>
                </a:solidFill>
              </a:rPr>
              <a:t>Képesség alapú megközelítés:</a:t>
            </a:r>
            <a:r>
              <a:rPr lang="hu-HU" sz="2000" dirty="0" smtClean="0"/>
              <a:t>az érzelmi intelligenciát, mint elsajátítható </a:t>
            </a:r>
            <a:r>
              <a:rPr lang="hu-HU" sz="2000" b="1" dirty="0" smtClean="0"/>
              <a:t>képességet</a:t>
            </a:r>
            <a:r>
              <a:rPr lang="hu-HU" sz="2000" dirty="0" smtClean="0"/>
              <a:t> kezeli, amely meghatározza, mennyire sikeresen képes megküzdeni az egyén a környezet körülményeivel és nyomásaival </a:t>
            </a:r>
            <a:r>
              <a:rPr lang="hu-HU" sz="1400" dirty="0" smtClean="0"/>
              <a:t>(Mayer és </a:t>
            </a:r>
            <a:r>
              <a:rPr lang="hu-HU" sz="1400" dirty="0" err="1" smtClean="0"/>
              <a:t>Salovey</a:t>
            </a:r>
            <a:r>
              <a:rPr lang="hu-HU" sz="1400" dirty="0" smtClean="0"/>
              <a:t>, 1997).</a:t>
            </a:r>
          </a:p>
          <a:p>
            <a:endParaRPr lang="hu-HU" dirty="0" smtClean="0"/>
          </a:p>
          <a:p>
            <a:endParaRPr lang="hu-HU" dirty="0" smtClean="0">
              <a:solidFill>
                <a:srgbClr val="740000"/>
              </a:solidFill>
            </a:endParaRPr>
          </a:p>
          <a:p>
            <a:pPr algn="just"/>
            <a:r>
              <a:rPr lang="hu-HU" sz="2200" b="1" dirty="0" smtClean="0">
                <a:solidFill>
                  <a:srgbClr val="740000"/>
                </a:solidFill>
              </a:rPr>
              <a:t>Személyiségvonás alapú megközelítés:</a:t>
            </a:r>
            <a:r>
              <a:rPr lang="hu-HU" b="1" dirty="0" smtClean="0">
                <a:solidFill>
                  <a:srgbClr val="740000"/>
                </a:solidFill>
              </a:rPr>
              <a:t> </a:t>
            </a:r>
            <a:r>
              <a:rPr lang="hu-HU" sz="2000" dirty="0" smtClean="0"/>
              <a:t>a személyiség-struktúra rétegeinek alsóbb szintjein megjelenő </a:t>
            </a:r>
            <a:r>
              <a:rPr lang="hu-HU" sz="2000" b="1" dirty="0" smtClean="0"/>
              <a:t>érzelmi ön-észlelés, a személyiség azon vonásai,</a:t>
            </a:r>
            <a:r>
              <a:rPr lang="hu-HU" sz="2000" dirty="0" smtClean="0"/>
              <a:t> amelyek segítségével az egyén sikeres lehet társas kapcsolataiban, érzelmi életében, önmagához és másokhoz való viszonyulásában </a:t>
            </a:r>
            <a:r>
              <a:rPr lang="hu-HU" sz="1400" dirty="0" smtClean="0"/>
              <a:t>(</a:t>
            </a:r>
            <a:r>
              <a:rPr lang="hu-HU" sz="1400" dirty="0" err="1" smtClean="0"/>
              <a:t>Petrides</a:t>
            </a:r>
            <a:r>
              <a:rPr lang="hu-HU" sz="1400" dirty="0" smtClean="0"/>
              <a:t>, 2010) .</a:t>
            </a:r>
            <a:endParaRPr lang="hu-HU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1285860"/>
            <a:ext cx="30369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-357214"/>
            <a:ext cx="9001156" cy="1143000"/>
          </a:xfrm>
        </p:spPr>
        <p:txBody>
          <a:bodyPr>
            <a:noAutofit/>
          </a:bodyPr>
          <a:lstStyle/>
          <a:p>
            <a:r>
              <a:rPr lang="hu-HU" sz="2400" b="1" dirty="0" err="1" smtClean="0">
                <a:solidFill>
                  <a:srgbClr val="7E0000"/>
                </a:solidFill>
              </a:rPr>
              <a:t>TEIQue-</a:t>
            </a:r>
            <a:r>
              <a:rPr lang="hu-HU" sz="2400" b="1" dirty="0" smtClean="0">
                <a:solidFill>
                  <a:srgbClr val="7E0000"/>
                </a:solidFill>
              </a:rPr>
              <a:t> Személyiségvonás alapú érzelmi intelligencia modell és teszt</a:t>
            </a:r>
            <a:endParaRPr lang="en-GB" sz="2400" b="1" dirty="0">
              <a:solidFill>
                <a:srgbClr val="7E0000"/>
              </a:solidFill>
            </a:endParaRPr>
          </a:p>
        </p:txBody>
      </p:sp>
      <p:pic>
        <p:nvPicPr>
          <p:cNvPr id="6" name="Kép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94709"/>
            <a:ext cx="5883304" cy="579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3214678" y="6357958"/>
            <a:ext cx="3643306" cy="355098"/>
          </a:xfrm>
          <a:prstGeom prst="rect">
            <a:avLst/>
          </a:prstGeom>
          <a:noFill/>
        </p:spPr>
        <p:txBody>
          <a:bodyPr wrap="square" lIns="92583" tIns="46292" rIns="92583" bIns="46292" rtlCol="0">
            <a:spAutoFit/>
          </a:bodyPr>
          <a:lstStyle/>
          <a:p>
            <a:r>
              <a:rPr lang="hu-HU" sz="1700" dirty="0" err="1" smtClean="0"/>
              <a:t>Komlósi-Göndör</a:t>
            </a:r>
            <a:r>
              <a:rPr lang="hu-HU" sz="1700" dirty="0" smtClean="0"/>
              <a:t>, 2011 (</a:t>
            </a:r>
            <a:r>
              <a:rPr lang="hu-HU" sz="1700" dirty="0" err="1" smtClean="0"/>
              <a:t>Petrides</a:t>
            </a:r>
            <a:r>
              <a:rPr lang="hu-HU" sz="1700" dirty="0" smtClean="0"/>
              <a:t>, 2001)</a:t>
            </a: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 </a:t>
            </a:r>
            <a:r>
              <a:rPr lang="hu-HU" sz="3400" b="1" dirty="0" err="1" smtClean="0">
                <a:solidFill>
                  <a:srgbClr val="7E0000"/>
                </a:solidFill>
              </a:rPr>
              <a:t>TEIQue</a:t>
            </a:r>
            <a:r>
              <a:rPr lang="hu-HU" sz="3400" b="1" dirty="0" smtClean="0">
                <a:solidFill>
                  <a:srgbClr val="7E0000"/>
                </a:solidFill>
              </a:rPr>
              <a:t> felmérés eddigi eredményi (2011-2013) </a:t>
            </a:r>
            <a:br>
              <a:rPr lang="hu-HU" sz="3400" b="1" dirty="0" smtClean="0">
                <a:solidFill>
                  <a:srgbClr val="7E0000"/>
                </a:solidFill>
              </a:rPr>
            </a:br>
            <a:r>
              <a:rPr lang="hu-HU" sz="3400" b="1" dirty="0" smtClean="0">
                <a:solidFill>
                  <a:srgbClr val="7E0000"/>
                </a:solidFill>
              </a:rPr>
              <a:t> </a:t>
            </a:r>
            <a:r>
              <a:rPr lang="hu-HU" sz="3400" b="1" dirty="0" smtClean="0">
                <a:solidFill>
                  <a:srgbClr val="002060"/>
                </a:solidFill>
              </a:rPr>
              <a:t>Hallgatók (N=624) </a:t>
            </a:r>
            <a:r>
              <a:rPr lang="hu-HU" sz="3400" b="1" dirty="0" smtClean="0">
                <a:solidFill>
                  <a:srgbClr val="7E0000"/>
                </a:solidFill>
              </a:rPr>
              <a:t/>
            </a:r>
            <a:br>
              <a:rPr lang="hu-HU" sz="3400" b="1" dirty="0" smtClean="0">
                <a:solidFill>
                  <a:srgbClr val="7E0000"/>
                </a:solidFill>
              </a:rPr>
            </a:br>
            <a:endParaRPr lang="en-GB" sz="2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14" name="Kép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571612"/>
            <a:ext cx="6143668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 </a:t>
            </a:r>
            <a:r>
              <a:rPr lang="hu-HU" sz="3400" b="1" dirty="0" err="1" smtClean="0">
                <a:solidFill>
                  <a:srgbClr val="7E0000"/>
                </a:solidFill>
              </a:rPr>
              <a:t>TEIQue</a:t>
            </a:r>
            <a:r>
              <a:rPr lang="hu-HU" sz="3400" b="1" dirty="0" smtClean="0">
                <a:solidFill>
                  <a:srgbClr val="7E0000"/>
                </a:solidFill>
              </a:rPr>
              <a:t> felmérés eddigi eredményi (2011-2013)</a:t>
            </a:r>
            <a:br>
              <a:rPr lang="hu-HU" sz="3400" b="1" dirty="0" smtClean="0">
                <a:solidFill>
                  <a:srgbClr val="7E0000"/>
                </a:solidFill>
              </a:rPr>
            </a:br>
            <a:r>
              <a:rPr lang="hu-HU" sz="3400" b="1" dirty="0" smtClean="0">
                <a:solidFill>
                  <a:srgbClr val="002060"/>
                </a:solidFill>
              </a:rPr>
              <a:t>Hallgatók (N=624)</a:t>
            </a:r>
            <a:endParaRPr lang="en-GB" sz="3400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071670" y="1214422"/>
            <a:ext cx="7072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hallgat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teljes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tm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ny a k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vetkező 2 faktorral mutat kapcsolatot: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l-l</a:t>
            </a: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hu-HU" sz="2000" b="1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sz="2000" b="1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nuralom  </a:t>
            </a:r>
            <a:endParaRPr kumimoji="0" lang="hu-HU" sz="2000" b="1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Arial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2143108" y="3000372"/>
            <a:ext cx="70008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Extra erőfeszítést végző hallgatók a következő érzelmi intelligencia kompetencia összetevője bizonyult magasnak: </a:t>
            </a:r>
          </a:p>
          <a:p>
            <a:endParaRPr lang="hu-HU" sz="2000" dirty="0" smtClean="0"/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optimizmus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boldogság</a:t>
            </a:r>
          </a:p>
          <a:p>
            <a:pPr>
              <a:buFont typeface="Wingdings" pitchFamily="2" charset="2"/>
              <a:buChar char="ü"/>
            </a:pPr>
            <a:r>
              <a:rPr lang="hu-HU" sz="2000" b="1" dirty="0" smtClean="0">
                <a:solidFill>
                  <a:srgbClr val="740000"/>
                </a:solidFill>
              </a:rPr>
              <a:t>belső motiváció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magas önbecsülés</a:t>
            </a:r>
          </a:p>
          <a:p>
            <a:pPr>
              <a:buFont typeface="Wingdings" pitchFamily="2" charset="2"/>
              <a:buChar char="ü"/>
            </a:pPr>
            <a:r>
              <a:rPr lang="hu-HU" sz="2000" dirty="0" smtClean="0"/>
              <a:t>alkalmazkodóképesség</a:t>
            </a:r>
          </a:p>
          <a:p>
            <a:pPr>
              <a:buFont typeface="Wingdings" pitchFamily="2" charset="2"/>
              <a:buChar char="ü"/>
            </a:pPr>
            <a:r>
              <a:rPr lang="hu-HU" sz="2000" b="1" dirty="0" smtClean="0">
                <a:solidFill>
                  <a:srgbClr val="740000"/>
                </a:solidFill>
              </a:rPr>
              <a:t>stresszhelyzetek kezelés</a:t>
            </a:r>
          </a:p>
          <a:p>
            <a:pPr>
              <a:buFont typeface="Wingdings" pitchFamily="2" charset="2"/>
              <a:buChar char="ü"/>
            </a:pPr>
            <a:r>
              <a:rPr lang="hu-HU" sz="2000" b="1" dirty="0" smtClean="0">
                <a:solidFill>
                  <a:srgbClr val="740000"/>
                </a:solidFill>
              </a:rPr>
              <a:t>érzések szabályozása</a:t>
            </a:r>
            <a:endParaRPr lang="en-GB" sz="2000" b="1" dirty="0">
              <a:solidFill>
                <a:srgbClr val="74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143000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 </a:t>
            </a:r>
            <a:r>
              <a:rPr lang="hu-HU" sz="3400" b="1" dirty="0" err="1" smtClean="0">
                <a:solidFill>
                  <a:srgbClr val="7E0000"/>
                </a:solidFill>
              </a:rPr>
              <a:t>TEIQue</a:t>
            </a:r>
            <a:r>
              <a:rPr lang="hu-HU" sz="3400" b="1" dirty="0" smtClean="0">
                <a:solidFill>
                  <a:srgbClr val="7E0000"/>
                </a:solidFill>
              </a:rPr>
              <a:t> felmérés eddigi eredményi (2011-2013) </a:t>
            </a:r>
            <a:br>
              <a:rPr lang="hu-HU" sz="3400" b="1" dirty="0" smtClean="0">
                <a:solidFill>
                  <a:srgbClr val="7E0000"/>
                </a:solidFill>
              </a:rPr>
            </a:br>
            <a:r>
              <a:rPr lang="hu-HU" sz="3400" b="1" dirty="0" smtClean="0">
                <a:solidFill>
                  <a:srgbClr val="002060"/>
                </a:solidFill>
              </a:rPr>
              <a:t>Aktív munkavállalók (N=199), csoport EQ (N=27)</a:t>
            </a:r>
            <a:endParaRPr lang="en-GB" sz="3400" b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14" name="Téglalap 13"/>
          <p:cNvSpPr/>
          <p:nvPr/>
        </p:nvSpPr>
        <p:spPr>
          <a:xfrm>
            <a:off x="2571736" y="1285860"/>
            <a:ext cx="2509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2400" b="1" dirty="0" smtClean="0">
                <a:solidFill>
                  <a:srgbClr val="740000"/>
                </a:solidFill>
              </a:rPr>
              <a:t>optimizmus</a:t>
            </a:r>
          </a:p>
          <a:p>
            <a:pPr>
              <a:buFont typeface="Wingdings" pitchFamily="2" charset="2"/>
              <a:buChar char="ü"/>
            </a:pPr>
            <a:r>
              <a:rPr lang="hu-HU" sz="2400" b="1" dirty="0" smtClean="0">
                <a:solidFill>
                  <a:srgbClr val="740000"/>
                </a:solidFill>
              </a:rPr>
              <a:t>belső motiváció </a:t>
            </a:r>
            <a:endParaRPr lang="en-GB" sz="2400" b="1" dirty="0">
              <a:solidFill>
                <a:srgbClr val="740000"/>
              </a:solidFill>
            </a:endParaRPr>
          </a:p>
        </p:txBody>
      </p:sp>
      <p:pic>
        <p:nvPicPr>
          <p:cNvPr id="16" name="Kép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214554"/>
            <a:ext cx="6072230" cy="381636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2908" y="1285861"/>
            <a:ext cx="9286908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4346" y="1357298"/>
            <a:ext cx="935834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000132"/>
          </a:xfrm>
        </p:spPr>
        <p:txBody>
          <a:bodyPr>
            <a:noAutofit/>
          </a:bodyPr>
          <a:lstStyle/>
          <a:p>
            <a:r>
              <a:rPr lang="hu-HU" sz="3400" b="1" dirty="0" smtClean="0">
                <a:solidFill>
                  <a:srgbClr val="7E0000"/>
                </a:solidFill>
              </a:rPr>
              <a:t>A </a:t>
            </a:r>
            <a:r>
              <a:rPr lang="hu-HU" sz="3400" b="1" dirty="0" err="1" smtClean="0">
                <a:solidFill>
                  <a:srgbClr val="7E0000"/>
                </a:solidFill>
              </a:rPr>
              <a:t>TEIQue</a:t>
            </a:r>
            <a:r>
              <a:rPr lang="hu-HU" sz="3400" b="1" dirty="0" smtClean="0">
                <a:solidFill>
                  <a:srgbClr val="7E0000"/>
                </a:solidFill>
              </a:rPr>
              <a:t> felmérés eddigi eredményi (2011-2013) </a:t>
            </a:r>
            <a:br>
              <a:rPr lang="hu-HU" sz="3400" b="1" dirty="0" smtClean="0">
                <a:solidFill>
                  <a:srgbClr val="7E0000"/>
                </a:solidFill>
              </a:rPr>
            </a:br>
            <a:r>
              <a:rPr lang="hu-HU" sz="3400" b="1" dirty="0" smtClean="0">
                <a:solidFill>
                  <a:srgbClr val="002060"/>
                </a:solidFill>
              </a:rPr>
              <a:t> Veszprémi lakosok (N=725) </a:t>
            </a:r>
            <a:r>
              <a:rPr lang="hu-HU" sz="3400" b="1" dirty="0" smtClean="0">
                <a:solidFill>
                  <a:srgbClr val="7E0000"/>
                </a:solidFill>
              </a:rPr>
              <a:t/>
            </a:r>
            <a:br>
              <a:rPr lang="hu-HU" sz="3400" b="1" dirty="0" smtClean="0">
                <a:solidFill>
                  <a:srgbClr val="7E0000"/>
                </a:solidFill>
              </a:rPr>
            </a:br>
            <a:endParaRPr lang="en-GB" sz="2400" b="1" dirty="0">
              <a:solidFill>
                <a:srgbClr val="7E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071670" cy="132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2123728" cy="1283546"/>
          </a:xfrm>
          <a:prstGeom prst="rect">
            <a:avLst/>
          </a:prstGeom>
          <a:noFill/>
          <a:ln w="9525" cap="sq" cmpd="sng">
            <a:solidFill>
              <a:srgbClr val="C00000"/>
            </a:solidFill>
            <a:bevel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214578" cy="14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34007"/>
            <a:ext cx="2143108" cy="13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FD25A-97E9-4426-AAE9-85A4453AEFB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1" name="Téglalap 10"/>
          <p:cNvSpPr/>
          <p:nvPr/>
        </p:nvSpPr>
        <p:spPr>
          <a:xfrm>
            <a:off x="0" y="4071942"/>
            <a:ext cx="2123728" cy="1428760"/>
          </a:xfrm>
          <a:prstGeom prst="rect">
            <a:avLst/>
          </a:prstGeom>
          <a:noFill/>
          <a:ln cmpd="sng">
            <a:solidFill>
              <a:srgbClr val="7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Élőláb helye 9"/>
          <p:cNvSpPr>
            <a:spLocks noGrp="1"/>
          </p:cNvSpPr>
          <p:nvPr>
            <p:ph type="ftr" sz="quarter" idx="11"/>
          </p:nvPr>
        </p:nvSpPr>
        <p:spPr>
          <a:xfrm>
            <a:off x="2714612" y="6356350"/>
            <a:ext cx="4714908" cy="365125"/>
          </a:xfrm>
        </p:spPr>
        <p:txBody>
          <a:bodyPr/>
          <a:lstStyle/>
          <a:p>
            <a:r>
              <a:rPr lang="en-US" dirty="0" smtClean="0"/>
              <a:t>„</a:t>
            </a:r>
            <a:r>
              <a:rPr lang="hu-HU" dirty="0" smtClean="0"/>
              <a:t>Az érzelmi intelligencia tudatos ismerete  az egyik legjobb befektetés, amit az ember magáért tehet</a:t>
            </a:r>
            <a:r>
              <a:rPr lang="en-US" dirty="0" smtClean="0"/>
              <a:t> (</a:t>
            </a:r>
            <a:r>
              <a:rPr lang="hu-HU" dirty="0" err="1" smtClean="0"/>
              <a:t>Sawaf</a:t>
            </a:r>
            <a:r>
              <a:rPr lang="hu-HU" dirty="0" smtClean="0"/>
              <a:t>, </a:t>
            </a:r>
            <a:r>
              <a:rPr lang="hu-HU" dirty="0" err="1" smtClean="0"/>
              <a:t>Ayman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18" name="Téglalap 17"/>
          <p:cNvSpPr/>
          <p:nvPr/>
        </p:nvSpPr>
        <p:spPr>
          <a:xfrm>
            <a:off x="2357422" y="1785926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12" name="Kép 1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1214422"/>
            <a:ext cx="6643734" cy="378621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71670" y="5143512"/>
            <a:ext cx="70723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2000" dirty="0" smtClean="0"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hu-HU" sz="20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zoknak az aktív munkavállalóknak, akik valamely civil szervezetnek, közhasznú egyesületnek, alapítványnak, szabadidős csoportnak, klubnak a tagja 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magas(</a:t>
            </a:r>
            <a:r>
              <a:rPr kumimoji="0" lang="hu-HU" sz="20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abb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) az érzelmi intelligenciája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hu-HU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3833</TotalTime>
  <Words>682</Words>
  <PresentationFormat>Diavetítés a képernyőre (4:3 oldalarány)</PresentationFormat>
  <Paragraphs>138</Paragraphs>
  <Slides>14</Slides>
  <Notes>13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 Az érzelmi intelligencia teljesítményt és tudásmegosztást elősegítő szerepe  A TEIQue személyiségvonás alapú érzelmi intelligencia magyar adaptációja és eddigi kutatási eredmények   </vt:lpstr>
      <vt:lpstr> A munka ás magánélet  menedzselése a 21.században</vt:lpstr>
      <vt:lpstr>A magánélet és a munka menedzselése a 21.században</vt:lpstr>
      <vt:lpstr>Az érzelmi intelligencia fogalma</vt:lpstr>
      <vt:lpstr>TEIQue- Személyiségvonás alapú érzelmi intelligencia modell és teszt</vt:lpstr>
      <vt:lpstr>A TEIQue felmérés eddigi eredményi (2011-2013)   Hallgatók (N=624)  </vt:lpstr>
      <vt:lpstr>A TEIQue felmérés eddigi eredményi (2011-2013) Hallgatók (N=624)</vt:lpstr>
      <vt:lpstr>A TEIQue felmérés eddigi eredményi (2011-2013)  Aktív munkavállalók (N=199), csoport EQ (N=27)</vt:lpstr>
      <vt:lpstr>A TEIQue felmérés eddigi eredményi (2011-2013)   Veszprémi lakosok (N=725)  </vt:lpstr>
      <vt:lpstr>A TEIQue felmérés eddigi eredményi (2011-2013)   Nemi különbségek  </vt:lpstr>
      <vt:lpstr>Mert alapvetően emberek vagyunk</vt:lpstr>
      <vt:lpstr>Tudásmegosztást elősegítő  érzelmi intelligencia tényezők</vt:lpstr>
      <vt:lpstr>Az érzelmi intelligencia pozitív hatása a tudásmegosztásra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cp:lastModifiedBy>K</cp:lastModifiedBy>
  <cp:revision>85</cp:revision>
  <dcterms:modified xsi:type="dcterms:W3CDTF">2013-03-12T12:43:13Z</dcterms:modified>
</cp:coreProperties>
</file>