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  <p:sldMasterId id="2147483695" r:id="rId3"/>
    <p:sldMasterId id="2147483719" r:id="rId4"/>
  </p:sldMasterIdLst>
  <p:notesMasterIdLst>
    <p:notesMasterId r:id="rId14"/>
  </p:notesMasterIdLst>
  <p:sldIdLst>
    <p:sldId id="273" r:id="rId5"/>
    <p:sldId id="329" r:id="rId6"/>
    <p:sldId id="302" r:id="rId7"/>
    <p:sldId id="330" r:id="rId8"/>
    <p:sldId id="331" r:id="rId9"/>
    <p:sldId id="332" r:id="rId10"/>
    <p:sldId id="334" r:id="rId11"/>
    <p:sldId id="333" r:id="rId12"/>
    <p:sldId id="327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94" autoAdjust="0"/>
  </p:normalViewPr>
  <p:slideViewPr>
    <p:cSldViewPr>
      <p:cViewPr>
        <p:scale>
          <a:sx n="77" d="100"/>
          <a:sy n="77" d="100"/>
        </p:scale>
        <p:origin x="-1020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3E802-A8CD-484A-85BB-E7BC0C90E31F}" type="datetimeFigureOut">
              <a:rPr lang="hu-HU" smtClean="0"/>
              <a:t>2013.03.12.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6FB70-0E3F-4E31-A96E-1B14A8D116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910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Jegyzet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C071D-6DBC-4588-9720-0F97F7A88F38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91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C071D-6DBC-4588-9720-0F97F7A88F38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5817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C071D-6DBC-4588-9720-0F97F7A88F38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5817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 rot="16200000">
            <a:off x="4419600" y="152400"/>
            <a:ext cx="304800" cy="91440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tx1">
                  <a:alpha val="79999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/>
          <a:lstStyle/>
          <a:p>
            <a:endParaRPr lang="hu-H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0" y="3505200"/>
            <a:ext cx="9144000" cy="11430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0" y="4646613"/>
            <a:ext cx="9144000" cy="26987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pic>
        <p:nvPicPr>
          <p:cNvPr id="8" name="Picture 12" descr="2004 logo_atlatszohat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03925"/>
            <a:ext cx="23622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/>
          <a:lstStyle>
            <a:lvl1pPr algn="l" eaLnBrk="1" latinLnBrk="0" hangingPunct="1">
              <a:defRPr kumimoji="0" lang="hu-HU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4706112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 eaLnBrk="1" latinLnBrk="0" hangingPunct="1">
              <a:buNone/>
              <a:defRPr kumimoji="0" lang="hu-HU" sz="11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9" name="Rectangle 15"/>
          <p:cNvSpPr>
            <a:spLocks noGrp="1"/>
          </p:cNvSpPr>
          <p:nvPr>
            <p:ph type="sldNum" sz="quarter" idx="10"/>
          </p:nvPr>
        </p:nvSpPr>
        <p:spPr>
          <a:xfrm>
            <a:off x="6477000" y="6477000"/>
            <a:ext cx="1020763" cy="3048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49E774-1A66-48A2-8BE0-C3FE5CA05CB2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" name="Rectangl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12"/>
          </p:nvPr>
        </p:nvSpPr>
        <p:spPr>
          <a:xfrm>
            <a:off x="228600" y="6477000"/>
            <a:ext cx="1600200" cy="304800"/>
          </a:xfrm>
          <a:prstGeom prst="rect">
            <a:avLst/>
          </a:prstGeom>
        </p:spPr>
        <p:txBody>
          <a:bodyPr vert="horz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hu-HU" sz="1000" b="0">
                <a:solidFill>
                  <a:srgbClr val="A0A0A0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E55D8DD-70C9-496B-8F38-41C60DA1FD80}" type="datetime1">
              <a:rPr/>
              <a:pPr>
                <a:defRPr/>
              </a:pPr>
              <a:t>2011.06.01.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1278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ely: 1 felül, 2 al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16E5E-CEF8-4D13-8DA8-301290E0EF79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" name="Rectangle 12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9100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képh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1" name="Rectangl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34222-C2A0-4477-ABA0-8E2F4035DD1F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5138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képhely: 1 a bal, 3 a jobb oldal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1" name="Rectangle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20E8F-6D53-4576-8F87-F8A1D7166BC6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6" name="Rectangle 1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2889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képhely: 3 a bal, 1 a jobb oldal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/>
          </p:nvPr>
        </p:nvSpPr>
        <p:spPr>
          <a:xfrm>
            <a:off x="3017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/>
          </p:nvPr>
        </p:nvSpPr>
        <p:spPr>
          <a:xfrm>
            <a:off x="3048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1" name="Rectangle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465DB-1DF4-4698-BEE6-ADA839C27C01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0485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képhely: 2 a bal, 3 a jobb oldal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CDFD1-BEBD-4A64-A844-11CF6442A654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4" name="Rectangle 1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8178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képhely: 3 a bal, 2 a jobb oldal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/>
          </p:nvPr>
        </p:nvSpPr>
        <p:spPr>
          <a:xfrm>
            <a:off x="307848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07848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/>
          </p:nvPr>
        </p:nvSpPr>
        <p:spPr>
          <a:xfrm>
            <a:off x="304800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04800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/>
          </p:nvPr>
        </p:nvSpPr>
        <p:spPr>
          <a:xfrm>
            <a:off x="307848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07848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C7052-F924-4671-BB24-79D5F471C92B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7" name="Rectangle 12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6584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rok és oszlop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3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32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36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42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43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45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46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pic>
        <p:nvPicPr>
          <p:cNvPr id="47" name="Picture 16" descr="2004 logo_atlatszoha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6302375"/>
            <a:ext cx="1524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/>
          </p:nvPr>
        </p:nvSpPr>
        <p:spPr>
          <a:xfrm>
            <a:off x="1524000" y="16002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/>
          </p:nvPr>
        </p:nvSpPr>
        <p:spPr>
          <a:xfrm>
            <a:off x="1524000" y="40386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/>
          </p:nvPr>
        </p:nvSpPr>
        <p:spPr>
          <a:xfrm>
            <a:off x="3657600" y="16002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/>
          </p:nvPr>
        </p:nvSpPr>
        <p:spPr>
          <a:xfrm>
            <a:off x="3657600" y="40386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/>
          </p:nvPr>
        </p:nvSpPr>
        <p:spPr>
          <a:xfrm>
            <a:off x="5791200" y="16002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/>
          </p:nvPr>
        </p:nvSpPr>
        <p:spPr>
          <a:xfrm>
            <a:off x="5791200" y="40386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/>
          </p:nvPr>
        </p:nvSpPr>
        <p:spPr>
          <a:xfrm>
            <a:off x="15240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hu-HU" b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/>
          </p:nvPr>
        </p:nvSpPr>
        <p:spPr>
          <a:xfrm>
            <a:off x="15240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hu-HU" b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/>
          </p:nvPr>
        </p:nvSpPr>
        <p:spPr>
          <a:xfrm>
            <a:off x="36576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hu-HU" b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/>
          </p:nvPr>
        </p:nvSpPr>
        <p:spPr>
          <a:xfrm>
            <a:off x="36576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hu-HU" b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/>
          </p:nvPr>
        </p:nvSpPr>
        <p:spPr>
          <a:xfrm>
            <a:off x="57912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hu-HU" b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/>
          </p:nvPr>
        </p:nvSpPr>
        <p:spPr>
          <a:xfrm>
            <a:off x="57912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hu-HU" b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/>
          </p:nvPr>
        </p:nvSpPr>
        <p:spPr>
          <a:xfrm>
            <a:off x="15240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hu-HU" sz="800" i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/>
          </p:nvPr>
        </p:nvSpPr>
        <p:spPr>
          <a:xfrm>
            <a:off x="15240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hu-HU" sz="800" i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/>
          </p:nvPr>
        </p:nvSpPr>
        <p:spPr>
          <a:xfrm>
            <a:off x="36576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hu-HU" sz="800" i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/>
          </p:nvPr>
        </p:nvSpPr>
        <p:spPr>
          <a:xfrm>
            <a:off x="36576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hu-HU" sz="800" i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/>
          </p:nvPr>
        </p:nvSpPr>
        <p:spPr>
          <a:xfrm>
            <a:off x="57912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hu-HU" sz="800" i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/>
          </p:nvPr>
        </p:nvSpPr>
        <p:spPr>
          <a:xfrm>
            <a:off x="57912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hu-HU" sz="800" i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/>
          </p:nvPr>
        </p:nvSpPr>
        <p:spPr>
          <a:xfrm>
            <a:off x="15240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hu-HU" sz="8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/>
          </p:nvPr>
        </p:nvSpPr>
        <p:spPr>
          <a:xfrm>
            <a:off x="15240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hu-HU" sz="8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/>
          </p:nvPr>
        </p:nvSpPr>
        <p:spPr>
          <a:xfrm>
            <a:off x="36576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hu-HU" sz="8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/>
          </p:nvPr>
        </p:nvSpPr>
        <p:spPr>
          <a:xfrm>
            <a:off x="36576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hu-HU" sz="8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/>
          </p:nvPr>
        </p:nvSpPr>
        <p:spPr>
          <a:xfrm>
            <a:off x="57912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hu-HU" sz="8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/>
          </p:nvPr>
        </p:nvSpPr>
        <p:spPr>
          <a:xfrm>
            <a:off x="57912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hu-HU" sz="8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304800" y="381000"/>
            <a:ext cx="8077200" cy="838200"/>
          </a:xfrm>
        </p:spPr>
        <p:txBody>
          <a:bodyPr/>
          <a:lstStyle>
            <a:lvl1pPr eaLnBrk="1" latinLnBrk="0" hangingPunct="1">
              <a:defRPr kumimoji="0" lang="hu-HU" sz="12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8" name="Rectangle 42"/>
          <p:cNvSpPr>
            <a:spLocks noGrp="1"/>
          </p:cNvSpPr>
          <p:nvPr>
            <p:ph type="dt" sz="half" idx="47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prstClr val="black">
                    <a:tint val="65000"/>
                  </a:prst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8E1E3DA-5208-4E8D-86BC-51CA29C01516}" type="datetime1">
              <a:rPr lang="hu-HU"/>
              <a:pPr>
                <a:defRPr/>
              </a:pPr>
              <a:t>2013.03.12.</a:t>
            </a:fld>
            <a:endParaRPr lang="hu-HU"/>
          </a:p>
        </p:txBody>
      </p:sp>
      <p:sp>
        <p:nvSpPr>
          <p:cNvPr id="49" name="Rectangle 4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EF2DFC-E324-4C1A-8BC5-04F9E9A2079A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0" name="Rectangle 45"/>
          <p:cNvSpPr>
            <a:spLocks noGrp="1"/>
          </p:cNvSpPr>
          <p:nvPr>
            <p:ph type="ftr" sz="quarter" idx="49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3148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7975" y="196850"/>
            <a:ext cx="7921625" cy="533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990600"/>
            <a:ext cx="7772400" cy="5257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5FD36-8166-4876-A789-2600355D7849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Rectangl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0115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D1EAA-4FF2-4EB1-857E-B88BB18DB1A2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3" name="Rectangl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0815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7975" y="196850"/>
            <a:ext cx="7921625" cy="533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304800" y="990600"/>
            <a:ext cx="7772400" cy="5257800"/>
          </a:xfrm>
        </p:spPr>
        <p:txBody>
          <a:bodyPr/>
          <a:lstStyle/>
          <a:p>
            <a:pPr lvl="0"/>
            <a:r>
              <a:rPr lang="hu-HU" noProof="0" smtClean="0"/>
              <a:t>Táblázat beszúrásához kattintson az ikonra</a:t>
            </a:r>
            <a:endParaRPr lang="hu-HU" noProof="0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A822B-0BB1-4CA6-9521-6586D423EC08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Rectangl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5242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pir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33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pic>
        <p:nvPicPr>
          <p:cNvPr id="34" name="Picture 10" descr="2004 logo_atlatszoha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6302375"/>
            <a:ext cx="1524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7" name="Rectangle 37"/>
          <p:cNvSpPr>
            <a:spLocks noGrp="1"/>
          </p:cNvSpPr>
          <p:nvPr>
            <p:ph type="body" sz="quarter" idx="13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 baseline="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 baseline="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 baseline="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/>
          </p:nvPr>
        </p:nvSpPr>
        <p:spPr>
          <a:xfrm>
            <a:off x="7696200" y="381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/>
          </p:nvPr>
        </p:nvSpPr>
        <p:spPr>
          <a:xfrm>
            <a:off x="7696200" y="838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/>
          </p:nvPr>
        </p:nvSpPr>
        <p:spPr>
          <a:xfrm>
            <a:off x="7696200" y="1295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/>
          </p:nvPr>
        </p:nvSpPr>
        <p:spPr>
          <a:xfrm>
            <a:off x="7696200" y="1752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/>
          </p:nvPr>
        </p:nvSpPr>
        <p:spPr>
          <a:xfrm>
            <a:off x="7696200" y="2209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/>
          </p:nvPr>
        </p:nvSpPr>
        <p:spPr>
          <a:xfrm>
            <a:off x="7696200" y="2667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/>
          </p:nvPr>
        </p:nvSpPr>
        <p:spPr>
          <a:xfrm>
            <a:off x="7696200" y="3124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/>
          </p:nvPr>
        </p:nvSpPr>
        <p:spPr>
          <a:xfrm>
            <a:off x="7696200" y="3581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/>
          </p:nvPr>
        </p:nvSpPr>
        <p:spPr>
          <a:xfrm>
            <a:off x="7696200" y="4038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/>
          </p:nvPr>
        </p:nvSpPr>
        <p:spPr>
          <a:xfrm>
            <a:off x="7696200" y="4495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/>
          </p:nvPr>
        </p:nvSpPr>
        <p:spPr>
          <a:xfrm>
            <a:off x="7696200" y="4953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/>
          </p:nvPr>
        </p:nvSpPr>
        <p:spPr>
          <a:xfrm>
            <a:off x="7696200" y="5410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/>
          </p:nvPr>
        </p:nvSpPr>
        <p:spPr>
          <a:xfrm>
            <a:off x="7696200" y="5867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5" name="Rectangle 32"/>
          <p:cNvSpPr>
            <a:spLocks noGrp="1"/>
          </p:cNvSpPr>
          <p:nvPr>
            <p:ph type="dt" sz="half" idx="39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hu-HU" sz="1100" b="0">
                <a:solidFill>
                  <a:prstClr val="black">
                    <a:tint val="65000"/>
                  </a:prst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0BFACAD-46B9-4667-911E-609CA014E15A}" type="datetime1">
              <a:rPr/>
              <a:pPr>
                <a:defRPr/>
              </a:pPr>
              <a:t>2011.06.01.</a:t>
            </a:fld>
            <a:endParaRPr/>
          </a:p>
        </p:txBody>
      </p:sp>
      <p:sp>
        <p:nvSpPr>
          <p:cNvPr id="36" name="Rectangle 3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A78B2F-80A5-49B8-8A87-BA812B360D4E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38" name="Rectangle 34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6262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CF1ED-0A82-4AD2-8DF0-4967465033DB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Rectangl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3947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8D28E-98C2-4287-831D-B91CAED926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Knoco Ltd – all rights reserved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777612"/>
      </p:ext>
    </p:extLst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Knoco Ltd – all rights reserved</a:t>
            </a:r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CF00A-AF2E-4FC5-B037-7880852C6D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967567"/>
      </p:ext>
    </p:extLst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237312"/>
            <a:ext cx="1487301" cy="51202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35896" y="4903"/>
            <a:ext cx="5508103" cy="6853095"/>
          </a:xfrm>
          <a:solidFill>
            <a:schemeClr val="bg1">
              <a:lumMod val="50000"/>
              <a:alpha val="12000"/>
            </a:schemeClr>
          </a:solidFill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8" name="Téglalap 7"/>
          <p:cNvSpPr/>
          <p:nvPr userDrawn="1"/>
        </p:nvSpPr>
        <p:spPr>
          <a:xfrm>
            <a:off x="3455877" y="4904"/>
            <a:ext cx="180020" cy="6853095"/>
          </a:xfrm>
          <a:prstGeom prst="rect">
            <a:avLst/>
          </a:prstGeom>
          <a:solidFill>
            <a:srgbClr val="010340"/>
          </a:solidFill>
          <a:ln>
            <a:solidFill>
              <a:srgbClr val="010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1255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1467-E844-4721-B9A3-9DBA322CF873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2013.03.12.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D99-FD9B-4CB1-ACD7-C41C18EF46B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902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1467-E844-4721-B9A3-9DBA322CF873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2013.03.12.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D99-FD9B-4CB1-ACD7-C41C18EF46B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7159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1467-E844-4721-B9A3-9DBA322CF873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2013.03.12.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D99-FD9B-4CB1-ACD7-C41C18EF46B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278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1467-E844-4721-B9A3-9DBA322CF873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2013.03.12.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D99-FD9B-4CB1-ACD7-C41C18EF46B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5553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1467-E844-4721-B9A3-9DBA322CF873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2013.03.12.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D99-FD9B-4CB1-ACD7-C41C18EF46B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931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1467-E844-4721-B9A3-9DBA322CF873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2013.03.12.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D99-FD9B-4CB1-ACD7-C41C18EF46B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6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/>
        </p:nvSpPr>
        <p:spPr>
          <a:xfrm>
            <a:off x="0" y="609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4" name="Rectangle 10"/>
          <p:cNvSpPr/>
          <p:nvPr/>
        </p:nvSpPr>
        <p:spPr>
          <a:xfrm>
            <a:off x="0" y="1219200"/>
            <a:ext cx="9144000" cy="26988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pic>
        <p:nvPicPr>
          <p:cNvPr id="5" name="Picture 10" descr="2004 logo_atlatszoha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6302375"/>
            <a:ext cx="1524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/>
          <a:lstStyle>
            <a:lvl1pPr algn="l" eaLnBrk="1" latinLnBrk="0" hangingPunct="1">
              <a:defRPr kumimoji="0" lang="hu-HU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  <a:prstGeom prst="rect">
            <a:avLst/>
          </a:prstGeom>
        </p:spPr>
        <p:txBody>
          <a:bodyPr vert="horz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hu-HU" sz="1000" b="0">
                <a:solidFill>
                  <a:srgbClr val="A0A0A0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49EBA46-9D3E-4CD4-A5BF-93C60F655AB1}" type="datetime1">
              <a:rPr/>
              <a:pPr>
                <a:defRPr/>
              </a:pPr>
              <a:t>2011.06.01.</a:t>
            </a:fld>
            <a:endParaRPr/>
          </a:p>
        </p:txBody>
      </p:sp>
      <p:sp>
        <p:nvSpPr>
          <p:cNvPr id="7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hu-HU"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0763" cy="3048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70DEC9-E879-478B-B2B2-9F98F595603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4109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1467-E844-4721-B9A3-9DBA322CF873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2013.03.12.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D99-FD9B-4CB1-ACD7-C41C18EF46B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4419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1467-E844-4721-B9A3-9DBA322CF873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2013.03.12.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D99-FD9B-4CB1-ACD7-C41C18EF46B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486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1467-E844-4721-B9A3-9DBA322CF873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2013.03.12.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D99-FD9B-4CB1-ACD7-C41C18EF46B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165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1467-E844-4721-B9A3-9DBA322CF873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2013.03.12.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D99-FD9B-4CB1-ACD7-C41C18EF46B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7431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/>
        </p:nvSpPr>
        <p:spPr>
          <a:xfrm>
            <a:off x="0" y="609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4" name="Rectangle 10"/>
          <p:cNvSpPr/>
          <p:nvPr/>
        </p:nvSpPr>
        <p:spPr>
          <a:xfrm>
            <a:off x="0" y="1219200"/>
            <a:ext cx="9144000" cy="26988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pic>
        <p:nvPicPr>
          <p:cNvPr id="5" name="Picture 10" descr="2004 logo_atlatszoha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6302375"/>
            <a:ext cx="1524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/>
          <a:lstStyle>
            <a:lvl1pPr algn="l" eaLnBrk="1" latinLnBrk="0" hangingPunct="1">
              <a:defRPr kumimoji="0" lang="hu-HU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6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  <a:prstGeom prst="rect">
            <a:avLst/>
          </a:prstGeom>
        </p:spPr>
        <p:txBody>
          <a:bodyPr vert="horz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hu-HU" sz="1000" b="0">
                <a:solidFill>
                  <a:srgbClr val="A0A0A0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02DB858-F9B1-4BDF-A469-2FEDCD9C10AA}" type="datetime1">
              <a:rPr/>
              <a:pPr>
                <a:defRPr/>
              </a:pPr>
              <a:t>2011.02.02.</a:t>
            </a:fld>
            <a:endParaRPr/>
          </a:p>
        </p:txBody>
      </p:sp>
      <p:sp>
        <p:nvSpPr>
          <p:cNvPr id="7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hu-HU"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0763" cy="3048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2A7BCF-5E7A-4B43-B5F0-6105D61D991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30101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/>
        </p:nvSpPr>
        <p:spPr>
          <a:xfrm>
            <a:off x="0" y="609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4" name="Rectangle 10"/>
          <p:cNvSpPr/>
          <p:nvPr/>
        </p:nvSpPr>
        <p:spPr>
          <a:xfrm>
            <a:off x="0" y="1219200"/>
            <a:ext cx="9144000" cy="26988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pic>
        <p:nvPicPr>
          <p:cNvPr id="5" name="Picture 10" descr="2004 logo_atlatszoha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6302375"/>
            <a:ext cx="1524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/>
          <a:lstStyle>
            <a:lvl1pPr algn="l" eaLnBrk="1" latinLnBrk="0" hangingPunct="1">
              <a:defRPr kumimoji="0" lang="hu-HU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6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  <a:prstGeom prst="rect">
            <a:avLst/>
          </a:prstGeom>
        </p:spPr>
        <p:txBody>
          <a:bodyPr vert="horz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hu-HU" sz="1000" b="0">
                <a:solidFill>
                  <a:srgbClr val="A0A0A0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02DB858-F9B1-4BDF-A469-2FEDCD9C10AA}" type="datetime1">
              <a:rPr/>
              <a:pPr>
                <a:defRPr/>
              </a:pPr>
              <a:t>2011.02.02.</a:t>
            </a:fld>
            <a:endParaRPr/>
          </a:p>
        </p:txBody>
      </p:sp>
      <p:sp>
        <p:nvSpPr>
          <p:cNvPr id="7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hu-HU"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0763" cy="3048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2A7BCF-5E7A-4B43-B5F0-6105D61D991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30101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/>
        </p:nvSpPr>
        <p:spPr>
          <a:xfrm>
            <a:off x="0" y="609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4" name="Rectangle 10"/>
          <p:cNvSpPr/>
          <p:nvPr/>
        </p:nvSpPr>
        <p:spPr>
          <a:xfrm>
            <a:off x="0" y="1219200"/>
            <a:ext cx="9144000" cy="26988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pic>
        <p:nvPicPr>
          <p:cNvPr id="5" name="Picture 10" descr="2004 logo_atlatszoha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6302375"/>
            <a:ext cx="1524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/>
          <a:lstStyle>
            <a:lvl1pPr algn="l" eaLnBrk="1" latinLnBrk="0" hangingPunct="1">
              <a:defRPr kumimoji="0" lang="hu-HU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6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  <a:prstGeom prst="rect">
            <a:avLst/>
          </a:prstGeom>
        </p:spPr>
        <p:txBody>
          <a:bodyPr vert="horz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hu-HU" sz="1000" b="0">
                <a:solidFill>
                  <a:srgbClr val="A0A0A0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02DB858-F9B1-4BDF-A469-2FEDCD9C10AA}" type="datetime1">
              <a:rPr/>
              <a:pPr>
                <a:defRPr/>
              </a:pPr>
              <a:t>2011.02.02.</a:t>
            </a:fld>
            <a:endParaRPr/>
          </a:p>
        </p:txBody>
      </p:sp>
      <p:sp>
        <p:nvSpPr>
          <p:cNvPr id="7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hu-HU"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0763" cy="3048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2A7BCF-5E7A-4B43-B5F0-6105D61D991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3010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/>
        </p:nvSpPr>
        <p:spPr>
          <a:xfrm>
            <a:off x="0" y="609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4" name="Rectangle 10"/>
          <p:cNvSpPr/>
          <p:nvPr/>
        </p:nvSpPr>
        <p:spPr>
          <a:xfrm>
            <a:off x="0" y="1219200"/>
            <a:ext cx="9144000" cy="26988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pic>
        <p:nvPicPr>
          <p:cNvPr id="5" name="Picture 10" descr="2004 logo_atlatszoha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6302375"/>
            <a:ext cx="1524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/>
          <a:lstStyle>
            <a:lvl1pPr algn="l" eaLnBrk="1" latinLnBrk="0" hangingPunct="1">
              <a:defRPr kumimoji="0" lang="hu-HU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6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  <a:prstGeom prst="rect">
            <a:avLst/>
          </a:prstGeom>
        </p:spPr>
        <p:txBody>
          <a:bodyPr vert="horz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hu-HU" sz="1000" b="0">
                <a:solidFill>
                  <a:srgbClr val="A0A0A0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02DB858-F9B1-4BDF-A469-2FEDCD9C10AA}" type="datetime1">
              <a:rPr/>
              <a:pPr>
                <a:defRPr/>
              </a:pPr>
              <a:t>2011.02.02.</a:t>
            </a:fld>
            <a:endParaRPr/>
          </a:p>
        </p:txBody>
      </p:sp>
      <p:sp>
        <p:nvSpPr>
          <p:cNvPr id="7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hu-HU"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0763" cy="3048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2A7BCF-5E7A-4B43-B5F0-6105D61D991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30101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/>
        </p:nvSpPr>
        <p:spPr>
          <a:xfrm>
            <a:off x="0" y="609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4" name="Rectangle 10"/>
          <p:cNvSpPr/>
          <p:nvPr/>
        </p:nvSpPr>
        <p:spPr>
          <a:xfrm>
            <a:off x="0" y="1219200"/>
            <a:ext cx="9144000" cy="26988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pic>
        <p:nvPicPr>
          <p:cNvPr id="5" name="Picture 10" descr="2004 logo_atlatszoha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6302375"/>
            <a:ext cx="1524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/>
          <a:lstStyle>
            <a:lvl1pPr algn="l" eaLnBrk="1" latinLnBrk="0" hangingPunct="1">
              <a:defRPr kumimoji="0" lang="hu-HU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6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  <a:prstGeom prst="rect">
            <a:avLst/>
          </a:prstGeom>
        </p:spPr>
        <p:txBody>
          <a:bodyPr vert="horz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hu-HU" sz="1000" b="0">
                <a:solidFill>
                  <a:srgbClr val="A0A0A0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02DB858-F9B1-4BDF-A469-2FEDCD9C10AA}" type="datetime1">
              <a:rPr/>
              <a:pPr>
                <a:defRPr/>
              </a:pPr>
              <a:t>2011.02.02.</a:t>
            </a:fld>
            <a:endParaRPr/>
          </a:p>
        </p:txBody>
      </p:sp>
      <p:sp>
        <p:nvSpPr>
          <p:cNvPr id="7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hu-HU"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0763" cy="3048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2A7BCF-5E7A-4B43-B5F0-6105D61D991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30101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_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/>
        </p:nvSpPr>
        <p:spPr>
          <a:xfrm>
            <a:off x="0" y="609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4" name="Rectangle 10"/>
          <p:cNvSpPr/>
          <p:nvPr/>
        </p:nvSpPr>
        <p:spPr>
          <a:xfrm>
            <a:off x="0" y="1219200"/>
            <a:ext cx="9144000" cy="26988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pic>
        <p:nvPicPr>
          <p:cNvPr id="5" name="Picture 10" descr="2004 logo_atlatszoha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6302375"/>
            <a:ext cx="1524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/>
          <a:lstStyle>
            <a:lvl1pPr algn="l" eaLnBrk="1" latinLnBrk="0" hangingPunct="1">
              <a:defRPr kumimoji="0" lang="hu-HU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6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  <a:prstGeom prst="rect">
            <a:avLst/>
          </a:prstGeom>
        </p:spPr>
        <p:txBody>
          <a:bodyPr vert="horz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hu-HU" sz="1000" b="0">
                <a:solidFill>
                  <a:srgbClr val="A0A0A0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02DB858-F9B1-4BDF-A469-2FEDCD9C10AA}" type="datetime1">
              <a:rPr/>
              <a:pPr>
                <a:defRPr/>
              </a:pPr>
              <a:t>2011.02.02.</a:t>
            </a:fld>
            <a:endParaRPr/>
          </a:p>
        </p:txBody>
      </p:sp>
      <p:sp>
        <p:nvSpPr>
          <p:cNvPr id="7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hu-HU"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0763" cy="3048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2A7BCF-5E7A-4B43-B5F0-6105D61D991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301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sak címs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5C915-E061-4D75-8C0B-F1BB77B7C76B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Rectangl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13504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237312"/>
            <a:ext cx="1487301" cy="51202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35896" y="4903"/>
            <a:ext cx="5508103" cy="6853095"/>
          </a:xfrm>
          <a:solidFill>
            <a:schemeClr val="bg1">
              <a:lumMod val="50000"/>
              <a:alpha val="12000"/>
            </a:schemeClr>
          </a:solidFill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8" name="Téglalap 7"/>
          <p:cNvSpPr/>
          <p:nvPr userDrawn="1"/>
        </p:nvSpPr>
        <p:spPr>
          <a:xfrm>
            <a:off x="3455877" y="4904"/>
            <a:ext cx="180020" cy="6853095"/>
          </a:xfrm>
          <a:prstGeom prst="rect">
            <a:avLst/>
          </a:prstGeom>
          <a:solidFill>
            <a:srgbClr val="010340"/>
          </a:solidFill>
          <a:ln>
            <a:solidFill>
              <a:srgbClr val="010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8" name="Szövegdoboz 17"/>
          <p:cNvSpPr txBox="1"/>
          <p:nvPr userDrawn="1"/>
        </p:nvSpPr>
        <p:spPr>
          <a:xfrm>
            <a:off x="3923928" y="6324046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MTA TM Konferencia </a:t>
            </a:r>
            <a:r>
              <a:rPr lang="hu-HU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2013</a:t>
            </a:r>
            <a:r>
              <a:rPr lang="hu-HU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. március 13.</a:t>
            </a:r>
            <a:endParaRPr lang="hu-HU" sz="16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7371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1467-E844-4721-B9A3-9DBA322CF873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2013.03.12.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D99-FD9B-4CB1-ACD7-C41C18EF46B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2260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1467-E844-4721-B9A3-9DBA322CF873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2013.03.12.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D99-FD9B-4CB1-ACD7-C41C18EF46B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67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1467-E844-4721-B9A3-9DBA322CF873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2013.03.12.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D99-FD9B-4CB1-ACD7-C41C18EF46B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083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1467-E844-4721-B9A3-9DBA322CF873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2013.03.12.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D99-FD9B-4CB1-ACD7-C41C18EF46B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0133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1467-E844-4721-B9A3-9DBA322CF873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2013.03.12.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D99-FD9B-4CB1-ACD7-C41C18EF46B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8994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1467-E844-4721-B9A3-9DBA322CF873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2013.03.12.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D99-FD9B-4CB1-ACD7-C41C18EF46B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406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1467-E844-4721-B9A3-9DBA322CF873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2013.03.12.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D99-FD9B-4CB1-ACD7-C41C18EF46B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6727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1467-E844-4721-B9A3-9DBA322CF873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2013.03.12.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D99-FD9B-4CB1-ACD7-C41C18EF46B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6022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1467-E844-4721-B9A3-9DBA322CF873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2013.03.12.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D99-FD9B-4CB1-ACD7-C41C18EF46B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631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5938E-E589-4655-A731-5507D40C558C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69460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1467-E844-4721-B9A3-9DBA322CF873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2013.03.12.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CD99-FD9B-4CB1-ACD7-C41C18EF46B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6802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 rot="16200000">
            <a:off x="4419600" y="152400"/>
            <a:ext cx="304800" cy="91440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tx1">
                  <a:alpha val="79999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0" y="3505200"/>
            <a:ext cx="9144000" cy="11430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0" y="4646613"/>
            <a:ext cx="9144000" cy="26987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pic>
        <p:nvPicPr>
          <p:cNvPr id="8" name="Picture 12" descr="2004 logo_atlatszohat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03925"/>
            <a:ext cx="23622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/>
          <a:lstStyle>
            <a:lvl1pPr algn="l" eaLnBrk="1" latinLnBrk="0" hangingPunct="1">
              <a:defRPr kumimoji="0" lang="hu-HU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4706112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 eaLnBrk="1" latinLnBrk="0" hangingPunct="1">
              <a:buNone/>
              <a:defRPr kumimoji="0" lang="hu-HU" sz="11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9" name="Rectangle 15"/>
          <p:cNvSpPr>
            <a:spLocks noGrp="1"/>
          </p:cNvSpPr>
          <p:nvPr>
            <p:ph type="sldNum" sz="quarter" idx="10"/>
          </p:nvPr>
        </p:nvSpPr>
        <p:spPr>
          <a:xfrm>
            <a:off x="6477000" y="6477000"/>
            <a:ext cx="1020763" cy="3048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6B7406-D428-4707-9255-85D92A2AFD47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" name="Rectangl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12"/>
          </p:nvPr>
        </p:nvSpPr>
        <p:spPr>
          <a:xfrm>
            <a:off x="228600" y="6477000"/>
            <a:ext cx="1600200" cy="304800"/>
          </a:xfrm>
          <a:prstGeom prst="rect">
            <a:avLst/>
          </a:prstGeom>
        </p:spPr>
        <p:txBody>
          <a:bodyPr vert="horz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hu-HU" sz="1000" b="0">
                <a:solidFill>
                  <a:srgbClr val="A0A0A0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74C229F-65AE-4634-B914-5CEEB83016B6}" type="datetime1">
              <a:rPr/>
              <a:pPr>
                <a:defRPr/>
              </a:pPr>
              <a:t>2013.02.25.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87013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pir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33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pic>
        <p:nvPicPr>
          <p:cNvPr id="34" name="Picture 10" descr="2004 logo_atlatszoha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6302375"/>
            <a:ext cx="1524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7" name="Rectangle 37"/>
          <p:cNvSpPr>
            <a:spLocks noGrp="1"/>
          </p:cNvSpPr>
          <p:nvPr>
            <p:ph type="body" sz="quarter" idx="13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 baseline="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 baseline="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 baseline="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/>
          </p:nvPr>
        </p:nvSpPr>
        <p:spPr>
          <a:xfrm>
            <a:off x="7696200" y="381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/>
          </p:nvPr>
        </p:nvSpPr>
        <p:spPr>
          <a:xfrm>
            <a:off x="7696200" y="838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/>
          </p:nvPr>
        </p:nvSpPr>
        <p:spPr>
          <a:xfrm>
            <a:off x="7696200" y="1295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/>
          </p:nvPr>
        </p:nvSpPr>
        <p:spPr>
          <a:xfrm>
            <a:off x="7696200" y="1752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/>
          </p:nvPr>
        </p:nvSpPr>
        <p:spPr>
          <a:xfrm>
            <a:off x="7696200" y="2209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/>
          </p:nvPr>
        </p:nvSpPr>
        <p:spPr>
          <a:xfrm>
            <a:off x="7696200" y="2667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/>
          </p:nvPr>
        </p:nvSpPr>
        <p:spPr>
          <a:xfrm>
            <a:off x="7696200" y="3124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/>
          </p:nvPr>
        </p:nvSpPr>
        <p:spPr>
          <a:xfrm>
            <a:off x="7696200" y="3581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/>
          </p:nvPr>
        </p:nvSpPr>
        <p:spPr>
          <a:xfrm>
            <a:off x="7696200" y="4038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/>
          </p:nvPr>
        </p:nvSpPr>
        <p:spPr>
          <a:xfrm>
            <a:off x="7696200" y="4495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/>
          </p:nvPr>
        </p:nvSpPr>
        <p:spPr>
          <a:xfrm>
            <a:off x="7696200" y="4953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/>
          </p:nvPr>
        </p:nvSpPr>
        <p:spPr>
          <a:xfrm>
            <a:off x="7696200" y="5410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 eaLnBrk="1" latinLnBrk="0" hangingPunct="1">
              <a:buFontTx/>
              <a:buNone/>
              <a:defRPr kumimoji="0" lang="hu-HU" sz="11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/>
          </p:nvPr>
        </p:nvSpPr>
        <p:spPr>
          <a:xfrm>
            <a:off x="7696200" y="5867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hu-HU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5" name="Rectangle 32"/>
          <p:cNvSpPr>
            <a:spLocks noGrp="1"/>
          </p:cNvSpPr>
          <p:nvPr>
            <p:ph type="dt" sz="half" idx="39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hu-HU" sz="1100" b="0">
                <a:solidFill>
                  <a:prstClr val="black">
                    <a:tint val="65000"/>
                  </a:prst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80CBD93-BD50-497B-A3D5-4DFA07572C4B}" type="datetime1">
              <a:rPr/>
              <a:pPr>
                <a:defRPr/>
              </a:pPr>
              <a:t>2013.02.25.</a:t>
            </a:fld>
            <a:endParaRPr/>
          </a:p>
        </p:txBody>
      </p:sp>
      <p:sp>
        <p:nvSpPr>
          <p:cNvPr id="36" name="Rectangle 3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814568-9695-46BC-BD3D-2354591BAEEE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38" name="Rectangle 34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46881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/>
        </p:nvSpPr>
        <p:spPr>
          <a:xfrm>
            <a:off x="0" y="609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4" name="Rectangle 10"/>
          <p:cNvSpPr/>
          <p:nvPr/>
        </p:nvSpPr>
        <p:spPr>
          <a:xfrm>
            <a:off x="0" y="1219200"/>
            <a:ext cx="9144000" cy="26988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pic>
        <p:nvPicPr>
          <p:cNvPr id="5" name="Picture 10" descr="2004 logo_atlatszoha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6302375"/>
            <a:ext cx="1524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/>
          <a:lstStyle>
            <a:lvl1pPr algn="l" eaLnBrk="1" latinLnBrk="0" hangingPunct="1">
              <a:defRPr kumimoji="0" lang="hu-HU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  <a:prstGeom prst="rect">
            <a:avLst/>
          </a:prstGeom>
        </p:spPr>
        <p:txBody>
          <a:bodyPr vert="horz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hu-HU" sz="1000" b="0">
                <a:solidFill>
                  <a:srgbClr val="A0A0A0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509306F-A835-4401-BC70-AE19B299E785}" type="datetime1">
              <a:rPr/>
              <a:pPr>
                <a:defRPr/>
              </a:pPr>
              <a:t>2013.02.25.</a:t>
            </a:fld>
            <a:endParaRPr/>
          </a:p>
        </p:txBody>
      </p:sp>
      <p:sp>
        <p:nvSpPr>
          <p:cNvPr id="7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hu-HU"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0763" cy="3048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BD35F7-74C7-4069-8363-1FA3293575B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30702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sak címs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38629-1856-4C6E-BAE7-06C21112D5E2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Rectangl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32984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418C6-81D5-4846-9019-84B0943E141D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2889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képh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8077200" cy="56388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0B5E1-8FE6-484C-9456-59E7B34C83AF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Rectangle 1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96402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éph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412B1-42B7-41CE-858D-5B2A68326F60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Rectangle 1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41220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ely: 2 a bal, 1 a jobb oldal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0" name="Rectangle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D827C-D517-4BBC-9477-68ADB60E53A2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1" name="Rectangle 1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39390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ely: 1 a bal, 2 a jobb oldal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486F8-9025-4E50-ABED-737F2BE54CA3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" name="Rectangle 1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1516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képh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8077200" cy="56388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BEFB4-A2B6-4E24-8F0F-89F3DD422577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Rectangle 1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78221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ely: 1 felül, 2 al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5B55E-62BD-454A-B531-4ECE50ECE080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" name="Rectangle 12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52199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képh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1" name="Rectangl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D61AC-FCA8-4EEC-B7CE-391EC51DCED9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82680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képhely: 1 a bal, 3 a jobb oldal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1" name="Rectangle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BF43E-6C1D-4B3C-878A-F20728CF6572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6" name="Rectangle 1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37058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képhely: 3 a bal, 1 a jobb oldal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/>
          </p:nvPr>
        </p:nvSpPr>
        <p:spPr>
          <a:xfrm>
            <a:off x="3017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/>
          </p:nvPr>
        </p:nvSpPr>
        <p:spPr>
          <a:xfrm>
            <a:off x="3048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1" name="Rectangle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7EE14-5F10-4BFC-BD1F-3B6BBF843B00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20625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képhely: 2 a bal, 3 a jobb oldal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430A8-155F-406E-8AE5-02EC832AB900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4" name="Rectangle 1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43577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képhely: 3 a bal, 2 a jobb oldal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/>
          </p:nvPr>
        </p:nvSpPr>
        <p:spPr>
          <a:xfrm>
            <a:off x="307848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07848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/>
          </p:nvPr>
        </p:nvSpPr>
        <p:spPr>
          <a:xfrm>
            <a:off x="304800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04800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/>
          </p:nvPr>
        </p:nvSpPr>
        <p:spPr>
          <a:xfrm>
            <a:off x="307848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07848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076C4-B868-4BA0-BBF7-CBA32A232D88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7" name="Rectangle 12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47299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rok és oszlop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3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32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36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42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43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45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46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pic>
        <p:nvPicPr>
          <p:cNvPr id="47" name="Picture 16" descr="2004 logo_atlatszoha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6302375"/>
            <a:ext cx="1524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/>
          </p:nvPr>
        </p:nvSpPr>
        <p:spPr>
          <a:xfrm>
            <a:off x="1524000" y="16002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/>
          </p:nvPr>
        </p:nvSpPr>
        <p:spPr>
          <a:xfrm>
            <a:off x="1524000" y="40386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/>
          </p:nvPr>
        </p:nvSpPr>
        <p:spPr>
          <a:xfrm>
            <a:off x="3657600" y="16002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/>
          </p:nvPr>
        </p:nvSpPr>
        <p:spPr>
          <a:xfrm>
            <a:off x="3657600" y="40386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/>
          </p:nvPr>
        </p:nvSpPr>
        <p:spPr>
          <a:xfrm>
            <a:off x="5791200" y="16002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/>
          </p:nvPr>
        </p:nvSpPr>
        <p:spPr>
          <a:xfrm>
            <a:off x="5791200" y="40386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/>
          </p:nvPr>
        </p:nvSpPr>
        <p:spPr>
          <a:xfrm>
            <a:off x="15240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hu-HU" b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/>
          </p:nvPr>
        </p:nvSpPr>
        <p:spPr>
          <a:xfrm>
            <a:off x="15240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hu-HU" b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/>
          </p:nvPr>
        </p:nvSpPr>
        <p:spPr>
          <a:xfrm>
            <a:off x="36576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hu-HU" b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/>
          </p:nvPr>
        </p:nvSpPr>
        <p:spPr>
          <a:xfrm>
            <a:off x="36576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hu-HU" b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/>
          </p:nvPr>
        </p:nvSpPr>
        <p:spPr>
          <a:xfrm>
            <a:off x="57912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hu-HU" b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/>
          </p:nvPr>
        </p:nvSpPr>
        <p:spPr>
          <a:xfrm>
            <a:off x="57912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hu-HU" b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/>
          </p:nvPr>
        </p:nvSpPr>
        <p:spPr>
          <a:xfrm>
            <a:off x="15240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hu-HU" sz="800" i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/>
          </p:nvPr>
        </p:nvSpPr>
        <p:spPr>
          <a:xfrm>
            <a:off x="15240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hu-HU" sz="800" i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/>
          </p:nvPr>
        </p:nvSpPr>
        <p:spPr>
          <a:xfrm>
            <a:off x="36576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hu-HU" sz="800" i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/>
          </p:nvPr>
        </p:nvSpPr>
        <p:spPr>
          <a:xfrm>
            <a:off x="36576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hu-HU" sz="800" i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/>
          </p:nvPr>
        </p:nvSpPr>
        <p:spPr>
          <a:xfrm>
            <a:off x="57912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hu-HU" sz="800" i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/>
          </p:nvPr>
        </p:nvSpPr>
        <p:spPr>
          <a:xfrm>
            <a:off x="57912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hu-HU" sz="800" i="1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/>
          </p:nvPr>
        </p:nvSpPr>
        <p:spPr>
          <a:xfrm>
            <a:off x="15240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hu-HU" sz="8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/>
          </p:nvPr>
        </p:nvSpPr>
        <p:spPr>
          <a:xfrm>
            <a:off x="15240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hu-HU" sz="8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/>
          </p:nvPr>
        </p:nvSpPr>
        <p:spPr>
          <a:xfrm>
            <a:off x="36576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hu-HU" sz="8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/>
          </p:nvPr>
        </p:nvSpPr>
        <p:spPr>
          <a:xfrm>
            <a:off x="36576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hu-HU" sz="8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/>
          </p:nvPr>
        </p:nvSpPr>
        <p:spPr>
          <a:xfrm>
            <a:off x="57912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hu-HU" sz="8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/>
          </p:nvPr>
        </p:nvSpPr>
        <p:spPr>
          <a:xfrm>
            <a:off x="57912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hu-HU" sz="8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304800" y="381000"/>
            <a:ext cx="8077200" cy="838200"/>
          </a:xfrm>
        </p:spPr>
        <p:txBody>
          <a:bodyPr/>
          <a:lstStyle>
            <a:lvl1pPr eaLnBrk="1" latinLnBrk="0" hangingPunct="1">
              <a:defRPr kumimoji="0" lang="hu-HU" sz="1200"/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8" name="Rectangle 42"/>
          <p:cNvSpPr>
            <a:spLocks noGrp="1"/>
          </p:cNvSpPr>
          <p:nvPr>
            <p:ph type="dt" sz="half" idx="47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prstClr val="black">
                    <a:tint val="65000"/>
                  </a:prst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D5F2B23-790D-4D04-B77D-F4F0EB696EFE}" type="datetime1">
              <a:rPr lang="hu-HU"/>
              <a:pPr>
                <a:defRPr/>
              </a:pPr>
              <a:t>2013.03.12.</a:t>
            </a:fld>
            <a:endParaRPr lang="hu-HU"/>
          </a:p>
        </p:txBody>
      </p:sp>
      <p:sp>
        <p:nvSpPr>
          <p:cNvPr id="49" name="Rectangle 4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C76FD7-A271-4009-A1AB-1FCF4266FEAE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0" name="Rectangle 45"/>
          <p:cNvSpPr>
            <a:spLocks noGrp="1"/>
          </p:cNvSpPr>
          <p:nvPr>
            <p:ph type="ftr" sz="quarter" idx="49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76361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7975" y="196850"/>
            <a:ext cx="7921625" cy="533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990600"/>
            <a:ext cx="7772400" cy="5257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9A2A5-48F0-4ACB-91D7-875E4C9EE339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Rectangl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81764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6DEBF-EF2B-4AB0-AF58-880F462EF30D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3" name="Rectangl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87533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7975" y="196850"/>
            <a:ext cx="7921625" cy="533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304800" y="990600"/>
            <a:ext cx="7772400" cy="5257800"/>
          </a:xfrm>
        </p:spPr>
        <p:txBody>
          <a:bodyPr/>
          <a:lstStyle/>
          <a:p>
            <a:pPr lvl="0"/>
            <a:r>
              <a:rPr lang="hu-HU" noProof="0" smtClean="0"/>
              <a:t>Táblázat beszúrásához kattintson az ikonra</a:t>
            </a:r>
            <a:endParaRPr lang="hu-HU" noProof="0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9288B-5519-4E12-8A7D-7F023E10C406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Rectangl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406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éph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CC01A-D289-424B-9183-A54C9AB8BF84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Rectangle 1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84568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3ED97-7C58-4B2F-8A95-7D3EEB4D2C8C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Rectangl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18775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35530-1688-4E8C-8209-0EE25EB3A7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Knoco Ltd – all rights reserved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051982"/>
      </p:ext>
    </p:extLst>
  </p:cSld>
  <p:clrMapOvr>
    <a:masterClrMapping/>
  </p:clrMapOvr>
  <p:hf sldNum="0" hd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Knoco Ltd – all rights reserved</a:t>
            </a:r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32887-BC8A-40CF-A34C-A73A91CC1C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809306"/>
      </p:ext>
    </p:extLst>
  </p:cSld>
  <p:clrMapOvr>
    <a:masterClrMapping/>
  </p:clrMapOvr>
  <p:hf sldNum="0" hd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Cím, szöveg é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33400"/>
            <a:ext cx="6257925" cy="77628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8538" y="1455738"/>
            <a:ext cx="3810000" cy="485775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60938" y="1455738"/>
            <a:ext cx="3810000" cy="4857750"/>
          </a:xfrm>
        </p:spPr>
        <p:txBody>
          <a:bodyPr/>
          <a:lstStyle/>
          <a:p>
            <a:pPr lvl="0"/>
            <a:r>
              <a:rPr lang="hu-HU" noProof="0" smtClean="0"/>
              <a:t>ClipArt beszúrásához kattintson az ikonra</a:t>
            </a:r>
            <a:endParaRPr lang="en-GB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772595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ely: 2 a bal, 1 a jobb oldal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0" name="Rectangle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87317-0A73-434A-BFCF-96207D7D7129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1" name="Rectangle 1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1532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ely: 1 a bal, 2 a jobb oldal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hu-HU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C22ED-DC6A-4EED-A6DB-D2CC55882B29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" name="Rectangle 1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8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8245475" y="0"/>
            <a:ext cx="228600" cy="68580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tx1">
                  <a:alpha val="79999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hu-H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8382000" y="0"/>
            <a:ext cx="7620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13" name="Rectangle 8"/>
          <p:cNvSpPr/>
          <p:nvPr/>
        </p:nvSpPr>
        <p:spPr>
          <a:xfrm>
            <a:off x="304800" y="152400"/>
            <a:ext cx="79248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hu-HU" sz="26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 bwMode="auto">
          <a:xfrm>
            <a:off x="307975" y="196850"/>
            <a:ext cx="79216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2054" name="Rectangle 3"/>
          <p:cNvSpPr>
            <a:spLocks noGrp="1"/>
          </p:cNvSpPr>
          <p:nvPr>
            <p:ph type="body" idx="1"/>
          </p:nvPr>
        </p:nvSpPr>
        <p:spPr bwMode="auto">
          <a:xfrm>
            <a:off x="304800" y="9906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6503988" y="6473825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hu-HU" sz="1000" b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AD9011A-2266-417C-A465-1F2BA9063C0A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hu-HU" sz="1000" b="0">
                <a:solidFill>
                  <a:sysClr val="windowText" lastClr="000000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pic>
        <p:nvPicPr>
          <p:cNvPr id="2058" name="Picture 14" descr="2004 logo_atlatszohatter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6302375"/>
            <a:ext cx="1524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82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hu-HU" sz="3000" cap="small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9pPr>
      <a:extLst/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lang="hu-HU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lang="hu-HU" sz="2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lang="hu-HU"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lang="hu-HU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lang="hu-HU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hu-H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hu-H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hu-H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hu-H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81467-E844-4721-B9A3-9DBA322CF873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2013.03.12.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0CD99-FD9B-4CB1-ACD7-C41C18EF46B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773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81467-E844-4721-B9A3-9DBA322CF873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2013.03.12.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0CD99-FD9B-4CB1-ACD7-C41C18EF46B0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7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ChangeArrowheads="1"/>
          </p:cNvSpPr>
          <p:nvPr/>
        </p:nvSpPr>
        <p:spPr bwMode="auto">
          <a:xfrm>
            <a:off x="8245475" y="0"/>
            <a:ext cx="228600" cy="68580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tx1">
                  <a:alpha val="79999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8382000" y="0"/>
            <a:ext cx="7620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13" name="Rectangle 8"/>
          <p:cNvSpPr/>
          <p:nvPr/>
        </p:nvSpPr>
        <p:spPr>
          <a:xfrm>
            <a:off x="304800" y="152400"/>
            <a:ext cx="79248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2600" b="1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 bwMode="auto">
          <a:xfrm>
            <a:off x="307975" y="196850"/>
            <a:ext cx="79216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8198" name="Rectangle 3"/>
          <p:cNvSpPr>
            <a:spLocks noGrp="1"/>
          </p:cNvSpPr>
          <p:nvPr>
            <p:ph type="body" idx="1"/>
          </p:nvPr>
        </p:nvSpPr>
        <p:spPr bwMode="auto">
          <a:xfrm>
            <a:off x="304800" y="9906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6503988" y="6473825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hu-HU" sz="1000" b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8EABD69-951A-4232-B99E-2EB5170504AE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hu-HU" sz="1000" b="0">
                <a:solidFill>
                  <a:sysClr val="windowText" lastClr="000000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pic>
        <p:nvPicPr>
          <p:cNvPr id="8202" name="Picture 14" descr="2004 logo_atlatszohatter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6302375"/>
            <a:ext cx="1524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5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1" r:id="rId22"/>
    <p:sldLayoutId id="2147483742" r:id="rId2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hu-HU" sz="3000" cap="small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9pPr>
      <a:extLst/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lang="hu-HU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lang="hu-HU" sz="2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lang="hu-HU"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lang="hu-HU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lang="hu-HU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hu-H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hu-H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hu-H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hu-H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hu-H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akkawiki.com/WakkaWik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://www.connectedtext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ziteam.h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4.jpeg"/><Relationship Id="rId4" Type="http://schemas.openxmlformats.org/officeDocument/2006/relationships/hyperlink" Target="http://www.facebook.com/tudasmenedzsme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3563888" y="4905"/>
            <a:ext cx="5580112" cy="685309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7000"/>
                </a:schemeClr>
              </a:gs>
              <a:gs pos="50000">
                <a:schemeClr val="bg1">
                  <a:lumMod val="91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761655" y="839164"/>
            <a:ext cx="5184577" cy="2592287"/>
          </a:xfrm>
        </p:spPr>
        <p:txBody>
          <a:bodyPr>
            <a:normAutofit/>
          </a:bodyPr>
          <a:lstStyle/>
          <a:p>
            <a:r>
              <a:rPr lang="hu-HU" sz="3600" b="1" dirty="0" err="1"/>
              <a:t>Wikipedia</a:t>
            </a:r>
            <a:r>
              <a:rPr lang="hu-HU" sz="3600" b="1" dirty="0"/>
              <a:t>, mint tudásmenedzsment eszköz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761656" y="3750386"/>
            <a:ext cx="5184576" cy="1797748"/>
          </a:xfrm>
        </p:spPr>
        <p:txBody>
          <a:bodyPr>
            <a:normAutofit/>
          </a:bodyPr>
          <a:lstStyle/>
          <a:p>
            <a:endParaRPr lang="hu-HU" sz="2400" dirty="0"/>
          </a:p>
        </p:txBody>
      </p:sp>
      <p:sp>
        <p:nvSpPr>
          <p:cNvPr id="4" name="Téglalap 3"/>
          <p:cNvSpPr/>
          <p:nvPr/>
        </p:nvSpPr>
        <p:spPr>
          <a:xfrm>
            <a:off x="3455877" y="4904"/>
            <a:ext cx="180020" cy="6853095"/>
          </a:xfrm>
          <a:prstGeom prst="rect">
            <a:avLst/>
          </a:prstGeom>
          <a:solidFill>
            <a:srgbClr val="010340"/>
          </a:solidFill>
          <a:ln>
            <a:solidFill>
              <a:srgbClr val="010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355976" y="630932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Lévai András</a:t>
            </a:r>
            <a:endParaRPr lang="hu-H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8" name="Picture 9" descr="Z:\01-Trening\12 Képek, videók\04 Arculat, marketing\Poziteam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71" y="6012314"/>
            <a:ext cx="1706553" cy="59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2" y="2780928"/>
            <a:ext cx="3197510" cy="1938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015" y="404664"/>
            <a:ext cx="1016063" cy="138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10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9768"/>
            <a:ext cx="9144001" cy="689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173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err="1"/>
              <a:t>Wikipedia</a:t>
            </a:r>
            <a:endParaRPr lang="hu-HU" sz="28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5" y="1435101"/>
            <a:ext cx="3008313" cy="409724"/>
          </a:xfrm>
        </p:spPr>
        <p:txBody>
          <a:bodyPr>
            <a:normAutofit/>
          </a:bodyPr>
          <a:lstStyle/>
          <a:p>
            <a:endParaRPr lang="hu-HU" sz="1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egy többnyelvű, </a:t>
            </a:r>
          </a:p>
          <a:p>
            <a:r>
              <a:rPr lang="hu-HU" dirty="0"/>
              <a:t>nyílt tartalmú, </a:t>
            </a:r>
          </a:p>
          <a:p>
            <a:r>
              <a:rPr lang="hu-HU" dirty="0"/>
              <a:t>nyílt közösség által </a:t>
            </a:r>
            <a:r>
              <a:rPr lang="hu-HU" dirty="0" smtClean="0"/>
              <a:t>fejlesztett, </a:t>
            </a:r>
            <a:endParaRPr lang="hu-HU" dirty="0"/>
          </a:p>
          <a:p>
            <a:r>
              <a:rPr lang="hu-HU" dirty="0"/>
              <a:t>w</a:t>
            </a:r>
            <a:r>
              <a:rPr lang="hu-HU" dirty="0" smtClean="0"/>
              <a:t>ebes,</a:t>
            </a:r>
            <a:endParaRPr lang="hu-HU" dirty="0"/>
          </a:p>
          <a:p>
            <a:r>
              <a:rPr lang="hu-HU" dirty="0"/>
              <a:t>világenciklopédia</a:t>
            </a:r>
          </a:p>
          <a:p>
            <a:endParaRPr lang="hu-HU" dirty="0"/>
          </a:p>
        </p:txBody>
      </p:sp>
      <p:pic>
        <p:nvPicPr>
          <p:cNvPr id="5" name="Picture 2" descr="http://www.flossk.org/sites/default/files/images/projects/wikiped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99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Közösség ereje</a:t>
            </a:r>
            <a:endParaRPr lang="en-US" dirty="0" smtClean="0"/>
          </a:p>
        </p:txBody>
      </p:sp>
      <p:sp>
        <p:nvSpPr>
          <p:cNvPr id="90115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hu-HU" sz="2800" dirty="0"/>
              <a:t>n</a:t>
            </a:r>
            <a:r>
              <a:rPr lang="hu-HU" sz="2800" dirty="0" smtClean="0"/>
              <a:t>em </a:t>
            </a:r>
            <a:r>
              <a:rPr lang="hu-HU" sz="2800" dirty="0" smtClean="0"/>
              <a:t>kell ismerni a </a:t>
            </a:r>
            <a:r>
              <a:rPr lang="hu-HU" sz="2800" dirty="0" err="1" smtClean="0"/>
              <a:t>html</a:t>
            </a:r>
            <a:r>
              <a:rPr lang="hu-HU" sz="2800" dirty="0" smtClean="0"/>
              <a:t> nyelvet</a:t>
            </a:r>
          </a:p>
          <a:p>
            <a:pPr marL="457200" indent="-45720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hu-HU" sz="2800" dirty="0"/>
              <a:t>k</a:t>
            </a:r>
            <a:r>
              <a:rPr lang="hu-HU" sz="2800" dirty="0" smtClean="0"/>
              <a:t>özösség </a:t>
            </a:r>
            <a:r>
              <a:rPr lang="hu-HU" sz="2800" dirty="0" smtClean="0"/>
              <a:t>által szerkesztett tudás</a:t>
            </a:r>
          </a:p>
          <a:p>
            <a:pPr marL="457200" indent="-45720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hu-HU" sz="2800" dirty="0"/>
              <a:t>j</a:t>
            </a:r>
            <a:r>
              <a:rPr lang="hu-HU" sz="2800" dirty="0" smtClean="0"/>
              <a:t>óváhagyási </a:t>
            </a:r>
            <a:r>
              <a:rPr lang="hu-HU" sz="2800" dirty="0" smtClean="0"/>
              <a:t>folyamatok létrehozása</a:t>
            </a:r>
          </a:p>
          <a:p>
            <a:pPr marL="457200" indent="-457200">
              <a:buClr>
                <a:schemeClr val="accent5">
                  <a:lumMod val="50000"/>
                </a:schemeClr>
              </a:buClr>
            </a:pPr>
            <a:r>
              <a:rPr lang="hu-HU" sz="2800" dirty="0" smtClean="0"/>
              <a:t>publikációban </a:t>
            </a:r>
            <a:r>
              <a:rPr lang="hu-HU" sz="2800" dirty="0"/>
              <a:t>csak olyan </a:t>
            </a:r>
            <a:r>
              <a:rPr lang="hu-HU" sz="2800" dirty="0" smtClean="0"/>
              <a:t>jelenik </a:t>
            </a:r>
            <a:r>
              <a:rPr lang="hu-HU" sz="2800" dirty="0"/>
              <a:t>meg, amit többen </a:t>
            </a:r>
            <a:r>
              <a:rPr lang="hu-HU" sz="2800" dirty="0" smtClean="0"/>
              <a:t>elfogadtak -&gt;  garantálja </a:t>
            </a:r>
            <a:r>
              <a:rPr lang="hu-HU" sz="2800" dirty="0"/>
              <a:t>a cikkek minőségét</a:t>
            </a:r>
            <a:endParaRPr sz="2800" dirty="0" smtClean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3074" name="Picture 2" descr="http://www.castlellc.com/images/img-collabor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84" y="2420888"/>
            <a:ext cx="257175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28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WIKI és a SECI</a:t>
            </a:r>
            <a:endParaRPr lang="en-US" dirty="0" smtClean="0"/>
          </a:p>
        </p:txBody>
      </p:sp>
      <p:sp>
        <p:nvSpPr>
          <p:cNvPr id="90115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s</a:t>
            </a:r>
            <a:r>
              <a:rPr lang="hu-HU" sz="2800" dirty="0" smtClean="0"/>
              <a:t>zocializáció</a:t>
            </a:r>
            <a:r>
              <a:rPr lang="hu-HU" sz="2800" dirty="0"/>
              <a:t>: csoportmunka eszközként kötetlen kollaboráció a szerkesztés során</a:t>
            </a:r>
          </a:p>
          <a:p>
            <a:r>
              <a:rPr lang="hu-HU" sz="2800" dirty="0" err="1"/>
              <a:t>e</a:t>
            </a:r>
            <a:r>
              <a:rPr lang="hu-HU" sz="2800" dirty="0" err="1" smtClean="0"/>
              <a:t>xternalizáció</a:t>
            </a:r>
            <a:r>
              <a:rPr lang="hu-HU" sz="2800" dirty="0"/>
              <a:t>: implicit tudás tárolása</a:t>
            </a:r>
          </a:p>
          <a:p>
            <a:r>
              <a:rPr lang="hu-HU" sz="2800" dirty="0"/>
              <a:t>k</a:t>
            </a:r>
            <a:r>
              <a:rPr lang="hu-HU" sz="2800" dirty="0" smtClean="0"/>
              <a:t>ombináció</a:t>
            </a:r>
            <a:r>
              <a:rPr lang="hu-HU" sz="2800" dirty="0"/>
              <a:t>: kollektív intelligencia támogatása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100" name="Picture 4" descr="http://www.springerimages.com/img/Images/Springer/JOU=11116/VOL=2010.37/ISU=1/ART=2009_9221/MediaObjects/MEDIUM_11116_2009_9221_Fig1_HTM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3278492" cy="211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51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Vállalati </a:t>
            </a:r>
            <a:r>
              <a:rPr lang="hu-HU" dirty="0" err="1"/>
              <a:t>wikipédia</a:t>
            </a:r>
            <a:endParaRPr lang="en-US" dirty="0" smtClean="0"/>
          </a:p>
        </p:txBody>
      </p:sp>
      <p:sp>
        <p:nvSpPr>
          <p:cNvPr id="90115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képes dokumentumkezelésre</a:t>
            </a:r>
            <a:r>
              <a:rPr lang="hu-HU" sz="2800" dirty="0" smtClean="0"/>
              <a:t>,</a:t>
            </a:r>
          </a:p>
          <a:p>
            <a:r>
              <a:rPr lang="hu-HU" sz="2800" dirty="0" smtClean="0"/>
              <a:t>különböző </a:t>
            </a:r>
            <a:r>
              <a:rPr lang="hu-HU" sz="2800" dirty="0"/>
              <a:t>jogosultsági </a:t>
            </a:r>
            <a:r>
              <a:rPr lang="hu-HU" sz="2800" dirty="0" smtClean="0"/>
              <a:t>szintek </a:t>
            </a:r>
            <a:r>
              <a:rPr lang="hu-HU" sz="2800" dirty="0"/>
              <a:t>menedzselésére</a:t>
            </a:r>
            <a:r>
              <a:rPr lang="hu-HU" sz="2800" dirty="0" smtClean="0"/>
              <a:t>,</a:t>
            </a:r>
          </a:p>
          <a:p>
            <a:r>
              <a:rPr lang="hu-HU" sz="2800" dirty="0" smtClean="0"/>
              <a:t>integrációra </a:t>
            </a:r>
            <a:r>
              <a:rPr lang="hu-HU" sz="2800" dirty="0"/>
              <a:t>más vállalati rendszerekkel</a:t>
            </a:r>
            <a:r>
              <a:rPr lang="hu-HU" sz="2800" dirty="0" smtClean="0"/>
              <a:t>,</a:t>
            </a:r>
          </a:p>
          <a:p>
            <a:r>
              <a:rPr lang="hu-HU" sz="2800" dirty="0" smtClean="0"/>
              <a:t>LDAP </a:t>
            </a:r>
            <a:r>
              <a:rPr lang="hu-HU" sz="2800" dirty="0" err="1" smtClean="0"/>
              <a:t>autentikációra</a:t>
            </a:r>
            <a:endParaRPr lang="hu-HU" sz="2800" dirty="0" smtClean="0"/>
          </a:p>
          <a:p>
            <a:r>
              <a:rPr lang="hu-HU" sz="2800" dirty="0" smtClean="0"/>
              <a:t>Microsoft SharePoint</a:t>
            </a:r>
            <a:endParaRPr lang="hu-HU" sz="2800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122" name="Picture 2" descr="http://i.msdn.microsoft.com/dynimg/IC3298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313666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98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graphicFrame>
        <p:nvGraphicFramePr>
          <p:cNvPr id="2" name="Tartalom helye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1361535"/>
              </p:ext>
            </p:extLst>
          </p:nvPr>
        </p:nvGraphicFramePr>
        <p:xfrm>
          <a:off x="0" y="0"/>
          <a:ext cx="9144000" cy="68579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4160"/>
                <a:gridCol w="1681575"/>
                <a:gridCol w="1681575"/>
                <a:gridCol w="3796690"/>
              </a:tblGrid>
              <a:tr h="15948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Név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Platform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Licensz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Url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948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JAMWiki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Java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LGPL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jamwiki.org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948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XWiki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Java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LGPL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xwiki.org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948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TiddlyWiki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Javascript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BSD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tiddlywiki.org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948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FlexWiki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ASP.NET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CPL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flexwiki.com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948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WikiWikiWeb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Perl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Nincs adat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c2.com/cgi/wiki?FrontPage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948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FosWiki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Perl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GPL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foswiki.org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948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ikiwiki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Perl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GPL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ikiwiki.info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948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Twiki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Perl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GPL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twiki.org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948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UseModWiki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Perl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GPL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usemod.com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948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DokuWiki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PHP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GPL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dokuwiki.org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948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MediaWiki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PHP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GPL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mediawiki.org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948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PhpWiki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PHP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GPL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phpwiki.sourceforge.net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948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PmWiki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PHP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GPL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pmwiki.org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948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TigerWiki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PHP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GPL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sourceforge.net/projects/tigerwiki/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18977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WakkaWiki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PHP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BSD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web.archive.org/web/20030702070309/</a:t>
                      </a:r>
                      <a:r>
                        <a:rPr lang="hu-HU" sz="900" u="sng">
                          <a:effectLst/>
                          <a:hlinkClick r:id="rId3"/>
                        </a:rPr>
                        <a:t>http://wakkawiki.com/WakkaWiki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948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MindTouch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PHP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GPL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mindtouch.com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948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MoinMoin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Phyton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GPL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catalystframework.org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948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Zwiki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Phyton    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GPL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zwiki.org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948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Gitit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Haskell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GPL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gitit.net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948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ProjectForum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Egyéb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Zárt forráskód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projectforum.com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948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Swiki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Squeak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GPL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swiki.com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948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Wiki Server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Mac OSX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Zárt forráskód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Apple server része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948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WikidPad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Phyton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BSD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wikidpad.sourceforge.net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948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ConnectedText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Windows bináris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Fizetős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 u="sng">
                          <a:effectLst/>
                          <a:hlinkClick r:id="rId4"/>
                        </a:rPr>
                        <a:t>www.connectedtext.com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7846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IBM Connections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Java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Zárt forráskód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www-01.ibm.com/software/lotus/products/connections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948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Jive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Java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Fizetős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jivesoftware.com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948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ConcourseConnect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Java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Fizetős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concursive.com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7846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Confluence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Java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Fizetős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www.atlassian.com/software/confluence/overview/team-collaboration-software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948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SamePage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Java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Fizetős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same-page.com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948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Mindquarry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Java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MPL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mindquarry.sourceforge.net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948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Traction TeamPage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Java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Fizetős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traction.tractionsoftware.com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948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SocialText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Perl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Fizetős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socialtext.com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948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Drupal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PHP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GPL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drupal.org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948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Tiki Wiki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PHP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GPL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tiki.org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18977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Microsoft SharePoint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ASP.Net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Fizetős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sharepoint.microsoft.com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948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Telligent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ASP.Net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Fizetős</a:t>
                      </a:r>
                      <a:endParaRPr lang="hu-HU" sz="9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 dirty="0" err="1">
                          <a:effectLst/>
                        </a:rPr>
                        <a:t>telligent.com</a:t>
                      </a:r>
                      <a:endParaRPr lang="hu-HU" sz="9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2009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Legnagyobb kihívás</a:t>
            </a:r>
            <a:endParaRPr lang="en-US" dirty="0" smtClean="0"/>
          </a:p>
        </p:txBody>
      </p:sp>
      <p:sp>
        <p:nvSpPr>
          <p:cNvPr id="90115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Specifikáció?</a:t>
            </a:r>
          </a:p>
          <a:p>
            <a:r>
              <a:rPr lang="hu-HU" sz="2800" dirty="0" smtClean="0"/>
              <a:t>Fejlesztés?</a:t>
            </a:r>
          </a:p>
          <a:p>
            <a:r>
              <a:rPr lang="hu-HU" sz="2800" dirty="0" smtClean="0"/>
              <a:t>Bevezetés?</a:t>
            </a:r>
          </a:p>
          <a:p>
            <a:r>
              <a:rPr lang="hu-HU" sz="2800" dirty="0" smtClean="0"/>
              <a:t>Eszközök?</a:t>
            </a:r>
          </a:p>
          <a:p>
            <a:r>
              <a:rPr lang="hu-HU" sz="2800" dirty="0" smtClean="0"/>
              <a:t>Emberek és támogatás!</a:t>
            </a:r>
          </a:p>
          <a:p>
            <a:endParaRPr lang="hu-HU" sz="2800" dirty="0" smtClean="0"/>
          </a:p>
          <a:p>
            <a:endParaRPr lang="hu-HU" sz="2800" dirty="0" smtClean="0"/>
          </a:p>
          <a:p>
            <a:endParaRPr lang="hu-HU" sz="2800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6146" name="Picture 2" descr="http://static6.origos.hu/i/1202/20120208-vv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2333625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66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5535" y="692696"/>
            <a:ext cx="3008313" cy="657994"/>
          </a:xfrm>
        </p:spPr>
        <p:txBody>
          <a:bodyPr>
            <a:normAutofit fontScale="90000"/>
          </a:bodyPr>
          <a:lstStyle/>
          <a:p>
            <a:r>
              <a:rPr lang="hu-HU" sz="2800" dirty="0" smtClean="0"/>
              <a:t>Búcsúzkodás helyett</a:t>
            </a:r>
            <a:endParaRPr lang="hu-HU" sz="28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67543" y="1556792"/>
            <a:ext cx="3008313" cy="792088"/>
          </a:xfrm>
        </p:spPr>
        <p:txBody>
          <a:bodyPr>
            <a:normAutofit/>
          </a:bodyPr>
          <a:lstStyle/>
          <a:p>
            <a:r>
              <a:rPr lang="hu-HU" sz="1600" dirty="0" smtClean="0"/>
              <a:t>Remélve, hogy került valami a zsákotokba!</a:t>
            </a:r>
            <a:endParaRPr lang="hu-HU" sz="1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endParaRPr lang="hu-HU" dirty="0" smtClean="0"/>
          </a:p>
          <a:p>
            <a:pPr marL="514350" indent="-514350"/>
            <a:r>
              <a:rPr lang="hu-HU" dirty="0" smtClean="0"/>
              <a:t>Az </a:t>
            </a:r>
            <a:r>
              <a:rPr lang="hu-HU" dirty="0"/>
              <a:t>anyagokat közzétesszük</a:t>
            </a:r>
          </a:p>
          <a:p>
            <a:pPr marL="514350" indent="-514350"/>
            <a:r>
              <a:rPr lang="hu-HU" dirty="0"/>
              <a:t>Regisztráljatok a </a:t>
            </a:r>
            <a:r>
              <a:rPr lang="hu-HU" dirty="0" smtClean="0"/>
              <a:t>hírlevélre a </a:t>
            </a:r>
            <a:r>
              <a:rPr lang="hu-HU" dirty="0" err="1" smtClean="0">
                <a:hlinkClick r:id="rId3"/>
              </a:rPr>
              <a:t>www.poziteam.hu</a:t>
            </a:r>
            <a:r>
              <a:rPr lang="hu-HU" dirty="0" smtClean="0"/>
              <a:t> </a:t>
            </a:r>
            <a:r>
              <a:rPr lang="hu-HU" dirty="0"/>
              <a:t>–n!</a:t>
            </a:r>
          </a:p>
          <a:p>
            <a:pPr marL="514350" indent="-514350"/>
            <a:r>
              <a:rPr lang="hu-HU" dirty="0"/>
              <a:t>Írjatok cikket, fórumozzatok!</a:t>
            </a:r>
          </a:p>
          <a:p>
            <a:pPr marL="514350" indent="-514350"/>
            <a:r>
              <a:rPr lang="hu-HU" dirty="0" err="1"/>
              <a:t>Lájkoljátok</a:t>
            </a:r>
            <a:r>
              <a:rPr lang="hu-HU" dirty="0"/>
              <a:t> FB oldalunkat: </a:t>
            </a:r>
            <a:r>
              <a:rPr lang="hu-HU" dirty="0">
                <a:hlinkClick r:id="rId4"/>
              </a:rPr>
              <a:t>http://www.facebook.com/tudasmenedzsment</a:t>
            </a:r>
            <a:r>
              <a:rPr lang="hu-HU" dirty="0"/>
              <a:t> </a:t>
            </a:r>
          </a:p>
          <a:p>
            <a:pPr marL="514350" indent="-514350"/>
            <a:r>
              <a:rPr lang="hu-HU" dirty="0"/>
              <a:t>Gyertek </a:t>
            </a:r>
            <a:r>
              <a:rPr lang="hu-HU" dirty="0" smtClean="0"/>
              <a:t>a tréningünkre</a:t>
            </a:r>
            <a:r>
              <a:rPr lang="hu-HU" dirty="0"/>
              <a:t>!</a:t>
            </a:r>
          </a:p>
          <a:p>
            <a:pPr marL="514350" indent="-514350"/>
            <a:r>
              <a:rPr lang="hu-HU" b="1" dirty="0"/>
              <a:t>Várunk </a:t>
            </a:r>
            <a:r>
              <a:rPr lang="hu-HU" b="1" dirty="0" smtClean="0"/>
              <a:t>a Benneteket az induló fejlesztő csapatban!</a:t>
            </a:r>
          </a:p>
          <a:p>
            <a:endParaRPr lang="hu-HU" b="1" dirty="0"/>
          </a:p>
        </p:txBody>
      </p:sp>
      <p:pic>
        <p:nvPicPr>
          <p:cNvPr id="13314" name="Picture 2" descr="http://www.lastminutazas.hu/lastmin/kepek_pakk2_126771528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22" y="2780928"/>
            <a:ext cx="3096642" cy="233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25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itchbook">
  <a:themeElements>
    <a:clrScheme name="Egyéni 2. séma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0003C7"/>
      </a:accent1>
      <a:accent2>
        <a:srgbClr val="1441F7"/>
      </a:accent2>
      <a:accent3>
        <a:srgbClr val="1510F0"/>
      </a:accent3>
      <a:accent4>
        <a:srgbClr val="877D71"/>
      </a:accent4>
      <a:accent5>
        <a:srgbClr val="0E1E8C"/>
      </a:accent5>
      <a:accent6>
        <a:srgbClr val="010340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Pitchbook">
  <a:themeElements>
    <a:clrScheme name="Egyéni 2. séma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0003C7"/>
      </a:accent1>
      <a:accent2>
        <a:srgbClr val="1441F7"/>
      </a:accent2>
      <a:accent3>
        <a:srgbClr val="1510F0"/>
      </a:accent3>
      <a:accent4>
        <a:srgbClr val="877D71"/>
      </a:accent4>
      <a:accent5>
        <a:srgbClr val="0E1E8C"/>
      </a:accent5>
      <a:accent6>
        <a:srgbClr val="010340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</TotalTime>
  <Words>320</Words>
  <Application>Microsoft Office PowerPoint</Application>
  <PresentationFormat>Diavetítés a képernyőre (4:3 oldalarány)</PresentationFormat>
  <Paragraphs>191</Paragraphs>
  <Slides>9</Slides>
  <Notes>8</Notes>
  <HiddenSlides>0</HiddenSlides>
  <MMClips>0</MMClips>
  <ScaleCrop>false</ScaleCrop>
  <HeadingPairs>
    <vt:vector size="4" baseType="variant">
      <vt:variant>
        <vt:lpstr>Téma</vt:lpstr>
      </vt:variant>
      <vt:variant>
        <vt:i4>4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1_Pitchbook</vt:lpstr>
      <vt:lpstr>Office-téma</vt:lpstr>
      <vt:lpstr>1_Office-téma</vt:lpstr>
      <vt:lpstr>4_Pitchbook</vt:lpstr>
      <vt:lpstr>Wikipedia, mint tudásmenedzsment eszköz</vt:lpstr>
      <vt:lpstr>PowerPoint bemutató</vt:lpstr>
      <vt:lpstr>Wikipedia</vt:lpstr>
      <vt:lpstr>Közösség ereje</vt:lpstr>
      <vt:lpstr>WIKI és a SECI</vt:lpstr>
      <vt:lpstr>Vállalati wikipédia</vt:lpstr>
      <vt:lpstr>PowerPoint bemutató</vt:lpstr>
      <vt:lpstr>Legnagyobb kihívás</vt:lpstr>
      <vt:lpstr>Búcsúzkodás helyett</vt:lpstr>
    </vt:vector>
  </TitlesOfParts>
  <Company>PoziTeam Kft.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Tudásmenedzsment  az üzleti sikerek szolgálatában</dc:title>
  <dc:creator>Gyulay Tibor</dc:creator>
  <cp:lastModifiedBy>Elitebook</cp:lastModifiedBy>
  <cp:revision>86</cp:revision>
  <dcterms:created xsi:type="dcterms:W3CDTF">2012-04-25T11:06:49Z</dcterms:created>
  <dcterms:modified xsi:type="dcterms:W3CDTF">2013-03-12T21:41:52Z</dcterms:modified>
</cp:coreProperties>
</file>