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59FEB-9C9E-4A50-91A3-8AE9DAB800AA}" type="datetimeFigureOut">
              <a:rPr lang="hu-HU" smtClean="0"/>
              <a:t>2013.03.12.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933A-ECE9-42DB-A3B5-ED76DAEEE6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2071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59FEB-9C9E-4A50-91A3-8AE9DAB800AA}" type="datetimeFigureOut">
              <a:rPr lang="hu-HU" smtClean="0"/>
              <a:t>2013.03.12.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933A-ECE9-42DB-A3B5-ED76DAEEE6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64161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59FEB-9C9E-4A50-91A3-8AE9DAB800AA}" type="datetimeFigureOut">
              <a:rPr lang="hu-HU" smtClean="0"/>
              <a:t>2013.03.12.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933A-ECE9-42DB-A3B5-ED76DAEEE6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75140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59FEB-9C9E-4A50-91A3-8AE9DAB800AA}" type="datetimeFigureOut">
              <a:rPr lang="hu-HU" smtClean="0"/>
              <a:t>2013.03.12.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933A-ECE9-42DB-A3B5-ED76DAEEE6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5572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59FEB-9C9E-4A50-91A3-8AE9DAB800AA}" type="datetimeFigureOut">
              <a:rPr lang="hu-HU" smtClean="0"/>
              <a:t>2013.03.12.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933A-ECE9-42DB-A3B5-ED76DAEEE6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40014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59FEB-9C9E-4A50-91A3-8AE9DAB800AA}" type="datetimeFigureOut">
              <a:rPr lang="hu-HU" smtClean="0"/>
              <a:t>2013.03.12.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933A-ECE9-42DB-A3B5-ED76DAEEE6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8680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59FEB-9C9E-4A50-91A3-8AE9DAB800AA}" type="datetimeFigureOut">
              <a:rPr lang="hu-HU" smtClean="0"/>
              <a:t>2013.03.12.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933A-ECE9-42DB-A3B5-ED76DAEEE6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68901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59FEB-9C9E-4A50-91A3-8AE9DAB800AA}" type="datetimeFigureOut">
              <a:rPr lang="hu-HU" smtClean="0"/>
              <a:t>2013.03.12.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933A-ECE9-42DB-A3B5-ED76DAEEE6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76883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59FEB-9C9E-4A50-91A3-8AE9DAB800AA}" type="datetimeFigureOut">
              <a:rPr lang="hu-HU" smtClean="0"/>
              <a:t>2013.03.12.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933A-ECE9-42DB-A3B5-ED76DAEEE6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46507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59FEB-9C9E-4A50-91A3-8AE9DAB800AA}" type="datetimeFigureOut">
              <a:rPr lang="hu-HU" smtClean="0"/>
              <a:t>2013.03.12.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933A-ECE9-42DB-A3B5-ED76DAEEE6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83655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59FEB-9C9E-4A50-91A3-8AE9DAB800AA}" type="datetimeFigureOut">
              <a:rPr lang="hu-HU" smtClean="0"/>
              <a:t>2013.03.12.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933A-ECE9-42DB-A3B5-ED76DAEEE6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5552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59FEB-9C9E-4A50-91A3-8AE9DAB800AA}" type="datetimeFigureOut">
              <a:rPr lang="hu-HU" smtClean="0"/>
              <a:t>2013.03.12.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D933A-ECE9-42DB-A3B5-ED76DAEEE6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6795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http://www.centerkert.hu/Upload/halasztelek-ko-terburkolatok/macedon_ko_burkola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240" y="0"/>
            <a:ext cx="916623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32656"/>
            <a:ext cx="9144000" cy="3816424"/>
          </a:xfrm>
        </p:spPr>
        <p:txBody>
          <a:bodyPr>
            <a:noAutofit/>
          </a:bodyPr>
          <a:lstStyle/>
          <a:p>
            <a:r>
              <a:rPr lang="hu-HU" sz="5400" b="1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Marczellné Szilágyi </a:t>
            </a:r>
            <a:r>
              <a:rPr lang="hu-HU" sz="54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Eszter</a:t>
            </a:r>
            <a:br>
              <a:rPr lang="hu-HU" sz="54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i="1" dirty="0">
                <a:latin typeface="Times New Roman" pitchFamily="18" charset="0"/>
                <a:cs typeface="Times New Roman" pitchFamily="18" charset="0"/>
              </a:rPr>
              <a:t>(intézetvezető-helyettes, Zsigmond Király Főiskola</a:t>
            </a:r>
            <a:r>
              <a:rPr lang="hu-HU" sz="1400" i="1" dirty="0" smtClean="0">
                <a:latin typeface="Times New Roman" pitchFamily="18" charset="0"/>
                <a:cs typeface="Times New Roman" pitchFamily="18" charset="0"/>
              </a:rPr>
              <a:t>, Gazdaság </a:t>
            </a:r>
            <a:r>
              <a:rPr lang="hu-HU" sz="1400" i="1" dirty="0">
                <a:latin typeface="Times New Roman" pitchFamily="18" charset="0"/>
                <a:cs typeface="Times New Roman" pitchFamily="18" charset="0"/>
              </a:rPr>
              <a:t>– és Vezetéstudományi Intézet)</a:t>
            </a:r>
            <a:br>
              <a:rPr lang="hu-HU" sz="1400" i="1" dirty="0">
                <a:latin typeface="Times New Roman" pitchFamily="18" charset="0"/>
                <a:cs typeface="Times New Roman" pitchFamily="18" charset="0"/>
              </a:rPr>
            </a:br>
            <a:r>
              <a:rPr lang="hu-HU" sz="6000" dirty="0">
                <a:latin typeface="Times New Roman" pitchFamily="18" charset="0"/>
                <a:cs typeface="Times New Roman" pitchFamily="18" charset="0"/>
              </a:rPr>
              <a:t>A tudástranszfer sűrűségét befolyásoló tényezők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80" y="5105400"/>
            <a:ext cx="9139420" cy="1752600"/>
          </a:xfrm>
        </p:spPr>
        <p:txBody>
          <a:bodyPr>
            <a:normAutofit lnSpcReduction="10000"/>
          </a:bodyPr>
          <a:lstStyle/>
          <a:p>
            <a:pPr algn="l"/>
            <a:r>
              <a:rPr lang="hu-HU" sz="2000" i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KIHÍVÁSOK </a:t>
            </a:r>
            <a:r>
              <a:rPr lang="hu-HU" sz="2000" i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ÉS ÚJ PARADIGMÁK </a:t>
            </a:r>
            <a:r>
              <a:rPr lang="hu-HU" sz="2000" i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A TUDÁSMENEDZSMENT</a:t>
            </a:r>
            <a:r>
              <a:rPr lang="hu-HU" sz="2000" i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, A GENERÁCIÓK ÉS A KULTÚRA </a:t>
            </a:r>
            <a:r>
              <a:rPr lang="hu-HU" sz="2000" i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DIMENZIÓIBAN”</a:t>
            </a:r>
            <a:endParaRPr lang="hu-HU" sz="2000" i="1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hu-HU" sz="2000" i="1" dirty="0" smtClean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fr-FR" sz="2000" i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2013</a:t>
            </a:r>
            <a:r>
              <a:rPr lang="fr-FR" sz="2000" i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hu-HU" sz="2000" i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március</a:t>
            </a:r>
            <a:r>
              <a:rPr lang="fr-FR" sz="2000" i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i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fr-FR" sz="2000" i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fr-FR" sz="2000" i="1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hu-HU" sz="2000" i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Széchenyi István </a:t>
            </a:r>
            <a:r>
              <a:rPr lang="hu-HU" sz="2000" i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Egyetem, </a:t>
            </a:r>
            <a:r>
              <a:rPr lang="hu-HU" sz="2000" i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Győr</a:t>
            </a:r>
            <a:endParaRPr lang="hu-HU" sz="2000" i="1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450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encrypted-tbn2.gstatic.com/images?q=tbn:ANd9GcQm9Joa5VXOK1nVVbYOBBj4hIeMnTLyYs_le_YMTAIXFH9liUk-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30"/>
          <p:cNvSpPr>
            <a:spLocks noChangeArrowheads="1"/>
          </p:cNvSpPr>
          <p:nvPr/>
        </p:nvSpPr>
        <p:spPr bwMode="auto">
          <a:xfrm>
            <a:off x="7668344" y="1592839"/>
            <a:ext cx="288206" cy="1186874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3" name="Rectangle 28"/>
          <p:cNvSpPr>
            <a:spLocks noChangeArrowheads="1"/>
          </p:cNvSpPr>
          <p:nvPr/>
        </p:nvSpPr>
        <p:spPr bwMode="auto">
          <a:xfrm>
            <a:off x="5797551" y="1341222"/>
            <a:ext cx="2158999" cy="251618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5" name="Text Box 6"/>
          <p:cNvSpPr txBox="1">
            <a:spLocks noChangeArrowheads="1"/>
          </p:cNvSpPr>
          <p:nvPr/>
        </p:nvSpPr>
        <p:spPr bwMode="auto">
          <a:xfrm>
            <a:off x="0" y="0"/>
            <a:ext cx="83100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sz="2400" b="1" dirty="0">
                <a:solidFill>
                  <a:srgbClr val="663300"/>
                </a:solidFill>
              </a:rPr>
              <a:t>A továbbított tudás befogadása  / sebesség és sűrűség </a:t>
            </a:r>
          </a:p>
        </p:txBody>
      </p:sp>
      <p:sp>
        <p:nvSpPr>
          <p:cNvPr id="26" name="Text Box 20"/>
          <p:cNvSpPr txBox="1">
            <a:spLocks noChangeArrowheads="1"/>
          </p:cNvSpPr>
          <p:nvPr/>
        </p:nvSpPr>
        <p:spPr bwMode="auto">
          <a:xfrm>
            <a:off x="0" y="6629400"/>
            <a:ext cx="1208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900">
                <a:cs typeface="Arial" charset="0"/>
              </a:rPr>
              <a:t>©</a:t>
            </a:r>
            <a:r>
              <a:rPr lang="hu-HU" sz="900">
                <a:cs typeface="Arial" charset="0"/>
              </a:rPr>
              <a:t> </a:t>
            </a:r>
            <a:r>
              <a:rPr lang="hu-HU" sz="900"/>
              <a:t>M. Szilágyi Eszter</a:t>
            </a:r>
          </a:p>
        </p:txBody>
      </p:sp>
      <p:sp>
        <p:nvSpPr>
          <p:cNvPr id="27" name="Text Box 21"/>
          <p:cNvSpPr txBox="1">
            <a:spLocks noChangeArrowheads="1"/>
          </p:cNvSpPr>
          <p:nvPr/>
        </p:nvSpPr>
        <p:spPr bwMode="auto">
          <a:xfrm>
            <a:off x="1835150" y="404813"/>
            <a:ext cx="2857500" cy="376237"/>
          </a:xfrm>
          <a:prstGeom prst="rect">
            <a:avLst/>
          </a:prstGeom>
          <a:gradFill rotWithShape="1">
            <a:gsLst>
              <a:gs pos="0">
                <a:srgbClr val="FF9933"/>
              </a:gs>
              <a:gs pos="50000">
                <a:srgbClr val="FFFF00"/>
              </a:gs>
              <a:gs pos="100000">
                <a:srgbClr val="FF9933"/>
              </a:gs>
            </a:gsLst>
            <a:lin ang="18900000" scaled="1"/>
          </a:gra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1200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sz="1400"/>
              <a:t>A </a:t>
            </a:r>
            <a:r>
              <a:rPr lang="hu-HU" sz="1800" b="1"/>
              <a:t>tudásátvitel</a:t>
            </a:r>
            <a:r>
              <a:rPr lang="hu-HU" sz="1400"/>
              <a:t> két részből áll:</a:t>
            </a:r>
            <a:r>
              <a:rPr lang="hu-HU"/>
              <a:t> </a:t>
            </a:r>
          </a:p>
        </p:txBody>
      </p:sp>
      <p:sp>
        <p:nvSpPr>
          <p:cNvPr id="28" name="Text Box 22"/>
          <p:cNvSpPr txBox="1">
            <a:spLocks noChangeArrowheads="1"/>
          </p:cNvSpPr>
          <p:nvPr/>
        </p:nvSpPr>
        <p:spPr bwMode="auto">
          <a:xfrm>
            <a:off x="250825" y="1073150"/>
            <a:ext cx="2376488" cy="923925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FF9933"/>
              </a:gs>
            </a:gsLst>
            <a:lin ang="0" scaled="1"/>
          </a:gra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1200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sz="1800" b="1"/>
              <a:t>Tudás továbbítása </a:t>
            </a:r>
            <a:r>
              <a:rPr lang="hu-HU"/>
              <a:t>: </a:t>
            </a:r>
          </a:p>
          <a:p>
            <a:pPr eaLnBrk="1" hangingPunct="1"/>
            <a:r>
              <a:rPr lang="hu-HU"/>
              <a:t>az ismeretek elküldése vagy megjelenítése a potenciális befogadó felé </a:t>
            </a:r>
          </a:p>
        </p:txBody>
      </p:sp>
      <p:sp>
        <p:nvSpPr>
          <p:cNvPr id="29" name="Text Box 23"/>
          <p:cNvSpPr txBox="1">
            <a:spLocks noChangeArrowheads="1"/>
          </p:cNvSpPr>
          <p:nvPr/>
        </p:nvSpPr>
        <p:spPr bwMode="auto">
          <a:xfrm>
            <a:off x="3779838" y="1052513"/>
            <a:ext cx="2160587" cy="923925"/>
          </a:xfrm>
          <a:prstGeom prst="rect">
            <a:avLst/>
          </a:prstGeom>
          <a:gradFill rotWithShape="1">
            <a:gsLst>
              <a:gs pos="0">
                <a:srgbClr val="FF9933"/>
              </a:gs>
              <a:gs pos="100000">
                <a:srgbClr val="FFFF00"/>
              </a:gs>
            </a:gsLst>
            <a:lin ang="0" scaled="1"/>
          </a:gra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1200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sz="1800" b="1"/>
              <a:t>Tudás</a:t>
            </a:r>
            <a:r>
              <a:rPr lang="hu-HU" sz="1800"/>
              <a:t> </a:t>
            </a:r>
            <a:r>
              <a:rPr lang="hu-HU" sz="1800" b="1"/>
              <a:t>felszívása </a:t>
            </a:r>
            <a:r>
              <a:rPr lang="hu-HU"/>
              <a:t>: </a:t>
            </a:r>
          </a:p>
          <a:p>
            <a:pPr eaLnBrk="1" hangingPunct="1"/>
            <a:r>
              <a:rPr lang="hu-HU"/>
              <a:t>adott személy vagy csoport által </a:t>
            </a:r>
          </a:p>
          <a:p>
            <a:pPr eaLnBrk="1" hangingPunct="1"/>
            <a:endParaRPr lang="hu-HU"/>
          </a:p>
        </p:txBody>
      </p:sp>
      <p:sp>
        <p:nvSpPr>
          <p:cNvPr id="30" name="Line 24"/>
          <p:cNvSpPr>
            <a:spLocks noChangeShapeType="1"/>
          </p:cNvSpPr>
          <p:nvPr/>
        </p:nvSpPr>
        <p:spPr bwMode="auto">
          <a:xfrm>
            <a:off x="2916238" y="1412875"/>
            <a:ext cx="576262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1" name="Line 25"/>
          <p:cNvSpPr>
            <a:spLocks noChangeShapeType="1"/>
          </p:cNvSpPr>
          <p:nvPr/>
        </p:nvSpPr>
        <p:spPr bwMode="auto">
          <a:xfrm flipV="1">
            <a:off x="1403350" y="765175"/>
            <a:ext cx="360363" cy="2159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2" name="Line 26"/>
          <p:cNvSpPr>
            <a:spLocks noChangeShapeType="1"/>
          </p:cNvSpPr>
          <p:nvPr/>
        </p:nvSpPr>
        <p:spPr bwMode="auto">
          <a:xfrm>
            <a:off x="4787900" y="765175"/>
            <a:ext cx="288925" cy="2159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3" name="Text Box 27"/>
          <p:cNvSpPr txBox="1">
            <a:spLocks noChangeArrowheads="1"/>
          </p:cNvSpPr>
          <p:nvPr/>
        </p:nvSpPr>
        <p:spPr bwMode="auto">
          <a:xfrm>
            <a:off x="6516216" y="2459038"/>
            <a:ext cx="2540000" cy="186690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CC66"/>
              </a:gs>
            </a:gsLst>
            <a:path path="rect">
              <a:fillToRect l="100000" t="100000"/>
            </a:path>
          </a:gra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1200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/>
              <a:t>Ha az ismereteket a címzett nem fogadja be, akkor a tudástranszfer nem jött létre.</a:t>
            </a:r>
          </a:p>
          <a:p>
            <a:pPr eaLnBrk="1" hangingPunct="1"/>
            <a:endParaRPr lang="hu-HU" sz="800"/>
          </a:p>
          <a:p>
            <a:pPr eaLnBrk="1" hangingPunct="1"/>
            <a:r>
              <a:rPr lang="hu-HU"/>
              <a:t>Még az sem biztos, hogy a továbbítás és a befogadás értékes lesz és hasznot hoz: ez csak akkor következik be, ha az új ismeretek valamiféle pozitív magatartásváltozást idéznek elő.</a:t>
            </a:r>
          </a:p>
        </p:txBody>
      </p:sp>
      <p:sp>
        <p:nvSpPr>
          <p:cNvPr id="35" name="Text Box 31"/>
          <p:cNvSpPr txBox="1">
            <a:spLocks noChangeArrowheads="1"/>
          </p:cNvSpPr>
          <p:nvPr/>
        </p:nvSpPr>
        <p:spPr bwMode="auto">
          <a:xfrm>
            <a:off x="1692275" y="2997200"/>
            <a:ext cx="2220913" cy="527050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CC6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1200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hu-HU" sz="1400" b="1"/>
              <a:t>A vállalati tudásátvitel </a:t>
            </a:r>
          </a:p>
          <a:p>
            <a:pPr algn="ctr" eaLnBrk="1" hangingPunct="1"/>
            <a:r>
              <a:rPr lang="hu-HU" sz="1400" b="1"/>
              <a:t>két alapvető jellemzője: </a:t>
            </a:r>
          </a:p>
        </p:txBody>
      </p:sp>
      <p:grpSp>
        <p:nvGrpSpPr>
          <p:cNvPr id="36" name="Group 45"/>
          <p:cNvGrpSpPr>
            <a:grpSpLocks/>
          </p:cNvGrpSpPr>
          <p:nvPr/>
        </p:nvGrpSpPr>
        <p:grpSpPr bwMode="auto">
          <a:xfrm>
            <a:off x="0" y="3573463"/>
            <a:ext cx="2160588" cy="935037"/>
            <a:chOff x="158" y="2387"/>
            <a:chExt cx="1361" cy="589"/>
          </a:xfrm>
        </p:grpSpPr>
        <p:sp>
          <p:nvSpPr>
            <p:cNvPr id="37" name="Oval 43"/>
            <p:cNvSpPr>
              <a:spLocks noChangeArrowheads="1"/>
            </p:cNvSpPr>
            <p:nvPr/>
          </p:nvSpPr>
          <p:spPr bwMode="auto">
            <a:xfrm>
              <a:off x="158" y="2387"/>
              <a:ext cx="1361" cy="589"/>
            </a:xfrm>
            <a:prstGeom prst="ellipse">
              <a:avLst/>
            </a:prstGeom>
            <a:gradFill rotWithShape="1">
              <a:gsLst>
                <a:gs pos="0">
                  <a:srgbClr val="00CC00"/>
                </a:gs>
                <a:gs pos="50000">
                  <a:srgbClr val="00FFCC"/>
                </a:gs>
                <a:gs pos="100000">
                  <a:srgbClr val="00CC00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38" name="Text Box 32"/>
            <p:cNvSpPr txBox="1">
              <a:spLocks noChangeArrowheads="1"/>
            </p:cNvSpPr>
            <p:nvPr/>
          </p:nvSpPr>
          <p:spPr bwMode="auto">
            <a:xfrm>
              <a:off x="476" y="2568"/>
              <a:ext cx="73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2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2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2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2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u-HU" sz="1600" b="1"/>
                <a:t>Sebesség</a:t>
              </a:r>
              <a:r>
                <a:rPr lang="hu-HU" b="1"/>
                <a:t> </a:t>
              </a:r>
            </a:p>
          </p:txBody>
        </p:sp>
      </p:grpSp>
      <p:grpSp>
        <p:nvGrpSpPr>
          <p:cNvPr id="39" name="Group 46"/>
          <p:cNvGrpSpPr>
            <a:grpSpLocks/>
          </p:cNvGrpSpPr>
          <p:nvPr/>
        </p:nvGrpSpPr>
        <p:grpSpPr bwMode="auto">
          <a:xfrm>
            <a:off x="3276600" y="3573463"/>
            <a:ext cx="2592388" cy="936625"/>
            <a:chOff x="2018" y="2432"/>
            <a:chExt cx="1633" cy="590"/>
          </a:xfrm>
        </p:grpSpPr>
        <p:sp>
          <p:nvSpPr>
            <p:cNvPr id="40" name="Oval 42"/>
            <p:cNvSpPr>
              <a:spLocks noChangeArrowheads="1"/>
            </p:cNvSpPr>
            <p:nvPr/>
          </p:nvSpPr>
          <p:spPr bwMode="auto">
            <a:xfrm>
              <a:off x="2018" y="2432"/>
              <a:ext cx="1633" cy="590"/>
            </a:xfrm>
            <a:prstGeom prst="ellipse">
              <a:avLst/>
            </a:prstGeom>
            <a:gradFill rotWithShape="1">
              <a:gsLst>
                <a:gs pos="0">
                  <a:srgbClr val="FF9933"/>
                </a:gs>
                <a:gs pos="50000">
                  <a:srgbClr val="FFFF00"/>
                </a:gs>
                <a:gs pos="100000">
                  <a:srgbClr val="FF9933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1" name="Text Box 33"/>
            <p:cNvSpPr txBox="1">
              <a:spLocks noChangeArrowheads="1"/>
            </p:cNvSpPr>
            <p:nvPr/>
          </p:nvSpPr>
          <p:spPr bwMode="auto">
            <a:xfrm>
              <a:off x="2109" y="2523"/>
              <a:ext cx="1497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2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2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2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2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2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u-HU" sz="1600" b="1" dirty="0"/>
                <a:t>Sűrűség (viszkozitás)</a:t>
              </a:r>
              <a:r>
                <a:rPr lang="hu-HU" dirty="0"/>
                <a:t> : </a:t>
              </a:r>
            </a:p>
            <a:p>
              <a:pPr algn="ctr" eaLnBrk="1" hangingPunct="1"/>
              <a:r>
                <a:rPr lang="hu-HU" dirty="0"/>
                <a:t>A transzferált tudás sokrétűsége / gazdagsága</a:t>
              </a:r>
            </a:p>
          </p:txBody>
        </p:sp>
      </p:grpSp>
      <p:sp>
        <p:nvSpPr>
          <p:cNvPr id="43" name="Text Box 35"/>
          <p:cNvSpPr txBox="1">
            <a:spLocks noChangeArrowheads="1"/>
          </p:cNvSpPr>
          <p:nvPr/>
        </p:nvSpPr>
        <p:spPr bwMode="auto">
          <a:xfrm>
            <a:off x="755650" y="5373216"/>
            <a:ext cx="4465638" cy="466725"/>
          </a:xfrm>
          <a:prstGeom prst="rect">
            <a:avLst/>
          </a:prstGeom>
          <a:solidFill>
            <a:srgbClr val="FFFF99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1200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hu-HU"/>
              <a:t>A legtöbb tudástranszferre irányuló erőfeszítés a két tényező közti kompromisszum megteremtésére törekszik. </a:t>
            </a:r>
          </a:p>
        </p:txBody>
      </p:sp>
      <p:grpSp>
        <p:nvGrpSpPr>
          <p:cNvPr id="46" name="Group 68"/>
          <p:cNvGrpSpPr>
            <a:grpSpLocks/>
          </p:cNvGrpSpPr>
          <p:nvPr/>
        </p:nvGrpSpPr>
        <p:grpSpPr bwMode="auto">
          <a:xfrm>
            <a:off x="1763713" y="3644900"/>
            <a:ext cx="1800225" cy="865188"/>
            <a:chOff x="1111" y="2387"/>
            <a:chExt cx="1134" cy="545"/>
          </a:xfrm>
        </p:grpSpPr>
        <p:sp>
          <p:nvSpPr>
            <p:cNvPr id="47" name="AutoShape 44"/>
            <p:cNvSpPr>
              <a:spLocks noChangeArrowheads="1"/>
            </p:cNvSpPr>
            <p:nvPr/>
          </p:nvSpPr>
          <p:spPr bwMode="auto">
            <a:xfrm>
              <a:off x="1111" y="2387"/>
              <a:ext cx="1134" cy="545"/>
            </a:xfrm>
            <a:prstGeom prst="leftRightArrow">
              <a:avLst>
                <a:gd name="adj1" fmla="val 50000"/>
                <a:gd name="adj2" fmla="val 41615"/>
              </a:avLst>
            </a:prstGeom>
            <a:gradFill rotWithShape="1">
              <a:gsLst>
                <a:gs pos="0">
                  <a:srgbClr val="008000"/>
                </a:gs>
                <a:gs pos="50000">
                  <a:srgbClr val="FFFF00"/>
                </a:gs>
                <a:gs pos="100000">
                  <a:srgbClr val="008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8" name="Text Box 36"/>
            <p:cNvSpPr txBox="1">
              <a:spLocks noChangeArrowheads="1"/>
            </p:cNvSpPr>
            <p:nvPr/>
          </p:nvSpPr>
          <p:spPr bwMode="auto">
            <a:xfrm>
              <a:off x="1247" y="2523"/>
              <a:ext cx="91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2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2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2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2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2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u-HU"/>
                <a:t>Gyakran szemben állnak egymással </a:t>
              </a:r>
            </a:p>
          </p:txBody>
        </p:sp>
      </p:grpSp>
      <p:sp>
        <p:nvSpPr>
          <p:cNvPr id="49" name="AutoShape 47"/>
          <p:cNvSpPr>
            <a:spLocks/>
          </p:cNvSpPr>
          <p:nvPr/>
        </p:nvSpPr>
        <p:spPr bwMode="auto">
          <a:xfrm rot="5400000">
            <a:off x="2502196" y="1934864"/>
            <a:ext cx="720131" cy="5724527"/>
          </a:xfrm>
          <a:prstGeom prst="rightBrace">
            <a:avLst>
              <a:gd name="adj1" fmla="val 128231"/>
              <a:gd name="adj2" fmla="val 49500"/>
            </a:avLst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54" name="Line 69"/>
          <p:cNvSpPr>
            <a:spLocks noChangeShapeType="1"/>
          </p:cNvSpPr>
          <p:nvPr/>
        </p:nvSpPr>
        <p:spPr bwMode="auto">
          <a:xfrm flipH="1">
            <a:off x="1258888" y="3284538"/>
            <a:ext cx="288925" cy="1444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55" name="Line 70"/>
          <p:cNvSpPr>
            <a:spLocks noChangeShapeType="1"/>
          </p:cNvSpPr>
          <p:nvPr/>
        </p:nvSpPr>
        <p:spPr bwMode="auto">
          <a:xfrm>
            <a:off x="3995738" y="3284538"/>
            <a:ext cx="431800" cy="2159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48355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data:image/jpeg;base64,/9j/4AAQSkZJRgABAQAAAQABAAD/2wCEAAkGBhMSERUUExMWFRUWGCAYGRYWGRoaHxogGxwcGBofHBobGyciGCAjGh4bHy8gIycpLSwsHR4xNTAqNSYrLCkBCQoKDgwOGg8PGi8kHyUtLCwsLC4sLCwsLCosLCwsLy8qLCwsLC8sLCwsLCwsLCwsLCwpLCwsLCwsLCwsLCwsLP/AABEIAPkAywMBIgACEQEDEQH/xAAcAAADAQEBAQEBAAAAAAAAAAAEBQYDAgcBAAj/xABKEAACAQIEBAQDBAcHAQQLAQABAhEDIQAEEjEFIkFRBhNhcTKBkSNCobEHFDNSwdHwFTRicnOy4TUkY4LSF0NTg5Kis7TD4vEW/8QAGgEAAwEBAQEAAAAAAAAAAAAAAgMEAQUABv/EAC8RAAICAQMCBQMDBQEBAAAAAAECABEDEiExBEETIlFh8HGBkaGx0RQyQsHhI/H/2gAMAwEAAhEDEQA/APPkov5URpJLMZMSFgbsQN9gNzPbC5iXmwB+fKLaesT7+mNqFYvebzaTHXaOnv8AljbiTKBq0oGZxypMQAwMdhIBj1tbaAbGqkKiD5J4mGn07HrAOHGX4iiodaKx2F/Y9Nz2uMJ+G0vs2ZiAJ6mJgTAHWTH4YKFMtpKjrYdjv27YVlUE7wHWmjPJ8LFesahIUEHSr85A2XsLkntsd5uJx/hrUkQkiTI0+1iRDEHfpb64p+F01Kc1Mq1rmwnuNXwzuRMXwNxd6VRwHOqAQsc3azR/X1xKudte3AhFh2kXkJDwR6HpHf6Yr+HmoKTPc1KJICmQGQi6x36ievvOJ+nQEsVEEdPT+cDDvI8RC1mqFjpaJj96bn0iBbDOoJbgfPT7iCTvtKjLIr6GUyCoAMagAZE7blT85wXRyeiSpOk3AJkDa4jofy6YQcFrEGoiwFLErEWVibAT3DAehw/p5rkNx6ECPXt2H0nHA6hWRiBxJ8hIMR57LcjBWQvVq6UMzBNiSYtAgz64d8Mah5baGUiksSG0giPiMBQCbn698Z5TKr5qswkIGiRAloE2EfCCLdxjKpmENRmOinSVrLCzUcfe25lUxBP3v8oODdzmGnfbf/n4hsxbaZcU4uDQdipWGkArp2a4N9S2MbAiQcSSZogq1qb6LVFkEXJGxAO43kHqMVPFs9532S0jLmWLKQtrap+9Eiw3/DEvnuEsKopk6mY3YGRcwDbqdyOnvi/pdKrVV3q+00mvaNq/iJtBZik+WUFUKQHsSqsJOlu1oJ7Yh6WYKCoB/wCsXQTfaVY7H/CBebE++LzPcJdMvUSVKpSuwJ5upsWvFht/x51WmZF56f164v6LQQSsqwbqZe/o04GoU5iooYSVphoIUD4mv1mwHo3cYX/pBqU2zAKsCYGrrBjqfoY6TfD2rmKaZKkUMaKaCO4I1SRs1yL9yO0Yg2o1K9chRqZiT8+pJOw2uew9Mexg5MzOe200eYkmP+GcSqZFTTcMTWUFaKEBiXA0luUkcs8tjcdMBPWqtWNWowLfugnk7DfsItv3MzhjluCGg+rWzM4JLwJNpe5YwJ3a5+sYxqc8g2IBgrcyLCW0nr0gbi+NLAE19zElgDQm/Bsq73WJB5mMiIuqi4/ARf0xpxDiNRAy6WO3cTPLIgbHpFpne0j5PhFbS32h5TMENE9xq3+g2+jGlw91RdQgEXJkRpBUCTPST9Lb4mZkD2xBgEi94oyVPmmJJG1iL9gem3Xpg+ppW5F4vzR16jYQdgMF5lRoAQgQJJBjtqtp/H2wJm61NYTTbl9fxi9sMXOOwueGQQk5ulUylRGH2uoMDHxQCI1mCBF4m/WZtKZ2j9o0CRNiYX/5VMDtAxU5jLFiGMyAWNhBO8RG59e22+ElegCxhmH43Fjf3nFSZlyCwZSrBhzJt3K2ix/o41q1CQJ6Cx74OrcPLIzuugmIUjcQ0mSdwRtvY9rqoIsdxfFGxhgCG5ASNUwEMx37/ONsM+H0HYtoWRabCwJAuI9RfB/hXhlOrlXIGqqtQ23BGkFQRFhq1THT2GH6TSp6UAViiqNoNtUz6AKZ9RviLLktiq8xDi2IgFAkoFZSwm6kwFKmIIO56wRbHVN1pvDABSIJ1SBFyIUTHpYTONaNMrTSeaFDmNzyh/pM3HWL7kr6uVaopAuVsSBA3uSdjci/r7YkIFEHiJc0tQCtTU1OVeWCBJN+gg272ntjHhfmyR7gA9TafaR19sHVcp5MT8iIMG4uP626Y/ZbMsrHULCDb09+vrPXDQ/l8u8BW9JvkyaGYHYoRBv2MT1E3nFBw6ozcwEAifrvbsb39cI8xXRhckEcyt6egm/U73waa0FGBVNQEnoTt0EC3T+WJM6nILreG9ut1vGOVzjg1BuxJ63H1gT2jsPbHVDI7xciADbZR0N+g3B6RheGUS5qaebeLGYFiJn8BHUYzyXFdTjWwUR0FtwJN94vcdemFPjYAlduLgZCw4j+lmEA0tUAJMqwOxjSL7ib9+vthIEYVS7KJDCJF5gdhsGjbsYjGuazg8745Rzy/PaD7j8r4Jr8YQQHDE7ztddgdgbHp06YQisvAuxJhcI41nFdH+0UvoZWEwNiI3/D1m838oeJWdpE/wAcWuYVBqIJVWDHTphR6CJ9BPzxGZqlt647HQYhjBAnS6YbGO+IcT8wxY7k22i4H4fh64+cLytWmvmKpK1Dp2+KOn1O3cemARSVJAMxaT1O5/lig4XlWqslFSywpaWBgDcwsjdvUCTuMUsmhKWNK+WhCMlwx6pN2XU0s5iW2JAI25TtNyD2jDHh+Qp5bUS3mEqZJAOxt12t9ZxxxdFpqVWoEE3JmL3J9SBNo7XthQKpaXBATTpJfcRddwVltvWYsII5ul863dLIaJjyrxcJaoNJ0kqqxfr8tuv/ABjA8aWI8pgpB0kzfpN7DqPf2wjGjmJqo7CLlWsYMXF1sI9JMztjvNc1OfNiLMtMqtxAAAMSBIEntY74MdHj+XN8OF1s+mjmA0TBMnsTAsJ7WPSbCMYNWDCUBvJGuIW1ohTJP4dzvhMufDWEaVH3yiDtsTDH1joD64zqZqk9hUO8sSHYtYiAQSSI/wAo99xUOmAh+FH1cvCnT1vff5T2v22ve5FTxA4MKsAWEW29MSX66Tq0IxMRMkn3g7WG3S2PlXjtRCVJMrbf/jAN0ersDPeEZZ5fhlOoEDXX4UQBtzCgjuwNoO8z7j+Lv0c5pMzTFHLORVIprBUgtpm51QuzGTAscfeC1dNM+UWcg2v29Og674s6HjVwqio7lxeCRvvIbuIP53xKvUHA24J9o1XCncQTw/8Ao4bKoRVzNFmd0XSpIAduXQGP7Rp6R0wz4j4OOuVrU3ErScQw0DUqzqNmgRItEHscTXiPM0nNOq5qo6fA6nRKiSdLW5gYi/Xpc4T5XhtOi1IakGsEM9R5CqFZiCjroEyFBIYTcCTanGUzKXIIJ/16fPtKlQOL9ZQcZ4Zk6LJT/tGmYMOyqphVIBAiodRkRew0mexGr8f4ZRq6Kb1K5LEFlNNVMLEhiAKYJUbza/WyThXBcmzAIGqKz6RSprrqNFpSebaW0yBGkttalzng3KeXlnh1q1WJNLQFZFU6nDJp1MVHLqMyYMXktcYTflM3+nU7GIM34k4ezsTRrVCRyk1PhMkiAo0kRp36zt0pP7U4LUSjTpeZqQjVpDU6lSbMWZoQfvC4giBGxVL4JRq3/Z6NTSRrCuyoCttLKKg1XkQCOvTp+4jwRKNJnXUrCoEKsBrSQX3ERYbm0HeMD4mPZQsM9MBdVtHNDxFwatWK1KVXLU6ammAUY64IAJ0BmBABmfmZGAuDZ3gvlulavVVfNby1dT8NwsFU5pB/mARJU5MZcZinUqmKKKQWJFyZCz5fw7zY7rtfFHlMvw+pUptSyzDLyRUreUy0ygDSC27KWCggAiOowVoWrRz3mBBVxbRyvDDlnavm3SD9klIqKhUSJZSCDNrAxaZg4y4ZleG0BUq1c+XoklUWmhUtYEypUsSSRsAog82HviXh2UqUzSytDKPVY6KZplZQ3ZvsfiQgAksdrxfElxH9HuYpPTFWkC9U6KQp1OXVa7lwCogg29b2jDAMdaWEA4gRdRzS8MZTyxXq54UdSioqNTZmKseUkBgWNxZRuRtIGOM/lco1MO2ZRFEqrQxm0kFAGIK9QCRzfEs4nOPeEKlGqyv9otMDW1NiygQDEm40gixFpHfA3C+A02Dgq5dfh03A3+KQQT6Dsel8A2PDsTe0T4C7S78OeEUztJ1TMwgBAOhQF+9dSwJAmZ1E7TEThJnP0SZ01j5D06lNOYVmJpgkQxAHNcWvMetjCzhvhphUFH7fUziaCBg+kQZkGJAJu3KJmcPTwnNU8nX8vN1koc5AeSYX7NgSyKVaQwGnTbcXw1DiQXv9Y5cekSc4X4dzaVvNfKs9PLVFLjlKtEPAMxUBW5KyIIJscP8AhfGUerUUM8qGJDQBvH75kSegPTCbh9PO0cvXShVV6boWdXN9RkMVXUSGlSCx30j0lnwzJ01rOqLrYkqXaZNzPohvEgi0HfCupYaT6V8uBlNIYpHHXZmCaXEEaFUyZMEkmwmw364T5zjFRiAXFMg2CzI+agxe9u/0ouK8DzCxprAAtphECAKQTIIaSQARcTv64mstSVMwAVZwrGQFJYkWvJkicFhGOrWpOgXmHnJllWAfNYSzMQFALASJjSJO5uSCfXBNXLqVBq1RUZTB0k65G26kyBA9PXoLW4w51tU1ouy6YgWMSCsFt7zO5jCnNaNKt9o7N++R1sYAvEjt/CWBSZoUmNc/mssqWSVKlRKhjM7kyCTGx2/gmy+VQmwM9BBk2vAkj6nobYP4V4dqVzpUKEG7tO8GY7x2tuJxW8K4H5QJZxU7Bt5BmzE8pkgwPQ3jAZM6YRV2ZjuMYqTeS8OO5LLNKDF4v3MSLfWcNG8Jg3L3O9zv12U3+eHXm7sASZ1LvEWE+vTc/lOAq+b5jcn/ACtA+QCH8/ptiL+oyOfSTHKxMKp5lcumkU1QFrgbQbXue2F9Tj7+doEqs+k+txuMblGamylyQADLR06yL9YiOp72RZnKMp1qQR2jbuZ/rpifFiQkluZQOd56GdOZytSmAaxCkgMSQp2B0jczcQJ32vjngpXhzPVq06jGoAlOtmF7SWUILp929w2kwTF5jh2e8ynppMUqbysza9jI+hxUcDrvUzL1FBynkoaX6zWY1SxYLKqrMFN9L2MC0C8E+ixtjLITt+o/5H9NqWweJ23izKVK9RyaYcUlAqqAqoFZyR5g0uDLLaQY+gUr4hp6zV819ZDKarUw+tfggOdIY7QbAQe/MZxmrVqUKWtfKo0m5VbS1VjemWeXKqokklwrC0qYMzVXiuTCmlRpsXBAVgCaj95hmv0gQLC04sOMA7X9pb4m0v8Aifi6jVQvTSpqRQQgp1W8ssASrFR5YSyiQfbExxlM1WZXqZdyqcrfZlSupW0sdQEXYALM327o6vGszUJpLSqC6gqAFgqupF5mGkQAfeR1jG1PjefyxL1cq1RfMSoJqgxoKmTpLSxVYlpi5ucGxUt2v6iTeLjui36xrXrlatErSdGFRZ8ym4VSoklgYFt4n88G1fEbVaJy4OqVRFYCmAQrAGYKmdIaEpmTe9sROe/SL51etUdGAqBgE16gmsiSBEE6QFkATA9sUPDfFuQqpVNRJq+WtOhTcySebW5YaQpMgAAxAjawLF0zYxp7RhYdxMeFcM+35XpzSIdnBKuRMaRCl1Y8wNxp6ibGj4Hn8u5qNxBq1ZaP7NhramNwwJRQS8i2otb2kj5eiMxQcLVTysqAFZgPtCEBdRUUBtA3g6rlJ2xrwHJU6mYFOpU8pDRVhS0Gkao+6FYAAgbmJJBAHWALspr278QhpJuY/wBi0zUZa6ZjLUdLVaazIKsx+NldlTSpVYeLtfpIvh7gtSiRWvocBgaZDP5ZMg+WRJZgNwwMEmD1YZ/K5WhmKy187UDAK1ImrpYBjqaCNIc6gN+0xMNj6uSrpSSsmYSKgpyjh20KyoF0trmRy8kR0m10oSbazR/H8zzMBxA63jLMDN0jRrDSYorU0Jp0l4bUusFysgkjSTpkQLnji3hCqorOtUu9QzpKaQdTEuAwJIExMzIEXw1qcA8wA1mVo0w7RTae6hJ0XAAE7ydwMCZ3O1MtR8upX80M5Orm1aAQdOsNzCZkGd7dIT/UB3VUevXbn59opc6WVaIuHcPOlrsWdSZVmCwAS2kgyZ/gQLnFIKUUyrRJJI0AiJIFjEkxcmO+F2XqCiOQ/ZPJm5IB2AAHf8jHoRxPNAKViTIEWB6gWOw632jrhPUu7voA2v59JB1DEmhO85Q1CRvtcAgm5kgzB0dVIb6YnvEPC65VfLAafvIADvcAmdrG4vIuNJxomfVSwnTYHSYGog6TBjSSO07dbnBYzIKrzC5taYsINhbbrvP+HB4y+DtEK5TtEjeEDs77mWULExtIGnudzYTe9nuV4TSpkKq8oUzPMCbXWTaW6m8QfTH10XTrLs/STcT2EEggC9yJG4vgh8zCKwWWNiSSNIkidpE3/PucE+XK2xMxsjnaErUKLpBCAKQb3BJk26GZjqT7mAdehbSVJlmaIvbsZtF4I+pxi/GQDpCy++ojblJJjvALSbAiNrj9UBaiX1gLFy8KsgkACSJJHQdB1JwsY2u4FGdEqDob4jA0kapuFWw67wLfXHX9mzMUpuRZCdjG4sffCirWjQfNLPUcW06Bb1e7SOgHS/Seavhw1TrevU1NvpgiYgwdQn32O4xQuAVuYYT1MEyQqMkqoeRpAkc2xIg7++NOC8JepyE6FMgaz6Xlfpf+UYUcIzhVhqi3VSsWvIK2PeZkYpuF5fyyK2vzPMgsroQR1kSdidiMezg47A+0qba7mmT4euVpio7oSS0KJvBC6gCBInrtIsThrwLxkQQNJJ21qACOgveYv0OMq3DGfK6npQptDmHEjlIQpK7KVIOwMgg3E4Hk0FiLGxB9ZvH0xE5VrY/3A/iYzbxHxfNZio1Qu9R0LDUlIMwgHTqY6ZM/KbYE4WCoQ/q9fR0KU1TVAP3nsSGjoevbFtl+CUgpAlQW6FrCREE/XbvtJwgXwVUTXozFFmLE87kADpygHmPb39AbU6tXBBPz7QdZYepn6jxGqWYpTK7HmZCSdOkzptNh/wA4Y8MyFWrTJfYyJM7fK4m9+2Ncr4bZKah69JoBlaTLftdyI679uuOzVqooCKRAPUGRI2C279cQ5H1HyAfPrJWw5Cb0RQPA+WpO5ctp1AgRMCTy3gGRB9MION+Gln7FClyNJJMkdwbg+1tvfFRVqSdcCW5yuoGdXwzckzbt2wLxHNVqlULrWmHApgWAAU6gSenaIOK8OXOHstfz0j8Xj67JMiMnxarRhZbSCCabFtJvIlQY/hi84Z4m/Xqt1p+a4O4FNKcEHUSOwk67seUC5jCTiHDxWVgYlZ0vEAReO5B/rtiZ4cXFVNGsVAwK6F1NqBkQoIk/PpjrALnWyKM7Fad57DRzeYpeZSopRzAZr5mpzQwVVKG9wgE2JjVcTOO0yVUKwKtUggrqYqjNN2FNICBSZv1lrERgFOKF9MqPLU6yoUJ6jUrfFAm/SCO848U4vWdaYRYCksebQAFY2LKCBP8AQ3xxnfK1KKAnNbMzbDj5+IXnGqhh5zpMEwoYgkTAB1bSALgG5HsFmcq1erTpFWcqxJJYgaYMgEiw09AfphdUz9RpiCGJOkDoTtabTeD26gThvleJutNWYlCzQARpb0jTBI+ETa87dc0lKPf2iRsbnXEFVTKC3+GBeDMCDAt06Em+E+ZzTOhuCFG86blQZ06RYX69OvUjMZrXdQSCSBEEmIiBuf6+Weay6hdABsJZidV94HzBM2sLGcNwi+RvNuzvAKfCgUD1OdipBVrm91uWGkKsGwG/Tq7VQpI0RA0gFoAAIFyLgAE7QD64Cy1cILlRYgMx3k6zfsCFFp+EdG5s83mmUOSIqE6tFgSSJ5ifhKg6o3Bj4ZxQ4LkTGGqGnNIQQpCop+N9ySb7KSJJNheBewxmH85YA5GssGIE9CAAswSbGbDphXxF31Jl6VypAYiYBgdSJgNO9yxJjDGFoKNTSbaoj5BQQYEdT3Fo3ErUErW8Io5SmKmgPrgFm2tsG3MzYTBneYg4DzpDhQr+WmmCWmSDMaAOZh01HTIAi0z01c6ixgIPjmWknmIOo7AlVIaDfm3gKsxVpvL1mZ1EAGYUn2WNEARpEG498GFo3CAowvN5sHlp2Y3JgsSCSEXVBYgATAETJgQMfRly/M1RgT0VLDp++Pnbed8c+SwAIDgNy6VkgmwAkzMWHSLAERhjQyXlqqh6KwNjUbrfoY9ZBPud8YW2mE3Jujw3yxpdmFPUSojaYn3tAvH8MNvCuRbzFBTWoeQUCyR1OkiwEKTAEi1sT54sZIBY9CDt1i3yP44P4XxR0HPOk2LXIUEHqsnUCAwjci8jGuuRhv3jn1Sgy9EeUpYVAGaCSJbUpeNciXIJi0RFp2POVzrSZEqP/iHebb74JzopmlTLmWIZBoaxGqQYY8p5oi1h0mccZwKj1XMRDMBEmXIAG2+pgSMc0+e7G5MAEV7wqhxLnJOrQ1zMbSYI777f4T6Y7pZtXaBpHQzN7X6Hp2GJ7N5jy6QcVNQJsOjCwIiLH0k/xxnQzcsGDQvX0229TE/LBHBa2IlljarlqibGdAidtUiIM2mBtNx0kX5y2eR6RYnSV1ElSCDAB+JD8sZLmVYwPi6G1t5Ikdbf1t84jlNd2Wmx2hhGrq3MEmfcj53B1UViAdj6wBiBNg0YvfjFBGISqFCNpGnSCLESAwIPXmIO52OE3HeIq9RAlV3tDMCggNbcUxeD2+eM8/4YNHMVFWHpgiGIpyAbg6VdtIJsCd5ixMY2fhymmTogg/Fa2OmFTCwN3L9ZwmrJuc5fihKLSpU2qN8OlRLEyPWWO8ADr6QSuD+HKxzDGtQr0kTnaqyVE0CD1I0g3Blu1iJwX4ar0aLq8nLlGLHMpzMoNrI0rIB6CSCR1u98QeMKeddKdHP5quVVxzUaaK2sRp0oqs8x+7t7nFAdSradveWagy7Ga5PS6OaShkjSarNZjGwlSsddRB6XOFnESrEPUYgKxCqD+0sIAkg/FFhHYRYYfcY4l5qShJE9U8ogxZWVVWygkSIBiZwFwbNqi1WqCiHdWAao7KbCYpkAG7aZVeZhMTfHNxhSx3/mLTAp7xfkKXm0wfhGxY8wBBvYLJtAFzN7jB2c42UswLDcEyNtuUn8RGJ7IcVqCmfMvAkKthveO/aLHebi2f6+prNJcLTuJsRaWMESvMZj+gT9NqYk8CJPTm7jnJV1AEmWa4UQJESJKn01dTceuM8wQzRPIp5otNpIEbWWOsAYBytGpmWK0FZlHNUeLAAyNXUyRsLH16HuxDEExBgfM7GBuYWY3gAWtgtBU7wDhac8MzTeYXKhSAI/7sAgCbgBiQIX0vbVP6lli1QElfM1iZJIWTq0ibEq15mBB6gRjmKNejz1aNVEJhDUpspLG7PDCNbDlWdhYCwOMqlWaI0mIOpyBuWmFLybaVLW3ESZNqCpXieKMvEa5PMqNYQEqo6W1GNN2JtPMdRNgrXtZLxHN6SogFiexuZ6E7CZJvMyJAGNTXqJSgwIYnR1B0jRq6DSJfSxsTJE7Z5uuVEtGptMSBKUlt1nSpA3jmJPcyKY65gKnrGGZE6NQGkWWmtrCbkATBYsZ6zvy4Hp12LLpTkX4SDExcjUYIGxJkDqZJnAL5oOlQ83MQABZ3dpi+8KgLHoCVWIAkzz3CuDCgCSgMhQLAHYWJUBYuZJvOCKEd4RQiEZitJVANTlbuSSqqNyCQLRcxYkm5NyuXh5eWWlUcEmGBcTBI2CW22wsfPMVZULs1Q8yqt2iWJMXIA/3Hth1kMy1OmqFgsDYJqibxN5N7+s49pCC5mnSLnOe8KGTpRirH7h1R6wBaZNvUHAGTyAWpT16tPmimyX2BCmw677Xx6NlCS3p6HbtO5GN83w3WmpkDBWH2v3kaBYNMkXHSJxI/UBBpJ3lrYDwpi/xHlaXk6aC1AqsSNTsuhbKQ0nm5p0j3GwIxP1qvINRdrTZxKFSWBgrzRywCouAZtJrMzkB5QJfSGaCTuLTItOwPrvidzGTNQhKYY1DZOhBJBEX3+gxzumy6RpPY8n+ZzmDq/mETeK3QU6ZOlanliDCqCBJZfLT4TLHdbkt8IEYR5TN6hYgDrPT+OLbi2Uy5o1EzFPzK7udLSw8ssbRzaQRtcaY02N8RY8P1AzqJBQjlNiZXUCJ6bG42M47GF0dKO1fNo8hSu/MYrSqoBUYkITytFmFxYgxYggiReReDFBwnPhhYAnV8TmR07nv/wL4naKV6FIMHVqaVCo+6H8xVLAowHmISukxMFZ2AOGXD61JKjhFBSrqpo8jzKTSNN2gMYi43ki1wBy4lYbQGxbyhqZWmzqGCFJALKumASJV9K8smCJ2MYScfqBamYqLS05YVfLkfCDElR9CRHptYYc1HqVPKFNQQiQy00gwpJLRaR1INwbegXeK86+Zo5ahqXyxW8x7AEqx+LrYHzNXreIIxIik5ADx9ePlQ8Srw3E884xxcVCVpiKc/X3/lj94e4o1GshWFOsEvp1MBtaxiJmwNwJBgDDz9IFPznXPSijNElKIEOq0wKaswAA5on6b4G8O+GWNSm9akzU5kop0llFzB9tvxx2deNMPm29vfv9ZcMe2kT1DK55XRtQcVGpzpe8wsgwB67m+84ns7QVz+zEMzE6TBUr2DTquOv8cUOT4ozF/JV3oIQ8n4k3GgTPLpAMXjSYxjxZf1pFqZeAwMMrASur32BHX3x8njc4n4oHvfHpOccb4j7esQ8O4dqQy2sg3DelzebWiexMYW5zg5WsWqGdYggXiJAmT264Y51vKOmyxykiCfy9vph3TySugcgtMTJ+ER07z+EYtPUNjOq9jMXIQ20l8g9XLytE2ZwzLazKZVkk8pEkah3vbFN4K4jUOcBFFK1RUc01YrTOondXI3CSAN4nscK/JBAJBkEgEATa2/XqJwrzNMMSA5DSSrCxUgSD6e46j1nFuLqCzbylcxuPP0ncczxXTUya0E18r+YHJiQNiYMX+frie8K8CzefqImVpDTTOpqjEqikkG5IMkhVsATbaMYcazuZrkpWr1KlNeZQ7s4XdYk7hZ3NwDPU4Y+FPEVbhxCiHotDvTeb6oE8twYWQwkG4IJAjoow7x5dTLOt+hzNaAqvRBi7AuLltTEDSZJsNRg8gt1x554kyHkV9DvTYioA8E6YUgAHUokd+gEDZZx6Fmf0s5ZkZK+Wr0wykMaVXVG4O+mRAUgi19rX8d4llqPmxQ1MpchfMsYm2qCRP8satXtMCJW0d0eKKNRDAajoUCJvdj6SSSdth7Amiw0MWJAMWW8aRcybE30gmdztE4kVo2kdCQRsbiPztjb9bqKDcwTsevxfkT85wRxg8GA2O+IVneIVDqpodKueYKIBAIMWuwEDf8MH5fiK01Cmo6x92dgTI/AjE/VzxKhY33/xe5x+r8QJYnvgtFipujtPZuB5zVU+z0NAn41lgCBABNzcCOkjBHDc+EZgWiTcT1kgRPpIiIHckDEfl/Cr0qiFHNWm7DS6k6k1cvOpEQJMm49STGKbOZRG1M9UaixqIApYENp5SyyBYzqmYItjhdQqa+bv4I45AGHvH3Clp1iyO9okiRYyAOnzj1xPrSC1WIC8jdLj4e8e/T8rp1ySUCtUNVR3DKAWqGCgAcPpTkAkQSWBnpeHfDqjwZpgFwDvMgdmEqx7wSD+UGTD4RZwbB+GR9Q4K/7i+sUrkEag0yVgX6++wN/54e8L4KulpqU2qGLsur44YatQloaSCDHMRYYN4Xk6dOqSBysq6l3HKOgNviJg9Bq9MfuLutEOtNNDDmNiSNXwlYte4ix29MT5cuoaMZnP1DSakL444UalZTTkqsjSAEgKzWgWFtRLGIm/XC2hmzXoNl1VmNN28kLfaWqErBsy6TIIAabXGLPOU3/V2p16NSnTZdSWI1OeaSxnVFzpMW7GImfBKtTqGEUl1NI30/tL/EBywF3F41bwAOxgyFcJDjdeJVhO1NGmV43rZmQBGVCNOoHzDAV4O5LFQ8gG53ImDsvw+lVqJT8uKDUVFSoLFtTSyzpIDEKBqlTEbacKM1k6tPLrSYU3RXWoHUgXZDa8OTANvQ2m4KpVFZ6aqxp02caipAKhFkjSCetw7D5b42hyu0pSw9QXK8MyzV3qVy4o6SEUj9jpOlE9tIgbXF7mTrw7NU6leglZylOGXUPbl1R06HHOUXQT+sh6dCpT1tIh6hMFPLVviJYAnoBNxOPvhjhKVcxpq1FpU9BOptpIWACTAJk/TCcwLWzntt+35/5L12hHFVoLmGSm+hVp3K7EgnrPY4+ZHjZpoqJTLt94nZl1H8YA+mPnF2WlmBRLrUp0TpDoJnUoIk+xj5YV5bjPP5QjSCdJnm0yT/PfE4xFkoi9u8J0VhKjiyUqwWpOlt9HUn1+s4HzVVkeiI5H3InlHrE7dowvzPD3bMUqdPUA3MASLgESTe2Puc8TVFLqKQ5CQCdpDFTFu+ELhbyhdx6E8TnDpDvU+cRoaWktqWdQ/Pr3wnztECoWVgeoB2YRe59jb29sNc6zvTVmsT0t2wnqEJYmSLgC0ew+m2LenJ+8QU095plMrqbRpMESIO/X5x1F5HYwcfP1FXUKrGxhVKjr90i8QZE9YPrgrLMpUFTe0dDewI7EbYyzFA02FUrcNJBm4+8LbGJ/E4cMlmrqYGMX5jJA0wZBAlSeq9p/eU3WT1EdRgDNZYgyRD69JMRzL8LGOvc9dzvikq1DzIATILDYbkgRe+9x1wpRGWupIJm0VFpuOwBVwR6bfwxThzE8mNXJW0GyfCDVVn1ILCCSQXMA2Ec9lMjflO5BkfMZGxWopDCwBEEdRvfv9R6Ya57JEN92CdTKpVQYOr4UERc3AmD9BM1kGanYzBknc+h9bWkemHjMp3BjNYMljSuFBkTb6/1bH2tlOY+t9u98H1KKwAbkmSe3y6b97+mD04eIFlPSZ7WG/pipswXeN1Ceh0Mm6hiqOoPMGmATABnVq5mmNhHZuh+UylZXdcqB5iwx0xIU3OnUQHuw6GDaBOOkpLNwAziCbXje/vIjffA1TJqRzLp0g6WRoZdUcwKki87QLDpYY+V8Vch83z+ZEH18zPMZtc1qFZdZj4lnlkc1hIErII0nrtjXh1FKYK0qgEGCuuVF7A6o0MYgFomOptjHhiCmrKJUk6CDcnSSoO3W/wDLDDJcISgxqEsvmiCBTLC0qQwt94REG5HcY02VKAGhwBx+0nbU4M+t5moNOgCWEj4j90QbR97ePfBAOhQxLNqAkMeXl2Yrq1N0vYW62wTWph6Kau4WTsPSQbjTqi8+uOc8yONbAGBpIJhYkdekX2/hjnK3Yiv/ALJtQG0Ql9TayTU1mWBtPpM369BGA6yoAKYYim1XWwEgKZ09zNgp74aV+IBUemlKnDAEOhJHQkiUB7jpucIMxV31XAsY+bWv/VsdLHqLQw5E2y1fSbgMGRqR1lDpVjBZBOv4ANhNyegnOjVphNwGEnUF+KRAWJgrqkgi8C+PwFMNvIYbiZHRtx1EWj/junljUBCaCpHOxFMnqLM8W32jFq77SnBkJIUwzOcIpVlFQsCxSxZgoFu+5M9WM98IOI+N6r0fIZUVSQCVueU/hfFBwbKZbLVRWcs4W+hlkElSL9Cbgx6T2kCtwjLsWqXcVCWbZfiOokKsBfYYmDIr/wDpZ9PadgOoFCTfE+NGoqFV0FRpZkB5vU3wDkM4gLNDG0Bvy7YsaPDKSLpWmGW5Ba+/uJwq4llhTAJVVBNwJ/livHnxkaFEw5AIuyGcr1G101cshsw3A6xh7w+nWelUfyyVV5n7waAxkdZmT74M4caa8tOBInpE9BiMynHq1KoStRtLkax0Pe07xjUAzlgFqqhK5PEqMhmS4Zibg3H8Md8TyixqIB6bT+ONfEOXp0/+00xopVHBCmxKtqhvUSN8Z5DPJVWEYNEEx0xIwIOteJHkUnziAZfKkEsJgG354ZnPqI1kaT0PTGeZqALG3XttviXrcQDVLglYi+GJjOfcxYQtKw5VHA03HQ9rD8McHKEnnILdO/pc+v4YmaVR6d0b4TtPTB6eKzPOgkne/wDVsaenyD+03+8w4j2hdTIzJ1cqmVMAEbWNvbGFI3BPXtb3t7RgzL59Huj9YIOOnyWlrQVN4jY/wGB1kbNBIPBibiHD5sAJHXvPf88E0eGkiVA03iQoMT2nHNQ6GJEmDJX0+kHGTZxT90/hiq3IoTRc9BynDqvkB3LBNwwMA6b9+l7+46YypOAWcNqBMR05bCPTafntOM855tKmVLkKy7auWGCuN+9/m3Y4X0GISzCdRn8PzJB+RxzGxrvX4kofSdvpHyOpKF5XS8ll9DJIvOrSoXt7TOGv9oM6hH0VA5GlijEySoLSt7yRMfe2F5m+GZhjqGgPMws73W/qJYDp274OTjkwqNUBQli25+8AVKydIQ2J7jYWJYiyCjx6evtzCRqG8LzdTTR+8OdlAYaTfaVa4MfMT6Tgb9YQtUAL6IHxC4vFtPT6Y/Z/iFKlS0qDW1hgCoJBZgpL7b6nRtoBXvj9khNJvsj5hNkKnoJnVIhel4vEGxJSenChhtuSfpRsV9YpkA5iWu6RaYItqsep2EdL/wBRhVmqpgSAVuTvsIkdD8JP0w74llsxIWrRClhAC6UFr2JJFrdSfljteHpSo82hmiFQHVeIgkn0vYel8M1jERe5izQiB8xBKqIKNvO99JM/Mdu+P2WonVzEgEEalRWs2+7AEiw3kTNsfOKISxggM8rbcGJufckfXDmllNKU1aoTZmMgmyoOo/5O8WtiouEAPrGr5TcVZmiT8EFF3aImQOm4kDa8R63/AHCG+JGPw3B9DghaaFVC1FbqZWopEqViCsWnveRHWFvGAx0NThSpZmO503JmN7LMdJx4pq8h2nRXIP7Y1fLCfQX/AI4luJsarCJKj4QJJJt0G++G44tCy25EhhsbW9sJaHGql6XnVVptYrT0gGRMNC841dGnYbYd0WE6iWjLHeM+B5hNB89SoQM3KOYkCQsGNJIm5/HYh+E/Aua4kWOXpqtJTDVqhhQd9IKglzcbL7xhnwPNUKbUTVpgMVbzAjKlTyyDpYqxFNWOqCJHJduhxT5X9NeRy7LSWnWKUuRDoplbAAtpVwF6jlG025ox0sWIIxNXcali46P6Lcy2VWjVq0nZRo3dQEX4IOgmbm0drnEB/wCjrieRqljQd6dxronzF9CQOePdceueH/0ucNzUKMwKdSByVQUN+gLABj6Azilr8YpraZI6D/nDT0+IA9r+d56tqn858UyzmQwghipPxQeoMbYVVMiJkmD+E49W8ffpB4cyMpSjmHEfdNQr35lKhTHQVMeUU8xTqu7UlZaZkhWY8v8A4iTOJDh8MbHb6RJ8k6OVYkEnfsJ/jjKvVCsS4BA7G/52wXkspWqOqIjuzfCqiSfaBfvgfOZDTzNTJ/zL+Rj0OBXneaHUwCvm9N0tPqMF5fxWRAcgg2PtI9cbeFs3kVrhs7RLIpGlNkb/ADRftF9Pe2PVOHeOuDT5f9nijAn+7U3AkEz9mGb6rio4cbDzCFStPN6XHsvU2u5Mdz9I6mMb1MoSZ8iofXy2/wDLj3HhuX4dm6RqUkyrowgsgQGOxKwyn0MEYWVf0VcKYk/qqX7Vqo/APhX9JjHBMwYvSS/K6+W92Ww5jAJ3NmExeBNysd8ccZ4PlqKaWzB81wpCqs3KBiAtiBJUXixBktYleIM4tG2XdClSnrNNHLaywILAD4AAxXmiYWx0ErN1Mv55FcEh92DyTIMknrqmfXe43xz0Ren2cXfc9iZy2rEaYXff0mHDs4WYnlWFN3JFlERPVeUgjrBHXDajmw+phpCqNLKxKkgEcpUSQCT6zLfEVIwf4pyjU0pvWFNKrLr5JElmLMSerXDEqANxJ0DAVTIKxREIcFS3Kr9IJOlh8U2v1In4rY6BWNieK6WIjjjGfrUskalIRSnQ2iARGwaBIFxIgWS/LYzfDc1WrLpYsdbFQSZ3kXgX3E2m4xUV6iOpp1R5qtyspLaJuiuAgkQihQV2IW4YRgXgvDBlalNk1STANVgg1MToIQrKqLi9zMAzvrrjygb733/1GOitRufOJ0k/VVUJ9ojwHE3LaneQx1QY06ZkAA9CpXZfhVbQRE6VJBgGQoMn/FDC/qTucPKNSjSB8walRj5ixAlNfOukEaWUK5AkxUj0wNkeMagqyNIkleYEalE6QNgWJuD1OEZW2/8ATettvT17/iC9f5SZzNAiox2gx84Ez8y1un5McookdwI9BfTv7T+ONOJU6VlpLUggGXYHpERpmfWRfp0A+UqhSSRt1nt+WJsjahsZMxgWborTdUQnTqVSbX6duwj8fZZxCofKikCxc6BbcWJt6iPxwdxG4XusXHeAT0veMcU+H2bSBqYMobqoIAIXsSOSexbFmIqAC3Mox5eLkrSz0KVdhp6X29+4wx4HVDTBHLOqF1aQB8UWBHQ39fdJxTgjrWKlSJ6QNrRvA+mLrwJ+j/NCiaykUxUJpt5h0ygALQIMzcRI2jHTdFKWvPNS80ROfFvAsuMl5yVy2aesqghyoddCOHCjcrTKgzsWYG+nHn+T4eHqmmyyb3WSSQJ2G+0/XF3wnh9OrWipaktQhZBg9yAP3tIFr2GG+R4fQ4fxo/q7DS9C4qPTOks0Qv2ikDlBK6XcCYQ2IAdWQCijcKSPt7xyL2nlNJlSizLy1lflYTtHSTHfpj5X4xmKiaamYqsthpLsVgbCNu+H3iDh+rNZjSoT7RmgLpiTMaegF4sD36AIPLMxt698XJkB+v7TSCDNOEPGpCJDQY9Rt+Zx7h4N8GUW4c9KqwDV4rBgASukLqCmLGD7w2PCjKkEkj1H/wDcVHBOOVVVftWJQ6qZJMoTAMe4A+mF5Tptqu4BG9z1Twfk6FPiXkISSuXI1Ru0031DeJHX0HfEz+kHiQy1VqFSi4UElCQNLbKHsO0z6ziZyVV6dTzEYhoKggmQCvlke2kx6W7YdcR8W1KtANmqSVYDU1YgSOXl6EWLD30nrfEdoyha4P7zQAJPcNyFDMpWZzpdU1oBsxkWMj93UbdsfMlwskUEpMrNUdlNNzpCQeUioLrPNMWECZmyTzWUmJsbD+t8ei/ox8HUcx5leuhZVAVFmAzESQYNt1ibX63xUiEmhxM2XfvIylx7y5TypN51uDsJiShJ2A+mMh44q9KQj3//AFx6B4g8O8PoZY1alMpVr5l6dMFg0Cm/lm/UalJkdx0xM1uD8PBhs4A0DUBSLQYGoSGvecM0gdv1MZZuow8OUgn2lSkzAyCpGoEKyVFBEQRvJk2mBbDOlxvJU6dTTl6lEsV8pieaFEHVTmACdzJJJJ7Yk8tmwprmm7HUAV1kEjy1YybQTG0CATYmAxwyeZGoak1nV94tckjfTfYXN9jbEJx7sDuJy2G2nmV/Fc0z09RJabbkwJDWv+8J23OOcjnyCJkmLCTJU6QFJB5RAIIFo/ewv4LnlLeQykSoa4KzrGoDSTZWUgiNww743NFaT6QIeTzyLqYIGnrFr95+UItCcbc9vpJ91JU8y7qcZahSc0QgDPAEeY8HXrC2voCyBAAgzM3W5nQwDsIblUKYAYKsvqB3F0huvJvsE1LO8jhjDBYVjsWYEKIGxF4IgCR66t6GZ5LwdWi5A3VgTvJAiPa84J21rR4o/tcY2TUKhPC80vmuvlTzrIPNr1L96dwe9+UYDo5wNT1ijpLtqUsSSgFgD0e03Pc9Yx8Oe1mIIK2BjbSIAn2/Idb4KzdQJopk3qQ0CwHJMepE/n6YjvwyQvf+N4ksaofNp8y9T7EltztO99QEW3uSPbBuSrZesjrUlHaV1ja+0fywsc6go+8GvHoWMk+84zqU9ISZGqfyticUG99/n6RPMC4lQNJijXMlpF5BlR+An5+mO8rmgmlQLiOxuLm/v16SRjfN51SnNcJAHe5i3qQGt/PCd6yyCu0/DvuOvc4qUF1800XPvH2qVq1oOoW2mwEGTcAGLWFhIxWeDeNVqiVMszrSVqZYuVB0gHytQBgBjIMnoBuTZHkuGVKxhYGgazqMEhbwsfEcbcG4nUhakP5SVUAcAGJBWV1gqGggAxYmJi2KPEJTSpoja/S51cGQ7Gtow4jkKFN0RIXnCinqYvKn/CQekBh1w2fiCM1Z6dNgVKIDUQiQqiER9R1SwDOo0jTUYFpg4nOIZhUrLVCAVAAEcEASI5wLR9Ded8McrkvMy1dmKKrHVzJys0AyZ+EmRZSNh0BJUCFXc8/zKtW+3eSuformuI0hRJK1tCFiJklYLxuB9727YL/SV4Jp5RKIpowJD62YltRU079lgsRYC0YX8Ly7JVNRgCUcMC0cum6kECAVtaCI+7IUj13KeFDmWds7U1l0BFESAmoaZIPxXQHYCRecdTHjLMCh4/H3jNXafzMco4JJBIHbFDkOFv8AqozBAZfNNILNwQuo/KIxlxGg9CpVpT8LFDbfS0T6bfjHU4OyrA01F1Akxfc9YNpiL+2HZcvl3EFk7TnL5ukaj2ZFliB/4WKievNpH9TjTNHVRDwSJ0k9JgmJ7wCY7Y5yTKHIPNIiLC526d8DVc24UUTOlXJgd2hT+QxOAGM3TUCKRE9f6AxXeDOKrQTMg1yhNFjTUdanLpM9x/W2I7MVuaIIgxfv1xjW1q3ci/8AU4pCmbQMfeI/FQzAo0nlvJWIkXd3L1GEd5A+WFRI/wDZ45p0kbmNiBv642hejCMYxEKiZ8yOYKMyiCDIINxsSJ7RtbvGNcvWpkyWNKJNgXEkwLfFY3i4MHbfC9kCETJY3YbQDtPt29cGcPy6uWRhzBQVnZibgfMWHqffBsABc5pFC5ccc8U5KuGfLpWFVSv2hpoNRWmtNBq1lkQIJgAyxJOwx1+q082q1tRRgpVioBhhzLI6je3+LEc+SYUqY2E629AOUflPzGKDhXEERimoAVCFjqD0Jt33HriDqrasicj9veIzsSQ4jPzEQVQttSEgSCQF5hab7R7zffAuQV3qhVBYyIUS3S3t19oPacU3gDw+CKmYrKSVqEIG7rILT1HQD3PXDziNGklMnLkU2Yc5QR0MX3kST88QNkTHdnf4NorTsWky/BhRJNTM0kqc32agubiRqZRy/CCbXjCritBteorsFgi4ICxufl+GNvEPDWoVzBY0vNKCo5E1Cl3IAgkAgAkAiRvMAMqtA1svTdTcIRHfSQRPuo/HGdReB11fSZkUqamXA11ORG6sfqRb8TjrxLRBZVESq7erGfxAwX4ZpyzW+4sHvJa/1H4YVZ/iCtmC0agCSLx8IYD3sPxxz1BbqDXYScAlrizj+YKaFQTLFmMAix0ruDJJUm8C/bCtczVGXNPVCz5hpxFwu8dbAR27A4acQOoggQSevS8W7/XvbAXBaoDk1gAPhCx8RPeNhNyfYDfHYxGsXHEqU0u0feE6FZVFRQQdMxbYyA0sQBv1v9QBjxLMVqR8g0/2jFwlO86z5hgLvLAEiJGgdBcjiOaqCpFQc0SRIIYHm3BuCbb7+owenD/OArkrSAsCTeV6qtrsI266t5xIH0vreqPwSnC1WouCJwEVaNNqTKWZOYaTNMAFnIAktEESOp74x4pWFDL+WKqGVA1rGxVYkwSBEgCSYC6bzg3h3E2daq6QxWQaoEMdRiW3Exubza98AZytUGjUxaj5ytpWGAg6gLXOx6yQPYYpxgWB73/EdqtwFnOUylNaL1q9QoAVSmNSkOXCkllAJDadwfux/nw8/SxxepTejToqyMLFwTz8oIUR90En59MSniDjK5nVRFJ6cBVFMMmhXuDATeV0gajK8wsLYtv0f5tM/TajxBFerlyEUMCCABouVNzygT/PHRwAlSh2JI/aW0BvPO+NcHWnQFRmmtUrlSJHwhFbUVmbsTB/4ldmKYFViDKmwBt1iR2xbfpp4Z5OZyvl0wlIqQNOxIa4Am0Ar0i+JXjfAq2WJStCERym9jt7zjHUpQP0mnioqbOqrQFIvMkdtsc5fjLrUFSACHDAnexn3wPWpCYnftgqnkkeCWCC9txI2HpPz3wY0rvAIMd+LczTqkMqKGdjWMf95zAfT8e2J00yQ7dwNzOOwwRjI5Yid4v8thjjOZhQGIuCYWO38MeUEbDeeHvFhrHVpJtMExhmlBYF8ZUaQM6QSfnjRcwsb4Y5viGBczdWFRXfU1MG5MnqAd+gPT3w2zuT01NYZSpVCGm0qQRJ9QUM9yexwrrZ4pUKsp0ttG0E2MdtMYoK9RTSX7McqrPNBA2BkGQVaTP+Id7hlZhXpxOY5IAjil4OOZ0OjinTYieYFoILakEQdB1SJBhBEFgcdN+j0HOIlI1BSanTq0nIkEcis3mWBJqMIAuBBMC+HnAfFJYq1QGqqVJAMq6tyiGaYfUUB1H4tU2OP3EfEVWpnAKTCnREcp5WphAVuoY6ms4kEk2HTThA6hFxle4+36/Se1oEoSp4UKdQnLFvgAhh97mvA7svfaY9DMvw/MhKxpjW7hQp12RWYqzNMBdLSLSYAucBZ/PNla0lRaGUPOki2kwCCVDrqi1xg7+0DVoEq4gBSyyJfV107wG6RAnHKOnQvk9fbbYjf9PpJA6lBY4v8ciTvHs5mxUFLMaW1AQ/l0wWUWBDBdenqAYneLg4d+D88Gml+6FYe2zfTlHzwjHA2rcQUVqqulRG0sKgXQdDFAwJBMOApgEXJnDLxLwynls6lXLVUam1UltNWjK62B0pTRtQRUkSfwFzd1PTf1OGwRx+I58Zca7hP9ojL5Wob6mdqafJzTBn0B1YSZCpGo7iIk33cD8ifpjbPIAqUlOpaa2YXDNLMSD1llI9bYX5KrLfFI1SfoxxBjxAKx9Tf27SUCp+rVQreY4gMpLLv1mNu4Ft7d8YjNI+nQRE2Futj7mb4wrVagU+WqhwuoggkRqIAIkzMj8B1wXSyvmZf9YAWkV3BViLbnlkuFEbLIFzscdAYhpB+0q8Py3CcxRNtmFj8Qv0Ezf3gWEYYZHiTzoQwIkxYkQZnrHUL0k/Jbk84Cj0naly0wVdAIJi3MIadjcTuYsRgunlvKJIIdUJkldJgqsTDkddgxjr/hlfHsQZPTLZEKbMJTpONIhoB0zNo2AYCfQ2/j1xPxDTXh1KitEKFcBSIBAp3HpqBYAG+89DHGoM50fAJEAm/wCNwPXpPpPFDKJV+zbLyXBVaiqAT2uLmYO6myzsRg8GRl9fnz6x+ByDZ4kzw9URWUKJYCPT5kdhjvJccfLualMsrdTO/X57A/LBnFKiIjUKdIghwdTrzSAQ0SJQFdAhTB0kwJwmr0IAsPniogarPedlTYlR4t8VPnctlw6jWjMwYdmgLc3sBf2HbCjxHnKmbKVHdtXlqrzeWWRM+0H5nAdOpyhYiLY3o1tBIIBVhB6GJ6Ywu17w6BEn8xw/UJLQZxsrctxMYdZzLKzO1OyBzpWb6STE94EXxg9IbWjDPGvYzQvpFDUwRMTfb+t8d0KYIvIkGBbe0T6RP4YJXLgglYMbiY9MCVKB1Rthoa9pmm4Tw+mgeXfSoFzAPpsT7/TE/UWSSDAnBtcW3xxTURuMUJ5d55VAlovhh88Wp0yiQUVGfUBMFYLQehn102mCMY8Qyr5YUTVXQagcaCQWkMSQUPw3IF7EhuxxqucaioekBIlxHVp95JkNtEelsK+J0q+YapUeBWPMEA0mQwCgIbjkJ3vYSb3lx+ZdLcTjLTLRln4c4nl6VZWrE6FW8DVKgQJBuRqgH0O0XDnN5TLo+tKcuAdQ0uSWDtL2mdU7gWuBiB4lRPmU6pJQCn5xgdNLF6cHqW5I7SemGnh6lWrVWIh6FQKoRgChkRt02CmIkRvGJXw3i52P88TAlY6PzeZ1s5T/AF2sXctTWoyVKZAgaiR3kQAzCQPh9cNq/D1o1svpYFWplVCmQQNRnVPqtt8M/GNKgaNWoadNfKH7Z9ZYNUZzNMfea4ZJsFYAaQ0gHhVGmMuquyGrTZ1TSpWXMluUxB8szbfpIvhfUYQAps8EV9AYGbGNOx7SZ4wlSp5kVXAhjoLOQ5GyxMdgJsPwwFw/JNIggabksYAhT0gkWHb2wVntXmVaiIxpoTqaGlNLFQGLAFSeSzAGXAjYYJyyCoqPGmSoaf3SwLAxPxKhjuAfXFDa8ahW49ZhtRpM/cWfSGiZVgQeh1Qfwk2wvyRiosAgEz6XAt8jIwx8Q8KamKa1JHlm47x1k7gqQbW2gkXJf/8AngtGjW/WKZDKSqJOpyrPqAESoCAElouQu5wKJWM17/pNCbEjtPuYTTSCnSsrzggE6bmJIIQQzX9AemFee8RqieTTQmG1CoGuDc8omxBEza/TbFBkKFatXakgpkNoWaglQTTZhDAcrM+nuYkwcJs/RALMiU6opsQySwMFZHltZnADyYMixYQbrwodi49xvMS6FiKs5XXSuhSHm7kjmkkxpiARI+hwx4bWBrBhqSkQSwBJ0nTJgmYBbv3jCnP5NgFLLCNOkyDt01D73cW36Y24bUsQCpZd4Malt7SREEdenXD3W02mMuoSy4FSpVDLPpZjAYAiSbLMWiTt633xReDqlChXrMdANR9FFiPhATzHXUbwNUx6HriMymb03E6hAEeoIme3r8r4x4jXqNQIEhlfXyiSNQYQIEg37wB+C+my+G1AQ+mNGjPdafDKVQaqi06x3VmVWsQJiZgE9ukY8a/SN4fK56oKK00pUqC1GAGmAzsvT4jNp9MVnC/GwWrSoqx8oKEZ36abs3z29hhbWy1PiNfOqao1MnmZdxHKEaDqIN9XIIN4XpAx1czI67TqrxISrwsiklYghGYpI6ERE9pJIE9QRgdc2PhYSdh6/wBDDDylNLygwQjUzEsDeRUjoCQEAkAwCQBuwyzeToLUARg4epLdZWNIWFM/CzzBn4SDItGcKeu0dZqUNDh+WzOXogOKVfUFkjlbUDFxvcRI/HolXw3VLBDTKhjALWE9pPy+uKXJZU5VK1dytBnU0aQJB0zclSWMAACATYJ6xhRneJaqaUnzI5N7SdV9QN53AQAdvWSrwiSShsCAj3/bxJnOuKUpEFWIOx9Pz6jGJUhdcEpIBYXAJEiSNpAP0PbBfEeD04JWspbUBpJAEH7xIm0zsNo7ida4y6kklABcCVPw6UN4g7GpAs8xfTinHhvvH66k9mYYyJv1xjTURgrjudTVSSkoIRAG0kHmliQGBhh1n1jphY2dM/Cfpijw2G0EsJXZoVDp0GUFIFtBvOqTqWxAsem/1woyHEnpVablQxkghhIYnUokdjH4YPpf3yh/kH8cfOIf3hfZv9+YxLjP+J9LnHQ9o5zVSrm5amuqpU1Iqj94OskyYurNM2gzPZhwDhtbKEirSakZOkNq0sFaNSseYrtE3+s4D4Btl/n/ALhg2t/1Cr/7v/c2JH82LIvoR+8X/g3sYg8X1czmKoB1tzGsYJYEEkISoty0wo1eoxQUXiiCpJValS5m6+XpFpMDl2vECDbAlf8AbU/9Sn/tp4a5D9hU/wBb+GE9RmJxqD8uLyZCVoxhkuJNTp/qjEeXWUBnUnzFLKApZU52206lsAoWwIhNwHjwM0C9JqLlQTWVwwRGkhaidYLEMdp2g4a9U+X+w4Z+D/8ArHEv9FP4Yt6QnKACeP8AcpxsXoHtF+V4e/6xlxHmLCspYRpa4pagYnTXWDEyqzsTjLxD4cbJ1FrAUkXSECLLMXIZ6p1EXGvVcxN+UBcOOG/tct/lT/7g4Scf/wClUf8AOP8A6ebxikFXx185hBRoYQvNV6zUqT0cstJEBpo86hUJtrm0cqausAXPw4Ut4TRqq1q2YppSCnkUpqI28whR1O8qJlRcnFO/9wy3v/8AhGJ7K/3X5j/Y2I26ghyR6D9Yhm0v9hJXNoiFXp1EqoGk06hiYsNSkg3EjoR+e3EOLgrSVEQROkCCy95MjUDcfDHzsI6t/eB8sP8AP/HW/wAz/lTxe+ECrNwzhAqPMpVBaQdbdYBCg/eiYsO/p0x3mZd4EwLD8QZEX9oj3vjTwJ+3Hs2DMxs3+n/5McvIdD7RGM0+0G8M5hkzCUVRWFQw0jYRqcG3MIm3rvh/nuF5bJNpXzHauPLCsRygnoVAMAwZ3sMS/hH++Uf8xw68ef3ij7H8lxcvlO3c7zoVeUD2ifjORRKVbMBw3msVXcBSXZnPqdCj0GtvTBeX4gmRyfn+UP1irADMs+WpMxe4JF4i83kLBXp/dcv/AK6/7lwy8Q/BmP8APS/J8JxjxHCHiz+BQqaxpxj7b/ptUn+J+IRWVXd2eqGgLAgKACDAEDmmwF8A0EmCSYJ64/V/2jf6h/MYYZn+6Uf9RsUFQo0rLk7TnNZdV08ytKgyOk9D6jCbOXMDb0wxG59sLc11xmLYwzCuB0aPmprgDVzEjp8v6vim4rwfJrVcKQRMggTMgHe+IbLfE3t/HBw2HsPyw5yRPKgbm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1029" name="Picture 5" descr="https://encrypted-tbn1.gstatic.com/images?q=tbn:ANd9GcQLC8_gRfEPMZsKzbDNB2UaFJ8st2eb_JWB7fOWoorjfBLuKvEv0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7937"/>
            <a:ext cx="9144000" cy="685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46"/>
          <p:cNvGrpSpPr>
            <a:grpSpLocks/>
          </p:cNvGrpSpPr>
          <p:nvPr/>
        </p:nvGrpSpPr>
        <p:grpSpPr bwMode="auto">
          <a:xfrm>
            <a:off x="460375" y="692696"/>
            <a:ext cx="2592388" cy="936625"/>
            <a:chOff x="2018" y="2432"/>
            <a:chExt cx="1633" cy="590"/>
          </a:xfrm>
        </p:grpSpPr>
        <p:sp>
          <p:nvSpPr>
            <p:cNvPr id="10" name="Oval 42"/>
            <p:cNvSpPr>
              <a:spLocks noChangeArrowheads="1"/>
            </p:cNvSpPr>
            <p:nvPr/>
          </p:nvSpPr>
          <p:spPr bwMode="auto">
            <a:xfrm>
              <a:off x="2018" y="2432"/>
              <a:ext cx="1633" cy="590"/>
            </a:xfrm>
            <a:prstGeom prst="ellipse">
              <a:avLst/>
            </a:prstGeom>
            <a:gradFill rotWithShape="1">
              <a:gsLst>
                <a:gs pos="0">
                  <a:srgbClr val="FF9933"/>
                </a:gs>
                <a:gs pos="50000">
                  <a:srgbClr val="FFFF00"/>
                </a:gs>
                <a:gs pos="100000">
                  <a:srgbClr val="FF9933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1" name="Text Box 33"/>
            <p:cNvSpPr txBox="1">
              <a:spLocks noChangeArrowheads="1"/>
            </p:cNvSpPr>
            <p:nvPr/>
          </p:nvSpPr>
          <p:spPr bwMode="auto">
            <a:xfrm>
              <a:off x="2109" y="2523"/>
              <a:ext cx="1497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2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2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2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2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2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u-HU" sz="1600" b="1" dirty="0"/>
                <a:t>Sűrűség (viszkozitás)</a:t>
              </a:r>
              <a:r>
                <a:rPr lang="hu-HU" dirty="0"/>
                <a:t> : </a:t>
              </a:r>
            </a:p>
            <a:p>
              <a:pPr algn="ctr" eaLnBrk="1" hangingPunct="1"/>
              <a:r>
                <a:rPr lang="hu-HU" dirty="0"/>
                <a:t>A transzferált tudás sokrétűsége / gazdagsága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979712" y="1774557"/>
            <a:ext cx="6062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i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„OTT LENNI EZERREL ....”</a:t>
            </a:r>
            <a:endParaRPr lang="hu-HU" sz="3600" b="1" i="1" dirty="0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660232" y="2420888"/>
            <a:ext cx="19575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(Hitelesség)</a:t>
            </a:r>
            <a:endParaRPr lang="hu-H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36096" y="5903185"/>
            <a:ext cx="3402085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hu-HU" dirty="0" smtClean="0"/>
              <a:t>ZsKF Mentorprogram tapasztalatai</a:t>
            </a:r>
            <a:endParaRPr lang="hu-HU" dirty="0"/>
          </a:p>
        </p:txBody>
      </p:sp>
      <p:sp>
        <p:nvSpPr>
          <p:cNvPr id="20" name="Freeform 19"/>
          <p:cNvSpPr/>
          <p:nvPr/>
        </p:nvSpPr>
        <p:spPr>
          <a:xfrm>
            <a:off x="3920787" y="2492896"/>
            <a:ext cx="1731333" cy="3410289"/>
          </a:xfrm>
          <a:custGeom>
            <a:avLst/>
            <a:gdLst>
              <a:gd name="connsiteX0" fmla="*/ 1468631 w 1468631"/>
              <a:gd name="connsiteY0" fmla="*/ 2618509 h 2618509"/>
              <a:gd name="connsiteX1" fmla="*/ 49 w 1468631"/>
              <a:gd name="connsiteY1" fmla="*/ 1274618 h 2618509"/>
              <a:gd name="connsiteX2" fmla="*/ 1427068 w 1468631"/>
              <a:gd name="connsiteY2" fmla="*/ 0 h 2618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68631" h="2618509">
                <a:moveTo>
                  <a:pt x="1468631" y="2618509"/>
                </a:moveTo>
                <a:cubicBezTo>
                  <a:pt x="737803" y="2164772"/>
                  <a:pt x="6976" y="1711036"/>
                  <a:pt x="49" y="1274618"/>
                </a:cubicBezTo>
                <a:cubicBezTo>
                  <a:pt x="-6878" y="838200"/>
                  <a:pt x="710095" y="419100"/>
                  <a:pt x="1427068" y="0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81413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encrypted-tbn1.gstatic.com/images?q=tbn:ANd9GcRb3_9SgZiy3o8CSNZqEehA-L3mz_ZEgt76hqAWB15SmhRNJe7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91" y="0"/>
            <a:ext cx="914549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-1332656" y="-4028395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. </a:t>
            </a:r>
            <a:endParaRPr lang="hu-HU" dirty="0"/>
          </a:p>
        </p:txBody>
      </p:sp>
      <p:sp>
        <p:nvSpPr>
          <p:cNvPr id="7" name="TextBox 6"/>
          <p:cNvSpPr txBox="1"/>
          <p:nvPr/>
        </p:nvSpPr>
        <p:spPr>
          <a:xfrm>
            <a:off x="899592" y="478486"/>
            <a:ext cx="6952929" cy="830997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hu-HU" sz="4800" b="1" dirty="0" smtClean="0">
                <a:solidFill>
                  <a:srgbClr val="FFFF00"/>
                </a:solidFill>
                <a:latin typeface="Book Antiqua" pitchFamily="18" charset="0"/>
              </a:rPr>
              <a:t>MOTIVÁCIÓ</a:t>
            </a:r>
            <a:r>
              <a:rPr lang="hu-HU" dirty="0" smtClean="0"/>
              <a:t> </a:t>
            </a:r>
            <a:r>
              <a:rPr lang="hu-HU" dirty="0" smtClean="0">
                <a:solidFill>
                  <a:srgbClr val="FFFF00"/>
                </a:solidFill>
              </a:rPr>
              <a:t>– kiemelkedő fontossággal bír</a:t>
            </a:r>
            <a:endParaRPr lang="hu-HU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520637">
            <a:off x="2987824" y="1801623"/>
            <a:ext cx="500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FFFF00"/>
                </a:solidFill>
              </a:rPr>
              <a:t>Extrinsic </a:t>
            </a:r>
            <a:r>
              <a:rPr lang="hu-HU" sz="1200" dirty="0">
                <a:solidFill>
                  <a:srgbClr val="FFFF00"/>
                </a:solidFill>
              </a:rPr>
              <a:t>(eszköz jellegű)</a:t>
            </a:r>
            <a:r>
              <a:rPr lang="hu-HU" dirty="0">
                <a:solidFill>
                  <a:srgbClr val="FFFF00"/>
                </a:solidFill>
              </a:rPr>
              <a:t> </a:t>
            </a:r>
            <a:r>
              <a:rPr lang="hu-HU" dirty="0" smtClean="0">
                <a:solidFill>
                  <a:srgbClr val="FFFF00"/>
                </a:solidFill>
              </a:rPr>
              <a:t>// Intrinsic </a:t>
            </a:r>
            <a:r>
              <a:rPr lang="hu-HU" sz="1200" dirty="0">
                <a:solidFill>
                  <a:srgbClr val="FFFF00"/>
                </a:solidFill>
              </a:rPr>
              <a:t>(önjutalmazó) </a:t>
            </a:r>
            <a:r>
              <a:rPr lang="hu-HU" dirty="0" smtClean="0">
                <a:solidFill>
                  <a:srgbClr val="FFFF00"/>
                </a:solidFill>
              </a:rPr>
              <a:t>motiváció</a:t>
            </a:r>
            <a:endParaRPr lang="hu-HU" dirty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1362829">
            <a:off x="476315" y="6102589"/>
            <a:ext cx="1163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rgbClr val="FFC000"/>
                </a:solidFill>
              </a:rPr>
              <a:t>Szükséglet</a:t>
            </a:r>
          </a:p>
        </p:txBody>
      </p:sp>
      <p:sp>
        <p:nvSpPr>
          <p:cNvPr id="11" name="TextBox 10"/>
          <p:cNvSpPr txBox="1"/>
          <p:nvPr/>
        </p:nvSpPr>
        <p:spPr>
          <a:xfrm rot="596983">
            <a:off x="3665625" y="5885256"/>
            <a:ext cx="3407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rgbClr val="FFC000"/>
                </a:solidFill>
              </a:rPr>
              <a:t>Elsődleges és másodlagos drive-ok</a:t>
            </a:r>
          </a:p>
        </p:txBody>
      </p:sp>
      <p:sp>
        <p:nvSpPr>
          <p:cNvPr id="12" name="TextBox 11"/>
          <p:cNvSpPr txBox="1"/>
          <p:nvPr/>
        </p:nvSpPr>
        <p:spPr>
          <a:xfrm rot="21345011">
            <a:off x="5725307" y="5312136"/>
            <a:ext cx="2569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rgbClr val="FFC000"/>
                </a:solidFill>
              </a:rPr>
              <a:t>Drive-redukciós elmélet   </a:t>
            </a:r>
          </a:p>
        </p:txBody>
      </p:sp>
      <p:sp>
        <p:nvSpPr>
          <p:cNvPr id="13" name="TextBox 12"/>
          <p:cNvSpPr txBox="1"/>
          <p:nvPr/>
        </p:nvSpPr>
        <p:spPr>
          <a:xfrm rot="966226">
            <a:off x="6677380" y="6023305"/>
            <a:ext cx="2137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rgbClr val="FFC000"/>
                </a:solidFill>
              </a:rPr>
              <a:t>Arousalszint elmélet 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69366" y="4637735"/>
            <a:ext cx="9074634" cy="679455"/>
            <a:chOff x="140212" y="4490192"/>
            <a:chExt cx="9074634" cy="679455"/>
          </a:xfrm>
        </p:grpSpPr>
        <p:sp>
          <p:nvSpPr>
            <p:cNvPr id="14" name="TextBox 13"/>
            <p:cNvSpPr txBox="1"/>
            <p:nvPr/>
          </p:nvSpPr>
          <p:spPr>
            <a:xfrm rot="20946525">
              <a:off x="140212" y="4767335"/>
              <a:ext cx="35873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b="1" dirty="0" smtClean="0">
                  <a:solidFill>
                    <a:srgbClr val="FFC000"/>
                  </a:solidFill>
                </a:rPr>
                <a:t>Biológiai motívumok</a:t>
              </a:r>
              <a:r>
                <a:rPr lang="hu-HU" dirty="0" smtClean="0">
                  <a:solidFill>
                    <a:srgbClr val="FFC000"/>
                  </a:solidFill>
                </a:rPr>
                <a:t> : önfenntartás 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 rot="20911545">
              <a:off x="1407166" y="4800315"/>
              <a:ext cx="35418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b="1" dirty="0" smtClean="0">
                  <a:solidFill>
                    <a:srgbClr val="FFC000"/>
                  </a:solidFill>
                </a:rPr>
                <a:t>Szociális motívumok</a:t>
              </a:r>
              <a:r>
                <a:rPr lang="hu-HU" dirty="0" smtClean="0">
                  <a:solidFill>
                    <a:srgbClr val="FFC000"/>
                  </a:solidFill>
                </a:rPr>
                <a:t> : fajfenntartás 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 rot="20918815">
              <a:off x="2896770" y="4490192"/>
              <a:ext cx="63180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 smtClean="0">
                  <a:solidFill>
                    <a:srgbClr val="FFC000"/>
                  </a:solidFill>
                </a:rPr>
                <a:t>K</a:t>
              </a:r>
              <a:r>
                <a:rPr lang="hu-HU" b="1" dirty="0" smtClean="0">
                  <a:solidFill>
                    <a:srgbClr val="FFC000"/>
                  </a:solidFill>
                </a:rPr>
                <a:t>íváncsiság motívum</a:t>
              </a:r>
              <a:r>
                <a:rPr lang="hu-HU" dirty="0" smtClean="0">
                  <a:solidFill>
                    <a:srgbClr val="FFC000"/>
                  </a:solidFill>
                </a:rPr>
                <a:t> Ingerkereső // Explorációs // Manipulációs  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 rot="814922">
            <a:off x="1298803" y="4117802"/>
            <a:ext cx="4070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rgbClr val="FFFF00"/>
                </a:solidFill>
              </a:rPr>
              <a:t>Abraham </a:t>
            </a:r>
            <a:r>
              <a:rPr lang="hu-HU" dirty="0" smtClean="0">
                <a:solidFill>
                  <a:srgbClr val="FFC000"/>
                </a:solidFill>
              </a:rPr>
              <a:t>Maslow szükséglet- </a:t>
            </a:r>
            <a:r>
              <a:rPr lang="hu-HU" dirty="0" smtClean="0">
                <a:solidFill>
                  <a:srgbClr val="FFFF00"/>
                </a:solidFill>
              </a:rPr>
              <a:t>hierarchiája</a:t>
            </a:r>
          </a:p>
        </p:txBody>
      </p:sp>
      <p:sp>
        <p:nvSpPr>
          <p:cNvPr id="18" name="TextBox 17"/>
          <p:cNvSpPr txBox="1"/>
          <p:nvPr/>
        </p:nvSpPr>
        <p:spPr>
          <a:xfrm rot="20747771">
            <a:off x="58515" y="2720398"/>
            <a:ext cx="4572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rgbClr val="FFFF00"/>
                </a:solidFill>
              </a:rPr>
              <a:t>Teljesítmény: </a:t>
            </a:r>
            <a:r>
              <a:rPr lang="hu-HU" sz="1400" dirty="0" smtClean="0">
                <a:solidFill>
                  <a:srgbClr val="FFFF00"/>
                </a:solidFill>
              </a:rPr>
              <a:t>sikerorientált vs. kudarckerülő személyiség</a:t>
            </a:r>
          </a:p>
        </p:txBody>
      </p:sp>
      <p:sp>
        <p:nvSpPr>
          <p:cNvPr id="19" name="TextBox 18"/>
          <p:cNvSpPr txBox="1"/>
          <p:nvPr/>
        </p:nvSpPr>
        <p:spPr>
          <a:xfrm rot="236419">
            <a:off x="3379199" y="2931283"/>
            <a:ext cx="500130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rgbClr val="FFFF00"/>
                </a:solidFill>
              </a:rPr>
              <a:t>Murray </a:t>
            </a:r>
          </a:p>
          <a:p>
            <a:r>
              <a:rPr lang="hu-HU" sz="1200" dirty="0" smtClean="0">
                <a:solidFill>
                  <a:srgbClr val="FFFF00"/>
                </a:solidFill>
              </a:rPr>
              <a:t>(teljesítmény, birtoklás, védekezés, hatalom, társas kapcsolatok, megismerés)</a:t>
            </a:r>
            <a:endParaRPr lang="hu-HU" sz="1200" dirty="0">
              <a:solidFill>
                <a:srgbClr val="FFFF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 rot="782138">
            <a:off x="1706916" y="6051896"/>
            <a:ext cx="677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rgbClr val="FFC000"/>
                </a:solidFill>
              </a:rPr>
              <a:t>Drive</a:t>
            </a:r>
            <a:endParaRPr lang="hu-HU" dirty="0"/>
          </a:p>
        </p:txBody>
      </p:sp>
      <p:sp>
        <p:nvSpPr>
          <p:cNvPr id="22" name="TextBox 21"/>
          <p:cNvSpPr txBox="1"/>
          <p:nvPr/>
        </p:nvSpPr>
        <p:spPr>
          <a:xfrm rot="20594209">
            <a:off x="2672763" y="6177564"/>
            <a:ext cx="1470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rgbClr val="FFC000"/>
                </a:solidFill>
              </a:rPr>
              <a:t>Homeosztázis</a:t>
            </a:r>
          </a:p>
        </p:txBody>
      </p:sp>
    </p:spTree>
    <p:extLst>
      <p:ext uri="{BB962C8B-B14F-4D97-AF65-F5344CB8AC3E}">
        <p14:creationId xmlns:p14="http://schemas.microsoft.com/office/powerpoint/2010/main" val="1823774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encrypted-tbn3.gstatic.com/images?q=tbn:ANd9GcTFgLhUcshotvBY0ODYALRdpichVINkavBQgaAVhkIbHWRhGtPA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47"/>
            <a:ext cx="9188628" cy="6869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val 7"/>
          <p:cNvSpPr/>
          <p:nvPr/>
        </p:nvSpPr>
        <p:spPr>
          <a:xfrm>
            <a:off x="513489" y="2426987"/>
            <a:ext cx="6336704" cy="418580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Curved Left Arrow 10"/>
          <p:cNvSpPr/>
          <p:nvPr/>
        </p:nvSpPr>
        <p:spPr>
          <a:xfrm>
            <a:off x="5302021" y="4303866"/>
            <a:ext cx="3096343" cy="1915931"/>
          </a:xfrm>
          <a:prstGeom prst="curvedLeftArrow">
            <a:avLst>
              <a:gd name="adj1" fmla="val 19769"/>
              <a:gd name="adj2" fmla="val 50000"/>
              <a:gd name="adj3" fmla="val 25000"/>
            </a:avLst>
          </a:prstGeom>
          <a:solidFill>
            <a:srgbClr val="99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rgbClr val="C0000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347356" y="548680"/>
            <a:ext cx="5796644" cy="4401830"/>
            <a:chOff x="5099386" y="764704"/>
            <a:chExt cx="5796644" cy="4401830"/>
          </a:xfrm>
        </p:grpSpPr>
        <p:sp>
          <p:nvSpPr>
            <p:cNvPr id="6" name="Oval 5"/>
            <p:cNvSpPr/>
            <p:nvPr/>
          </p:nvSpPr>
          <p:spPr>
            <a:xfrm>
              <a:off x="5099386" y="764704"/>
              <a:ext cx="5796644" cy="4401830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300192" y="1411347"/>
              <a:ext cx="3749744" cy="3108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Kreativitás</a:t>
              </a:r>
            </a:p>
            <a:p>
              <a:endParaRPr lang="hu-HU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hu-HU" sz="28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Önkifejezés</a:t>
              </a:r>
            </a:p>
            <a:p>
              <a:endParaRPr lang="hu-HU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hu-HU" sz="28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Alkotás</a:t>
              </a:r>
            </a:p>
            <a:p>
              <a:endParaRPr lang="hu-HU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hu-HU" sz="28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Autotelikus aktivitások</a:t>
              </a:r>
              <a:endParaRPr lang="hu-HU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3" name="Curved Left Arrow 12"/>
          <p:cNvSpPr/>
          <p:nvPr/>
        </p:nvSpPr>
        <p:spPr>
          <a:xfrm rot="10800000">
            <a:off x="2267744" y="2749595"/>
            <a:ext cx="1872208" cy="1915931"/>
          </a:xfrm>
          <a:prstGeom prst="curvedLeftArrow">
            <a:avLst>
              <a:gd name="adj1" fmla="val 19769"/>
              <a:gd name="adj2" fmla="val 50000"/>
              <a:gd name="adj3" fmla="val 25000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65617" y="3396505"/>
            <a:ext cx="383630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Érzelmek</a:t>
            </a:r>
          </a:p>
          <a:p>
            <a:endParaRPr lang="hu-HU" sz="28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hu-HU" sz="2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Harmónia</a:t>
            </a:r>
          </a:p>
          <a:p>
            <a:endParaRPr lang="hu-HU" sz="28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hu-HU" sz="2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Megértés (Megértettetés)</a:t>
            </a:r>
            <a:endParaRPr lang="hu-HU" sz="28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859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encrypted-tbn0.gstatic.com/images?q=tbn:ANd9GcR0-b7fQVPIXsbgx0_K1hXxYTjXafFJKDysNK5vMdqybELBi3ijw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577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23528" y="3105835"/>
            <a:ext cx="864096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u-HU" sz="4400" i="1" dirty="0" smtClean="0">
                <a:solidFill>
                  <a:srgbClr val="FFFF00"/>
                </a:solidFill>
                <a:latin typeface="Georgia" pitchFamily="18" charset="0"/>
                <a:cs typeface="Times New Roman" pitchFamily="18" charset="0"/>
              </a:rPr>
              <a:t>KÖSZÖNÖM A MEGTISZTELŐ FIGYELMET!</a:t>
            </a:r>
            <a:endParaRPr lang="hu-HU" sz="4400" i="1" dirty="0">
              <a:solidFill>
                <a:srgbClr val="FFFF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937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241</TotalTime>
  <Words>258</Words>
  <Application>Microsoft Office PowerPoint</Application>
  <PresentationFormat>On-screen Show (4:3)</PresentationFormat>
  <Paragraphs>56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Marczellné Szilágyi Eszter  (intézetvezető-helyettes, Zsigmond Király Főiskola, Gazdaság – és Vezetéstudományi Intézet) A tudástranszfer sűrűségét befolyásoló tényezők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Eszti</dc:creator>
  <cp:lastModifiedBy>Eszti</cp:lastModifiedBy>
  <cp:revision>14</cp:revision>
  <dcterms:created xsi:type="dcterms:W3CDTF">2013-03-12T19:54:39Z</dcterms:created>
  <dcterms:modified xsi:type="dcterms:W3CDTF">2013-03-12T23:56:15Z</dcterms:modified>
</cp:coreProperties>
</file>