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77" r:id="rId4"/>
    <p:sldId id="278" r:id="rId5"/>
    <p:sldId id="279" r:id="rId6"/>
    <p:sldId id="280" r:id="rId7"/>
    <p:sldId id="281" r:id="rId8"/>
    <p:sldId id="282" r:id="rId9"/>
    <p:sldId id="27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959" autoAdjust="0"/>
  </p:normalViewPr>
  <p:slideViewPr>
    <p:cSldViewPr snapToGrid="0" snapToObjects="1">
      <p:cViewPr varScale="1">
        <p:scale>
          <a:sx n="120" d="100"/>
          <a:sy n="120" d="100"/>
        </p:scale>
        <p:origin x="-1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6AB5F6-6892-DA4A-8BDF-FCE24CADB6F3}" type="datetimeFigureOut">
              <a:rPr lang="en-US" smtClean="0"/>
              <a:t>3/10/13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57C589-5C70-C84A-9CFC-9008C4397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19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u-HU" sz="1300" dirty="0" smtClean="0">
                <a:latin typeface="Bookman Old Style" charset="0"/>
              </a:rPr>
              <a:t>Mint a tárgyi világ</a:t>
            </a:r>
          </a:p>
          <a:p>
            <a:pPr>
              <a:lnSpc>
                <a:spcPct val="80000"/>
              </a:lnSpc>
            </a:pPr>
            <a:r>
              <a:rPr lang="hu-HU" sz="1300" dirty="0" smtClean="0">
                <a:latin typeface="Bookman Old Style" charset="0"/>
              </a:rPr>
              <a:t>Mint a társas világ megkonstruálása</a:t>
            </a:r>
          </a:p>
          <a:p>
            <a:pPr lvl="1">
              <a:lnSpc>
                <a:spcPct val="80000"/>
              </a:lnSpc>
            </a:pPr>
            <a:r>
              <a:rPr lang="hu-HU" sz="1300" dirty="0" smtClean="0">
                <a:latin typeface="Bookman Old Style" charset="0"/>
              </a:rPr>
              <a:t>1. a szervezet társas, dinamikus és komplex  rendszer, amely a jelentésazonosító folyamatok  során jön létre,</a:t>
            </a:r>
          </a:p>
          <a:p>
            <a:pPr lvl="1">
              <a:lnSpc>
                <a:spcPct val="80000"/>
              </a:lnSpc>
            </a:pPr>
            <a:r>
              <a:rPr lang="hu-HU" sz="1300" dirty="0" smtClean="0">
                <a:latin typeface="Bookman Old Style" charset="0"/>
              </a:rPr>
              <a:t>2. a szervezetalakítás állandó folyamatában részt  vevő felek célja, hogy létrehozzanak egy -  többé-kevésbé - közösen elfogadott valóságképet,  amely a közös cselekvés alapja,</a:t>
            </a:r>
          </a:p>
          <a:p>
            <a:pPr lvl="1">
              <a:lnSpc>
                <a:spcPct val="80000"/>
              </a:lnSpc>
            </a:pPr>
            <a:r>
              <a:rPr lang="hu-HU" sz="1300" dirty="0" smtClean="0">
                <a:latin typeface="Bookman Old Style" charset="0"/>
              </a:rPr>
              <a:t>3. ebben a folyamatban a nyelvnek - amely adott  kontextust és előfeltevéseket testesít meg -  kitüntetett, kreatív szerepe van: nem csupán  visszatükrözi, hanem maga hozza létre a valóságot,  illetve eltérő értelmezéseit,</a:t>
            </a:r>
          </a:p>
          <a:p>
            <a:pPr lvl="2">
              <a:lnSpc>
                <a:spcPct val="80000"/>
              </a:lnSpc>
            </a:pPr>
            <a:r>
              <a:rPr lang="hu-HU" sz="1700" b="1" dirty="0" smtClean="0">
                <a:latin typeface="Bookman Old Style" charset="0"/>
              </a:rPr>
              <a:t>Kognitív univerzum</a:t>
            </a:r>
          </a:p>
          <a:p>
            <a:pPr lvl="1">
              <a:lnSpc>
                <a:spcPct val="80000"/>
              </a:lnSpc>
            </a:pPr>
            <a:r>
              <a:rPr lang="hu-HU" sz="1300" dirty="0" smtClean="0">
                <a:latin typeface="Bookman Old Style" charset="0"/>
              </a:rPr>
              <a:t>4. a közös valóságkép és az azt megtestesítő és létrehozó közös nyelv állandó "dialógus"-ban vagy  "diskurzus"-ban formálódik, de ebben a különböző felek, s így az eltérő perspektívák különböző  intenzitással vehetnek részt,</a:t>
            </a:r>
          </a:p>
          <a:p>
            <a:pPr lvl="1">
              <a:lnSpc>
                <a:spcPct val="80000"/>
              </a:lnSpc>
            </a:pPr>
            <a:r>
              <a:rPr lang="hu-HU" sz="1300" dirty="0" smtClean="0">
                <a:latin typeface="Bookman Old Style" charset="0"/>
              </a:rPr>
              <a:t>5. így a szervezeti valóság végső soron interaktív  természetű és az emberek közötti kapcsolatoktól  függ,</a:t>
            </a:r>
          </a:p>
          <a:p>
            <a:pPr lvl="1">
              <a:lnSpc>
                <a:spcPct val="80000"/>
              </a:lnSpc>
            </a:pPr>
            <a:r>
              <a:rPr lang="hu-HU" sz="1300" dirty="0" smtClean="0">
                <a:latin typeface="Bookman Old Style" charset="0"/>
              </a:rPr>
              <a:t>6. a szervezetek megváltozása pedig a szervezeti  tagok közötti viszonyok megváltozásaként, s ebből  eredően a közös értelmezések megváltozásaként  fogható fel.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7C589-5C70-C84A-9CFC-9008C439724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09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hu-HU" dirty="0" smtClean="0"/>
              <a:t>Viszonylag nagy valószínűségű nyereségek esetén inkább kockázatkerülők vagyunk</a:t>
            </a:r>
            <a:endParaRPr lang="en-US" dirty="0" smtClean="0"/>
          </a:p>
          <a:p>
            <a:pPr lvl="1"/>
            <a:r>
              <a:rPr lang="hu-HU" dirty="0" smtClean="0"/>
              <a:t>Viszonylag nagy valószínűségű veszteségek esetén inkább kockázatkeresők vagyunk</a:t>
            </a:r>
            <a:endParaRPr lang="en-US" dirty="0" smtClean="0"/>
          </a:p>
          <a:p>
            <a:pPr lvl="1"/>
            <a:r>
              <a:rPr lang="hu-HU" dirty="0" smtClean="0"/>
              <a:t>Nagyon kis valószínűségű nyereségek esetén inkább kockázatkeresők vagyunk</a:t>
            </a:r>
            <a:endParaRPr lang="en-US" dirty="0" smtClean="0"/>
          </a:p>
          <a:p>
            <a:pPr lvl="1"/>
            <a:r>
              <a:rPr lang="hu-HU" dirty="0" smtClean="0"/>
              <a:t>Nagyon kis valószínűségű veszteségek esetén inkább kockázatkerülők vagyunk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7C589-5C70-C84A-9CFC-9008C439724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23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D8DEE8-7A87-4E01-8ADE-4C49CDD43F74}" type="datetime1">
              <a:rPr lang="en-US" smtClean="0"/>
              <a:pPr/>
              <a:t>3/10/13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hu-HU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3/10/13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hu-H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3/10/13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3/10/13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A8BBF0-342D-409A-9C0A-B1B451E92883}" type="datetime1">
              <a:rPr lang="en-US" smtClean="0"/>
              <a:pPr/>
              <a:t>3/10/13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hu-HU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3/10/13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3/10/13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3/10/13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3/10/13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3/10/13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hu-HU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3/10/13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3/10/13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en.wikipedia.org/wiki/List_of_cognitive_biases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92802" y="4034160"/>
            <a:ext cx="5364890" cy="1828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Németh Gergely</a:t>
            </a:r>
            <a:r>
              <a:rPr lang="en-US" sz="1800" dirty="0" smtClean="0"/>
              <a:t> PhD </a:t>
            </a:r>
            <a:r>
              <a:rPr lang="en-US" sz="1800" dirty="0" err="1" smtClean="0"/>
              <a:t>jelölt</a:t>
            </a:r>
            <a:r>
              <a:rPr lang="en-US" sz="1800" dirty="0" smtClean="0"/>
              <a:t> (SZIE)</a:t>
            </a:r>
          </a:p>
          <a:p>
            <a:r>
              <a:rPr lang="en-US" sz="1800" dirty="0" err="1"/>
              <a:t>m</a:t>
            </a:r>
            <a:r>
              <a:rPr lang="en-US" sz="1800" dirty="0" err="1" smtClean="0"/>
              <a:t>unka</a:t>
            </a:r>
            <a:r>
              <a:rPr lang="en-US" sz="1800" dirty="0" smtClean="0"/>
              <a:t>-, </a:t>
            </a:r>
            <a:r>
              <a:rPr lang="en-US" sz="1800" dirty="0" err="1" smtClean="0"/>
              <a:t>szervezet</a:t>
            </a:r>
            <a:r>
              <a:rPr lang="en-US" sz="1800" dirty="0" smtClean="0"/>
              <a:t> </a:t>
            </a:r>
            <a:r>
              <a:rPr lang="en-US" sz="1800" dirty="0" err="1" smtClean="0"/>
              <a:t>és</a:t>
            </a:r>
            <a:r>
              <a:rPr lang="en-US" sz="1800" dirty="0" smtClean="0"/>
              <a:t> sport </a:t>
            </a:r>
            <a:r>
              <a:rPr lang="en-US" sz="1800" dirty="0" err="1" smtClean="0"/>
              <a:t>szakpszichológus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Hogyan</a:t>
            </a:r>
            <a:r>
              <a:rPr lang="en-US" sz="3600" dirty="0"/>
              <a:t> </a:t>
            </a:r>
            <a:r>
              <a:rPr lang="en-US" sz="3600" dirty="0" err="1"/>
              <a:t>befolyásolnak</a:t>
            </a:r>
            <a:r>
              <a:rPr lang="en-US" sz="3600" dirty="0"/>
              <a:t> </a:t>
            </a:r>
            <a:r>
              <a:rPr lang="en-US" sz="3600" dirty="0" smtClean="0"/>
              <a:t> </a:t>
            </a:r>
            <a:r>
              <a:rPr lang="en-US" sz="3600" dirty="0" err="1"/>
              <a:t>kognitív</a:t>
            </a:r>
            <a:r>
              <a:rPr lang="en-US" sz="3600" dirty="0"/>
              <a:t> </a:t>
            </a:r>
            <a:r>
              <a:rPr lang="en-US" sz="3600" dirty="0" err="1"/>
              <a:t>sémáink</a:t>
            </a:r>
            <a:r>
              <a:rPr lang="en-US" sz="3600" dirty="0"/>
              <a:t> </a:t>
            </a:r>
            <a:r>
              <a:rPr lang="en-US" sz="3600" dirty="0" smtClean="0"/>
              <a:t>(</a:t>
            </a:r>
            <a:r>
              <a:rPr lang="en-US" sz="3600" dirty="0" err="1" smtClean="0"/>
              <a:t>sztorik</a:t>
            </a:r>
            <a:r>
              <a:rPr lang="en-US" sz="3600" dirty="0"/>
              <a:t>) </a:t>
            </a:r>
            <a:r>
              <a:rPr lang="en-US" sz="3600" dirty="0" smtClean="0"/>
              <a:t>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ubtitle 1"/>
          <p:cNvSpPr txBox="1">
            <a:spLocks/>
          </p:cNvSpPr>
          <p:nvPr/>
        </p:nvSpPr>
        <p:spPr>
          <a:xfrm>
            <a:off x="7048390" y="3119760"/>
            <a:ext cx="19812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sz="1900" kern="1200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8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6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None/>
              <a:defRPr sz="13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smtClean="0"/>
              <a:t>Döntéseinkben, a vezetésben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19163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Külföldi</a:t>
            </a:r>
            <a:r>
              <a:rPr lang="en-US" dirty="0" smtClean="0"/>
              <a:t> </a:t>
            </a:r>
            <a:r>
              <a:rPr lang="en-US" dirty="0" err="1" smtClean="0"/>
              <a:t>kutatók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Herbert Simon (N)</a:t>
            </a:r>
          </a:p>
          <a:p>
            <a:pPr lvl="1"/>
            <a:r>
              <a:rPr lang="en-US" dirty="0" smtClean="0"/>
              <a:t>Daniel Ellsberg </a:t>
            </a:r>
          </a:p>
          <a:p>
            <a:pPr lvl="1"/>
            <a:r>
              <a:rPr lang="en-US" dirty="0" smtClean="0"/>
              <a:t>Maurice Allais (N)</a:t>
            </a:r>
          </a:p>
          <a:p>
            <a:pPr lvl="1"/>
            <a:r>
              <a:rPr lang="en-US" dirty="0" smtClean="0"/>
              <a:t>Daniel </a:t>
            </a:r>
            <a:r>
              <a:rPr lang="en-US" dirty="0" err="1" smtClean="0"/>
              <a:t>Kahnemann</a:t>
            </a:r>
            <a:r>
              <a:rPr lang="en-US" dirty="0" smtClean="0"/>
              <a:t> (N)</a:t>
            </a:r>
          </a:p>
          <a:p>
            <a:pPr lvl="1"/>
            <a:r>
              <a:rPr lang="en-US" dirty="0" smtClean="0"/>
              <a:t>Amos </a:t>
            </a:r>
            <a:r>
              <a:rPr lang="en-US" dirty="0" err="1" smtClean="0"/>
              <a:t>Tversky</a:t>
            </a:r>
            <a:endParaRPr lang="en-US" dirty="0" smtClean="0"/>
          </a:p>
          <a:p>
            <a:pPr lvl="1"/>
            <a:r>
              <a:rPr lang="en-US" dirty="0" smtClean="0"/>
              <a:t>Oscar </a:t>
            </a:r>
            <a:r>
              <a:rPr lang="en-US" dirty="0" err="1" smtClean="0"/>
              <a:t>Morgenstein</a:t>
            </a:r>
            <a:endParaRPr lang="en-US" dirty="0" smtClean="0"/>
          </a:p>
          <a:p>
            <a:pPr lvl="1"/>
            <a:r>
              <a:rPr lang="en-US" dirty="0" smtClean="0"/>
              <a:t>Richard </a:t>
            </a:r>
            <a:r>
              <a:rPr lang="en-US" dirty="0" err="1" smtClean="0"/>
              <a:t>Thaler</a:t>
            </a:r>
            <a:endParaRPr lang="en-US" dirty="0" smtClean="0"/>
          </a:p>
          <a:p>
            <a:pPr lvl="1"/>
            <a:r>
              <a:rPr lang="en-US" dirty="0" smtClean="0"/>
              <a:t>Ernst Fehr</a:t>
            </a:r>
          </a:p>
          <a:p>
            <a:pPr lvl="1"/>
            <a:r>
              <a:rPr lang="en-US" dirty="0" smtClean="0"/>
              <a:t>Paul </a:t>
            </a:r>
            <a:r>
              <a:rPr lang="en-US" dirty="0" err="1" smtClean="0"/>
              <a:t>Slovic</a:t>
            </a:r>
            <a:endParaRPr lang="en-US" dirty="0" smtClean="0"/>
          </a:p>
          <a:p>
            <a:pPr lvl="1"/>
            <a:r>
              <a:rPr lang="en-US" dirty="0" smtClean="0"/>
              <a:t>George F. </a:t>
            </a:r>
            <a:r>
              <a:rPr lang="en-US" dirty="0" err="1" smtClean="0"/>
              <a:t>Loewenstein</a:t>
            </a:r>
            <a:endParaRPr lang="en-US" dirty="0" smtClean="0"/>
          </a:p>
          <a:p>
            <a:pPr lvl="1"/>
            <a:r>
              <a:rPr lang="en-US" dirty="0" smtClean="0"/>
              <a:t>Colin F. </a:t>
            </a:r>
            <a:r>
              <a:rPr lang="en-US" dirty="0" err="1" smtClean="0"/>
              <a:t>Camerer</a:t>
            </a:r>
            <a:endParaRPr lang="en-US" dirty="0" smtClean="0"/>
          </a:p>
          <a:p>
            <a:pPr lvl="1"/>
            <a:r>
              <a:rPr lang="en-US" dirty="0" err="1" smtClean="0"/>
              <a:t>Elke</a:t>
            </a:r>
            <a:r>
              <a:rPr lang="en-US" dirty="0" smtClean="0"/>
              <a:t> U. Weber</a:t>
            </a:r>
          </a:p>
          <a:p>
            <a:pPr lvl="1"/>
            <a:r>
              <a:rPr lang="en-US" dirty="0" err="1" smtClean="0"/>
              <a:t>Hersh</a:t>
            </a:r>
            <a:r>
              <a:rPr lang="en-US" dirty="0" smtClean="0"/>
              <a:t> </a:t>
            </a:r>
            <a:r>
              <a:rPr lang="en-US" dirty="0" err="1" smtClean="0"/>
              <a:t>Shefrin</a:t>
            </a:r>
            <a:endParaRPr lang="en-US" dirty="0" smtClean="0"/>
          </a:p>
          <a:p>
            <a:pPr lvl="1"/>
            <a:r>
              <a:rPr lang="en-US" dirty="0" smtClean="0"/>
              <a:t>George A. </a:t>
            </a:r>
            <a:r>
              <a:rPr lang="en-US" dirty="0" err="1" smtClean="0"/>
              <a:t>Akerlof</a:t>
            </a:r>
            <a:r>
              <a:rPr lang="en-US" dirty="0" smtClean="0"/>
              <a:t> (N)</a:t>
            </a:r>
          </a:p>
          <a:p>
            <a:pPr lvl="1"/>
            <a:r>
              <a:rPr lang="en-US" dirty="0" smtClean="0"/>
              <a:t>Robert J. Schiller </a:t>
            </a:r>
          </a:p>
          <a:p>
            <a:pPr lvl="1"/>
            <a:r>
              <a:rPr lang="en-US" dirty="0" smtClean="0"/>
              <a:t>Dan </a:t>
            </a:r>
            <a:r>
              <a:rPr lang="en-US" dirty="0" err="1" smtClean="0"/>
              <a:t>Ariely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Hazai</a:t>
            </a:r>
            <a:r>
              <a:rPr lang="en-US" dirty="0" smtClean="0"/>
              <a:t> </a:t>
            </a:r>
            <a:r>
              <a:rPr lang="en-US" dirty="0" err="1" smtClean="0"/>
              <a:t>pályán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Harsányi</a:t>
            </a:r>
            <a:r>
              <a:rPr lang="en-US" dirty="0" smtClean="0"/>
              <a:t> </a:t>
            </a:r>
            <a:r>
              <a:rPr lang="en-US" dirty="0" err="1" smtClean="0"/>
              <a:t>János</a:t>
            </a:r>
            <a:r>
              <a:rPr lang="en-US" dirty="0" smtClean="0"/>
              <a:t> (N)</a:t>
            </a:r>
          </a:p>
          <a:p>
            <a:pPr lvl="1"/>
            <a:r>
              <a:rPr lang="en-US" dirty="0" smtClean="0"/>
              <a:t>George </a:t>
            </a:r>
            <a:r>
              <a:rPr lang="en-US" dirty="0" err="1" smtClean="0"/>
              <a:t>Katona</a:t>
            </a:r>
            <a:endParaRPr lang="en-US" dirty="0" smtClean="0"/>
          </a:p>
          <a:p>
            <a:pPr lvl="1"/>
            <a:r>
              <a:rPr lang="en-US" dirty="0" err="1" smtClean="0"/>
              <a:t>Scitovski</a:t>
            </a:r>
            <a:r>
              <a:rPr lang="en-US" dirty="0" smtClean="0"/>
              <a:t> </a:t>
            </a:r>
            <a:r>
              <a:rPr lang="en-US" dirty="0" err="1" smtClean="0"/>
              <a:t>Tibor</a:t>
            </a:r>
            <a:endParaRPr lang="en-US" dirty="0" smtClean="0"/>
          </a:p>
          <a:p>
            <a:pPr lvl="1"/>
            <a:r>
              <a:rPr lang="en-US" dirty="0" smtClean="0"/>
              <a:t>Neumann </a:t>
            </a:r>
            <a:r>
              <a:rPr lang="en-US" dirty="0" err="1" smtClean="0"/>
              <a:t>János</a:t>
            </a:r>
            <a:endParaRPr lang="en-US" dirty="0" smtClean="0"/>
          </a:p>
          <a:p>
            <a:pPr lvl="1"/>
            <a:r>
              <a:rPr lang="en-US" dirty="0" err="1" smtClean="0"/>
              <a:t>Hámori</a:t>
            </a:r>
            <a:r>
              <a:rPr lang="en-US" dirty="0" smtClean="0"/>
              <a:t> </a:t>
            </a:r>
            <a:r>
              <a:rPr lang="en-US" dirty="0" err="1" smtClean="0"/>
              <a:t>Balázs</a:t>
            </a:r>
            <a:endParaRPr lang="en-US" dirty="0" smtClean="0"/>
          </a:p>
          <a:p>
            <a:pPr lvl="1"/>
            <a:r>
              <a:rPr lang="en-US" dirty="0" err="1" smtClean="0"/>
              <a:t>Zoltánné</a:t>
            </a:r>
            <a:r>
              <a:rPr lang="en-US" dirty="0" smtClean="0"/>
              <a:t> Paprika </a:t>
            </a:r>
            <a:r>
              <a:rPr lang="en-US" dirty="0" err="1" smtClean="0"/>
              <a:t>Zita</a:t>
            </a:r>
            <a:endParaRPr lang="en-US" dirty="0" smtClean="0"/>
          </a:p>
          <a:p>
            <a:pPr lvl="1"/>
            <a:r>
              <a:rPr lang="en-US" dirty="0" err="1" smtClean="0"/>
              <a:t>Garai</a:t>
            </a:r>
            <a:r>
              <a:rPr lang="en-US" dirty="0" smtClean="0"/>
              <a:t> </a:t>
            </a:r>
            <a:r>
              <a:rPr lang="en-US" dirty="0" err="1" smtClean="0"/>
              <a:t>László</a:t>
            </a:r>
            <a:endParaRPr lang="en-US" dirty="0" smtClean="0"/>
          </a:p>
          <a:p>
            <a:pPr lvl="1"/>
            <a:r>
              <a:rPr lang="en-US" dirty="0" err="1" smtClean="0"/>
              <a:t>Mérő</a:t>
            </a:r>
            <a:r>
              <a:rPr lang="en-US" dirty="0" smtClean="0"/>
              <a:t> </a:t>
            </a:r>
            <a:r>
              <a:rPr lang="en-US" dirty="0" err="1" smtClean="0"/>
              <a:t>László</a:t>
            </a:r>
            <a:endParaRPr lang="en-US" dirty="0" smtClean="0"/>
          </a:p>
          <a:p>
            <a:pPr lvl="1"/>
            <a:r>
              <a:rPr lang="en-US" dirty="0" err="1" smtClean="0"/>
              <a:t>Szántó</a:t>
            </a:r>
            <a:r>
              <a:rPr lang="en-US" dirty="0" smtClean="0"/>
              <a:t> </a:t>
            </a:r>
            <a:r>
              <a:rPr lang="en-US" dirty="0" err="1" smtClean="0"/>
              <a:t>Richárd</a:t>
            </a:r>
            <a:endParaRPr lang="en-US" dirty="0" smtClean="0"/>
          </a:p>
          <a:p>
            <a:pPr lvl="1"/>
            <a:r>
              <a:rPr lang="en-US" dirty="0" err="1" smtClean="0"/>
              <a:t>Wimmer</a:t>
            </a:r>
            <a:r>
              <a:rPr lang="en-US" dirty="0" smtClean="0"/>
              <a:t> </a:t>
            </a:r>
            <a:r>
              <a:rPr lang="en-US" dirty="0" err="1" smtClean="0"/>
              <a:t>Ágnes</a:t>
            </a:r>
            <a:endParaRPr lang="en-US" dirty="0" smtClean="0"/>
          </a:p>
          <a:p>
            <a:pPr lvl="1"/>
            <a:r>
              <a:rPr lang="en-US" dirty="0" err="1" smtClean="0"/>
              <a:t>Móra</a:t>
            </a:r>
            <a:r>
              <a:rPr lang="en-US" dirty="0" smtClean="0"/>
              <a:t> </a:t>
            </a:r>
            <a:r>
              <a:rPr lang="en-US" dirty="0" err="1" smtClean="0"/>
              <a:t>Xaviér</a:t>
            </a:r>
            <a:endParaRPr lang="en-US" dirty="0" smtClean="0"/>
          </a:p>
          <a:p>
            <a:pPr lvl="1"/>
            <a:r>
              <a:rPr lang="en-US" dirty="0" err="1" smtClean="0"/>
              <a:t>Aczél</a:t>
            </a:r>
            <a:r>
              <a:rPr lang="en-US" dirty="0" smtClean="0"/>
              <a:t> </a:t>
            </a:r>
            <a:r>
              <a:rPr lang="en-US" dirty="0" err="1" smtClean="0"/>
              <a:t>Balázs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előzmények</a:t>
            </a:r>
            <a:r>
              <a:rPr lang="en-US" dirty="0" smtClean="0"/>
              <a:t> </a:t>
            </a:r>
            <a:r>
              <a:rPr lang="en-US" dirty="0" err="1" smtClean="0"/>
              <a:t>nyomában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>(A </a:t>
            </a:r>
            <a:r>
              <a:rPr lang="en-US" sz="1600" dirty="0" err="1" smtClean="0"/>
              <a:t>teljesség</a:t>
            </a:r>
            <a:r>
              <a:rPr lang="en-US" sz="1600" dirty="0" smtClean="0"/>
              <a:t> </a:t>
            </a:r>
            <a:r>
              <a:rPr lang="en-US" sz="1600" dirty="0" err="1" smtClean="0"/>
              <a:t>igénye</a:t>
            </a:r>
            <a:r>
              <a:rPr lang="en-US" sz="1600" dirty="0" smtClean="0"/>
              <a:t> </a:t>
            </a:r>
            <a:r>
              <a:rPr lang="en-US" sz="1600" dirty="0" err="1" smtClean="0"/>
              <a:t>nélkül</a:t>
            </a:r>
            <a:r>
              <a:rPr lang="en-US" sz="1600" dirty="0" smtClean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17385" y="6126480"/>
            <a:ext cx="2527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még</a:t>
            </a:r>
            <a:r>
              <a:rPr lang="en-US" dirty="0" smtClean="0"/>
              <a:t> </a:t>
            </a:r>
            <a:r>
              <a:rPr lang="en-US" dirty="0" err="1" smtClean="0"/>
              <a:t>sokan</a:t>
            </a:r>
            <a:r>
              <a:rPr lang="en-US" dirty="0" smtClean="0"/>
              <a:t> </a:t>
            </a:r>
            <a:r>
              <a:rPr lang="en-US" dirty="0" err="1" smtClean="0"/>
              <a:t>mások</a:t>
            </a:r>
            <a:r>
              <a:rPr lang="en-US" dirty="0" smtClean="0"/>
              <a:t>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023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/>
              <a:t>Evolúció </a:t>
            </a:r>
            <a:r>
              <a:rPr lang="hu-HU" dirty="0"/>
              <a:t>(gazdasági evolúció)</a:t>
            </a:r>
          </a:p>
          <a:p>
            <a:pPr lvl="1"/>
            <a:endParaRPr lang="hu-HU" sz="2400" dirty="0" smtClean="0"/>
          </a:p>
          <a:p>
            <a:pPr lvl="1"/>
            <a:r>
              <a:rPr lang="hu-HU" sz="2400" dirty="0" smtClean="0"/>
              <a:t>Véletlen</a:t>
            </a:r>
            <a:r>
              <a:rPr lang="hu-HU" sz="2000" dirty="0" smtClean="0"/>
              <a:t> </a:t>
            </a:r>
            <a:r>
              <a:rPr lang="hu-HU" sz="2000" dirty="0"/>
              <a:t>(kvázi véletlen új strukturálódások)</a:t>
            </a:r>
            <a:r>
              <a:rPr lang="hu-HU" sz="2400" dirty="0"/>
              <a:t> </a:t>
            </a:r>
          </a:p>
          <a:p>
            <a:pPr lvl="1"/>
            <a:endParaRPr lang="hu-HU" sz="2400" dirty="0" smtClean="0"/>
          </a:p>
          <a:p>
            <a:pPr lvl="1"/>
            <a:r>
              <a:rPr lang="hu-HU" sz="2400" dirty="0" smtClean="0"/>
              <a:t>Adaptáció </a:t>
            </a:r>
            <a:r>
              <a:rPr lang="hu-HU" sz="2000" dirty="0"/>
              <a:t>(tudatosítás, önismeret, tanulás)</a:t>
            </a:r>
            <a:r>
              <a:rPr lang="hu-HU" sz="2400" dirty="0"/>
              <a:t> </a:t>
            </a:r>
          </a:p>
          <a:p>
            <a:pPr lvl="1"/>
            <a:endParaRPr lang="hu-HU" sz="2400" dirty="0" smtClean="0"/>
          </a:p>
          <a:p>
            <a:pPr lvl="1"/>
            <a:r>
              <a:rPr lang="hu-HU" sz="2400" dirty="0" smtClean="0"/>
              <a:t>Öröklődés </a:t>
            </a:r>
            <a:r>
              <a:rPr lang="hu-HU" sz="2000" dirty="0"/>
              <a:t>(eltanulás-legjobb gyakorlatok)</a:t>
            </a:r>
          </a:p>
          <a:p>
            <a:pPr lvl="1"/>
            <a:endParaRPr lang="hu-HU" sz="2400" dirty="0" smtClean="0"/>
          </a:p>
          <a:p>
            <a:pPr lvl="1"/>
            <a:r>
              <a:rPr lang="hu-HU" sz="2400" dirty="0" smtClean="0"/>
              <a:t>Versenyelőny </a:t>
            </a:r>
            <a:r>
              <a:rPr lang="hu-HU" sz="2000" dirty="0"/>
              <a:t>(hozzáadott érték)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Hogyan</a:t>
            </a:r>
            <a:r>
              <a:rPr lang="en-US" dirty="0" smtClean="0"/>
              <a:t> </a:t>
            </a:r>
            <a:r>
              <a:rPr lang="en-US" dirty="0" err="1" smtClean="0"/>
              <a:t>fejlődnek</a:t>
            </a:r>
            <a:r>
              <a:rPr lang="en-US" dirty="0" smtClean="0"/>
              <a:t> a </a:t>
            </a:r>
            <a:r>
              <a:rPr lang="en-US" dirty="0" err="1" smtClean="0"/>
              <a:t>gondolatok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077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Szándék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tett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68313" y="1628775"/>
            <a:ext cx="8229600" cy="4967513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2400" dirty="0" smtClean="0"/>
              <a:t>'Vallott és követett elv</a:t>
            </a:r>
            <a:r>
              <a:rPr lang="ja-JP" altLang="hu-HU" sz="2400" dirty="0" smtClean="0"/>
              <a:t>‘</a:t>
            </a:r>
            <a:r>
              <a:rPr lang="hu-HU" sz="2400" dirty="0" smtClean="0"/>
              <a:t> (espoused values vs. theories-in-use) - Argyris és Schön</a:t>
            </a:r>
          </a:p>
          <a:p>
            <a:endParaRPr lang="hu-HU" sz="2400" dirty="0" smtClean="0"/>
          </a:p>
          <a:p>
            <a:endParaRPr lang="hu-HU" sz="2400" dirty="0" smtClean="0"/>
          </a:p>
          <a:p>
            <a:endParaRPr lang="hu-HU" sz="2400" dirty="0" smtClean="0"/>
          </a:p>
          <a:p>
            <a:endParaRPr lang="hu-HU" sz="2400" dirty="0" smtClean="0"/>
          </a:p>
          <a:p>
            <a:endParaRPr lang="hu-HU" sz="2400" dirty="0" smtClean="0"/>
          </a:p>
          <a:p>
            <a:r>
              <a:rPr lang="hu-HU" sz="2400" dirty="0" smtClean="0"/>
              <a:t>A szervezet dimenziói</a:t>
            </a:r>
          </a:p>
          <a:p>
            <a:pPr lvl="1"/>
            <a:r>
              <a:rPr lang="hu-HU" sz="2000" dirty="0" smtClean="0"/>
              <a:t>Egyéni szint(ek) </a:t>
            </a:r>
          </a:p>
          <a:p>
            <a:pPr lvl="1"/>
            <a:r>
              <a:rPr lang="hu-HU" sz="2000" dirty="0" smtClean="0"/>
              <a:t>Csoportos szint(ek)</a:t>
            </a:r>
          </a:p>
          <a:p>
            <a:pPr lvl="1"/>
            <a:r>
              <a:rPr lang="hu-HU" sz="2000" dirty="0" smtClean="0"/>
              <a:t>Szervezeti szint</a:t>
            </a:r>
          </a:p>
          <a:p>
            <a:pPr lvl="1"/>
            <a:endParaRPr lang="hu-HU" sz="2000" dirty="0">
              <a:latin typeface="Bookman Old Style" charset="0"/>
            </a:endParaRPr>
          </a:p>
        </p:txBody>
      </p:sp>
      <p:grpSp>
        <p:nvGrpSpPr>
          <p:cNvPr id="5" name="Group 4"/>
          <p:cNvGrpSpPr>
            <a:grpSpLocks noChangeAspect="1"/>
          </p:cNvGrpSpPr>
          <p:nvPr>
            <p:ph sz="half" idx="4294967295"/>
          </p:nvPr>
        </p:nvGrpSpPr>
        <p:grpSpPr bwMode="auto">
          <a:xfrm>
            <a:off x="2771775" y="2060575"/>
            <a:ext cx="6186488" cy="3600450"/>
            <a:chOff x="1591" y="1879"/>
            <a:chExt cx="3897" cy="2268"/>
          </a:xfrm>
        </p:grpSpPr>
        <p:sp>
          <p:nvSpPr>
            <p:cNvPr id="6" name="AutoShape 5"/>
            <p:cNvSpPr>
              <a:spLocks noChangeAspect="1" noChangeArrowheads="1" noTextEdit="1"/>
            </p:cNvSpPr>
            <p:nvPr/>
          </p:nvSpPr>
          <p:spPr bwMode="auto">
            <a:xfrm>
              <a:off x="1591" y="1879"/>
              <a:ext cx="3897" cy="2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_s89094"/>
            <p:cNvSpPr>
              <a:spLocks noChangeArrowheads="1" noTextEdit="1"/>
            </p:cNvSpPr>
            <p:nvPr/>
          </p:nvSpPr>
          <p:spPr bwMode="auto">
            <a:xfrm>
              <a:off x="3208" y="2429"/>
              <a:ext cx="663" cy="663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 w="4699">
              <a:solidFill>
                <a:schemeClr val="folHlink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8" name="_s89095"/>
            <p:cNvSpPr>
              <a:spLocks noChangeArrowheads="1"/>
            </p:cNvSpPr>
            <p:nvPr/>
          </p:nvSpPr>
          <p:spPr bwMode="auto">
            <a:xfrm>
              <a:off x="3208" y="2198"/>
              <a:ext cx="66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hu-HU"/>
                <a:t>Szándékolt (hivatalos) viselkedés</a:t>
              </a:r>
            </a:p>
          </p:txBody>
        </p:sp>
        <p:sp>
          <p:nvSpPr>
            <p:cNvPr id="9" name="_s89096"/>
            <p:cNvSpPr>
              <a:spLocks noChangeArrowheads="1" noTextEdit="1"/>
            </p:cNvSpPr>
            <p:nvPr/>
          </p:nvSpPr>
          <p:spPr bwMode="auto">
            <a:xfrm>
              <a:off x="3460" y="2681"/>
              <a:ext cx="663" cy="663"/>
            </a:xfrm>
            <a:prstGeom prst="ellipse">
              <a:avLst/>
            </a:prstGeom>
            <a:solidFill>
              <a:srgbClr val="0000FF">
                <a:alpha val="50000"/>
              </a:srgbClr>
            </a:solidFill>
            <a:ln w="4699">
              <a:solidFill>
                <a:schemeClr val="hlink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0" name="_s89097"/>
            <p:cNvSpPr>
              <a:spLocks noChangeArrowheads="1"/>
            </p:cNvSpPr>
            <p:nvPr/>
          </p:nvSpPr>
          <p:spPr bwMode="auto">
            <a:xfrm>
              <a:off x="4188" y="2930"/>
              <a:ext cx="66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hu-HU"/>
                <a:t>Átgondolt, de </a:t>
              </a:r>
              <a:br>
                <a:rPr lang="hu-HU"/>
              </a:br>
              <a:r>
                <a:rPr lang="hu-HU"/>
                <a:t>félre értelmezett</a:t>
              </a:r>
            </a:p>
            <a:p>
              <a:pPr algn="ctr"/>
              <a:r>
                <a:rPr lang="hu-HU"/>
                <a:t>viselkedés</a:t>
              </a:r>
            </a:p>
          </p:txBody>
        </p:sp>
        <p:sp>
          <p:nvSpPr>
            <p:cNvPr id="11" name="_s89098"/>
            <p:cNvSpPr>
              <a:spLocks noChangeArrowheads="1" noTextEdit="1"/>
            </p:cNvSpPr>
            <p:nvPr/>
          </p:nvSpPr>
          <p:spPr bwMode="auto">
            <a:xfrm>
              <a:off x="3208" y="2933"/>
              <a:ext cx="663" cy="663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4670">
              <a:solidFill>
                <a:schemeClr val="accent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2" name="_s89099"/>
            <p:cNvSpPr>
              <a:spLocks noChangeArrowheads="1"/>
            </p:cNvSpPr>
            <p:nvPr/>
          </p:nvSpPr>
          <p:spPr bwMode="auto">
            <a:xfrm>
              <a:off x="3208" y="3661"/>
              <a:ext cx="66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hu-HU"/>
                <a:t>Tudattalanul</a:t>
              </a:r>
              <a:br>
                <a:rPr lang="hu-HU"/>
              </a:br>
              <a:r>
                <a:rPr lang="hu-HU"/>
                <a:t>félreértelmezett viselkedés</a:t>
              </a:r>
            </a:p>
          </p:txBody>
        </p:sp>
        <p:sp>
          <p:nvSpPr>
            <p:cNvPr id="13" name="_s89100"/>
            <p:cNvSpPr>
              <a:spLocks noChangeArrowheads="1" noTextEdit="1"/>
            </p:cNvSpPr>
            <p:nvPr/>
          </p:nvSpPr>
          <p:spPr bwMode="auto">
            <a:xfrm>
              <a:off x="2956" y="2681"/>
              <a:ext cx="663" cy="663"/>
            </a:xfrm>
            <a:prstGeom prst="ellipse">
              <a:avLst/>
            </a:prstGeom>
            <a:solidFill>
              <a:schemeClr val="bg2">
                <a:alpha val="50000"/>
              </a:schemeClr>
            </a:solidFill>
            <a:ln w="4670">
              <a:solidFill>
                <a:schemeClr val="bg2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4" name="_s89101"/>
            <p:cNvSpPr>
              <a:spLocks noChangeArrowheads="1"/>
            </p:cNvSpPr>
            <p:nvPr/>
          </p:nvSpPr>
          <p:spPr bwMode="auto">
            <a:xfrm>
              <a:off x="2227" y="2930"/>
              <a:ext cx="66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hu-HU"/>
                <a:t>Tudattalanul mutatott</a:t>
              </a:r>
              <a:br>
                <a:rPr lang="hu-HU"/>
              </a:br>
              <a:r>
                <a:rPr lang="hu-HU"/>
                <a:t>viselkedés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6900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Dgm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hu-HU" sz="2500" dirty="0"/>
              <a:t>A társas (SZERVEZETI) világ megkonstruálása</a:t>
            </a:r>
          </a:p>
          <a:p>
            <a:pPr lvl="1">
              <a:lnSpc>
                <a:spcPct val="80000"/>
              </a:lnSpc>
            </a:pPr>
            <a:r>
              <a:rPr lang="hu-HU" sz="2400" b="1" dirty="0"/>
              <a:t>a szervezet</a:t>
            </a:r>
            <a:r>
              <a:rPr lang="hu-HU" sz="2400" dirty="0"/>
              <a:t> társas, dinamikus és komplex  rendszer,</a:t>
            </a:r>
          </a:p>
          <a:p>
            <a:pPr lvl="1">
              <a:lnSpc>
                <a:spcPct val="80000"/>
              </a:lnSpc>
            </a:pPr>
            <a:r>
              <a:rPr lang="hu-HU" sz="2400" b="1" dirty="0"/>
              <a:t>a szervezetalakítás</a:t>
            </a:r>
            <a:r>
              <a:rPr lang="hu-HU" sz="2400" dirty="0"/>
              <a:t> célja, hogy létrejöjjön a közösen elfogadott valóságképet, ez a közös cselekvés alapja,</a:t>
            </a:r>
          </a:p>
          <a:p>
            <a:pPr lvl="1">
              <a:lnSpc>
                <a:spcPct val="80000"/>
              </a:lnSpc>
            </a:pPr>
            <a:r>
              <a:rPr lang="hu-HU" sz="2400" dirty="0"/>
              <a:t>a folyamatban </a:t>
            </a:r>
            <a:r>
              <a:rPr lang="hu-HU" sz="2400" b="1" dirty="0"/>
              <a:t>a nyelvnek</a:t>
            </a:r>
            <a:r>
              <a:rPr lang="hu-HU" sz="2400" dirty="0"/>
              <a:t> - amely adott  kontextust és előfeltevéseket testesít meg -  kitüntetett szerepe van </a:t>
            </a:r>
            <a:r>
              <a:rPr lang="hu-HU" dirty="0"/>
              <a:t>(</a:t>
            </a:r>
            <a:r>
              <a:rPr lang="hu-HU" b="1" i="1" dirty="0"/>
              <a:t>nyelvi relativitás -</a:t>
            </a:r>
            <a:r>
              <a:rPr lang="hu-HU" dirty="0"/>
              <a:t> </a:t>
            </a:r>
            <a:r>
              <a:rPr lang="hu-HU" b="1" i="1" dirty="0"/>
              <a:t>kognitív </a:t>
            </a:r>
            <a:r>
              <a:rPr lang="hu-HU" b="1" i="1" dirty="0" smtClean="0"/>
              <a:t>univerzum (S</a:t>
            </a:r>
            <a:r>
              <a:rPr lang="en-US" b="1" i="1" dirty="0" smtClean="0"/>
              <a:t>a</a:t>
            </a:r>
            <a:r>
              <a:rPr lang="hu-HU" b="1" i="1" dirty="0" smtClean="0"/>
              <a:t>phir-Worph)</a:t>
            </a:r>
            <a:r>
              <a:rPr lang="hu-HU" dirty="0" smtClean="0"/>
              <a:t>)</a:t>
            </a:r>
            <a:endParaRPr lang="hu-HU" sz="2400" dirty="0"/>
          </a:p>
          <a:p>
            <a:pPr lvl="1">
              <a:lnSpc>
                <a:spcPct val="80000"/>
              </a:lnSpc>
            </a:pPr>
            <a:r>
              <a:rPr lang="hu-HU" sz="2400" dirty="0"/>
              <a:t>a </a:t>
            </a:r>
            <a:r>
              <a:rPr lang="hu-HU" sz="2400" b="1" dirty="0"/>
              <a:t>közös valóságkép</a:t>
            </a:r>
            <a:r>
              <a:rPr lang="hu-HU" sz="2400" dirty="0"/>
              <a:t> "dialógus"-ban vagy  "diskurzus"-ban formálódik, </a:t>
            </a:r>
          </a:p>
          <a:p>
            <a:pPr lvl="1">
              <a:lnSpc>
                <a:spcPct val="80000"/>
              </a:lnSpc>
            </a:pPr>
            <a:r>
              <a:rPr lang="hu-HU" sz="2400" dirty="0"/>
              <a:t>ezért a </a:t>
            </a:r>
            <a:r>
              <a:rPr lang="hu-HU" sz="2400" b="1" dirty="0"/>
              <a:t>szervezeti valóság</a:t>
            </a:r>
            <a:r>
              <a:rPr lang="hu-HU" sz="2400" dirty="0"/>
              <a:t> interaktív természetű,</a:t>
            </a:r>
          </a:p>
          <a:p>
            <a:pPr lvl="1">
              <a:lnSpc>
                <a:spcPct val="80000"/>
              </a:lnSpc>
            </a:pPr>
            <a:r>
              <a:rPr lang="hu-HU" sz="2400" dirty="0"/>
              <a:t>a </a:t>
            </a:r>
            <a:r>
              <a:rPr lang="hu-HU" sz="2400" b="1" dirty="0"/>
              <a:t>szervezetek megváltozása</a:t>
            </a:r>
            <a:r>
              <a:rPr lang="hu-HU" sz="2400" dirty="0"/>
              <a:t> pedig a szervezeti tagok közötti viszonyok megváltozásaként értelmezhető.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Világunk</a:t>
            </a:r>
            <a:r>
              <a:rPr lang="en-US" dirty="0" smtClean="0"/>
              <a:t> </a:t>
            </a:r>
            <a:r>
              <a:rPr lang="en-US" dirty="0" err="1" smtClean="0"/>
              <a:t>kognitív</a:t>
            </a:r>
            <a:r>
              <a:rPr lang="en-US" dirty="0" smtClean="0"/>
              <a:t> </a:t>
            </a:r>
            <a:r>
              <a:rPr lang="en-US" dirty="0" err="1" smtClean="0"/>
              <a:t>működése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300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2400" dirty="0"/>
              <a:t>Elméletek sokasága</a:t>
            </a:r>
          </a:p>
          <a:p>
            <a:r>
              <a:rPr lang="hu-HU" sz="2400" dirty="0"/>
              <a:t>Kauzalitások megértése</a:t>
            </a:r>
          </a:p>
          <a:p>
            <a:pPr lvl="1"/>
            <a:r>
              <a:rPr lang="hu-HU" sz="2000" dirty="0"/>
              <a:t>Egyfajta szervezeti működés értelmezési gyakorlat</a:t>
            </a:r>
          </a:p>
          <a:p>
            <a:pPr lvl="2"/>
            <a:r>
              <a:rPr lang="hu-HU" sz="1800" dirty="0"/>
              <a:t>Legjobb gyakorlatok vs. bukások elemzése</a:t>
            </a:r>
          </a:p>
          <a:p>
            <a:r>
              <a:rPr lang="hu-HU" sz="2400" dirty="0"/>
              <a:t>Megértés és magyarázat (Interpretáció)</a:t>
            </a:r>
          </a:p>
          <a:p>
            <a:pPr lvl="1"/>
            <a:r>
              <a:rPr lang="hu-HU" sz="2000" dirty="0"/>
              <a:t>Kontextus</a:t>
            </a:r>
          </a:p>
          <a:p>
            <a:pPr lvl="2"/>
            <a:r>
              <a:rPr lang="hu-HU" sz="1800" dirty="0"/>
              <a:t>a környezet hatása</a:t>
            </a:r>
          </a:p>
          <a:p>
            <a:pPr lvl="2"/>
            <a:r>
              <a:rPr lang="hu-HU" sz="1800" dirty="0"/>
              <a:t>a különbségek megragadása</a:t>
            </a:r>
          </a:p>
          <a:p>
            <a:pPr lvl="1"/>
            <a:r>
              <a:rPr lang="hu-HU" sz="2000" dirty="0"/>
              <a:t>Résztvevők (ügyfél – tanácsadó)</a:t>
            </a:r>
          </a:p>
          <a:p>
            <a:pPr lvl="2"/>
            <a:r>
              <a:rPr lang="hu-HU" sz="1800" dirty="0"/>
              <a:t>érintettek (Stakeholderek)</a:t>
            </a:r>
          </a:p>
          <a:p>
            <a:r>
              <a:rPr lang="hu-HU" sz="2400" dirty="0"/>
              <a:t>Visszatükrözés </a:t>
            </a:r>
          </a:p>
          <a:p>
            <a:r>
              <a:rPr lang="hu-HU" sz="2400" dirty="0"/>
              <a:t>Paradigma és pragmatika váltás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Interpretációs</a:t>
            </a:r>
            <a:r>
              <a:rPr lang="en-US" dirty="0" smtClean="0"/>
              <a:t> </a:t>
            </a:r>
            <a:r>
              <a:rPr lang="en-US" dirty="0" err="1" smtClean="0"/>
              <a:t>késztetés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822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18613" y="1675276"/>
            <a:ext cx="4897673" cy="4966704"/>
          </a:xfrm>
        </p:spPr>
        <p:txBody>
          <a:bodyPr>
            <a:normAutofit fontScale="25000" lnSpcReduction="20000"/>
          </a:bodyPr>
          <a:lstStyle/>
          <a:p>
            <a:r>
              <a:rPr lang="hu-HU" sz="3200" dirty="0"/>
              <a:t>Társas </a:t>
            </a:r>
            <a:r>
              <a:rPr lang="hu-HU" sz="3200" dirty="0" smtClean="0"/>
              <a:t>megismerés</a:t>
            </a:r>
            <a:r>
              <a:rPr lang="en-US" sz="3200" dirty="0"/>
              <a:t> </a:t>
            </a:r>
            <a:endParaRPr lang="en-US" sz="3200" dirty="0"/>
          </a:p>
          <a:p>
            <a:pPr lvl="1"/>
            <a:r>
              <a:rPr lang="hu-HU" sz="2800" dirty="0"/>
              <a:t>Elsőbbségi hatás, újdonsági </a:t>
            </a:r>
            <a:r>
              <a:rPr lang="hu-HU" sz="2800" dirty="0" smtClean="0"/>
              <a:t>hatás </a:t>
            </a:r>
            <a:r>
              <a:rPr lang="hu-HU" sz="2800" dirty="0"/>
              <a:t>(Asch vonáskísérlete</a:t>
            </a:r>
            <a:r>
              <a:rPr lang="hu-HU" sz="2800" dirty="0" smtClean="0"/>
              <a:t>)</a:t>
            </a:r>
          </a:p>
          <a:p>
            <a:pPr lvl="1"/>
            <a:r>
              <a:rPr lang="hu-HU" sz="2800" dirty="0" smtClean="0"/>
              <a:t>Burkolt </a:t>
            </a:r>
            <a:r>
              <a:rPr lang="hu-HU" sz="2800" dirty="0"/>
              <a:t>személyiségelméletek (Leyens, Schneider</a:t>
            </a:r>
            <a:r>
              <a:rPr lang="hu-HU" sz="2800" dirty="0" smtClean="0"/>
              <a:t>)</a:t>
            </a:r>
            <a:endParaRPr lang="hu-HU" sz="2800" dirty="0"/>
          </a:p>
          <a:p>
            <a:pPr lvl="1"/>
            <a:r>
              <a:rPr lang="hu-HU" sz="2800" dirty="0" smtClean="0"/>
              <a:t>Illuzórikus korrelációk </a:t>
            </a:r>
            <a:r>
              <a:rPr lang="hu-HU" sz="2800" dirty="0"/>
              <a:t> (Chapman &amp; Chapman, Hamilton</a:t>
            </a:r>
            <a:r>
              <a:rPr lang="hu-HU" sz="2800" dirty="0" smtClean="0"/>
              <a:t>)</a:t>
            </a:r>
            <a:endParaRPr lang="en-US" sz="2800" dirty="0"/>
          </a:p>
          <a:p>
            <a:pPr lvl="1"/>
            <a:r>
              <a:rPr lang="hu-HU" sz="2800" dirty="0"/>
              <a:t>Kategorizáció, </a:t>
            </a:r>
            <a:endParaRPr lang="hu-HU" sz="2800" dirty="0" smtClean="0"/>
          </a:p>
          <a:p>
            <a:pPr lvl="1"/>
            <a:r>
              <a:rPr lang="hu-HU" sz="2800" dirty="0" smtClean="0"/>
              <a:t>Kognitív sémák attribúciója</a:t>
            </a:r>
            <a:endParaRPr lang="en-US" sz="2800" dirty="0"/>
          </a:p>
          <a:p>
            <a:pPr lvl="1"/>
            <a:r>
              <a:rPr lang="hu-HU" sz="2800" dirty="0"/>
              <a:t>Egyensúly irányába történő </a:t>
            </a:r>
            <a:r>
              <a:rPr lang="hu-HU" sz="2800" dirty="0" smtClean="0"/>
              <a:t>torzítás (Heider egyensúlyelmélete)</a:t>
            </a:r>
            <a:r>
              <a:rPr lang="en-US" sz="2800" dirty="0" smtClean="0"/>
              <a:t> </a:t>
            </a:r>
            <a:endParaRPr lang="en-US" sz="2800" dirty="0"/>
          </a:p>
          <a:p>
            <a:pPr lvl="1"/>
            <a:r>
              <a:rPr lang="hu-HU" sz="2800" dirty="0" smtClean="0"/>
              <a:t>Sztereotípiák </a:t>
            </a:r>
            <a:endParaRPr lang="en-US" sz="2800" dirty="0"/>
          </a:p>
          <a:p>
            <a:pPr lvl="1"/>
            <a:r>
              <a:rPr lang="hu-HU" sz="2800" dirty="0"/>
              <a:t>Szociális reprezentációk: rögzítés a már </a:t>
            </a:r>
            <a:r>
              <a:rPr lang="hu-HU" sz="2800" dirty="0" smtClean="0"/>
              <a:t>meglévőhöz</a:t>
            </a:r>
            <a:endParaRPr lang="en-US" sz="2800" dirty="0"/>
          </a:p>
          <a:p>
            <a:pPr lvl="1"/>
            <a:r>
              <a:rPr lang="hu-HU" sz="2800" dirty="0"/>
              <a:t>Kognitív disszonancia csökkentésére irányuló torzítások, konzisztencia fenntartása </a:t>
            </a:r>
            <a:r>
              <a:rPr lang="hu-HU" sz="2800" dirty="0" smtClean="0"/>
              <a:t>torzítással (Festinger)</a:t>
            </a:r>
            <a:endParaRPr lang="en-US" sz="2800" dirty="0"/>
          </a:p>
          <a:p>
            <a:pPr lvl="1"/>
            <a:r>
              <a:rPr lang="hu-HU" sz="2800" dirty="0"/>
              <a:t>Naiv pszichológus elmélete, </a:t>
            </a:r>
            <a:r>
              <a:rPr lang="hu-HU" sz="2800" dirty="0" smtClean="0"/>
              <a:t>(Heider)</a:t>
            </a:r>
            <a:endParaRPr lang="en-US" sz="2800" dirty="0"/>
          </a:p>
          <a:p>
            <a:pPr lvl="1"/>
            <a:r>
              <a:rPr lang="hu-HU" sz="2800" dirty="0" smtClean="0"/>
              <a:t>Heurisztikák: hozzáférhetőség, reprezentativitás, rögzítés (Tversky </a:t>
            </a:r>
            <a:r>
              <a:rPr lang="hu-HU" sz="2800" dirty="0"/>
              <a:t>és </a:t>
            </a:r>
            <a:r>
              <a:rPr lang="hu-HU" sz="2800" dirty="0" smtClean="0"/>
              <a:t>Kahneman)</a:t>
            </a:r>
            <a:r>
              <a:rPr lang="en-US" sz="2800" dirty="0" smtClean="0"/>
              <a:t> </a:t>
            </a:r>
            <a:endParaRPr lang="en-US" sz="2800" dirty="0"/>
          </a:p>
          <a:p>
            <a:pPr lvl="1"/>
            <a:r>
              <a:rPr lang="hu-HU" sz="2800" dirty="0"/>
              <a:t>Hangsúlyozás </a:t>
            </a:r>
            <a:r>
              <a:rPr lang="hu-HU" sz="2800" dirty="0" smtClean="0"/>
              <a:t>elmélete </a:t>
            </a:r>
            <a:r>
              <a:rPr lang="hu-HU" sz="2800" dirty="0"/>
              <a:t>(Tajfel &amp; Wilkes, Wilder &amp; Allen), </a:t>
            </a:r>
            <a:endParaRPr lang="en-US" sz="2800" dirty="0"/>
          </a:p>
          <a:p>
            <a:pPr marL="45720" indent="0">
              <a:buNone/>
            </a:pPr>
            <a:endParaRPr lang="en-US" sz="3200" dirty="0"/>
          </a:p>
          <a:p>
            <a:r>
              <a:rPr lang="hu-HU" sz="3200" dirty="0"/>
              <a:t>Attribúcióelmélet</a:t>
            </a:r>
            <a:endParaRPr lang="en-US" sz="3200" dirty="0"/>
          </a:p>
          <a:p>
            <a:pPr lvl="1"/>
            <a:r>
              <a:rPr lang="hu-HU" sz="2800" dirty="0" smtClean="0"/>
              <a:t>Megfelelési </a:t>
            </a:r>
            <a:r>
              <a:rPr lang="hu-HU" sz="2800" dirty="0"/>
              <a:t>következtetés (Jonas &amp; Davis</a:t>
            </a:r>
            <a:r>
              <a:rPr lang="hu-HU" sz="2800" dirty="0" smtClean="0"/>
              <a:t>)</a:t>
            </a:r>
            <a:endParaRPr lang="en-US" sz="2800" dirty="0"/>
          </a:p>
          <a:p>
            <a:pPr lvl="1"/>
            <a:r>
              <a:rPr lang="hu-HU" sz="2800" dirty="0"/>
              <a:t>Társas </a:t>
            </a:r>
            <a:r>
              <a:rPr lang="hu-HU" sz="2800" dirty="0" smtClean="0"/>
              <a:t>kívánatosság</a:t>
            </a:r>
            <a:endParaRPr lang="en-US" sz="2800" dirty="0"/>
          </a:p>
          <a:p>
            <a:pPr lvl="1"/>
            <a:r>
              <a:rPr lang="hu-HU" sz="2800" dirty="0"/>
              <a:t>Alapvető attribúciós hiba (Ross</a:t>
            </a:r>
            <a:r>
              <a:rPr lang="hu-HU" sz="2800" dirty="0" smtClean="0"/>
              <a:t>) </a:t>
            </a:r>
          </a:p>
          <a:p>
            <a:pPr lvl="1"/>
            <a:r>
              <a:rPr lang="hu-HU" sz="2800" dirty="0" smtClean="0"/>
              <a:t>Cselekvő</a:t>
            </a:r>
            <a:r>
              <a:rPr lang="hu-HU" sz="2800" dirty="0"/>
              <a:t>-megfigyelő különbségek (Jones &amp; Nisbett; Watson</a:t>
            </a:r>
            <a:r>
              <a:rPr lang="hu-HU" sz="2800" dirty="0" smtClean="0"/>
              <a:t>)</a:t>
            </a:r>
            <a:endParaRPr lang="en-US" sz="2800" dirty="0"/>
          </a:p>
          <a:p>
            <a:pPr lvl="1"/>
            <a:r>
              <a:rPr lang="hu-HU" sz="2800" dirty="0"/>
              <a:t>Explicit </a:t>
            </a:r>
            <a:r>
              <a:rPr lang="hu-HU" sz="2800" dirty="0" smtClean="0"/>
              <a:t>és </a:t>
            </a:r>
            <a:r>
              <a:rPr lang="hu-HU" sz="2800" dirty="0"/>
              <a:t>implicit </a:t>
            </a:r>
            <a:r>
              <a:rPr lang="hu-HU" sz="2800" dirty="0" smtClean="0"/>
              <a:t>konszenzus</a:t>
            </a:r>
            <a:endParaRPr lang="en-US" sz="2800" dirty="0"/>
          </a:p>
          <a:p>
            <a:pPr lvl="1"/>
            <a:r>
              <a:rPr lang="hu-HU" sz="2800" dirty="0"/>
              <a:t>A téves egyetértés hibája (Ross, Greene, House</a:t>
            </a:r>
            <a:r>
              <a:rPr lang="hu-HU" sz="2800" dirty="0" smtClean="0"/>
              <a:t>)</a:t>
            </a:r>
            <a:endParaRPr lang="en-US" sz="2800" dirty="0"/>
          </a:p>
          <a:p>
            <a:pPr lvl="1"/>
            <a:r>
              <a:rPr lang="hu-HU" sz="2800" dirty="0"/>
              <a:t>Az alapgyakoriság hibája (Kahneman &amp; Tversky</a:t>
            </a:r>
            <a:r>
              <a:rPr lang="hu-HU" sz="2800" dirty="0" smtClean="0"/>
              <a:t>)</a:t>
            </a:r>
            <a:endParaRPr lang="en-US" sz="2800" dirty="0"/>
          </a:p>
          <a:p>
            <a:pPr lvl="1"/>
            <a:r>
              <a:rPr lang="hu-HU" sz="2800" dirty="0"/>
              <a:t>Önmagunk iránt </a:t>
            </a:r>
            <a:r>
              <a:rPr lang="hu-HU" sz="2800" dirty="0" smtClean="0"/>
              <a:t>elfogultság</a:t>
            </a:r>
            <a:endParaRPr lang="en-US" sz="2800" dirty="0"/>
          </a:p>
          <a:p>
            <a:pPr lvl="1"/>
            <a:r>
              <a:rPr lang="hu-HU" sz="2800" dirty="0"/>
              <a:t>Csoportközi attribúció, elfogultság a csoport javára (Hewstone és Jaspars</a:t>
            </a:r>
            <a:r>
              <a:rPr lang="hu-HU" sz="2800" dirty="0" smtClean="0"/>
              <a:t>)</a:t>
            </a:r>
            <a:endParaRPr lang="en-US" sz="2800" dirty="0"/>
          </a:p>
          <a:p>
            <a:pPr lvl="1"/>
            <a:r>
              <a:rPr lang="hu-HU" sz="2800" dirty="0"/>
              <a:t>Kiugró jelleg (Fiske &amp; Taylor</a:t>
            </a:r>
            <a:r>
              <a:rPr lang="hu-HU" sz="2800" dirty="0" smtClean="0"/>
              <a:t>)</a:t>
            </a:r>
            <a:endParaRPr lang="en-US" sz="2800" dirty="0"/>
          </a:p>
          <a:p>
            <a:pPr marL="45720" indent="0">
              <a:buNone/>
            </a:pPr>
            <a:endParaRPr lang="en-US" sz="3200" dirty="0"/>
          </a:p>
          <a:p>
            <a:r>
              <a:rPr lang="hu-HU" sz="3200" dirty="0" smtClean="0"/>
              <a:t>Attitűdök</a:t>
            </a:r>
            <a:r>
              <a:rPr lang="hu-HU" sz="3200" dirty="0"/>
              <a:t> </a:t>
            </a:r>
            <a:endParaRPr lang="en-US" sz="3200" dirty="0"/>
          </a:p>
          <a:p>
            <a:pPr lvl="1"/>
            <a:r>
              <a:rPr lang="hu-HU" sz="2800" dirty="0"/>
              <a:t>Attitűdök motivációs funkciói (Katz): </a:t>
            </a:r>
            <a:r>
              <a:rPr lang="hu-HU" sz="2800" dirty="0" smtClean="0"/>
              <a:t>énvédő, értékkifejező, instrumentális, gazdaságossági</a:t>
            </a:r>
          </a:p>
          <a:p>
            <a:pPr lvl="1"/>
            <a:r>
              <a:rPr lang="hu-HU" sz="2800" dirty="0" smtClean="0"/>
              <a:t>Szelektív </a:t>
            </a:r>
            <a:r>
              <a:rPr lang="hu-HU" sz="2800" dirty="0"/>
              <a:t>információ felvétele (Frey &amp; Rosch</a:t>
            </a:r>
            <a:r>
              <a:rPr lang="hu-HU" sz="2800" dirty="0" smtClean="0"/>
              <a:t>)</a:t>
            </a:r>
            <a:endParaRPr lang="en-US" sz="2800" dirty="0"/>
          </a:p>
          <a:p>
            <a:pPr lvl="1"/>
            <a:r>
              <a:rPr lang="hu-HU" sz="2800" dirty="0"/>
              <a:t>Kognitív konzisztencia elméletek (Heider</a:t>
            </a:r>
            <a:r>
              <a:rPr lang="hu-HU" sz="2800" dirty="0" smtClean="0"/>
              <a:t>); </a:t>
            </a:r>
          </a:p>
          <a:p>
            <a:pPr lvl="2"/>
            <a:r>
              <a:rPr lang="hu-HU" sz="2400" dirty="0" smtClean="0"/>
              <a:t>asszimiláció</a:t>
            </a:r>
            <a:r>
              <a:rPr lang="hu-HU" sz="2400" dirty="0"/>
              <a:t>-kontraszt elm., (Sherif és Hovland</a:t>
            </a:r>
            <a:r>
              <a:rPr lang="hu-HU" sz="2400" dirty="0" smtClean="0"/>
              <a:t>)</a:t>
            </a:r>
          </a:p>
          <a:p>
            <a:pPr lvl="2"/>
            <a:r>
              <a:rPr lang="hu-HU" sz="2400" dirty="0" smtClean="0"/>
              <a:t>adaptációs </a:t>
            </a:r>
            <a:r>
              <a:rPr lang="hu-HU" sz="2400" dirty="0"/>
              <a:t>szint elm.,(Helson</a:t>
            </a:r>
            <a:r>
              <a:rPr lang="hu-HU" sz="2400" dirty="0" smtClean="0"/>
              <a:t>)</a:t>
            </a:r>
          </a:p>
          <a:p>
            <a:pPr lvl="2"/>
            <a:r>
              <a:rPr lang="hu-HU" sz="2400" dirty="0" smtClean="0"/>
              <a:t> </a:t>
            </a:r>
            <a:r>
              <a:rPr lang="hu-HU" sz="2400" dirty="0"/>
              <a:t>változó perspektívák elm.,(Upshaw) </a:t>
            </a:r>
            <a:endParaRPr lang="hu-HU" sz="2400" dirty="0" smtClean="0"/>
          </a:p>
          <a:p>
            <a:pPr lvl="2"/>
            <a:r>
              <a:rPr lang="hu-HU" sz="2400" dirty="0" smtClean="0"/>
              <a:t>hangsúlyozási </a:t>
            </a:r>
            <a:r>
              <a:rPr lang="hu-HU" sz="2400" dirty="0"/>
              <a:t>elm., (Eiser és Stroebe) </a:t>
            </a:r>
            <a:endParaRPr lang="en-US" sz="2400" dirty="0"/>
          </a:p>
          <a:p>
            <a:pPr lvl="1"/>
            <a:r>
              <a:rPr lang="hu-HU" sz="2800" dirty="0"/>
              <a:t>Attitűd-releváns infó gyorsabb felidézése, </a:t>
            </a:r>
            <a:r>
              <a:rPr lang="hu-HU" sz="2800" dirty="0" smtClean="0"/>
              <a:t>(</a:t>
            </a:r>
            <a:r>
              <a:rPr lang="hu-HU" sz="2800" dirty="0"/>
              <a:t>Levine &amp; Murphy</a:t>
            </a:r>
            <a:r>
              <a:rPr lang="hu-HU" sz="2800" dirty="0" smtClean="0"/>
              <a:t>)</a:t>
            </a:r>
            <a:endParaRPr lang="en-US" sz="2800" dirty="0"/>
          </a:p>
          <a:p>
            <a:pPr lvl="1"/>
            <a:r>
              <a:rPr lang="hu-HU" sz="2800" dirty="0"/>
              <a:t>Indokolt cselekvés elmélete (Fishbein &amp; Ajzen</a:t>
            </a:r>
            <a:r>
              <a:rPr lang="hu-HU" sz="2800" dirty="0" smtClean="0"/>
              <a:t>)</a:t>
            </a:r>
            <a:endParaRPr lang="en-US" sz="2800" dirty="0"/>
          </a:p>
          <a:p>
            <a:pPr marL="45720" indent="0">
              <a:buNone/>
            </a:pPr>
            <a:endParaRPr lang="en-US" sz="3200" dirty="0"/>
          </a:p>
          <a:p>
            <a:r>
              <a:rPr lang="hu-HU" sz="3200" dirty="0"/>
              <a:t>Meggyőzés</a:t>
            </a:r>
            <a:endParaRPr lang="en-US" sz="3200" dirty="0"/>
          </a:p>
          <a:p>
            <a:pPr lvl="1"/>
            <a:r>
              <a:rPr lang="hu-HU" sz="2800" dirty="0" smtClean="0"/>
              <a:t>A </a:t>
            </a:r>
            <a:r>
              <a:rPr lang="hu-HU" sz="2800" dirty="0"/>
              <a:t>puszta észlelés </a:t>
            </a:r>
            <a:r>
              <a:rPr lang="hu-HU" sz="2800" dirty="0" smtClean="0"/>
              <a:t>hatása </a:t>
            </a:r>
            <a:r>
              <a:rPr lang="hu-HU" sz="2800" dirty="0"/>
              <a:t>(Zajonc</a:t>
            </a:r>
            <a:r>
              <a:rPr lang="hu-HU" sz="2800" dirty="0" smtClean="0"/>
              <a:t>)</a:t>
            </a:r>
            <a:endParaRPr lang="en-US" sz="2800" dirty="0"/>
          </a:p>
          <a:p>
            <a:pPr lvl="1"/>
            <a:r>
              <a:rPr lang="hu-HU" sz="2800" dirty="0"/>
              <a:t>Modellkövetés- a modellhatások erősíthetik vagy gyengíthetik a viselkedéses </a:t>
            </a:r>
            <a:r>
              <a:rPr lang="hu-HU" sz="2800" dirty="0" smtClean="0"/>
              <a:t>tilalmakat</a:t>
            </a:r>
            <a:endParaRPr lang="en-US" sz="2800" dirty="0"/>
          </a:p>
          <a:p>
            <a:pPr lvl="1"/>
            <a:r>
              <a:rPr lang="hu-HU" sz="2800" dirty="0"/>
              <a:t>A meggyőzés középponti/perifériás útja, (Petty és Cacioppo</a:t>
            </a:r>
            <a:r>
              <a:rPr lang="hu-HU" sz="2800" dirty="0" smtClean="0"/>
              <a:t>)</a:t>
            </a:r>
            <a:endParaRPr lang="en-US" sz="2800" dirty="0"/>
          </a:p>
          <a:p>
            <a:pPr lvl="1"/>
            <a:r>
              <a:rPr lang="hu-HU" sz="2800" dirty="0"/>
              <a:t>Elaboráció valószínűségének modellje (Petty &amp; Cacioppo</a:t>
            </a:r>
            <a:r>
              <a:rPr lang="hu-HU" sz="2800" dirty="0" smtClean="0"/>
              <a:t>)</a:t>
            </a:r>
            <a:endParaRPr lang="en-US" sz="2800" dirty="0"/>
          </a:p>
          <a:p>
            <a:pPr lvl="1"/>
            <a:r>
              <a:rPr lang="hu-HU" sz="2800" dirty="0"/>
              <a:t>Várakozás-értékelés </a:t>
            </a:r>
            <a:r>
              <a:rPr lang="hu-HU" sz="2800" dirty="0" smtClean="0"/>
              <a:t>modell </a:t>
            </a:r>
            <a:endParaRPr lang="en-US" sz="2800" dirty="0"/>
          </a:p>
          <a:p>
            <a:pPr lvl="1"/>
            <a:r>
              <a:rPr lang="hu-HU" sz="2800" dirty="0" smtClean="0"/>
              <a:t>Önészlelés </a:t>
            </a:r>
            <a:r>
              <a:rPr lang="hu-HU" sz="2800" dirty="0"/>
              <a:t>elmélete (Bem</a:t>
            </a:r>
            <a:r>
              <a:rPr lang="hu-HU" sz="2800" dirty="0" smtClean="0"/>
              <a:t>)</a:t>
            </a:r>
            <a:endParaRPr lang="en-US" sz="2800" dirty="0"/>
          </a:p>
          <a:p>
            <a:pPr lvl="1"/>
            <a:r>
              <a:rPr lang="hu-HU" sz="2800" dirty="0"/>
              <a:t>Benyomáskeltés elmélete (Schlenker</a:t>
            </a:r>
            <a:r>
              <a:rPr lang="hu-HU" sz="2800" dirty="0" smtClean="0"/>
              <a:t>)</a:t>
            </a:r>
            <a:endParaRPr lang="en-US" sz="2800" dirty="0"/>
          </a:p>
          <a:p>
            <a:pPr lvl="1"/>
            <a:r>
              <a:rPr lang="hu-HU" sz="2800" dirty="0"/>
              <a:t>Túlzott igazolás hipotézise ( Lepper, Greene, Nisbett</a:t>
            </a:r>
            <a:r>
              <a:rPr lang="hu-HU" sz="2800" dirty="0" smtClean="0"/>
              <a:t>)</a:t>
            </a:r>
            <a:r>
              <a:rPr lang="hu-HU" sz="2800" dirty="0"/>
              <a:t/>
            </a:r>
            <a:br>
              <a:rPr lang="hu-HU" sz="2800" dirty="0"/>
            </a:br>
            <a:r>
              <a:rPr lang="hu-HU" sz="2800" dirty="0"/>
              <a:t> 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9596" y="1686225"/>
            <a:ext cx="3751943" cy="4922908"/>
          </a:xfrm>
        </p:spPr>
        <p:txBody>
          <a:bodyPr>
            <a:normAutofit fontScale="25000" lnSpcReduction="20000"/>
          </a:bodyPr>
          <a:lstStyle/>
          <a:p>
            <a:r>
              <a:rPr lang="hu-HU" sz="3200" dirty="0"/>
              <a:t>Kommunikáció és társas interakció</a:t>
            </a:r>
            <a:endParaRPr lang="en-US" sz="3200" dirty="0"/>
          </a:p>
          <a:p>
            <a:pPr lvl="1"/>
            <a:r>
              <a:rPr lang="hu-HU" sz="2800" dirty="0"/>
              <a:t>Fizikai vonzerő sztereotípiája (Dion, Berscheid, Walster), </a:t>
            </a:r>
            <a:endParaRPr lang="en-US" sz="2800" dirty="0"/>
          </a:p>
          <a:p>
            <a:pPr lvl="1"/>
            <a:r>
              <a:rPr lang="hu-HU" sz="2800" dirty="0"/>
              <a:t>Társadalmi felelősség normája, </a:t>
            </a:r>
            <a:endParaRPr lang="en-US" sz="2800" dirty="0"/>
          </a:p>
          <a:p>
            <a:pPr lvl="1"/>
            <a:r>
              <a:rPr lang="hu-HU" sz="2800" dirty="0"/>
              <a:t>Morális kötelezettség (társas és egyéni normák),</a:t>
            </a:r>
            <a:endParaRPr lang="en-US" sz="2800" dirty="0"/>
          </a:p>
          <a:p>
            <a:pPr lvl="1"/>
            <a:r>
              <a:rPr lang="hu-HU" sz="2800" dirty="0"/>
              <a:t>A viszonosság normája</a:t>
            </a:r>
            <a:endParaRPr lang="en-US" sz="2800" dirty="0"/>
          </a:p>
          <a:p>
            <a:pPr lvl="1"/>
            <a:r>
              <a:rPr lang="hu-HU" sz="2800" dirty="0"/>
              <a:t>Társas mező- modellek megfelelő helyzeti normákat közvetíthetnek (Lewin)</a:t>
            </a:r>
            <a:endParaRPr lang="en-US" sz="2800" dirty="0"/>
          </a:p>
          <a:p>
            <a:pPr lvl="1"/>
            <a:r>
              <a:rPr lang="hu-HU" sz="2800" dirty="0"/>
              <a:t>A felelősség megoszlása, a többszörös tudatlanság, az értékelés feszültsége </a:t>
            </a:r>
            <a:endParaRPr lang="en-US" sz="2800" dirty="0"/>
          </a:p>
          <a:p>
            <a:pPr lvl="1"/>
            <a:r>
              <a:rPr lang="hu-HU" sz="2800" dirty="0"/>
              <a:t>A felelősség attribúciója (okozás, megoldás)</a:t>
            </a:r>
            <a:endParaRPr lang="en-US" sz="2800" dirty="0"/>
          </a:p>
          <a:p>
            <a:pPr lvl="1"/>
            <a:r>
              <a:rPr lang="hu-HU" sz="2800" dirty="0"/>
              <a:t>A segítség elfogadása fenyegetőbb a magas, mint az alacsony önértékelésű személyek számára</a:t>
            </a:r>
            <a:endParaRPr lang="en-US" sz="2800" dirty="0"/>
          </a:p>
          <a:p>
            <a:pPr marL="45720" indent="0">
              <a:buNone/>
            </a:pPr>
            <a:endParaRPr lang="en-US" sz="3200" dirty="0"/>
          </a:p>
          <a:p>
            <a:r>
              <a:rPr lang="hu-HU" sz="3200" dirty="0"/>
              <a:t>Agresszív viselkedés </a:t>
            </a:r>
            <a:endParaRPr lang="en-US" sz="3200" dirty="0"/>
          </a:p>
          <a:p>
            <a:pPr lvl="1"/>
            <a:r>
              <a:rPr lang="hu-HU" sz="2800" dirty="0"/>
              <a:t>Frusztráció-agresszió </a:t>
            </a:r>
            <a:r>
              <a:rPr lang="hu-HU" sz="2800" dirty="0" smtClean="0"/>
              <a:t>hipotézis </a:t>
            </a:r>
            <a:r>
              <a:rPr lang="hu-HU" sz="2800" dirty="0"/>
              <a:t>(Dollard és mtsai</a:t>
            </a:r>
            <a:r>
              <a:rPr lang="hu-HU" sz="2800" dirty="0" smtClean="0"/>
              <a:t>)</a:t>
            </a:r>
            <a:endParaRPr lang="en-US" sz="2800" dirty="0"/>
          </a:p>
          <a:p>
            <a:pPr lvl="1"/>
            <a:r>
              <a:rPr lang="hu-HU" sz="2800" dirty="0" smtClean="0"/>
              <a:t>Izgalomátvitel </a:t>
            </a:r>
            <a:r>
              <a:rPr lang="hu-HU" sz="2800" dirty="0"/>
              <a:t>elmélet (Zillmann</a:t>
            </a:r>
            <a:r>
              <a:rPr lang="hu-HU" sz="2800" dirty="0" smtClean="0"/>
              <a:t>)</a:t>
            </a:r>
            <a:endParaRPr lang="en-US" sz="2800" dirty="0"/>
          </a:p>
          <a:p>
            <a:pPr lvl="1"/>
            <a:r>
              <a:rPr lang="hu-HU" sz="2800" dirty="0"/>
              <a:t>Adott viselkedés értelmezhető legitimnek vagy </a:t>
            </a:r>
            <a:r>
              <a:rPr lang="hu-HU" sz="2800" dirty="0" smtClean="0"/>
              <a:t>illegitimnek</a:t>
            </a:r>
            <a:endParaRPr lang="en-US" sz="2800" dirty="0"/>
          </a:p>
          <a:p>
            <a:pPr lvl="1"/>
            <a:r>
              <a:rPr lang="hu-HU" sz="2800" dirty="0" smtClean="0"/>
              <a:t>Tömegpszichológiai elméletek</a:t>
            </a:r>
            <a:r>
              <a:rPr lang="en-US" sz="2800" dirty="0" smtClean="0"/>
              <a:t> (</a:t>
            </a:r>
            <a:r>
              <a:rPr lang="hu-HU" sz="2800" dirty="0" smtClean="0"/>
              <a:t>Az </a:t>
            </a:r>
            <a:r>
              <a:rPr lang="hu-HU" sz="2800" dirty="0"/>
              <a:t>egyének csoportban impulzívabbak, irracionálisabbak és kevésbé </a:t>
            </a:r>
            <a:r>
              <a:rPr lang="hu-HU" sz="2800" dirty="0" smtClean="0"/>
              <a:t>normakövetőek)</a:t>
            </a:r>
          </a:p>
          <a:p>
            <a:pPr marL="365760" lvl="1" indent="0">
              <a:buNone/>
            </a:pPr>
            <a:endParaRPr lang="en-US" sz="2800" dirty="0"/>
          </a:p>
          <a:p>
            <a:r>
              <a:rPr lang="hu-HU" sz="3200" dirty="0"/>
              <a:t>Konfliktus és kooperáció</a:t>
            </a:r>
            <a:endParaRPr lang="en-US" sz="3200" dirty="0"/>
          </a:p>
          <a:p>
            <a:pPr lvl="1"/>
            <a:r>
              <a:rPr lang="hu-HU" sz="2800" dirty="0" smtClean="0"/>
              <a:t>Játékelmélet,(</a:t>
            </a:r>
            <a:r>
              <a:rPr lang="hu-HU" sz="2800" dirty="0"/>
              <a:t>racionalitás-</a:t>
            </a:r>
            <a:r>
              <a:rPr lang="hu-HU" sz="2800" dirty="0" smtClean="0"/>
              <a:t>irracionalitás, </a:t>
            </a:r>
            <a:r>
              <a:rPr lang="hu-HU" sz="2800" dirty="0"/>
              <a:t>kölcsönös függés</a:t>
            </a:r>
            <a:r>
              <a:rPr lang="hu-HU" sz="2800" dirty="0" smtClean="0"/>
              <a:t>)</a:t>
            </a:r>
            <a:endParaRPr lang="en-US" sz="2800" dirty="0"/>
          </a:p>
          <a:p>
            <a:pPr lvl="1"/>
            <a:r>
              <a:rPr lang="hu-HU" sz="2800" dirty="0"/>
              <a:t>Szelektív észlelés: motivációk szerint torzult </a:t>
            </a:r>
            <a:r>
              <a:rPr lang="hu-HU" sz="2800" dirty="0" smtClean="0"/>
              <a:t>emlékképek</a:t>
            </a:r>
            <a:endParaRPr lang="en-US" sz="2800" dirty="0"/>
          </a:p>
          <a:p>
            <a:pPr lvl="1"/>
            <a:r>
              <a:rPr lang="hu-HU" sz="2800" dirty="0"/>
              <a:t>Motivációs attribúciók: egocentrikus attribúció</a:t>
            </a:r>
            <a:r>
              <a:rPr lang="hu-HU" sz="2800" dirty="0" smtClean="0"/>
              <a:t>; </a:t>
            </a:r>
            <a:r>
              <a:rPr lang="hu-HU" sz="2800" dirty="0"/>
              <a:t>háromszög hipotézis (Kelley, Stahelski</a:t>
            </a:r>
            <a:r>
              <a:rPr lang="hu-HU" sz="2800" dirty="0" smtClean="0"/>
              <a:t>)</a:t>
            </a:r>
            <a:endParaRPr lang="en-US" sz="2800" dirty="0"/>
          </a:p>
          <a:p>
            <a:pPr lvl="1"/>
            <a:r>
              <a:rPr lang="hu-HU" sz="2800" dirty="0"/>
              <a:t>Cél-elvárás elmélet (Pruitt &amp; Kimmel</a:t>
            </a:r>
            <a:r>
              <a:rPr lang="hu-HU" sz="2800" dirty="0" smtClean="0"/>
              <a:t>)</a:t>
            </a:r>
            <a:endParaRPr lang="en-US" sz="2800" dirty="0"/>
          </a:p>
          <a:p>
            <a:pPr lvl="1"/>
            <a:r>
              <a:rPr lang="hu-HU" sz="2800" dirty="0"/>
              <a:t>Társas összehasonlítás és </a:t>
            </a:r>
            <a:r>
              <a:rPr lang="hu-HU" sz="2800" dirty="0" smtClean="0"/>
              <a:t>kategorizáció</a:t>
            </a:r>
            <a:endParaRPr lang="en-US" sz="2800" dirty="0"/>
          </a:p>
          <a:p>
            <a:pPr marL="45720" indent="0">
              <a:buNone/>
            </a:pPr>
            <a:endParaRPr lang="en-US" sz="3200" dirty="0"/>
          </a:p>
          <a:p>
            <a:r>
              <a:rPr lang="hu-HU" sz="3200" dirty="0"/>
              <a:t>A </a:t>
            </a:r>
            <a:r>
              <a:rPr lang="hu-HU" sz="3200" dirty="0" smtClean="0"/>
              <a:t>csoportteljesítmény</a:t>
            </a:r>
            <a:r>
              <a:rPr lang="hu-HU" sz="3200" dirty="0"/>
              <a:t> </a:t>
            </a:r>
            <a:endParaRPr lang="en-US" sz="3200" dirty="0"/>
          </a:p>
          <a:p>
            <a:pPr lvl="1"/>
            <a:r>
              <a:rPr lang="hu-HU" sz="2800" dirty="0"/>
              <a:t>A döntéshozásra hivatott csoportok közös normák irányába </a:t>
            </a:r>
            <a:r>
              <a:rPr lang="hu-HU" sz="2800" dirty="0" smtClean="0"/>
              <a:t>konvergálnak</a:t>
            </a:r>
            <a:endParaRPr lang="en-US" sz="2800" dirty="0"/>
          </a:p>
          <a:p>
            <a:pPr lvl="1"/>
            <a:r>
              <a:rPr lang="hu-HU" sz="2800" dirty="0"/>
              <a:t>Konformitás: engedelmeskedés/ </a:t>
            </a:r>
            <a:r>
              <a:rPr lang="hu-HU" sz="2800" dirty="0" smtClean="0"/>
              <a:t>megtérés </a:t>
            </a:r>
            <a:r>
              <a:rPr lang="hu-HU" sz="2800" dirty="0"/>
              <a:t>(Asch vonalhosszúság kísérlete)</a:t>
            </a:r>
            <a:endParaRPr lang="en-US" sz="2800" dirty="0"/>
          </a:p>
          <a:p>
            <a:pPr lvl="1"/>
            <a:r>
              <a:rPr lang="hu-HU" sz="2800" dirty="0"/>
              <a:t>Információs </a:t>
            </a:r>
            <a:r>
              <a:rPr lang="hu-HU" sz="2800" dirty="0" smtClean="0"/>
              <a:t>befolyás</a:t>
            </a:r>
            <a:endParaRPr lang="en-US" sz="2800" dirty="0"/>
          </a:p>
          <a:p>
            <a:pPr lvl="1"/>
            <a:r>
              <a:rPr lang="hu-HU" sz="2800" dirty="0"/>
              <a:t>Normatív befolyás, </a:t>
            </a:r>
            <a:r>
              <a:rPr lang="hu-HU" sz="2800" dirty="0" smtClean="0"/>
              <a:t>(Moscovici): </a:t>
            </a:r>
            <a:r>
              <a:rPr lang="hu-HU" sz="2800" dirty="0"/>
              <a:t>a kisebbségi hatás gyakorta </a:t>
            </a:r>
            <a:r>
              <a:rPr lang="hu-HU" sz="2800" dirty="0" smtClean="0"/>
              <a:t>csoporthatás</a:t>
            </a:r>
            <a:endParaRPr lang="en-US" sz="2800" dirty="0"/>
          </a:p>
          <a:p>
            <a:pPr lvl="1"/>
            <a:r>
              <a:rPr lang="hu-HU" sz="2800" dirty="0"/>
              <a:t>Hólabda- effektus, (Kiesler és Pallack</a:t>
            </a:r>
            <a:r>
              <a:rPr lang="hu-HU" sz="2800" dirty="0" smtClean="0"/>
              <a:t>)</a:t>
            </a:r>
            <a:endParaRPr lang="en-US" sz="2800" dirty="0"/>
          </a:p>
          <a:p>
            <a:pPr lvl="1"/>
            <a:r>
              <a:rPr lang="hu-HU" sz="2800" dirty="0" smtClean="0"/>
              <a:t>Csoportpolarizáció és konszernzus kialakulás (Sherif)</a:t>
            </a:r>
            <a:endParaRPr lang="en-US" sz="2800" dirty="0"/>
          </a:p>
          <a:p>
            <a:pPr lvl="1"/>
            <a:r>
              <a:rPr lang="hu-HU" sz="2800" dirty="0" smtClean="0"/>
              <a:t>Csoportgondolkodás (Janis)</a:t>
            </a:r>
            <a:endParaRPr lang="en-US" sz="2800" dirty="0"/>
          </a:p>
          <a:p>
            <a:pPr lvl="1"/>
            <a:r>
              <a:rPr lang="hu-HU" sz="2800" dirty="0" smtClean="0"/>
              <a:t>Autoritásnak engedelmesség (Milgram)</a:t>
            </a:r>
            <a:endParaRPr lang="en-US" sz="2800" dirty="0"/>
          </a:p>
          <a:p>
            <a:pPr marL="45720" indent="0">
              <a:buNone/>
            </a:pPr>
            <a:endParaRPr lang="en-US" sz="3200" dirty="0"/>
          </a:p>
          <a:p>
            <a:r>
              <a:rPr lang="hu-HU" sz="3200" dirty="0"/>
              <a:t>Csoportközi </a:t>
            </a:r>
            <a:r>
              <a:rPr lang="hu-HU" sz="3200" dirty="0" smtClean="0"/>
              <a:t>viszonyok</a:t>
            </a:r>
            <a:r>
              <a:rPr lang="hu-HU" sz="3200" dirty="0"/>
              <a:t> </a:t>
            </a:r>
            <a:endParaRPr lang="en-US" sz="3200" dirty="0"/>
          </a:p>
          <a:p>
            <a:pPr lvl="1"/>
            <a:r>
              <a:rPr lang="hu-HU" sz="2800" dirty="0" smtClean="0"/>
              <a:t>Előítéletesség</a:t>
            </a:r>
            <a:endParaRPr lang="en-US" sz="2800" dirty="0"/>
          </a:p>
          <a:p>
            <a:pPr lvl="1"/>
            <a:r>
              <a:rPr lang="hu-HU" sz="2800" dirty="0"/>
              <a:t>Attitűdhasonlósági </a:t>
            </a:r>
            <a:r>
              <a:rPr lang="hu-HU" sz="2800" dirty="0" smtClean="0"/>
              <a:t>hatás</a:t>
            </a:r>
          </a:p>
          <a:p>
            <a:pPr lvl="1"/>
            <a:r>
              <a:rPr lang="hu-HU" sz="2800" dirty="0" smtClean="0"/>
              <a:t>Saját </a:t>
            </a:r>
            <a:r>
              <a:rPr lang="hu-HU" sz="2800" dirty="0"/>
              <a:t>csoport </a:t>
            </a:r>
            <a:r>
              <a:rPr lang="hu-HU" sz="2800" dirty="0" smtClean="0"/>
              <a:t>felértékelése</a:t>
            </a:r>
          </a:p>
          <a:p>
            <a:pPr lvl="2"/>
            <a:r>
              <a:rPr lang="hu-HU" sz="2400" dirty="0" smtClean="0"/>
              <a:t>Pozitív </a:t>
            </a:r>
            <a:r>
              <a:rPr lang="hu-HU" sz="2400" dirty="0"/>
              <a:t>különbségek megalapozása (Tajfel), </a:t>
            </a:r>
            <a:endParaRPr lang="hu-HU" sz="2400" dirty="0" smtClean="0"/>
          </a:p>
          <a:p>
            <a:pPr lvl="2"/>
            <a:r>
              <a:rPr lang="hu-HU" sz="2400" dirty="0" smtClean="0"/>
              <a:t>Minimális </a:t>
            </a:r>
            <a:r>
              <a:rPr lang="hu-HU" sz="2400" dirty="0"/>
              <a:t>csoport paradigma (Tajfel &amp; mtsai)</a:t>
            </a:r>
            <a:endParaRPr lang="en-US" sz="2400" dirty="0"/>
          </a:p>
          <a:p>
            <a:pPr lvl="1"/>
            <a:r>
              <a:rPr lang="hu-HU" sz="2800" dirty="0" smtClean="0"/>
              <a:t>Kategoriális </a:t>
            </a:r>
            <a:r>
              <a:rPr lang="hu-HU" sz="2800" dirty="0"/>
              <a:t>megkülönböztetés (Doise)</a:t>
            </a:r>
            <a:r>
              <a:rPr lang="hu-HU" sz="2800" dirty="0" smtClean="0"/>
              <a:t>,</a:t>
            </a:r>
            <a:endParaRPr lang="en-US" sz="2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Torzításaink</a:t>
            </a:r>
            <a:r>
              <a:rPr lang="en-US" dirty="0" smtClean="0"/>
              <a:t>, </a:t>
            </a:r>
            <a:r>
              <a:rPr lang="en-US" dirty="0" err="1" smtClean="0"/>
              <a:t>tévedéseink</a:t>
            </a:r>
            <a:r>
              <a:rPr lang="en-US" dirty="0" smtClean="0"/>
              <a:t> ½/1</a:t>
            </a:r>
            <a:br>
              <a:rPr lang="en-US" dirty="0" smtClean="0"/>
            </a:br>
            <a:r>
              <a:rPr lang="en-US" sz="1600" dirty="0" smtClean="0"/>
              <a:t>(a </a:t>
            </a:r>
            <a:r>
              <a:rPr lang="en-US" sz="1600" dirty="0" err="1" smtClean="0"/>
              <a:t>teljesség</a:t>
            </a:r>
            <a:r>
              <a:rPr lang="en-US" sz="1600" dirty="0" smtClean="0"/>
              <a:t> </a:t>
            </a:r>
            <a:r>
              <a:rPr lang="en-US" sz="1600" dirty="0" err="1" smtClean="0"/>
              <a:t>igénye</a:t>
            </a:r>
            <a:r>
              <a:rPr lang="en-US" sz="1600" dirty="0" smtClean="0"/>
              <a:t> </a:t>
            </a:r>
            <a:r>
              <a:rPr lang="en-US" sz="1600" dirty="0" err="1" smtClean="0"/>
              <a:t>nélkül</a:t>
            </a:r>
            <a:r>
              <a:rPr lang="en-US" sz="1600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586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162696" cy="4965792"/>
          </a:xfrm>
        </p:spPr>
        <p:txBody>
          <a:bodyPr>
            <a:noAutofit/>
          </a:bodyPr>
          <a:lstStyle/>
          <a:p>
            <a:pPr lvl="0"/>
            <a:r>
              <a:rPr lang="hu-HU" sz="1100" dirty="0" smtClean="0"/>
              <a:t>Elhárító </a:t>
            </a:r>
            <a:r>
              <a:rPr lang="hu-HU" sz="1100" dirty="0"/>
              <a:t>mechanizmusok (Freud</a:t>
            </a:r>
            <a:r>
              <a:rPr lang="hu-HU" sz="1100" dirty="0" smtClean="0"/>
              <a:t>) </a:t>
            </a:r>
            <a:r>
              <a:rPr lang="hu-HU" sz="1100" dirty="0"/>
              <a:t> </a:t>
            </a:r>
            <a:endParaRPr lang="en-US" sz="1100" dirty="0"/>
          </a:p>
          <a:p>
            <a:pPr lvl="0"/>
            <a:r>
              <a:rPr lang="hu-HU" sz="1100" dirty="0" smtClean="0"/>
              <a:t>Várható </a:t>
            </a:r>
            <a:r>
              <a:rPr lang="hu-HU" sz="1100" dirty="0"/>
              <a:t>hasznosság </a:t>
            </a:r>
            <a:r>
              <a:rPr lang="hu-HU" sz="1100" dirty="0" smtClean="0"/>
              <a:t>elmélete</a:t>
            </a:r>
            <a:endParaRPr lang="en-US" sz="1100" dirty="0"/>
          </a:p>
          <a:p>
            <a:pPr lvl="0"/>
            <a:r>
              <a:rPr lang="hu-HU" sz="1100" dirty="0"/>
              <a:t>Bayes-</a:t>
            </a:r>
            <a:r>
              <a:rPr lang="hu-HU" sz="1100" dirty="0" smtClean="0"/>
              <a:t>tétel</a:t>
            </a:r>
            <a:endParaRPr lang="en-US" sz="1100" dirty="0"/>
          </a:p>
          <a:p>
            <a:pPr lvl="0"/>
            <a:r>
              <a:rPr lang="hu-HU" sz="1100" dirty="0"/>
              <a:t>Mintanagyság figyelmen kívül hagyása a valószínűségi becslésnél</a:t>
            </a:r>
            <a:endParaRPr lang="en-US" sz="1100" dirty="0"/>
          </a:p>
          <a:p>
            <a:pPr lvl="0"/>
            <a:r>
              <a:rPr lang="hu-HU" sz="1100" dirty="0"/>
              <a:t>Az egymás után következő események közt hajlamosak vagyunk oksági viszonyt feltételezni</a:t>
            </a:r>
            <a:endParaRPr lang="en-US" sz="1100" dirty="0"/>
          </a:p>
          <a:p>
            <a:pPr lvl="0"/>
            <a:r>
              <a:rPr lang="hu-HU" sz="1100" dirty="0" smtClean="0"/>
              <a:t>Elégtelen </a:t>
            </a:r>
            <a:r>
              <a:rPr lang="hu-HU" sz="1100" dirty="0"/>
              <a:t>kalibráció: a szubjektív valószínűség szisztematikus torzítása, pl.:</a:t>
            </a:r>
            <a:endParaRPr lang="en-US" sz="1100" dirty="0"/>
          </a:p>
          <a:p>
            <a:pPr lvl="1"/>
            <a:r>
              <a:rPr lang="hu-HU" sz="1100" dirty="0"/>
              <a:t>A nagyon ritka események valószínűségét szélsőségesen alábecsüljük (gyakorlatilag nullának tekintjük)</a:t>
            </a:r>
            <a:endParaRPr lang="en-US" sz="1100" dirty="0"/>
          </a:p>
          <a:p>
            <a:pPr lvl="1"/>
            <a:r>
              <a:rPr lang="hu-HU" sz="1100" dirty="0"/>
              <a:t>Bizonytalan helyzetben negatív következmények kockázatát alábecsüljük</a:t>
            </a:r>
            <a:endParaRPr lang="en-US" sz="1100" dirty="0"/>
          </a:p>
          <a:p>
            <a:pPr lvl="1"/>
            <a:r>
              <a:rPr lang="hu-HU" sz="1100" dirty="0"/>
              <a:t>A nagy valószínűségeket túlbecsüljük</a:t>
            </a:r>
            <a:endParaRPr lang="en-US" sz="1100" dirty="0"/>
          </a:p>
          <a:p>
            <a:pPr lvl="0"/>
            <a:r>
              <a:rPr lang="hu-HU" sz="1100" dirty="0"/>
              <a:t>Véletlen regresszió: az átlaghoz való </a:t>
            </a:r>
            <a:r>
              <a:rPr lang="hu-HU" sz="1100" dirty="0" smtClean="0"/>
              <a:t>visszatérés</a:t>
            </a:r>
            <a:endParaRPr lang="en-US" sz="1100" dirty="0"/>
          </a:p>
          <a:p>
            <a:pPr lvl="0"/>
            <a:r>
              <a:rPr lang="hu-HU" sz="1100" dirty="0"/>
              <a:t>A hasznosság tranzitivitásának megsértése (Tversky</a:t>
            </a:r>
            <a:r>
              <a:rPr lang="hu-HU" sz="1100" dirty="0" smtClean="0"/>
              <a:t>)</a:t>
            </a:r>
            <a:endParaRPr lang="en-US" sz="1100" dirty="0"/>
          </a:p>
          <a:p>
            <a:pPr lvl="0"/>
            <a:r>
              <a:rPr lang="hu-HU" sz="1100" dirty="0"/>
              <a:t>Többdimenziós normatív hasznosság elmélete: a dimenziók hasznosságát azok fontosságával súlyozzuk, majd ezeket összegezzük </a:t>
            </a:r>
            <a:r>
              <a:rPr lang="hu-HU" sz="1100" dirty="0" smtClean="0"/>
              <a:t>helyette</a:t>
            </a:r>
            <a:r>
              <a:rPr lang="hu-HU" sz="1100" dirty="0"/>
              <a:t>:</a:t>
            </a:r>
            <a:endParaRPr lang="en-US" sz="1100" dirty="0"/>
          </a:p>
          <a:p>
            <a:pPr lvl="1"/>
            <a:r>
              <a:rPr lang="hu-HU" sz="1100" dirty="0"/>
              <a:t>Kitüntetett dimenziók heurisztikája (csak egy-két, számunkra fontos dimenziót veszünk figyelembe, a többivel nem törődünk)</a:t>
            </a:r>
            <a:endParaRPr lang="en-US" sz="1100" dirty="0"/>
          </a:p>
          <a:p>
            <a:pPr lvl="0"/>
            <a:r>
              <a:rPr lang="hu-HU" sz="1100" dirty="0"/>
              <a:t>Alternatívák kizárásának </a:t>
            </a:r>
            <a:r>
              <a:rPr lang="hu-HU" sz="1100" dirty="0" smtClean="0"/>
              <a:t>módszere</a:t>
            </a:r>
            <a:endParaRPr lang="en-US" sz="1100" dirty="0"/>
          </a:p>
          <a:p>
            <a:pPr lvl="0"/>
            <a:r>
              <a:rPr lang="hu-HU" sz="1100" dirty="0"/>
              <a:t>Sugalmazás </a:t>
            </a:r>
            <a:endParaRPr lang="hu-HU" sz="1100" dirty="0" smtClean="0"/>
          </a:p>
          <a:p>
            <a:pPr lvl="0"/>
            <a:r>
              <a:rPr lang="hu-HU" sz="1100" dirty="0" smtClean="0"/>
              <a:t>Bizonytalansági hatás</a:t>
            </a:r>
            <a:endParaRPr lang="en-US" sz="11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932839" y="1719072"/>
            <a:ext cx="4038600" cy="4965792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hu-HU" dirty="0"/>
              <a:t>Kockázatkeresés- kockázatkerülés (Tversky és Kahneman), </a:t>
            </a:r>
            <a:endParaRPr lang="en-US" dirty="0"/>
          </a:p>
          <a:p>
            <a:pPr lvl="0"/>
            <a:r>
              <a:rPr lang="hu-HU" dirty="0"/>
              <a:t>Kilátáselmélet (Tversky és Kahneman)</a:t>
            </a:r>
            <a:endParaRPr lang="en-US" dirty="0"/>
          </a:p>
          <a:p>
            <a:pPr lvl="0"/>
            <a:r>
              <a:rPr lang="hu-HU" dirty="0" smtClean="0"/>
              <a:t>Elváráselmélet </a:t>
            </a:r>
            <a:r>
              <a:rPr lang="hu-HU" dirty="0"/>
              <a:t>(Tversky és Kahneman)</a:t>
            </a:r>
            <a:endParaRPr lang="en-US" dirty="0"/>
          </a:p>
          <a:p>
            <a:pPr lvl="0"/>
            <a:r>
              <a:rPr lang="hu-HU" dirty="0"/>
              <a:t>Keretezéshatás (Tversky &amp; </a:t>
            </a:r>
            <a:r>
              <a:rPr lang="hu-HU" cap="small" dirty="0"/>
              <a:t>K</a:t>
            </a:r>
            <a:r>
              <a:rPr lang="hu-HU" dirty="0"/>
              <a:t>ahneman)</a:t>
            </a:r>
            <a:endParaRPr lang="en-US" dirty="0"/>
          </a:p>
          <a:p>
            <a:pPr lvl="0"/>
            <a:r>
              <a:rPr lang="hu-HU" dirty="0" smtClean="0"/>
              <a:t>Mentális </a:t>
            </a:r>
            <a:r>
              <a:rPr lang="hu-HU" dirty="0"/>
              <a:t>könyvelés (Thaler)</a:t>
            </a:r>
          </a:p>
          <a:p>
            <a:pPr lvl="0"/>
            <a:r>
              <a:rPr lang="hu-HU" dirty="0"/>
              <a:t>Az invariancia megsértése(Tversky &amp; </a:t>
            </a:r>
            <a:r>
              <a:rPr lang="hu-HU" cap="small" dirty="0"/>
              <a:t>K</a:t>
            </a:r>
            <a:r>
              <a:rPr lang="hu-HU" dirty="0"/>
              <a:t>ahneman)</a:t>
            </a:r>
            <a:endParaRPr lang="en-US" dirty="0"/>
          </a:p>
          <a:p>
            <a:pPr lvl="0"/>
            <a:r>
              <a:rPr lang="hu-HU" dirty="0"/>
              <a:t>Domináns opció (Tversky &amp; </a:t>
            </a:r>
            <a:r>
              <a:rPr lang="hu-HU" cap="small" dirty="0"/>
              <a:t>K</a:t>
            </a:r>
            <a:r>
              <a:rPr lang="hu-HU" dirty="0"/>
              <a:t>ahneman)</a:t>
            </a:r>
            <a:endParaRPr lang="en-US" dirty="0"/>
          </a:p>
          <a:p>
            <a:pPr lvl="0"/>
            <a:r>
              <a:rPr lang="hu-HU" dirty="0"/>
              <a:t>Certainty effect (Bizonyossági hatás) (Tversky &amp; </a:t>
            </a:r>
            <a:r>
              <a:rPr lang="hu-HU" cap="small" dirty="0"/>
              <a:t>K</a:t>
            </a:r>
            <a:r>
              <a:rPr lang="hu-HU" dirty="0"/>
              <a:t>ahneman)</a:t>
            </a:r>
            <a:endParaRPr lang="en-US" dirty="0"/>
          </a:p>
          <a:p>
            <a:pPr lvl="0"/>
            <a:r>
              <a:rPr lang="hu-HU" dirty="0" smtClean="0"/>
              <a:t>Pseudo</a:t>
            </a:r>
            <a:r>
              <a:rPr lang="hu-HU" dirty="0"/>
              <a:t>-certainty</a:t>
            </a:r>
            <a:r>
              <a:rPr lang="hu-HU" i="1" dirty="0"/>
              <a:t> </a:t>
            </a:r>
            <a:r>
              <a:rPr lang="hu-HU" dirty="0"/>
              <a:t>effect (Ál-bizonyossági hatás) (Tversky &amp; </a:t>
            </a:r>
            <a:r>
              <a:rPr lang="hu-HU" cap="small" dirty="0"/>
              <a:t>K</a:t>
            </a:r>
            <a:r>
              <a:rPr lang="hu-HU" dirty="0"/>
              <a:t>ahneman)</a:t>
            </a:r>
            <a:endParaRPr lang="en-US" dirty="0"/>
          </a:p>
          <a:p>
            <a:pPr lvl="0"/>
            <a:r>
              <a:rPr lang="hu-HU" dirty="0"/>
              <a:t>A racionális döntésekre vonatkozó axiómák általában érvényesülnek az átlátható helyzetekben, de sérülnek a bonyolultabb szituációkban (Tversky &amp; </a:t>
            </a:r>
            <a:r>
              <a:rPr lang="hu-HU" cap="small" dirty="0"/>
              <a:t>K</a:t>
            </a:r>
            <a:r>
              <a:rPr lang="hu-HU" dirty="0"/>
              <a:t>ahneman)</a:t>
            </a:r>
            <a:endParaRPr lang="en-US" dirty="0"/>
          </a:p>
          <a:p>
            <a:pPr lvl="0"/>
            <a:r>
              <a:rPr lang="hu-HU" dirty="0"/>
              <a:t>Endowment effect (adományozási hatás) (Thaler)</a:t>
            </a:r>
          </a:p>
          <a:p>
            <a:pPr lvl="0"/>
            <a:r>
              <a:rPr lang="hu-HU" dirty="0"/>
              <a:t>Status quo bias (status quo fenntartására való hajlam/hajlandóság) </a:t>
            </a:r>
            <a:endParaRPr lang="en-US" dirty="0"/>
          </a:p>
          <a:p>
            <a:pPr lvl="0"/>
            <a:r>
              <a:rPr lang="hu-HU" dirty="0"/>
              <a:t>Preference reversal (a preferencia megfordulása)</a:t>
            </a:r>
          </a:p>
          <a:p>
            <a:pPr lvl="0"/>
            <a:r>
              <a:rPr lang="hu-HU" dirty="0"/>
              <a:t>Cumulative prospect theory (kumulatív elváráselmélet) (Tversky &amp; </a:t>
            </a:r>
            <a:r>
              <a:rPr lang="hu-HU" cap="small" dirty="0"/>
              <a:t>K</a:t>
            </a:r>
            <a:r>
              <a:rPr lang="hu-HU" dirty="0"/>
              <a:t>ahneman)</a:t>
            </a:r>
          </a:p>
          <a:p>
            <a:pPr lvl="0"/>
            <a:r>
              <a:rPr lang="hu-HU" dirty="0"/>
              <a:t>Support theory (támogatási elmélet) (Tversky &amp; </a:t>
            </a:r>
            <a:r>
              <a:rPr lang="hu-HU" cap="small" dirty="0"/>
              <a:t>K</a:t>
            </a:r>
            <a:r>
              <a:rPr lang="hu-HU" dirty="0"/>
              <a:t>ahneman)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További</a:t>
            </a:r>
            <a:r>
              <a:rPr lang="en-US" dirty="0" smtClean="0"/>
              <a:t> </a:t>
            </a:r>
            <a:r>
              <a:rPr lang="en-US" dirty="0" err="1" smtClean="0"/>
              <a:t>olvasmány</a:t>
            </a:r>
            <a:r>
              <a:rPr lang="en-US" dirty="0" smtClean="0"/>
              <a:t> </a:t>
            </a:r>
            <a:r>
              <a:rPr lang="en-US" dirty="0" err="1" smtClean="0"/>
              <a:t>lehet</a:t>
            </a:r>
            <a:r>
              <a:rPr lang="en-US" dirty="0" smtClean="0"/>
              <a:t>: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://en.wikipedia.org/wiki/</a:t>
            </a:r>
            <a:r>
              <a:rPr lang="en-US" dirty="0" smtClean="0">
                <a:hlinkClick r:id="rId3"/>
              </a:rPr>
              <a:t>List_of_cognitive_biases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Torzításaink</a:t>
            </a:r>
            <a:r>
              <a:rPr lang="en-US" dirty="0"/>
              <a:t>, </a:t>
            </a:r>
            <a:r>
              <a:rPr lang="en-US" dirty="0" err="1"/>
              <a:t>tévedéseink</a:t>
            </a:r>
            <a:r>
              <a:rPr lang="en-US" dirty="0"/>
              <a:t> 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/>
              <a:t>(a </a:t>
            </a:r>
            <a:r>
              <a:rPr lang="en-US" sz="1600" dirty="0" err="1"/>
              <a:t>teljesség</a:t>
            </a:r>
            <a:r>
              <a:rPr lang="en-US" sz="1600" dirty="0"/>
              <a:t> </a:t>
            </a:r>
            <a:r>
              <a:rPr lang="en-US" sz="1600" dirty="0" err="1"/>
              <a:t>igéyne</a:t>
            </a:r>
            <a:r>
              <a:rPr lang="en-US" sz="1600" dirty="0"/>
              <a:t> </a:t>
            </a:r>
            <a:r>
              <a:rPr lang="en-US" sz="1600" dirty="0" err="1"/>
              <a:t>nélkül</a:t>
            </a:r>
            <a:r>
              <a:rPr lang="en-US" sz="1600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10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u-HU" sz="4000">
                <a:latin typeface="Bookman Old Style" charset="0"/>
              </a:rPr>
              <a:t>Köszönöm a figyelmet!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32567" y="4211960"/>
            <a:ext cx="4006850" cy="1828800"/>
          </a:xfrm>
        </p:spPr>
        <p:txBody>
          <a:bodyPr/>
          <a:lstStyle/>
          <a:p>
            <a:r>
              <a:rPr lang="hu-HU" dirty="0" smtClean="0">
                <a:latin typeface="Bookman Old Style" charset="0"/>
              </a:rPr>
              <a:t>Elérhetőség: </a:t>
            </a:r>
            <a:endParaRPr lang="hu-HU" dirty="0">
              <a:latin typeface="Bookman Old Style" charset="0"/>
            </a:endParaRPr>
          </a:p>
          <a:p>
            <a:r>
              <a:rPr lang="hu-HU" dirty="0" smtClean="0">
                <a:latin typeface="Bookman Old Style" charset="0"/>
              </a:rPr>
              <a:t>nemeth.gergely@cova.hu</a:t>
            </a:r>
            <a:endParaRPr lang="hu-HU" dirty="0">
              <a:latin typeface="Bookman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320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447</TotalTime>
  <Words>988</Words>
  <Application>Microsoft Macintosh PowerPoint</Application>
  <PresentationFormat>On-screen Show (4:3)</PresentationFormat>
  <Paragraphs>226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Grid</vt:lpstr>
      <vt:lpstr>Hogyan befolyásolnak  kognitív sémáink (sztorik) ? </vt:lpstr>
      <vt:lpstr>Az előzmények nyomában (A teljesség igénye nélkül)</vt:lpstr>
      <vt:lpstr>Hogyan fejlődnek a gondolatok</vt:lpstr>
      <vt:lpstr>Szándék és tett</vt:lpstr>
      <vt:lpstr>Világunk kognitív működése</vt:lpstr>
      <vt:lpstr>Interpretációs késztetés</vt:lpstr>
      <vt:lpstr>Torzításaink, tévedéseink ½/1 (a teljesség igénye nélkül)</vt:lpstr>
      <vt:lpstr>Torzításaink, tévedéseink 1 (a teljesség igéyne nélkül)</vt:lpstr>
      <vt:lpstr>Köszönöm a figyelmet!</vt:lpstr>
    </vt:vector>
  </TitlesOfParts>
  <Company>CoVa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Hogyan befolyásolnak  kognitív sémáink (sztorik) ? </dc:title>
  <dc:creator>Németh Gergely</dc:creator>
  <cp:lastModifiedBy>Németh Gergely</cp:lastModifiedBy>
  <cp:revision>11</cp:revision>
  <cp:lastPrinted>2013-03-10T18:04:35Z</cp:lastPrinted>
  <dcterms:created xsi:type="dcterms:W3CDTF">2013-03-10T10:38:36Z</dcterms:created>
  <dcterms:modified xsi:type="dcterms:W3CDTF">2013-03-10T18:05:57Z</dcterms:modified>
</cp:coreProperties>
</file>