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58" r:id="rId3"/>
    <p:sldId id="277" r:id="rId4"/>
    <p:sldId id="278" r:id="rId5"/>
    <p:sldId id="279" r:id="rId6"/>
    <p:sldId id="280" r:id="rId7"/>
    <p:sldId id="281" r:id="rId8"/>
    <p:sldId id="282" r:id="rId9"/>
    <p:sldId id="276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7959" autoAdjust="0"/>
  </p:normalViewPr>
  <p:slideViewPr>
    <p:cSldViewPr snapToGrid="0" snapToObjects="1">
      <p:cViewPr varScale="1">
        <p:scale>
          <a:sx n="120" d="100"/>
          <a:sy n="120" d="100"/>
        </p:scale>
        <p:origin x="-131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notesMaster" Target="notesMasters/notesMaster1.xml"/><Relationship Id="rId12" Type="http://schemas.openxmlformats.org/officeDocument/2006/relationships/printerSettings" Target="printerSettings/printerSettings1.bin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6AB5F6-6892-DA4A-8BDF-FCE24CADB6F3}" type="datetimeFigureOut">
              <a:rPr lang="en-US" smtClean="0"/>
              <a:t>3/10/13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u-HU" smtClean="0"/>
              <a:t>Click to edit Master text styles</a:t>
            </a:r>
          </a:p>
          <a:p>
            <a:pPr lvl="1"/>
            <a:r>
              <a:rPr lang="hu-HU" smtClean="0"/>
              <a:t>Second level</a:t>
            </a:r>
          </a:p>
          <a:p>
            <a:pPr lvl="2"/>
            <a:r>
              <a:rPr lang="hu-HU" smtClean="0"/>
              <a:t>Third level</a:t>
            </a:r>
          </a:p>
          <a:p>
            <a:pPr lvl="3"/>
            <a:r>
              <a:rPr lang="hu-HU" smtClean="0"/>
              <a:t>Fourth level</a:t>
            </a:r>
          </a:p>
          <a:p>
            <a:pPr lvl="4"/>
            <a:r>
              <a:rPr lang="hu-HU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57C589-5C70-C84A-9CFC-9008C43972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85198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hu-HU" sz="1300" dirty="0" smtClean="0">
                <a:latin typeface="Bookman Old Style" charset="0"/>
              </a:rPr>
              <a:t>Mint a tárgyi világ</a:t>
            </a:r>
          </a:p>
          <a:p>
            <a:pPr>
              <a:lnSpc>
                <a:spcPct val="80000"/>
              </a:lnSpc>
            </a:pPr>
            <a:r>
              <a:rPr lang="hu-HU" sz="1300" dirty="0" smtClean="0">
                <a:latin typeface="Bookman Old Style" charset="0"/>
              </a:rPr>
              <a:t>Mint a társas világ megkonstruálása</a:t>
            </a:r>
          </a:p>
          <a:p>
            <a:pPr lvl="1">
              <a:lnSpc>
                <a:spcPct val="80000"/>
              </a:lnSpc>
            </a:pPr>
            <a:r>
              <a:rPr lang="hu-HU" sz="1300" dirty="0" smtClean="0">
                <a:latin typeface="Bookman Old Style" charset="0"/>
              </a:rPr>
              <a:t>1. a szervezet társas, dinamikus és komplex  rendszer, amely a jelentésazonosító folyamatok  során jön létre,</a:t>
            </a:r>
          </a:p>
          <a:p>
            <a:pPr lvl="1">
              <a:lnSpc>
                <a:spcPct val="80000"/>
              </a:lnSpc>
            </a:pPr>
            <a:r>
              <a:rPr lang="hu-HU" sz="1300" dirty="0" smtClean="0">
                <a:latin typeface="Bookman Old Style" charset="0"/>
              </a:rPr>
              <a:t>2. a szervezetalakítás állandó folyamatában részt  vevő felek célja, hogy létrehozzanak egy -  többé-kevésbé - közösen elfogadott valóságképet,  amely a közös cselekvés alapja,</a:t>
            </a:r>
          </a:p>
          <a:p>
            <a:pPr lvl="1">
              <a:lnSpc>
                <a:spcPct val="80000"/>
              </a:lnSpc>
            </a:pPr>
            <a:r>
              <a:rPr lang="hu-HU" sz="1300" dirty="0" smtClean="0">
                <a:latin typeface="Bookman Old Style" charset="0"/>
              </a:rPr>
              <a:t>3. ebben a folyamatban a nyelvnek - amely adott  kontextust és előfeltevéseket testesít meg -  kitüntetett, kreatív szerepe van: nem csupán  visszatükrözi, hanem maga hozza létre a valóságot,  illetve eltérő értelmezéseit,</a:t>
            </a:r>
          </a:p>
          <a:p>
            <a:pPr lvl="2">
              <a:lnSpc>
                <a:spcPct val="80000"/>
              </a:lnSpc>
            </a:pPr>
            <a:r>
              <a:rPr lang="hu-HU" sz="1700" b="1" dirty="0" smtClean="0">
                <a:latin typeface="Bookman Old Style" charset="0"/>
              </a:rPr>
              <a:t>Kognitív univerzum</a:t>
            </a:r>
          </a:p>
          <a:p>
            <a:pPr lvl="1">
              <a:lnSpc>
                <a:spcPct val="80000"/>
              </a:lnSpc>
            </a:pPr>
            <a:r>
              <a:rPr lang="hu-HU" sz="1300" dirty="0" smtClean="0">
                <a:latin typeface="Bookman Old Style" charset="0"/>
              </a:rPr>
              <a:t>4. a közös valóságkép és az azt megtestesítő és létrehozó közös nyelv állandó "dialógus"-ban vagy  "diskurzus"-ban formálódik, de ebben a különböző felek, s így az eltérő perspektívák különböző  intenzitással vehetnek részt,</a:t>
            </a:r>
          </a:p>
          <a:p>
            <a:pPr lvl="1">
              <a:lnSpc>
                <a:spcPct val="80000"/>
              </a:lnSpc>
            </a:pPr>
            <a:r>
              <a:rPr lang="hu-HU" sz="1300" dirty="0" smtClean="0">
                <a:latin typeface="Bookman Old Style" charset="0"/>
              </a:rPr>
              <a:t>5. így a szervezeti valóság végső soron interaktív  természetű és az emberek közötti kapcsolatoktól  függ,</a:t>
            </a:r>
          </a:p>
          <a:p>
            <a:pPr lvl="1">
              <a:lnSpc>
                <a:spcPct val="80000"/>
              </a:lnSpc>
            </a:pPr>
            <a:r>
              <a:rPr lang="hu-HU" sz="1300" dirty="0" smtClean="0">
                <a:latin typeface="Bookman Old Style" charset="0"/>
              </a:rPr>
              <a:t>6. a szervezetek megváltozása pedig a szervezeti  tagok közötti viszonyok megváltozásaként, s ebből  eredően a közös értelmezések megváltozásaként  fogható fel.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57C589-5C70-C84A-9CFC-9008C439724E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4097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1"/>
            <a:r>
              <a:rPr lang="hu-HU" dirty="0" smtClean="0"/>
              <a:t>Viszonylag nagy valószínűségű nyereségek esetén inkább kockázatkerülők vagyunk</a:t>
            </a:r>
            <a:endParaRPr lang="en-US" dirty="0" smtClean="0"/>
          </a:p>
          <a:p>
            <a:pPr lvl="1"/>
            <a:r>
              <a:rPr lang="hu-HU" dirty="0" smtClean="0"/>
              <a:t>Viszonylag nagy valószínűségű veszteségek esetén inkább kockázatkeresők vagyunk</a:t>
            </a:r>
            <a:endParaRPr lang="en-US" dirty="0" smtClean="0"/>
          </a:p>
          <a:p>
            <a:pPr lvl="1"/>
            <a:r>
              <a:rPr lang="hu-HU" dirty="0" smtClean="0"/>
              <a:t>Nagyon kis valószínűségű nyereségek esetén inkább kockázatkeresők vagyunk</a:t>
            </a:r>
            <a:endParaRPr lang="en-US" dirty="0" smtClean="0"/>
          </a:p>
          <a:p>
            <a:pPr lvl="1"/>
            <a:r>
              <a:rPr lang="hu-HU" dirty="0" smtClean="0"/>
              <a:t>Nagyon kis valószínűségű veszteségek esetén inkább kockázatkerülők vagyunk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57C589-5C70-C84A-9CFC-9008C439724E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8239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10400" y="2052960"/>
            <a:ext cx="1981200" cy="1828800"/>
          </a:xfrm>
        </p:spPr>
        <p:txBody>
          <a:bodyPr anchor="ctr">
            <a:normAutofit/>
          </a:bodyPr>
          <a:lstStyle>
            <a:lvl1pPr marL="0" indent="0" algn="l">
              <a:buNone/>
              <a:defRPr sz="19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Click to edit Master subtitle style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34D8DEE8-7A87-4E01-8ADE-4C49CDD43F74}" type="datetime1">
              <a:rPr lang="en-US" smtClean="0"/>
              <a:pPr/>
              <a:t>3/10/13</a:t>
            </a:fld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 algn="r"/>
            <a:fld id="{F7886C9C-DC18-4195-8FD5-A50AA931D419}" type="slidenum">
              <a:rPr lang="en-US" smtClean="0"/>
              <a:pPr algn="r"/>
              <a:t>‹#›</a:t>
            </a:fld>
            <a:endParaRPr lang="en-US" dirty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57200" y="2052960"/>
            <a:ext cx="6324600" cy="182880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hu-HU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Click to edit Master text styles</a:t>
            </a:r>
          </a:p>
          <a:p>
            <a:pPr lvl="1"/>
            <a:r>
              <a:rPr lang="hu-HU" smtClean="0"/>
              <a:t>Second level</a:t>
            </a:r>
          </a:p>
          <a:p>
            <a:pPr lvl="2"/>
            <a:r>
              <a:rPr lang="hu-HU" smtClean="0"/>
              <a:t>Third level</a:t>
            </a:r>
          </a:p>
          <a:p>
            <a:pPr lvl="3"/>
            <a:r>
              <a:rPr lang="hu-HU" smtClean="0"/>
              <a:t>Fourth level</a:t>
            </a:r>
          </a:p>
          <a:p>
            <a:pPr lvl="4"/>
            <a:r>
              <a:rPr lang="hu-H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F9461-E3EB-40CD-B93F-E5CBBBD8E0BA}" type="datetimeFigureOut">
              <a:rPr lang="en-US" smtClean="0"/>
              <a:pPr/>
              <a:t>3/10/13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EA7543-9AAE-4E9F-B28C-4FCCFD07D4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52400" y="147319"/>
            <a:ext cx="6705600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47319"/>
            <a:ext cx="1956046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2800" y="274638"/>
            <a:ext cx="1676400" cy="5851525"/>
          </a:xfrm>
        </p:spPr>
        <p:txBody>
          <a:bodyPr vert="eaVert"/>
          <a:lstStyle/>
          <a:p>
            <a:r>
              <a:rPr lang="hu-HU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u-HU" smtClean="0"/>
              <a:t>Click to edit Master text styles</a:t>
            </a:r>
          </a:p>
          <a:p>
            <a:pPr lvl="1"/>
            <a:r>
              <a:rPr lang="hu-HU" smtClean="0"/>
              <a:t>Second level</a:t>
            </a:r>
          </a:p>
          <a:p>
            <a:pPr lvl="2"/>
            <a:r>
              <a:rPr lang="hu-HU" smtClean="0"/>
              <a:t>Third level</a:t>
            </a:r>
          </a:p>
          <a:p>
            <a:pPr lvl="3"/>
            <a:r>
              <a:rPr lang="hu-HU" smtClean="0"/>
              <a:t>Fourth level</a:t>
            </a:r>
          </a:p>
          <a:p>
            <a:pPr lvl="4"/>
            <a:r>
              <a:rPr lang="hu-HU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578FA3-38AD-400D-A4D2-18E8EF129E5F}" type="datetime1">
              <a:rPr lang="en-US" smtClean="0"/>
              <a:pPr/>
              <a:t>3/10/13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F7886C9C-DC18-4195-8FD5-A50AA931D41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Click to edit Master text styles</a:t>
            </a:r>
          </a:p>
          <a:p>
            <a:pPr lvl="1"/>
            <a:r>
              <a:rPr lang="hu-HU" smtClean="0"/>
              <a:t>Second level</a:t>
            </a:r>
          </a:p>
          <a:p>
            <a:pPr lvl="2"/>
            <a:r>
              <a:rPr lang="hu-HU" smtClean="0"/>
              <a:t>Third level</a:t>
            </a:r>
          </a:p>
          <a:p>
            <a:pPr lvl="3"/>
            <a:r>
              <a:rPr lang="hu-HU" smtClean="0"/>
              <a:t>Fourth level</a:t>
            </a:r>
          </a:p>
          <a:p>
            <a:pPr lvl="4"/>
            <a:r>
              <a:rPr lang="hu-HU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FF424-F111-43CB-9C75-D52325012943}" type="datetime1">
              <a:rPr lang="en-US" smtClean="0"/>
              <a:pPr/>
              <a:t>3/10/13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86C9C-DC18-4195-8FD5-A50AA931D41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62799" y="2892277"/>
            <a:ext cx="1600201" cy="1645920"/>
          </a:xfrm>
        </p:spPr>
        <p:txBody>
          <a:bodyPr anchor="ctr"/>
          <a:lstStyle>
            <a:lvl1pPr marL="0" indent="0">
              <a:buNone/>
              <a:defRPr sz="200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Click to 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4A8BBF0-342D-409A-9C0A-B1B451E92883}" type="datetime1">
              <a:rPr lang="en-US" smtClean="0"/>
              <a:pPr/>
              <a:t>3/10/13</a:t>
            </a:fld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 algn="r"/>
            <a:fld id="{F7886C9C-DC18-4195-8FD5-A50AA931D419}" type="slidenum">
              <a:rPr lang="en-US" smtClean="0"/>
              <a:pPr algn="r"/>
              <a:t>‹#›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81000" y="2892277"/>
            <a:ext cx="6324600" cy="164592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hu-HU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Click to edit Master text styles</a:t>
            </a:r>
          </a:p>
          <a:p>
            <a:pPr lvl="1"/>
            <a:r>
              <a:rPr lang="hu-HU" smtClean="0"/>
              <a:t>Second level</a:t>
            </a:r>
          </a:p>
          <a:p>
            <a:pPr lvl="2"/>
            <a:r>
              <a:rPr lang="hu-HU" smtClean="0"/>
              <a:t>Third level</a:t>
            </a:r>
          </a:p>
          <a:p>
            <a:pPr lvl="3"/>
            <a:r>
              <a:rPr lang="hu-HU" smtClean="0"/>
              <a:t>Fourth level</a:t>
            </a:r>
          </a:p>
          <a:p>
            <a:pPr lvl="4"/>
            <a:r>
              <a:rPr lang="hu-HU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Click to edit Master text styles</a:t>
            </a:r>
          </a:p>
          <a:p>
            <a:pPr lvl="1"/>
            <a:r>
              <a:rPr lang="hu-HU" smtClean="0"/>
              <a:t>Second level</a:t>
            </a:r>
          </a:p>
          <a:p>
            <a:pPr lvl="2"/>
            <a:r>
              <a:rPr lang="hu-HU" smtClean="0"/>
              <a:t>Third level</a:t>
            </a:r>
          </a:p>
          <a:p>
            <a:pPr lvl="3"/>
            <a:r>
              <a:rPr lang="hu-HU" smtClean="0"/>
              <a:t>Fourth level</a:t>
            </a:r>
          </a:p>
          <a:p>
            <a:pPr lvl="4"/>
            <a:r>
              <a:rPr lang="hu-HU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DA190-4BDC-4D39-B5BB-A14B3E8B1B3D}" type="datetime1">
              <a:rPr lang="en-US" smtClean="0"/>
              <a:pPr/>
              <a:t>3/10/13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86C9C-DC18-4195-8FD5-A50AA931D41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22438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399"/>
            <a:ext cx="4040188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Click to edit Master text styles</a:t>
            </a:r>
          </a:p>
          <a:p>
            <a:pPr lvl="1"/>
            <a:r>
              <a:rPr lang="hu-HU" smtClean="0"/>
              <a:t>Second level</a:t>
            </a:r>
          </a:p>
          <a:p>
            <a:pPr lvl="2"/>
            <a:r>
              <a:rPr lang="hu-HU" smtClean="0"/>
              <a:t>Third level</a:t>
            </a:r>
          </a:p>
          <a:p>
            <a:pPr lvl="3"/>
            <a:r>
              <a:rPr lang="hu-HU" smtClean="0"/>
              <a:t>Fourth level</a:t>
            </a:r>
          </a:p>
          <a:p>
            <a:pPr lvl="4"/>
            <a:r>
              <a:rPr lang="hu-HU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399"/>
            <a:ext cx="4041775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Click to edit Master text styles</a:t>
            </a:r>
          </a:p>
          <a:p>
            <a:pPr lvl="1"/>
            <a:r>
              <a:rPr lang="hu-HU" smtClean="0"/>
              <a:t>Second level</a:t>
            </a:r>
          </a:p>
          <a:p>
            <a:pPr lvl="2"/>
            <a:r>
              <a:rPr lang="hu-HU" smtClean="0"/>
              <a:t>Third level</a:t>
            </a:r>
          </a:p>
          <a:p>
            <a:pPr lvl="3"/>
            <a:r>
              <a:rPr lang="hu-HU" smtClean="0"/>
              <a:t>Fourth level</a:t>
            </a:r>
          </a:p>
          <a:p>
            <a:pPr lvl="4"/>
            <a:r>
              <a:rPr lang="hu-HU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D52F2-9B11-4FC0-9217-7D20B3AC9849}" type="datetime1">
              <a:rPr lang="en-US" smtClean="0"/>
              <a:pPr/>
              <a:t>3/10/13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86C9C-DC18-4195-8FD5-A50AA931D41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13737-8506-438E-ABC0-0BE7E06DCCA6}" type="datetime1">
              <a:rPr lang="en-US" smtClean="0"/>
              <a:pPr/>
              <a:t>3/10/13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86C9C-DC18-4195-8FD5-A50AA931D41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2400" y="150919"/>
            <a:ext cx="8831802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D58AA-1C84-40C9-BFEE-631CCB17636C}" type="datetime1">
              <a:rPr lang="en-US" smtClean="0"/>
              <a:pPr/>
              <a:t>3/10/13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86C9C-DC18-4195-8FD5-A50AA931D41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152400" y="152400"/>
            <a:ext cx="6705600" cy="6553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304800"/>
            <a:ext cx="5867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Click to edit Master text styles</a:t>
            </a:r>
          </a:p>
          <a:p>
            <a:pPr lvl="1"/>
            <a:r>
              <a:rPr lang="hu-HU" smtClean="0"/>
              <a:t>Second level</a:t>
            </a:r>
          </a:p>
          <a:p>
            <a:pPr lvl="2"/>
            <a:r>
              <a:rPr lang="hu-HU" smtClean="0"/>
              <a:t>Third level</a:t>
            </a:r>
          </a:p>
          <a:p>
            <a:pPr lvl="3"/>
            <a:r>
              <a:rPr lang="hu-HU" smtClean="0"/>
              <a:t>Fourth level</a:t>
            </a:r>
          </a:p>
          <a:p>
            <a:pPr lvl="4"/>
            <a:r>
              <a:rPr lang="hu-HU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59752" y="2130552"/>
            <a:ext cx="1673352" cy="2816352"/>
          </a:xfrm>
        </p:spPr>
        <p:txBody>
          <a:bodyPr tIns="0"/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542C1-4E96-413B-B72E-6C4B39D85C9D}" type="datetime1">
              <a:rPr lang="en-US" smtClean="0"/>
              <a:pPr/>
              <a:t>3/10/13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noFill/>
          </a:ln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7886C9C-DC18-4195-8FD5-A50AA931D41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7159752" y="457200"/>
            <a:ext cx="1675660" cy="1673352"/>
          </a:xfrm>
        </p:spPr>
        <p:txBody>
          <a:bodyPr anchor="b"/>
          <a:lstStyle>
            <a:lvl1pPr algn="l">
              <a:defRPr sz="2000" spc="150" baseline="0"/>
            </a:lvl1pPr>
          </a:lstStyle>
          <a:p>
            <a:r>
              <a:rPr lang="hu-HU" smtClean="0"/>
              <a:t>Click to edit Master title style</a:t>
            </a:r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400" y="152400"/>
            <a:ext cx="6705600" cy="6553200"/>
          </a:xfrm>
        </p:spPr>
        <p:txBody>
          <a:bodyPr anchor="ctr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u-HU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62800" y="2133600"/>
            <a:ext cx="1676400" cy="2971800"/>
          </a:xfrm>
        </p:spPr>
        <p:txBody>
          <a:bodyPr tIns="0"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542AA2-D442-471A-9D69-80392E1E581D}" type="datetime1">
              <a:rPr lang="en-US" smtClean="0"/>
              <a:pPr/>
              <a:t>3/10/13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86C9C-DC18-4195-8FD5-A50AA931D41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162800" y="460248"/>
            <a:ext cx="1676400" cy="1673352"/>
          </a:xfrm>
        </p:spPr>
        <p:txBody>
          <a:bodyPr anchor="b"/>
          <a:lstStyle>
            <a:lvl1pPr algn="l">
              <a:defRPr sz="2000" spc="150" baseline="0">
                <a:solidFill>
                  <a:schemeClr val="tx2"/>
                </a:solidFill>
              </a:defRPr>
            </a:lvl1pPr>
          </a:lstStyle>
          <a:p>
            <a:r>
              <a:rPr lang="hu-HU" smtClean="0"/>
              <a:t>Click to edit Master title style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52400" y="1634971"/>
            <a:ext cx="8831802" cy="504547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399" y="152400"/>
            <a:ext cx="8814047" cy="134644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355847"/>
            <a:ext cx="8381260" cy="10543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hu-HU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0999" y="1719071"/>
            <a:ext cx="8407893" cy="4407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Click to edit Master text styles</a:t>
            </a:r>
          </a:p>
          <a:p>
            <a:pPr lvl="1"/>
            <a:r>
              <a:rPr lang="hu-HU" smtClean="0"/>
              <a:t>Second level</a:t>
            </a:r>
          </a:p>
          <a:p>
            <a:pPr lvl="2"/>
            <a:r>
              <a:rPr lang="hu-HU" smtClean="0"/>
              <a:t>Third level</a:t>
            </a:r>
          </a:p>
          <a:p>
            <a:pPr lvl="3"/>
            <a:r>
              <a:rPr lang="hu-HU" smtClean="0"/>
              <a:t>Fourth level</a:t>
            </a:r>
          </a:p>
          <a:p>
            <a:pPr lvl="4"/>
            <a:r>
              <a:rPr lang="hu-HU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0888" y="6356350"/>
            <a:ext cx="21336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fld id="{EC43563C-D9B3-4432-B336-144C997D6215}" type="datetime1">
              <a:rPr lang="en-US" smtClean="0"/>
              <a:pPr/>
              <a:t>3/10/13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8000" y="6356350"/>
            <a:ext cx="33528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34680" y="6355080"/>
            <a:ext cx="582966" cy="274320"/>
          </a:xfrm>
          <a:prstGeom prst="rect">
            <a:avLst/>
          </a:prstGeom>
          <a:ln w="19050">
            <a:noFill/>
          </a:ln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pPr algn="r"/>
            <a:fld id="{F7886C9C-DC18-4195-8FD5-A50AA931D419}" type="slidenum">
              <a:rPr lang="en-US" smtClean="0"/>
              <a:pPr algn="r"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3200" kern="1200" cap="all" spc="200" baseline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sz="2000" kern="1200" spc="150" baseline="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800" kern="1200" spc="100" baseline="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600" kern="1200" spc="100" baseline="0">
          <a:solidFill>
            <a:schemeClr val="tx2"/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buClr>
          <a:schemeClr val="accent4"/>
        </a:buClr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spcBef>
          <a:spcPct val="20000"/>
        </a:spcBef>
        <a:buClr>
          <a:schemeClr val="accent6"/>
        </a:buClr>
        <a:buFont typeface="Wingdings" pitchFamily="2" charset="2"/>
        <a:buChar char="§"/>
        <a:defRPr sz="1300" kern="1200" spc="100" baseline="0">
          <a:solidFill>
            <a:schemeClr val="tx2"/>
          </a:solidFill>
          <a:latin typeface="+mn-lt"/>
          <a:ea typeface="+mn-ea"/>
          <a:cs typeface="+mn-cs"/>
        </a:defRPr>
      </a:lvl5pPr>
      <a:lvl6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80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5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2.xml"/><Relationship Id="rId3" Type="http://schemas.openxmlformats.org/officeDocument/2006/relationships/hyperlink" Target="http://en.wikipedia.org/wiki/List_of_cognitive_biases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1292802" y="4034160"/>
            <a:ext cx="5364890" cy="1828800"/>
          </a:xfrm>
        </p:spPr>
        <p:txBody>
          <a:bodyPr>
            <a:normAutofit/>
          </a:bodyPr>
          <a:lstStyle/>
          <a:p>
            <a:r>
              <a:rPr lang="en-US" sz="2400" dirty="0" smtClean="0"/>
              <a:t>Németh Gergely</a:t>
            </a:r>
            <a:r>
              <a:rPr lang="en-US" sz="1800" dirty="0" smtClean="0"/>
              <a:t> PhD </a:t>
            </a:r>
            <a:r>
              <a:rPr lang="en-US" sz="1800" dirty="0" err="1" smtClean="0"/>
              <a:t>jelölt</a:t>
            </a:r>
            <a:r>
              <a:rPr lang="en-US" sz="1800" dirty="0" smtClean="0"/>
              <a:t> (SZIE)</a:t>
            </a:r>
          </a:p>
          <a:p>
            <a:r>
              <a:rPr lang="en-US" sz="1800" dirty="0" err="1"/>
              <a:t>m</a:t>
            </a:r>
            <a:r>
              <a:rPr lang="en-US" sz="1800" dirty="0" err="1" smtClean="0"/>
              <a:t>unka</a:t>
            </a:r>
            <a:r>
              <a:rPr lang="en-US" sz="1800" dirty="0" smtClean="0"/>
              <a:t>-, </a:t>
            </a:r>
            <a:r>
              <a:rPr lang="en-US" sz="1800" dirty="0" err="1" smtClean="0"/>
              <a:t>szervezet</a:t>
            </a:r>
            <a:r>
              <a:rPr lang="en-US" sz="1800" dirty="0" smtClean="0"/>
              <a:t> </a:t>
            </a:r>
            <a:r>
              <a:rPr lang="en-US" sz="1800" dirty="0" err="1" smtClean="0"/>
              <a:t>és</a:t>
            </a:r>
            <a:r>
              <a:rPr lang="en-US" sz="1800" dirty="0" smtClean="0"/>
              <a:t> sport </a:t>
            </a:r>
            <a:r>
              <a:rPr lang="en-US" sz="1800" dirty="0" err="1" smtClean="0"/>
              <a:t>szakpszichológus</a:t>
            </a:r>
            <a:endParaRPr lang="en-US" sz="18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err="1"/>
              <a:t>Hogyan</a:t>
            </a:r>
            <a:r>
              <a:rPr lang="en-US" sz="3600" dirty="0"/>
              <a:t> </a:t>
            </a:r>
            <a:r>
              <a:rPr lang="en-US" sz="3600" dirty="0" err="1"/>
              <a:t>befolyásolnak</a:t>
            </a:r>
            <a:r>
              <a:rPr lang="en-US" sz="3600" dirty="0"/>
              <a:t> </a:t>
            </a:r>
            <a:r>
              <a:rPr lang="en-US" sz="3600" dirty="0" smtClean="0"/>
              <a:t> </a:t>
            </a:r>
            <a:r>
              <a:rPr lang="en-US" sz="3600" dirty="0" err="1"/>
              <a:t>kognitív</a:t>
            </a:r>
            <a:r>
              <a:rPr lang="en-US" sz="3600" dirty="0"/>
              <a:t> </a:t>
            </a:r>
            <a:r>
              <a:rPr lang="en-US" sz="3600" dirty="0" err="1"/>
              <a:t>sémáink</a:t>
            </a:r>
            <a:r>
              <a:rPr lang="en-US" sz="3600" dirty="0"/>
              <a:t> </a:t>
            </a:r>
            <a:r>
              <a:rPr lang="en-US" sz="3600" dirty="0" smtClean="0"/>
              <a:t>(</a:t>
            </a:r>
            <a:r>
              <a:rPr lang="en-US" sz="3600" dirty="0" err="1" smtClean="0"/>
              <a:t>sztorik</a:t>
            </a:r>
            <a:r>
              <a:rPr lang="en-US" sz="3600" dirty="0"/>
              <a:t>) </a:t>
            </a:r>
            <a:r>
              <a:rPr lang="en-US" sz="3600" dirty="0" smtClean="0"/>
              <a:t>?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4" name="Subtitle 1"/>
          <p:cNvSpPr txBox="1">
            <a:spLocks/>
          </p:cNvSpPr>
          <p:nvPr/>
        </p:nvSpPr>
        <p:spPr>
          <a:xfrm>
            <a:off x="7048390" y="3119760"/>
            <a:ext cx="1981200" cy="1828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 pitchFamily="18" charset="2"/>
              <a:buNone/>
              <a:defRPr sz="1900" kern="1200" spc="150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  <a:defRPr sz="1800" kern="1200" spc="1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 pitchFamily="2" charset="2"/>
              <a:buNone/>
              <a:defRPr sz="1600" kern="1200" spc="1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Clr>
                <a:schemeClr val="accent6"/>
              </a:buClr>
              <a:buFont typeface="Wingdings" pitchFamily="2" charset="2"/>
              <a:buNone/>
              <a:defRPr sz="1300" kern="1200" spc="1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 pitchFamily="2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" pitchFamily="2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800" smtClean="0"/>
              <a:t>Döntéseinkben, a vezetésben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20191639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half"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 err="1" smtClean="0"/>
              <a:t>Külföldi</a:t>
            </a:r>
            <a:r>
              <a:rPr lang="en-US" dirty="0" smtClean="0"/>
              <a:t> </a:t>
            </a:r>
            <a:r>
              <a:rPr lang="en-US" dirty="0" err="1" smtClean="0"/>
              <a:t>kutatók</a:t>
            </a:r>
            <a:r>
              <a:rPr lang="en-US" dirty="0" smtClean="0"/>
              <a:t>: </a:t>
            </a:r>
          </a:p>
          <a:p>
            <a:pPr lvl="1"/>
            <a:r>
              <a:rPr lang="en-US" dirty="0" smtClean="0"/>
              <a:t>Herbert Simon (N)</a:t>
            </a:r>
          </a:p>
          <a:p>
            <a:pPr lvl="1"/>
            <a:r>
              <a:rPr lang="en-US" dirty="0" smtClean="0"/>
              <a:t>Daniel Ellsberg </a:t>
            </a:r>
          </a:p>
          <a:p>
            <a:pPr lvl="1"/>
            <a:r>
              <a:rPr lang="en-US" dirty="0" smtClean="0"/>
              <a:t>Maurice Allais (N)</a:t>
            </a:r>
          </a:p>
          <a:p>
            <a:pPr lvl="1"/>
            <a:r>
              <a:rPr lang="en-US" dirty="0" smtClean="0"/>
              <a:t>Daniel </a:t>
            </a:r>
            <a:r>
              <a:rPr lang="en-US" dirty="0" err="1" smtClean="0"/>
              <a:t>Kahnemann</a:t>
            </a:r>
            <a:r>
              <a:rPr lang="en-US" dirty="0" smtClean="0"/>
              <a:t> (N)</a:t>
            </a:r>
          </a:p>
          <a:p>
            <a:pPr lvl="1"/>
            <a:r>
              <a:rPr lang="en-US" dirty="0" smtClean="0"/>
              <a:t>Amos </a:t>
            </a:r>
            <a:r>
              <a:rPr lang="en-US" dirty="0" err="1" smtClean="0"/>
              <a:t>Tversky</a:t>
            </a:r>
            <a:endParaRPr lang="en-US" dirty="0" smtClean="0"/>
          </a:p>
          <a:p>
            <a:pPr lvl="1"/>
            <a:r>
              <a:rPr lang="en-US" dirty="0" smtClean="0"/>
              <a:t>Oscar </a:t>
            </a:r>
            <a:r>
              <a:rPr lang="en-US" dirty="0" err="1" smtClean="0"/>
              <a:t>Morgenstein</a:t>
            </a:r>
            <a:endParaRPr lang="en-US" dirty="0" smtClean="0"/>
          </a:p>
          <a:p>
            <a:pPr lvl="1"/>
            <a:r>
              <a:rPr lang="en-US" dirty="0" smtClean="0"/>
              <a:t>Richard </a:t>
            </a:r>
            <a:r>
              <a:rPr lang="en-US" dirty="0" err="1" smtClean="0"/>
              <a:t>Thaler</a:t>
            </a:r>
            <a:endParaRPr lang="en-US" dirty="0" smtClean="0"/>
          </a:p>
          <a:p>
            <a:pPr lvl="1"/>
            <a:r>
              <a:rPr lang="en-US" dirty="0" smtClean="0"/>
              <a:t>Ernst Fehr</a:t>
            </a:r>
          </a:p>
          <a:p>
            <a:pPr lvl="1"/>
            <a:r>
              <a:rPr lang="en-US" dirty="0" smtClean="0"/>
              <a:t>Paul </a:t>
            </a:r>
            <a:r>
              <a:rPr lang="en-US" dirty="0" err="1" smtClean="0"/>
              <a:t>Slovic</a:t>
            </a:r>
            <a:endParaRPr lang="en-US" dirty="0" smtClean="0"/>
          </a:p>
          <a:p>
            <a:pPr lvl="1"/>
            <a:r>
              <a:rPr lang="en-US" dirty="0" smtClean="0"/>
              <a:t>George F. </a:t>
            </a:r>
            <a:r>
              <a:rPr lang="en-US" dirty="0" err="1" smtClean="0"/>
              <a:t>Loewenstein</a:t>
            </a:r>
            <a:endParaRPr lang="en-US" dirty="0" smtClean="0"/>
          </a:p>
          <a:p>
            <a:pPr lvl="1"/>
            <a:r>
              <a:rPr lang="en-US" dirty="0" smtClean="0"/>
              <a:t>Colin F. </a:t>
            </a:r>
            <a:r>
              <a:rPr lang="en-US" dirty="0" err="1" smtClean="0"/>
              <a:t>Camerer</a:t>
            </a:r>
            <a:endParaRPr lang="en-US" dirty="0" smtClean="0"/>
          </a:p>
          <a:p>
            <a:pPr lvl="1"/>
            <a:r>
              <a:rPr lang="en-US" dirty="0" err="1" smtClean="0"/>
              <a:t>Elke</a:t>
            </a:r>
            <a:r>
              <a:rPr lang="en-US" dirty="0" smtClean="0"/>
              <a:t> U. Weber</a:t>
            </a:r>
          </a:p>
          <a:p>
            <a:pPr lvl="1"/>
            <a:r>
              <a:rPr lang="en-US" dirty="0" err="1" smtClean="0"/>
              <a:t>Hersh</a:t>
            </a:r>
            <a:r>
              <a:rPr lang="en-US" dirty="0" smtClean="0"/>
              <a:t> </a:t>
            </a:r>
            <a:r>
              <a:rPr lang="en-US" dirty="0" err="1" smtClean="0"/>
              <a:t>Shefrin</a:t>
            </a:r>
            <a:endParaRPr lang="en-US" dirty="0" smtClean="0"/>
          </a:p>
          <a:p>
            <a:pPr lvl="1"/>
            <a:r>
              <a:rPr lang="en-US" dirty="0" smtClean="0"/>
              <a:t>George A. </a:t>
            </a:r>
            <a:r>
              <a:rPr lang="en-US" dirty="0" err="1" smtClean="0"/>
              <a:t>Akerlof</a:t>
            </a:r>
            <a:r>
              <a:rPr lang="en-US" dirty="0" smtClean="0"/>
              <a:t> (N)</a:t>
            </a:r>
          </a:p>
          <a:p>
            <a:pPr lvl="1"/>
            <a:r>
              <a:rPr lang="en-US" dirty="0" smtClean="0"/>
              <a:t>Robert J. Schiller </a:t>
            </a:r>
          </a:p>
          <a:p>
            <a:pPr lvl="1"/>
            <a:r>
              <a:rPr lang="en-US" dirty="0" smtClean="0"/>
              <a:t>Dan </a:t>
            </a:r>
            <a:r>
              <a:rPr lang="en-US" dirty="0" err="1" smtClean="0"/>
              <a:t>Ariely</a:t>
            </a:r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 err="1" smtClean="0"/>
              <a:t>Hazai</a:t>
            </a:r>
            <a:r>
              <a:rPr lang="en-US" dirty="0" smtClean="0"/>
              <a:t> </a:t>
            </a:r>
            <a:r>
              <a:rPr lang="en-US" dirty="0" err="1" smtClean="0"/>
              <a:t>pályán</a:t>
            </a:r>
            <a:r>
              <a:rPr lang="en-US" dirty="0" smtClean="0"/>
              <a:t>:</a:t>
            </a:r>
          </a:p>
          <a:p>
            <a:pPr lvl="1"/>
            <a:r>
              <a:rPr lang="en-US" dirty="0" err="1" smtClean="0"/>
              <a:t>Harsányi</a:t>
            </a:r>
            <a:r>
              <a:rPr lang="en-US" dirty="0" smtClean="0"/>
              <a:t> </a:t>
            </a:r>
            <a:r>
              <a:rPr lang="en-US" dirty="0" err="1" smtClean="0"/>
              <a:t>János</a:t>
            </a:r>
            <a:r>
              <a:rPr lang="en-US" dirty="0" smtClean="0"/>
              <a:t> (N)</a:t>
            </a:r>
          </a:p>
          <a:p>
            <a:pPr lvl="1"/>
            <a:r>
              <a:rPr lang="en-US" dirty="0" smtClean="0"/>
              <a:t>George </a:t>
            </a:r>
            <a:r>
              <a:rPr lang="en-US" dirty="0" err="1" smtClean="0"/>
              <a:t>Katona</a:t>
            </a:r>
            <a:endParaRPr lang="en-US" dirty="0" smtClean="0"/>
          </a:p>
          <a:p>
            <a:pPr lvl="1"/>
            <a:r>
              <a:rPr lang="en-US" dirty="0" err="1" smtClean="0"/>
              <a:t>Scitovski</a:t>
            </a:r>
            <a:r>
              <a:rPr lang="en-US" dirty="0" smtClean="0"/>
              <a:t> </a:t>
            </a:r>
            <a:r>
              <a:rPr lang="en-US" dirty="0" err="1" smtClean="0"/>
              <a:t>Tibor</a:t>
            </a:r>
            <a:endParaRPr lang="en-US" dirty="0" smtClean="0"/>
          </a:p>
          <a:p>
            <a:pPr lvl="1"/>
            <a:r>
              <a:rPr lang="en-US" dirty="0" smtClean="0"/>
              <a:t>Neumann </a:t>
            </a:r>
            <a:r>
              <a:rPr lang="en-US" dirty="0" err="1" smtClean="0"/>
              <a:t>János</a:t>
            </a:r>
            <a:endParaRPr lang="en-US" dirty="0" smtClean="0"/>
          </a:p>
          <a:p>
            <a:pPr lvl="1"/>
            <a:r>
              <a:rPr lang="en-US" dirty="0" err="1" smtClean="0"/>
              <a:t>Hámori</a:t>
            </a:r>
            <a:r>
              <a:rPr lang="en-US" dirty="0" smtClean="0"/>
              <a:t> </a:t>
            </a:r>
            <a:r>
              <a:rPr lang="en-US" dirty="0" err="1" smtClean="0"/>
              <a:t>Balázs</a:t>
            </a:r>
            <a:endParaRPr lang="en-US" dirty="0" smtClean="0"/>
          </a:p>
          <a:p>
            <a:pPr lvl="1"/>
            <a:r>
              <a:rPr lang="en-US" dirty="0" err="1" smtClean="0"/>
              <a:t>Zoltánné</a:t>
            </a:r>
            <a:r>
              <a:rPr lang="en-US" dirty="0" smtClean="0"/>
              <a:t> Paprika </a:t>
            </a:r>
            <a:r>
              <a:rPr lang="en-US" dirty="0" err="1" smtClean="0"/>
              <a:t>Zita</a:t>
            </a:r>
            <a:endParaRPr lang="en-US" dirty="0" smtClean="0"/>
          </a:p>
          <a:p>
            <a:pPr lvl="1"/>
            <a:r>
              <a:rPr lang="en-US" dirty="0" err="1" smtClean="0"/>
              <a:t>Garai</a:t>
            </a:r>
            <a:r>
              <a:rPr lang="en-US" dirty="0" smtClean="0"/>
              <a:t> </a:t>
            </a:r>
            <a:r>
              <a:rPr lang="en-US" dirty="0" err="1" smtClean="0"/>
              <a:t>László</a:t>
            </a:r>
            <a:endParaRPr lang="en-US" dirty="0" smtClean="0"/>
          </a:p>
          <a:p>
            <a:pPr lvl="1"/>
            <a:r>
              <a:rPr lang="en-US" dirty="0" err="1" smtClean="0"/>
              <a:t>Mérő</a:t>
            </a:r>
            <a:r>
              <a:rPr lang="en-US" dirty="0" smtClean="0"/>
              <a:t> </a:t>
            </a:r>
            <a:r>
              <a:rPr lang="en-US" dirty="0" err="1" smtClean="0"/>
              <a:t>László</a:t>
            </a:r>
            <a:endParaRPr lang="en-US" dirty="0" smtClean="0"/>
          </a:p>
          <a:p>
            <a:pPr lvl="1"/>
            <a:r>
              <a:rPr lang="en-US" dirty="0" err="1" smtClean="0"/>
              <a:t>Szántó</a:t>
            </a:r>
            <a:r>
              <a:rPr lang="en-US" dirty="0" smtClean="0"/>
              <a:t> </a:t>
            </a:r>
            <a:r>
              <a:rPr lang="en-US" dirty="0" err="1" smtClean="0"/>
              <a:t>Richárd</a:t>
            </a:r>
            <a:endParaRPr lang="en-US" dirty="0" smtClean="0"/>
          </a:p>
          <a:p>
            <a:pPr lvl="1"/>
            <a:r>
              <a:rPr lang="en-US" dirty="0" err="1" smtClean="0"/>
              <a:t>Wimmer</a:t>
            </a:r>
            <a:r>
              <a:rPr lang="en-US" dirty="0" smtClean="0"/>
              <a:t> </a:t>
            </a:r>
            <a:r>
              <a:rPr lang="en-US" dirty="0" err="1" smtClean="0"/>
              <a:t>Ágnes</a:t>
            </a:r>
            <a:endParaRPr lang="en-US" dirty="0" smtClean="0"/>
          </a:p>
          <a:p>
            <a:pPr lvl="1"/>
            <a:r>
              <a:rPr lang="en-US" dirty="0" err="1" smtClean="0"/>
              <a:t>Móra</a:t>
            </a:r>
            <a:r>
              <a:rPr lang="en-US" dirty="0" smtClean="0"/>
              <a:t> </a:t>
            </a:r>
            <a:r>
              <a:rPr lang="en-US" dirty="0" err="1" smtClean="0"/>
              <a:t>Xaviér</a:t>
            </a:r>
            <a:endParaRPr lang="en-US" dirty="0" smtClean="0"/>
          </a:p>
          <a:p>
            <a:pPr lvl="1"/>
            <a:r>
              <a:rPr lang="en-US" dirty="0" err="1" smtClean="0"/>
              <a:t>Aczél</a:t>
            </a:r>
            <a:r>
              <a:rPr lang="en-US" dirty="0" smtClean="0"/>
              <a:t> </a:t>
            </a:r>
            <a:r>
              <a:rPr lang="en-US" dirty="0" err="1" smtClean="0"/>
              <a:t>Balázs</a:t>
            </a:r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Az</a:t>
            </a:r>
            <a:r>
              <a:rPr lang="en-US" dirty="0" smtClean="0"/>
              <a:t> </a:t>
            </a:r>
            <a:r>
              <a:rPr lang="en-US" dirty="0" err="1" smtClean="0"/>
              <a:t>előzmények</a:t>
            </a:r>
            <a:r>
              <a:rPr lang="en-US" dirty="0" smtClean="0"/>
              <a:t> </a:t>
            </a:r>
            <a:r>
              <a:rPr lang="en-US" dirty="0" err="1" smtClean="0"/>
              <a:t>nyomában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1600" dirty="0" smtClean="0"/>
              <a:t>(A </a:t>
            </a:r>
            <a:r>
              <a:rPr lang="en-US" sz="1600" dirty="0" err="1" smtClean="0"/>
              <a:t>teljesség</a:t>
            </a:r>
            <a:r>
              <a:rPr lang="en-US" sz="1600" dirty="0" smtClean="0"/>
              <a:t> </a:t>
            </a:r>
            <a:r>
              <a:rPr lang="en-US" sz="1600" dirty="0" err="1" smtClean="0"/>
              <a:t>igénye</a:t>
            </a:r>
            <a:r>
              <a:rPr lang="en-US" sz="1600" dirty="0" smtClean="0"/>
              <a:t> </a:t>
            </a:r>
            <a:r>
              <a:rPr lang="en-US" sz="1600" dirty="0" err="1" smtClean="0"/>
              <a:t>nélkül</a:t>
            </a:r>
            <a:r>
              <a:rPr lang="en-US" sz="1600" dirty="0" smtClean="0"/>
              <a:t>)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917385" y="6126480"/>
            <a:ext cx="25279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És</a:t>
            </a:r>
            <a:r>
              <a:rPr lang="en-US" dirty="0" smtClean="0"/>
              <a:t> </a:t>
            </a:r>
            <a:r>
              <a:rPr lang="en-US" dirty="0" err="1" smtClean="0"/>
              <a:t>még</a:t>
            </a:r>
            <a:r>
              <a:rPr lang="en-US" dirty="0" smtClean="0"/>
              <a:t> </a:t>
            </a:r>
            <a:r>
              <a:rPr lang="en-US" dirty="0" err="1" smtClean="0"/>
              <a:t>sokan</a:t>
            </a:r>
            <a:r>
              <a:rPr lang="en-US" dirty="0" smtClean="0"/>
              <a:t> </a:t>
            </a:r>
            <a:r>
              <a:rPr lang="en-US" dirty="0" err="1" smtClean="0"/>
              <a:t>mások</a:t>
            </a:r>
            <a:r>
              <a:rPr lang="en-US" dirty="0" smtClean="0"/>
              <a:t>….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80238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sz="2800" dirty="0"/>
              <a:t>Evolúció </a:t>
            </a:r>
            <a:r>
              <a:rPr lang="hu-HU" dirty="0"/>
              <a:t>(gazdasági evolúció)</a:t>
            </a:r>
          </a:p>
          <a:p>
            <a:pPr lvl="1"/>
            <a:endParaRPr lang="hu-HU" sz="2400" dirty="0" smtClean="0"/>
          </a:p>
          <a:p>
            <a:pPr lvl="1"/>
            <a:r>
              <a:rPr lang="hu-HU" sz="2400" dirty="0" smtClean="0"/>
              <a:t>Véletlen</a:t>
            </a:r>
            <a:r>
              <a:rPr lang="hu-HU" sz="2000" dirty="0" smtClean="0"/>
              <a:t> </a:t>
            </a:r>
            <a:r>
              <a:rPr lang="hu-HU" sz="2000" dirty="0"/>
              <a:t>(kvázi véletlen új strukturálódások)</a:t>
            </a:r>
            <a:r>
              <a:rPr lang="hu-HU" sz="2400" dirty="0"/>
              <a:t> </a:t>
            </a:r>
          </a:p>
          <a:p>
            <a:pPr lvl="1"/>
            <a:endParaRPr lang="hu-HU" sz="2400" dirty="0" smtClean="0"/>
          </a:p>
          <a:p>
            <a:pPr lvl="1"/>
            <a:r>
              <a:rPr lang="hu-HU" sz="2400" dirty="0" smtClean="0"/>
              <a:t>Adaptáció </a:t>
            </a:r>
            <a:r>
              <a:rPr lang="hu-HU" sz="2000" dirty="0"/>
              <a:t>(tudatosítás, önismeret, tanulás)</a:t>
            </a:r>
            <a:r>
              <a:rPr lang="hu-HU" sz="2400" dirty="0"/>
              <a:t> </a:t>
            </a:r>
          </a:p>
          <a:p>
            <a:pPr lvl="1"/>
            <a:endParaRPr lang="hu-HU" sz="2400" dirty="0" smtClean="0"/>
          </a:p>
          <a:p>
            <a:pPr lvl="1"/>
            <a:r>
              <a:rPr lang="hu-HU" sz="2400" dirty="0" smtClean="0"/>
              <a:t>Öröklődés </a:t>
            </a:r>
            <a:r>
              <a:rPr lang="hu-HU" sz="2000" dirty="0"/>
              <a:t>(eltanulás-legjobb gyakorlatok)</a:t>
            </a:r>
          </a:p>
          <a:p>
            <a:pPr lvl="1"/>
            <a:endParaRPr lang="hu-HU" sz="2400" dirty="0" smtClean="0"/>
          </a:p>
          <a:p>
            <a:pPr lvl="1"/>
            <a:r>
              <a:rPr lang="hu-HU" sz="2400" dirty="0" smtClean="0"/>
              <a:t>Versenyelőny </a:t>
            </a:r>
            <a:r>
              <a:rPr lang="hu-HU" sz="2000" dirty="0"/>
              <a:t>(hozzáadott érték)</a:t>
            </a:r>
          </a:p>
          <a:p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Hogyan</a:t>
            </a:r>
            <a:r>
              <a:rPr lang="en-US" dirty="0" smtClean="0"/>
              <a:t> </a:t>
            </a:r>
            <a:r>
              <a:rPr lang="en-US" dirty="0" err="1" smtClean="0"/>
              <a:t>fejlődnek</a:t>
            </a:r>
            <a:r>
              <a:rPr lang="en-US" dirty="0" smtClean="0"/>
              <a:t> a </a:t>
            </a:r>
            <a:r>
              <a:rPr lang="en-US" dirty="0" err="1" smtClean="0"/>
              <a:t>gondolatok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60779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Szándék</a:t>
            </a:r>
            <a:r>
              <a:rPr lang="en-US" dirty="0" smtClean="0"/>
              <a:t> </a:t>
            </a:r>
            <a:r>
              <a:rPr lang="en-US" dirty="0" err="1" smtClean="0"/>
              <a:t>és</a:t>
            </a:r>
            <a:r>
              <a:rPr lang="en-US" dirty="0" smtClean="0"/>
              <a:t> </a:t>
            </a:r>
            <a:r>
              <a:rPr lang="en-US" dirty="0" err="1" smtClean="0"/>
              <a:t>tett</a:t>
            </a:r>
            <a:endParaRPr lang="en-US" dirty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468313" y="1628775"/>
            <a:ext cx="8229600" cy="4967513"/>
          </a:xfrm>
          <a:prstGeom prst="rect">
            <a:avLst/>
          </a:prstGeom>
        </p:spPr>
        <p:txBody>
          <a:bodyPr vert="horz" lIns="91440" tIns="45720" rIns="91440" bIns="45720" rtlCol="0">
            <a:spAutoFit/>
          </a:bodyPr>
          <a:lstStyle>
            <a:lvl1pPr marL="27432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 pitchFamily="18" charset="2"/>
              <a:buChar char=""/>
              <a:defRPr sz="2000" kern="1200" spc="15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§"/>
              <a:defRPr sz="1800" kern="1200" spc="1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 pitchFamily="2" charset="2"/>
              <a:buChar char="§"/>
              <a:defRPr sz="1600" kern="1200" spc="1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 pitchFamily="2" charset="2"/>
              <a:buChar char="§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Font typeface="Wingdings" pitchFamily="2" charset="2"/>
              <a:buChar char="§"/>
              <a:defRPr sz="1300" kern="1200" spc="1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82880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§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10312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 pitchFamily="2" charset="2"/>
              <a:buChar char="§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377440" indent="-18288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" pitchFamily="2" charset="2"/>
              <a:buChar char="§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2400" dirty="0" smtClean="0"/>
              <a:t>'Vallott és követett elv</a:t>
            </a:r>
            <a:r>
              <a:rPr lang="ja-JP" altLang="hu-HU" sz="2400" dirty="0" smtClean="0"/>
              <a:t>‘</a:t>
            </a:r>
            <a:r>
              <a:rPr lang="hu-HU" sz="2400" dirty="0" smtClean="0"/>
              <a:t> (espoused values vs. theories-in-use) - Argyris és Schön</a:t>
            </a:r>
          </a:p>
          <a:p>
            <a:endParaRPr lang="hu-HU" sz="2400" dirty="0" smtClean="0"/>
          </a:p>
          <a:p>
            <a:endParaRPr lang="hu-HU" sz="2400" dirty="0" smtClean="0"/>
          </a:p>
          <a:p>
            <a:endParaRPr lang="hu-HU" sz="2400" dirty="0" smtClean="0"/>
          </a:p>
          <a:p>
            <a:endParaRPr lang="hu-HU" sz="2400" dirty="0" smtClean="0"/>
          </a:p>
          <a:p>
            <a:endParaRPr lang="hu-HU" sz="2400" dirty="0" smtClean="0"/>
          </a:p>
          <a:p>
            <a:r>
              <a:rPr lang="hu-HU" sz="2400" dirty="0" smtClean="0"/>
              <a:t>A szervezet dimenziói</a:t>
            </a:r>
          </a:p>
          <a:p>
            <a:pPr lvl="1"/>
            <a:r>
              <a:rPr lang="hu-HU" sz="2000" dirty="0" smtClean="0"/>
              <a:t>Egyéni szint(ek) </a:t>
            </a:r>
          </a:p>
          <a:p>
            <a:pPr lvl="1"/>
            <a:r>
              <a:rPr lang="hu-HU" sz="2000" dirty="0" smtClean="0"/>
              <a:t>Csoportos szint(ek)</a:t>
            </a:r>
          </a:p>
          <a:p>
            <a:pPr lvl="1"/>
            <a:r>
              <a:rPr lang="hu-HU" sz="2000" dirty="0" smtClean="0"/>
              <a:t>Szervezeti szint</a:t>
            </a:r>
          </a:p>
          <a:p>
            <a:pPr lvl="1"/>
            <a:endParaRPr lang="hu-HU" sz="2000" dirty="0">
              <a:latin typeface="Bookman Old Style" charset="0"/>
            </a:endParaRPr>
          </a:p>
        </p:txBody>
      </p:sp>
      <p:grpSp>
        <p:nvGrpSpPr>
          <p:cNvPr id="5" name="Group 4"/>
          <p:cNvGrpSpPr>
            <a:grpSpLocks noChangeAspect="1"/>
          </p:cNvGrpSpPr>
          <p:nvPr>
            <p:ph sz="half" idx="4294967295"/>
          </p:nvPr>
        </p:nvGrpSpPr>
        <p:grpSpPr bwMode="auto">
          <a:xfrm>
            <a:off x="2771775" y="2060575"/>
            <a:ext cx="6186488" cy="3600450"/>
            <a:chOff x="1591" y="1879"/>
            <a:chExt cx="3897" cy="2268"/>
          </a:xfrm>
        </p:grpSpPr>
        <p:sp>
          <p:nvSpPr>
            <p:cNvPr id="6" name="AutoShape 5"/>
            <p:cNvSpPr>
              <a:spLocks noChangeAspect="1" noChangeArrowheads="1" noTextEdit="1"/>
            </p:cNvSpPr>
            <p:nvPr/>
          </p:nvSpPr>
          <p:spPr bwMode="auto">
            <a:xfrm>
              <a:off x="1591" y="1879"/>
              <a:ext cx="3897" cy="22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" name="_s89094"/>
            <p:cNvSpPr>
              <a:spLocks noChangeArrowheads="1" noTextEdit="1"/>
            </p:cNvSpPr>
            <p:nvPr/>
          </p:nvSpPr>
          <p:spPr bwMode="auto">
            <a:xfrm>
              <a:off x="3208" y="2429"/>
              <a:ext cx="663" cy="663"/>
            </a:xfrm>
            <a:prstGeom prst="ellipse">
              <a:avLst/>
            </a:prstGeom>
            <a:solidFill>
              <a:schemeClr val="accent2">
                <a:alpha val="50000"/>
              </a:schemeClr>
            </a:solidFill>
            <a:ln w="4699">
              <a:solidFill>
                <a:schemeClr val="folHlink"/>
              </a:solidFill>
              <a:round/>
              <a:headEnd/>
              <a:tailEnd/>
            </a:ln>
          </p:spPr>
          <p:txBody>
            <a:bodyPr anchor="ctr"/>
            <a:lstStyle/>
            <a:p>
              <a:endParaRPr lang="en-US"/>
            </a:p>
          </p:txBody>
        </p:sp>
        <p:sp>
          <p:nvSpPr>
            <p:cNvPr id="8" name="_s89095"/>
            <p:cNvSpPr>
              <a:spLocks noChangeArrowheads="1"/>
            </p:cNvSpPr>
            <p:nvPr/>
          </p:nvSpPr>
          <p:spPr bwMode="auto">
            <a:xfrm>
              <a:off x="3208" y="2198"/>
              <a:ext cx="663" cy="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r>
                <a:rPr lang="hu-HU"/>
                <a:t>Szándékolt (hivatalos) viselkedés</a:t>
              </a:r>
            </a:p>
          </p:txBody>
        </p:sp>
        <p:sp>
          <p:nvSpPr>
            <p:cNvPr id="9" name="_s89096"/>
            <p:cNvSpPr>
              <a:spLocks noChangeArrowheads="1" noTextEdit="1"/>
            </p:cNvSpPr>
            <p:nvPr/>
          </p:nvSpPr>
          <p:spPr bwMode="auto">
            <a:xfrm>
              <a:off x="3460" y="2681"/>
              <a:ext cx="663" cy="663"/>
            </a:xfrm>
            <a:prstGeom prst="ellipse">
              <a:avLst/>
            </a:prstGeom>
            <a:solidFill>
              <a:srgbClr val="0000FF">
                <a:alpha val="50000"/>
              </a:srgbClr>
            </a:solidFill>
            <a:ln w="4699">
              <a:solidFill>
                <a:schemeClr val="hlink"/>
              </a:solidFill>
              <a:round/>
              <a:headEnd/>
              <a:tailEnd/>
            </a:ln>
          </p:spPr>
          <p:txBody>
            <a:bodyPr anchor="ctr"/>
            <a:lstStyle/>
            <a:p>
              <a:endParaRPr lang="en-US"/>
            </a:p>
          </p:txBody>
        </p:sp>
        <p:sp>
          <p:nvSpPr>
            <p:cNvPr id="10" name="_s89097"/>
            <p:cNvSpPr>
              <a:spLocks noChangeArrowheads="1"/>
            </p:cNvSpPr>
            <p:nvPr/>
          </p:nvSpPr>
          <p:spPr bwMode="auto">
            <a:xfrm>
              <a:off x="4188" y="2930"/>
              <a:ext cx="663" cy="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r>
                <a:rPr lang="hu-HU"/>
                <a:t>Átgondolt, de </a:t>
              </a:r>
              <a:br>
                <a:rPr lang="hu-HU"/>
              </a:br>
              <a:r>
                <a:rPr lang="hu-HU"/>
                <a:t>félre értelmezett</a:t>
              </a:r>
            </a:p>
            <a:p>
              <a:pPr algn="ctr"/>
              <a:r>
                <a:rPr lang="hu-HU"/>
                <a:t>viselkedés</a:t>
              </a:r>
            </a:p>
          </p:txBody>
        </p:sp>
        <p:sp>
          <p:nvSpPr>
            <p:cNvPr id="11" name="_s89098"/>
            <p:cNvSpPr>
              <a:spLocks noChangeArrowheads="1" noTextEdit="1"/>
            </p:cNvSpPr>
            <p:nvPr/>
          </p:nvSpPr>
          <p:spPr bwMode="auto">
            <a:xfrm>
              <a:off x="3208" y="2933"/>
              <a:ext cx="663" cy="663"/>
            </a:xfrm>
            <a:prstGeom prst="ellipse">
              <a:avLst/>
            </a:prstGeom>
            <a:solidFill>
              <a:schemeClr val="accent1">
                <a:alpha val="50000"/>
              </a:schemeClr>
            </a:solidFill>
            <a:ln w="4670">
              <a:solidFill>
                <a:schemeClr val="accent1"/>
              </a:solidFill>
              <a:round/>
              <a:headEnd/>
              <a:tailEnd/>
            </a:ln>
          </p:spPr>
          <p:txBody>
            <a:bodyPr anchor="ctr"/>
            <a:lstStyle/>
            <a:p>
              <a:endParaRPr lang="en-US"/>
            </a:p>
          </p:txBody>
        </p:sp>
        <p:sp>
          <p:nvSpPr>
            <p:cNvPr id="12" name="_s89099"/>
            <p:cNvSpPr>
              <a:spLocks noChangeArrowheads="1"/>
            </p:cNvSpPr>
            <p:nvPr/>
          </p:nvSpPr>
          <p:spPr bwMode="auto">
            <a:xfrm>
              <a:off x="3208" y="3661"/>
              <a:ext cx="663" cy="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r>
                <a:rPr lang="hu-HU"/>
                <a:t>Tudattalanul</a:t>
              </a:r>
              <a:br>
                <a:rPr lang="hu-HU"/>
              </a:br>
              <a:r>
                <a:rPr lang="hu-HU"/>
                <a:t>félreértelmezett viselkedés</a:t>
              </a:r>
            </a:p>
          </p:txBody>
        </p:sp>
        <p:sp>
          <p:nvSpPr>
            <p:cNvPr id="13" name="_s89100"/>
            <p:cNvSpPr>
              <a:spLocks noChangeArrowheads="1" noTextEdit="1"/>
            </p:cNvSpPr>
            <p:nvPr/>
          </p:nvSpPr>
          <p:spPr bwMode="auto">
            <a:xfrm>
              <a:off x="2956" y="2681"/>
              <a:ext cx="663" cy="663"/>
            </a:xfrm>
            <a:prstGeom prst="ellipse">
              <a:avLst/>
            </a:prstGeom>
            <a:solidFill>
              <a:schemeClr val="bg2">
                <a:alpha val="50000"/>
              </a:schemeClr>
            </a:solidFill>
            <a:ln w="4670">
              <a:solidFill>
                <a:schemeClr val="bg2"/>
              </a:solidFill>
              <a:round/>
              <a:headEnd/>
              <a:tailEnd/>
            </a:ln>
          </p:spPr>
          <p:txBody>
            <a:bodyPr anchor="ctr"/>
            <a:lstStyle/>
            <a:p>
              <a:endParaRPr lang="en-US"/>
            </a:p>
          </p:txBody>
        </p:sp>
        <p:sp>
          <p:nvSpPr>
            <p:cNvPr id="14" name="_s89101"/>
            <p:cNvSpPr>
              <a:spLocks noChangeArrowheads="1"/>
            </p:cNvSpPr>
            <p:nvPr/>
          </p:nvSpPr>
          <p:spPr bwMode="auto">
            <a:xfrm>
              <a:off x="2227" y="2930"/>
              <a:ext cx="663" cy="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r>
                <a:rPr lang="hu-HU"/>
                <a:t>Tudattalanul mutatott</a:t>
              </a:r>
              <a:br>
                <a:rPr lang="hu-HU"/>
              </a:br>
              <a:r>
                <a:rPr lang="hu-HU"/>
                <a:t>viselkedés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91690009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3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6" dur="5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Dgm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hu-HU" sz="2500" dirty="0"/>
              <a:t>A társas (SZERVEZETI) világ megkonstruálása</a:t>
            </a:r>
          </a:p>
          <a:p>
            <a:pPr lvl="1">
              <a:lnSpc>
                <a:spcPct val="80000"/>
              </a:lnSpc>
            </a:pPr>
            <a:r>
              <a:rPr lang="hu-HU" sz="2400" b="1" dirty="0"/>
              <a:t>a szervezet</a:t>
            </a:r>
            <a:r>
              <a:rPr lang="hu-HU" sz="2400" dirty="0"/>
              <a:t> társas, dinamikus és komplex  rendszer,</a:t>
            </a:r>
          </a:p>
          <a:p>
            <a:pPr lvl="1">
              <a:lnSpc>
                <a:spcPct val="80000"/>
              </a:lnSpc>
            </a:pPr>
            <a:r>
              <a:rPr lang="hu-HU" sz="2400" b="1" dirty="0"/>
              <a:t>a szervezetalakítás</a:t>
            </a:r>
            <a:r>
              <a:rPr lang="hu-HU" sz="2400" dirty="0"/>
              <a:t> célja, hogy létrejöjjön a közösen elfogadott valóságképet, ez a közös cselekvés alapja,</a:t>
            </a:r>
          </a:p>
          <a:p>
            <a:pPr lvl="1">
              <a:lnSpc>
                <a:spcPct val="80000"/>
              </a:lnSpc>
            </a:pPr>
            <a:r>
              <a:rPr lang="hu-HU" sz="2400" dirty="0"/>
              <a:t>a folyamatban </a:t>
            </a:r>
            <a:r>
              <a:rPr lang="hu-HU" sz="2400" b="1" dirty="0"/>
              <a:t>a nyelvnek</a:t>
            </a:r>
            <a:r>
              <a:rPr lang="hu-HU" sz="2400" dirty="0"/>
              <a:t> - amely adott  kontextust és előfeltevéseket testesít meg -  kitüntetett szerepe van </a:t>
            </a:r>
            <a:r>
              <a:rPr lang="hu-HU" dirty="0"/>
              <a:t>(</a:t>
            </a:r>
            <a:r>
              <a:rPr lang="hu-HU" b="1" i="1" dirty="0"/>
              <a:t>nyelvi relativitás -</a:t>
            </a:r>
            <a:r>
              <a:rPr lang="hu-HU" dirty="0"/>
              <a:t> </a:t>
            </a:r>
            <a:r>
              <a:rPr lang="hu-HU" b="1" i="1" dirty="0"/>
              <a:t>kognitív </a:t>
            </a:r>
            <a:r>
              <a:rPr lang="hu-HU" b="1" i="1" dirty="0" smtClean="0"/>
              <a:t>univerzum (S</a:t>
            </a:r>
            <a:r>
              <a:rPr lang="en-US" b="1" i="1" dirty="0" smtClean="0"/>
              <a:t>a</a:t>
            </a:r>
            <a:r>
              <a:rPr lang="hu-HU" b="1" i="1" dirty="0" smtClean="0"/>
              <a:t>phir-Worph)</a:t>
            </a:r>
            <a:r>
              <a:rPr lang="hu-HU" dirty="0" smtClean="0"/>
              <a:t>)</a:t>
            </a:r>
            <a:endParaRPr lang="hu-HU" sz="2400" dirty="0"/>
          </a:p>
          <a:p>
            <a:pPr lvl="1">
              <a:lnSpc>
                <a:spcPct val="80000"/>
              </a:lnSpc>
            </a:pPr>
            <a:r>
              <a:rPr lang="hu-HU" sz="2400" dirty="0"/>
              <a:t>a </a:t>
            </a:r>
            <a:r>
              <a:rPr lang="hu-HU" sz="2400" b="1" dirty="0"/>
              <a:t>közös valóságkép</a:t>
            </a:r>
            <a:r>
              <a:rPr lang="hu-HU" sz="2400" dirty="0"/>
              <a:t> "dialógus"-ban vagy  "diskurzus"-ban formálódik, </a:t>
            </a:r>
          </a:p>
          <a:p>
            <a:pPr lvl="1">
              <a:lnSpc>
                <a:spcPct val="80000"/>
              </a:lnSpc>
            </a:pPr>
            <a:r>
              <a:rPr lang="hu-HU" sz="2400" dirty="0"/>
              <a:t>ezért a </a:t>
            </a:r>
            <a:r>
              <a:rPr lang="hu-HU" sz="2400" b="1" dirty="0"/>
              <a:t>szervezeti valóság</a:t>
            </a:r>
            <a:r>
              <a:rPr lang="hu-HU" sz="2400" dirty="0"/>
              <a:t> interaktív természetű,</a:t>
            </a:r>
          </a:p>
          <a:p>
            <a:pPr lvl="1">
              <a:lnSpc>
                <a:spcPct val="80000"/>
              </a:lnSpc>
            </a:pPr>
            <a:r>
              <a:rPr lang="hu-HU" sz="2400" dirty="0"/>
              <a:t>a </a:t>
            </a:r>
            <a:r>
              <a:rPr lang="hu-HU" sz="2400" b="1" dirty="0"/>
              <a:t>szervezetek megváltozása</a:t>
            </a:r>
            <a:r>
              <a:rPr lang="hu-HU" sz="2400" dirty="0"/>
              <a:t> pedig a szervezeti tagok közötti viszonyok megváltozásaként értelmezhető.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Világunk</a:t>
            </a:r>
            <a:r>
              <a:rPr lang="en-US" dirty="0" smtClean="0"/>
              <a:t> </a:t>
            </a:r>
            <a:r>
              <a:rPr lang="en-US" dirty="0" err="1" smtClean="0"/>
              <a:t>kognitív</a:t>
            </a:r>
            <a:r>
              <a:rPr lang="en-US" dirty="0" smtClean="0"/>
              <a:t> </a:t>
            </a:r>
            <a:r>
              <a:rPr lang="en-US" dirty="0" err="1" smtClean="0"/>
              <a:t>működése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83009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hu-HU" sz="2400" dirty="0"/>
              <a:t>Elméletek sokasága</a:t>
            </a:r>
          </a:p>
          <a:p>
            <a:r>
              <a:rPr lang="hu-HU" sz="2400" dirty="0"/>
              <a:t>Kauzalitások megértése</a:t>
            </a:r>
          </a:p>
          <a:p>
            <a:pPr lvl="1"/>
            <a:r>
              <a:rPr lang="hu-HU" sz="2000" dirty="0"/>
              <a:t>Egyfajta szervezeti működés értelmezési gyakorlat</a:t>
            </a:r>
          </a:p>
          <a:p>
            <a:pPr lvl="2"/>
            <a:r>
              <a:rPr lang="hu-HU" sz="1800" dirty="0"/>
              <a:t>Legjobb gyakorlatok vs. bukások elemzése</a:t>
            </a:r>
          </a:p>
          <a:p>
            <a:r>
              <a:rPr lang="hu-HU" sz="2400" dirty="0"/>
              <a:t>Megértés és magyarázat (Interpretáció)</a:t>
            </a:r>
          </a:p>
          <a:p>
            <a:pPr lvl="1"/>
            <a:r>
              <a:rPr lang="hu-HU" sz="2000" dirty="0"/>
              <a:t>Kontextus</a:t>
            </a:r>
          </a:p>
          <a:p>
            <a:pPr lvl="2"/>
            <a:r>
              <a:rPr lang="hu-HU" sz="1800" dirty="0"/>
              <a:t>a környezet hatása</a:t>
            </a:r>
          </a:p>
          <a:p>
            <a:pPr lvl="2"/>
            <a:r>
              <a:rPr lang="hu-HU" sz="1800" dirty="0"/>
              <a:t>a különbségek megragadása</a:t>
            </a:r>
          </a:p>
          <a:p>
            <a:pPr lvl="1"/>
            <a:r>
              <a:rPr lang="hu-HU" sz="2000" dirty="0"/>
              <a:t>Résztvevők (ügyfél – tanácsadó)</a:t>
            </a:r>
          </a:p>
          <a:p>
            <a:pPr lvl="2"/>
            <a:r>
              <a:rPr lang="hu-HU" sz="1800" dirty="0"/>
              <a:t>érintettek (Stakeholderek)</a:t>
            </a:r>
          </a:p>
          <a:p>
            <a:r>
              <a:rPr lang="hu-HU" sz="2400" dirty="0"/>
              <a:t>Visszatükrözés </a:t>
            </a:r>
          </a:p>
          <a:p>
            <a:r>
              <a:rPr lang="hu-HU" sz="2400" dirty="0"/>
              <a:t>Paradigma és pragmatika váltás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Interpretációs</a:t>
            </a:r>
            <a:r>
              <a:rPr lang="en-US" dirty="0" smtClean="0"/>
              <a:t> </a:t>
            </a:r>
            <a:r>
              <a:rPr lang="en-US" dirty="0" err="1" smtClean="0"/>
              <a:t>késztetés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08220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half" idx="1"/>
          </p:nvPr>
        </p:nvSpPr>
        <p:spPr>
          <a:xfrm>
            <a:off x="218613" y="1675276"/>
            <a:ext cx="4897673" cy="4966704"/>
          </a:xfrm>
        </p:spPr>
        <p:txBody>
          <a:bodyPr>
            <a:normAutofit fontScale="25000" lnSpcReduction="20000"/>
          </a:bodyPr>
          <a:lstStyle/>
          <a:p>
            <a:r>
              <a:rPr lang="hu-HU" sz="3200" dirty="0"/>
              <a:t>Társas </a:t>
            </a:r>
            <a:r>
              <a:rPr lang="hu-HU" sz="3200" dirty="0" smtClean="0"/>
              <a:t>megismerés</a:t>
            </a:r>
            <a:r>
              <a:rPr lang="en-US" sz="3200" dirty="0"/>
              <a:t> </a:t>
            </a:r>
            <a:endParaRPr lang="en-US" sz="3200" dirty="0"/>
          </a:p>
          <a:p>
            <a:pPr lvl="1"/>
            <a:r>
              <a:rPr lang="hu-HU" sz="2800" dirty="0"/>
              <a:t>Elsőbbségi hatás, újdonsági </a:t>
            </a:r>
            <a:r>
              <a:rPr lang="hu-HU" sz="2800" dirty="0" smtClean="0"/>
              <a:t>hatás </a:t>
            </a:r>
            <a:r>
              <a:rPr lang="hu-HU" sz="2800" dirty="0"/>
              <a:t>(Asch vonáskísérlete</a:t>
            </a:r>
            <a:r>
              <a:rPr lang="hu-HU" sz="2800" dirty="0" smtClean="0"/>
              <a:t>)</a:t>
            </a:r>
          </a:p>
          <a:p>
            <a:pPr lvl="1"/>
            <a:r>
              <a:rPr lang="hu-HU" sz="2800" dirty="0" smtClean="0"/>
              <a:t>Burkolt </a:t>
            </a:r>
            <a:r>
              <a:rPr lang="hu-HU" sz="2800" dirty="0"/>
              <a:t>személyiségelméletek (Leyens, Schneider</a:t>
            </a:r>
            <a:r>
              <a:rPr lang="hu-HU" sz="2800" dirty="0" smtClean="0"/>
              <a:t>)</a:t>
            </a:r>
            <a:endParaRPr lang="hu-HU" sz="2800" dirty="0"/>
          </a:p>
          <a:p>
            <a:pPr lvl="1"/>
            <a:r>
              <a:rPr lang="hu-HU" sz="2800" dirty="0" smtClean="0"/>
              <a:t>Illuzórikus korrelációk </a:t>
            </a:r>
            <a:r>
              <a:rPr lang="hu-HU" sz="2800" dirty="0"/>
              <a:t> (Chapman &amp; Chapman, Hamilton</a:t>
            </a:r>
            <a:r>
              <a:rPr lang="hu-HU" sz="2800" dirty="0" smtClean="0"/>
              <a:t>)</a:t>
            </a:r>
            <a:endParaRPr lang="en-US" sz="2800" dirty="0"/>
          </a:p>
          <a:p>
            <a:pPr lvl="1"/>
            <a:r>
              <a:rPr lang="hu-HU" sz="2800" dirty="0"/>
              <a:t>Kategorizáció, </a:t>
            </a:r>
            <a:endParaRPr lang="hu-HU" sz="2800" dirty="0" smtClean="0"/>
          </a:p>
          <a:p>
            <a:pPr lvl="1"/>
            <a:r>
              <a:rPr lang="hu-HU" sz="2800" dirty="0" smtClean="0"/>
              <a:t>Kognitív sémák attribúciója</a:t>
            </a:r>
            <a:endParaRPr lang="en-US" sz="2800" dirty="0"/>
          </a:p>
          <a:p>
            <a:pPr lvl="1"/>
            <a:r>
              <a:rPr lang="hu-HU" sz="2800" dirty="0"/>
              <a:t>Egyensúly irányába történő </a:t>
            </a:r>
            <a:r>
              <a:rPr lang="hu-HU" sz="2800" dirty="0" smtClean="0"/>
              <a:t>torzítás (Heider egyensúlyelmélete)</a:t>
            </a:r>
            <a:r>
              <a:rPr lang="en-US" sz="2800" dirty="0" smtClean="0"/>
              <a:t> </a:t>
            </a:r>
            <a:endParaRPr lang="en-US" sz="2800" dirty="0"/>
          </a:p>
          <a:p>
            <a:pPr lvl="1"/>
            <a:r>
              <a:rPr lang="hu-HU" sz="2800" dirty="0" smtClean="0"/>
              <a:t>Sztereotípiák </a:t>
            </a:r>
            <a:endParaRPr lang="en-US" sz="2800" dirty="0"/>
          </a:p>
          <a:p>
            <a:pPr lvl="1"/>
            <a:r>
              <a:rPr lang="hu-HU" sz="2800" dirty="0"/>
              <a:t>Szociális reprezentációk: rögzítés a már </a:t>
            </a:r>
            <a:r>
              <a:rPr lang="hu-HU" sz="2800" dirty="0" smtClean="0"/>
              <a:t>meglévőhöz</a:t>
            </a:r>
            <a:endParaRPr lang="en-US" sz="2800" dirty="0"/>
          </a:p>
          <a:p>
            <a:pPr lvl="1"/>
            <a:r>
              <a:rPr lang="hu-HU" sz="2800" dirty="0"/>
              <a:t>Kognitív disszonancia csökkentésére irányuló torzítások, konzisztencia fenntartása </a:t>
            </a:r>
            <a:r>
              <a:rPr lang="hu-HU" sz="2800" dirty="0" smtClean="0"/>
              <a:t>torzítással (Festinger)</a:t>
            </a:r>
            <a:endParaRPr lang="en-US" sz="2800" dirty="0"/>
          </a:p>
          <a:p>
            <a:pPr lvl="1"/>
            <a:r>
              <a:rPr lang="hu-HU" sz="2800" dirty="0"/>
              <a:t>Naiv pszichológus elmélete, </a:t>
            </a:r>
            <a:r>
              <a:rPr lang="hu-HU" sz="2800" dirty="0" smtClean="0"/>
              <a:t>(Heider)</a:t>
            </a:r>
            <a:endParaRPr lang="en-US" sz="2800" dirty="0"/>
          </a:p>
          <a:p>
            <a:pPr lvl="1"/>
            <a:r>
              <a:rPr lang="hu-HU" sz="2800" dirty="0" smtClean="0"/>
              <a:t>Heurisztikák: hozzáférhetőség, reprezentativitás, rögzítés (Tversky </a:t>
            </a:r>
            <a:r>
              <a:rPr lang="hu-HU" sz="2800" dirty="0"/>
              <a:t>és </a:t>
            </a:r>
            <a:r>
              <a:rPr lang="hu-HU" sz="2800" dirty="0" smtClean="0"/>
              <a:t>Kahneman)</a:t>
            </a:r>
            <a:r>
              <a:rPr lang="en-US" sz="2800" dirty="0" smtClean="0"/>
              <a:t> </a:t>
            </a:r>
            <a:endParaRPr lang="en-US" sz="2800" dirty="0"/>
          </a:p>
          <a:p>
            <a:pPr lvl="1"/>
            <a:r>
              <a:rPr lang="hu-HU" sz="2800" dirty="0"/>
              <a:t>Hangsúlyozás </a:t>
            </a:r>
            <a:r>
              <a:rPr lang="hu-HU" sz="2800" dirty="0" smtClean="0"/>
              <a:t>elmélete </a:t>
            </a:r>
            <a:r>
              <a:rPr lang="hu-HU" sz="2800" dirty="0"/>
              <a:t>(Tajfel &amp; Wilkes, Wilder &amp; Allen), </a:t>
            </a:r>
            <a:endParaRPr lang="en-US" sz="2800" dirty="0"/>
          </a:p>
          <a:p>
            <a:pPr marL="45720" indent="0">
              <a:buNone/>
            </a:pPr>
            <a:endParaRPr lang="en-US" sz="3200" dirty="0"/>
          </a:p>
          <a:p>
            <a:r>
              <a:rPr lang="hu-HU" sz="3200" dirty="0"/>
              <a:t>Attribúcióelmélet</a:t>
            </a:r>
            <a:endParaRPr lang="en-US" sz="3200" dirty="0"/>
          </a:p>
          <a:p>
            <a:pPr lvl="1"/>
            <a:r>
              <a:rPr lang="hu-HU" sz="2800" dirty="0" smtClean="0"/>
              <a:t>Megfelelési </a:t>
            </a:r>
            <a:r>
              <a:rPr lang="hu-HU" sz="2800" dirty="0"/>
              <a:t>következtetés (Jonas &amp; Davis</a:t>
            </a:r>
            <a:r>
              <a:rPr lang="hu-HU" sz="2800" dirty="0" smtClean="0"/>
              <a:t>)</a:t>
            </a:r>
            <a:endParaRPr lang="en-US" sz="2800" dirty="0"/>
          </a:p>
          <a:p>
            <a:pPr lvl="1"/>
            <a:r>
              <a:rPr lang="hu-HU" sz="2800" dirty="0"/>
              <a:t>Társas </a:t>
            </a:r>
            <a:r>
              <a:rPr lang="hu-HU" sz="2800" dirty="0" smtClean="0"/>
              <a:t>kívánatosság</a:t>
            </a:r>
            <a:endParaRPr lang="en-US" sz="2800" dirty="0"/>
          </a:p>
          <a:p>
            <a:pPr lvl="1"/>
            <a:r>
              <a:rPr lang="hu-HU" sz="2800" dirty="0"/>
              <a:t>Alapvető attribúciós hiba (Ross</a:t>
            </a:r>
            <a:r>
              <a:rPr lang="hu-HU" sz="2800" dirty="0" smtClean="0"/>
              <a:t>) </a:t>
            </a:r>
          </a:p>
          <a:p>
            <a:pPr lvl="1"/>
            <a:r>
              <a:rPr lang="hu-HU" sz="2800" dirty="0" smtClean="0"/>
              <a:t>Cselekvő</a:t>
            </a:r>
            <a:r>
              <a:rPr lang="hu-HU" sz="2800" dirty="0"/>
              <a:t>-megfigyelő különbségek (Jones &amp; Nisbett; Watson</a:t>
            </a:r>
            <a:r>
              <a:rPr lang="hu-HU" sz="2800" dirty="0" smtClean="0"/>
              <a:t>)</a:t>
            </a:r>
            <a:endParaRPr lang="en-US" sz="2800" dirty="0"/>
          </a:p>
          <a:p>
            <a:pPr lvl="1"/>
            <a:r>
              <a:rPr lang="hu-HU" sz="2800" dirty="0"/>
              <a:t>Explicit </a:t>
            </a:r>
            <a:r>
              <a:rPr lang="hu-HU" sz="2800" dirty="0" smtClean="0"/>
              <a:t>és </a:t>
            </a:r>
            <a:r>
              <a:rPr lang="hu-HU" sz="2800" dirty="0"/>
              <a:t>implicit </a:t>
            </a:r>
            <a:r>
              <a:rPr lang="hu-HU" sz="2800" dirty="0" smtClean="0"/>
              <a:t>konszenzus</a:t>
            </a:r>
            <a:endParaRPr lang="en-US" sz="2800" dirty="0"/>
          </a:p>
          <a:p>
            <a:pPr lvl="1"/>
            <a:r>
              <a:rPr lang="hu-HU" sz="2800" dirty="0"/>
              <a:t>A téves egyetértés hibája (Ross, Greene, House</a:t>
            </a:r>
            <a:r>
              <a:rPr lang="hu-HU" sz="2800" dirty="0" smtClean="0"/>
              <a:t>)</a:t>
            </a:r>
            <a:endParaRPr lang="en-US" sz="2800" dirty="0"/>
          </a:p>
          <a:p>
            <a:pPr lvl="1"/>
            <a:r>
              <a:rPr lang="hu-HU" sz="2800" dirty="0"/>
              <a:t>Az alapgyakoriság hibája (Kahneman &amp; Tversky</a:t>
            </a:r>
            <a:r>
              <a:rPr lang="hu-HU" sz="2800" dirty="0" smtClean="0"/>
              <a:t>)</a:t>
            </a:r>
            <a:endParaRPr lang="en-US" sz="2800" dirty="0"/>
          </a:p>
          <a:p>
            <a:pPr lvl="1"/>
            <a:r>
              <a:rPr lang="hu-HU" sz="2800" dirty="0"/>
              <a:t>Önmagunk iránt </a:t>
            </a:r>
            <a:r>
              <a:rPr lang="hu-HU" sz="2800" dirty="0" smtClean="0"/>
              <a:t>elfogultság</a:t>
            </a:r>
            <a:endParaRPr lang="en-US" sz="2800" dirty="0"/>
          </a:p>
          <a:p>
            <a:pPr lvl="1"/>
            <a:r>
              <a:rPr lang="hu-HU" sz="2800" dirty="0"/>
              <a:t>Csoportközi attribúció, elfogultság a csoport javára (Hewstone és Jaspars</a:t>
            </a:r>
            <a:r>
              <a:rPr lang="hu-HU" sz="2800" dirty="0" smtClean="0"/>
              <a:t>)</a:t>
            </a:r>
            <a:endParaRPr lang="en-US" sz="2800" dirty="0"/>
          </a:p>
          <a:p>
            <a:pPr lvl="1"/>
            <a:r>
              <a:rPr lang="hu-HU" sz="2800" dirty="0"/>
              <a:t>Kiugró jelleg (Fiske &amp; Taylor</a:t>
            </a:r>
            <a:r>
              <a:rPr lang="hu-HU" sz="2800" dirty="0" smtClean="0"/>
              <a:t>)</a:t>
            </a:r>
            <a:endParaRPr lang="en-US" sz="2800" dirty="0"/>
          </a:p>
          <a:p>
            <a:pPr marL="45720" indent="0">
              <a:buNone/>
            </a:pPr>
            <a:endParaRPr lang="en-US" sz="3200" dirty="0"/>
          </a:p>
          <a:p>
            <a:r>
              <a:rPr lang="hu-HU" sz="3200" dirty="0" smtClean="0"/>
              <a:t>Attitűdök</a:t>
            </a:r>
            <a:r>
              <a:rPr lang="hu-HU" sz="3200" dirty="0"/>
              <a:t> </a:t>
            </a:r>
            <a:endParaRPr lang="en-US" sz="3200" dirty="0"/>
          </a:p>
          <a:p>
            <a:pPr lvl="1"/>
            <a:r>
              <a:rPr lang="hu-HU" sz="2800" dirty="0"/>
              <a:t>Attitűdök motivációs funkciói (Katz): </a:t>
            </a:r>
            <a:r>
              <a:rPr lang="hu-HU" sz="2800" dirty="0" smtClean="0"/>
              <a:t>énvédő, értékkifejező, instrumentális, gazdaságossági</a:t>
            </a:r>
          </a:p>
          <a:p>
            <a:pPr lvl="1"/>
            <a:r>
              <a:rPr lang="hu-HU" sz="2800" dirty="0" smtClean="0"/>
              <a:t>Szelektív </a:t>
            </a:r>
            <a:r>
              <a:rPr lang="hu-HU" sz="2800" dirty="0"/>
              <a:t>információ felvétele (Frey &amp; Rosch</a:t>
            </a:r>
            <a:r>
              <a:rPr lang="hu-HU" sz="2800" dirty="0" smtClean="0"/>
              <a:t>)</a:t>
            </a:r>
            <a:endParaRPr lang="en-US" sz="2800" dirty="0"/>
          </a:p>
          <a:p>
            <a:pPr lvl="1"/>
            <a:r>
              <a:rPr lang="hu-HU" sz="2800" dirty="0"/>
              <a:t>Kognitív konzisztencia elméletek (Heider</a:t>
            </a:r>
            <a:r>
              <a:rPr lang="hu-HU" sz="2800" dirty="0" smtClean="0"/>
              <a:t>); </a:t>
            </a:r>
          </a:p>
          <a:p>
            <a:pPr lvl="2"/>
            <a:r>
              <a:rPr lang="hu-HU" sz="2400" dirty="0" smtClean="0"/>
              <a:t>asszimiláció</a:t>
            </a:r>
            <a:r>
              <a:rPr lang="hu-HU" sz="2400" dirty="0"/>
              <a:t>-kontraszt elm., (Sherif és Hovland</a:t>
            </a:r>
            <a:r>
              <a:rPr lang="hu-HU" sz="2400" dirty="0" smtClean="0"/>
              <a:t>)</a:t>
            </a:r>
          </a:p>
          <a:p>
            <a:pPr lvl="2"/>
            <a:r>
              <a:rPr lang="hu-HU" sz="2400" dirty="0" smtClean="0"/>
              <a:t>adaptációs </a:t>
            </a:r>
            <a:r>
              <a:rPr lang="hu-HU" sz="2400" dirty="0"/>
              <a:t>szint elm.,(Helson</a:t>
            </a:r>
            <a:r>
              <a:rPr lang="hu-HU" sz="2400" dirty="0" smtClean="0"/>
              <a:t>)</a:t>
            </a:r>
          </a:p>
          <a:p>
            <a:pPr lvl="2"/>
            <a:r>
              <a:rPr lang="hu-HU" sz="2400" dirty="0" smtClean="0"/>
              <a:t> </a:t>
            </a:r>
            <a:r>
              <a:rPr lang="hu-HU" sz="2400" dirty="0"/>
              <a:t>változó perspektívák elm.,(Upshaw) </a:t>
            </a:r>
            <a:endParaRPr lang="hu-HU" sz="2400" dirty="0" smtClean="0"/>
          </a:p>
          <a:p>
            <a:pPr lvl="2"/>
            <a:r>
              <a:rPr lang="hu-HU" sz="2400" dirty="0" smtClean="0"/>
              <a:t>hangsúlyozási </a:t>
            </a:r>
            <a:r>
              <a:rPr lang="hu-HU" sz="2400" dirty="0"/>
              <a:t>elm., (Eiser és Stroebe) </a:t>
            </a:r>
            <a:endParaRPr lang="en-US" sz="2400" dirty="0"/>
          </a:p>
          <a:p>
            <a:pPr lvl="1"/>
            <a:r>
              <a:rPr lang="hu-HU" sz="2800" dirty="0"/>
              <a:t>Attitűd-releváns infó gyorsabb felidézése, </a:t>
            </a:r>
            <a:r>
              <a:rPr lang="hu-HU" sz="2800" dirty="0" smtClean="0"/>
              <a:t>(</a:t>
            </a:r>
            <a:r>
              <a:rPr lang="hu-HU" sz="2800" dirty="0"/>
              <a:t>Levine &amp; Murphy</a:t>
            </a:r>
            <a:r>
              <a:rPr lang="hu-HU" sz="2800" dirty="0" smtClean="0"/>
              <a:t>)</a:t>
            </a:r>
            <a:endParaRPr lang="en-US" sz="2800" dirty="0"/>
          </a:p>
          <a:p>
            <a:pPr lvl="1"/>
            <a:r>
              <a:rPr lang="hu-HU" sz="2800" dirty="0"/>
              <a:t>Indokolt cselekvés elmélete (Fishbein &amp; Ajzen</a:t>
            </a:r>
            <a:r>
              <a:rPr lang="hu-HU" sz="2800" dirty="0" smtClean="0"/>
              <a:t>)</a:t>
            </a:r>
            <a:endParaRPr lang="en-US" sz="2800" dirty="0"/>
          </a:p>
          <a:p>
            <a:pPr marL="45720" indent="0">
              <a:buNone/>
            </a:pPr>
            <a:endParaRPr lang="en-US" sz="3200" dirty="0"/>
          </a:p>
          <a:p>
            <a:r>
              <a:rPr lang="hu-HU" sz="3200" dirty="0"/>
              <a:t>Meggyőzés</a:t>
            </a:r>
            <a:endParaRPr lang="en-US" sz="3200" dirty="0"/>
          </a:p>
          <a:p>
            <a:pPr lvl="1"/>
            <a:r>
              <a:rPr lang="hu-HU" sz="2800" dirty="0" smtClean="0"/>
              <a:t>A </a:t>
            </a:r>
            <a:r>
              <a:rPr lang="hu-HU" sz="2800" dirty="0"/>
              <a:t>puszta észlelés </a:t>
            </a:r>
            <a:r>
              <a:rPr lang="hu-HU" sz="2800" dirty="0" smtClean="0"/>
              <a:t>hatása </a:t>
            </a:r>
            <a:r>
              <a:rPr lang="hu-HU" sz="2800" dirty="0"/>
              <a:t>(Zajonc</a:t>
            </a:r>
            <a:r>
              <a:rPr lang="hu-HU" sz="2800" dirty="0" smtClean="0"/>
              <a:t>)</a:t>
            </a:r>
            <a:endParaRPr lang="en-US" sz="2800" dirty="0"/>
          </a:p>
          <a:p>
            <a:pPr lvl="1"/>
            <a:r>
              <a:rPr lang="hu-HU" sz="2800" dirty="0"/>
              <a:t>Modellkövetés- a modellhatások erősíthetik vagy gyengíthetik a viselkedéses </a:t>
            </a:r>
            <a:r>
              <a:rPr lang="hu-HU" sz="2800" dirty="0" smtClean="0"/>
              <a:t>tilalmakat</a:t>
            </a:r>
            <a:endParaRPr lang="en-US" sz="2800" dirty="0"/>
          </a:p>
          <a:p>
            <a:pPr lvl="1"/>
            <a:r>
              <a:rPr lang="hu-HU" sz="2800" dirty="0"/>
              <a:t>A meggyőzés középponti/perifériás útja, (Petty és Cacioppo</a:t>
            </a:r>
            <a:r>
              <a:rPr lang="hu-HU" sz="2800" dirty="0" smtClean="0"/>
              <a:t>)</a:t>
            </a:r>
            <a:endParaRPr lang="en-US" sz="2800" dirty="0"/>
          </a:p>
          <a:p>
            <a:pPr lvl="1"/>
            <a:r>
              <a:rPr lang="hu-HU" sz="2800" dirty="0"/>
              <a:t>Elaboráció valószínűségének modellje (Petty &amp; Cacioppo</a:t>
            </a:r>
            <a:r>
              <a:rPr lang="hu-HU" sz="2800" dirty="0" smtClean="0"/>
              <a:t>)</a:t>
            </a:r>
            <a:endParaRPr lang="en-US" sz="2800" dirty="0"/>
          </a:p>
          <a:p>
            <a:pPr lvl="1"/>
            <a:r>
              <a:rPr lang="hu-HU" sz="2800" dirty="0"/>
              <a:t>Várakozás-értékelés </a:t>
            </a:r>
            <a:r>
              <a:rPr lang="hu-HU" sz="2800" dirty="0" smtClean="0"/>
              <a:t>modell </a:t>
            </a:r>
            <a:endParaRPr lang="en-US" sz="2800" dirty="0"/>
          </a:p>
          <a:p>
            <a:pPr lvl="1"/>
            <a:r>
              <a:rPr lang="hu-HU" sz="2800" dirty="0" smtClean="0"/>
              <a:t>Önészlelés </a:t>
            </a:r>
            <a:r>
              <a:rPr lang="hu-HU" sz="2800" dirty="0"/>
              <a:t>elmélete (Bem</a:t>
            </a:r>
            <a:r>
              <a:rPr lang="hu-HU" sz="2800" dirty="0" smtClean="0"/>
              <a:t>)</a:t>
            </a:r>
            <a:endParaRPr lang="en-US" sz="2800" dirty="0"/>
          </a:p>
          <a:p>
            <a:pPr lvl="1"/>
            <a:r>
              <a:rPr lang="hu-HU" sz="2800" dirty="0"/>
              <a:t>Benyomáskeltés elmélete (Schlenker</a:t>
            </a:r>
            <a:r>
              <a:rPr lang="hu-HU" sz="2800" dirty="0" smtClean="0"/>
              <a:t>)</a:t>
            </a:r>
            <a:endParaRPr lang="en-US" sz="2800" dirty="0"/>
          </a:p>
          <a:p>
            <a:pPr lvl="1"/>
            <a:r>
              <a:rPr lang="hu-HU" sz="2800" dirty="0"/>
              <a:t>Túlzott igazolás hipotézise ( Lepper, Greene, Nisbett</a:t>
            </a:r>
            <a:r>
              <a:rPr lang="hu-HU" sz="2800" dirty="0" smtClean="0"/>
              <a:t>)</a:t>
            </a:r>
            <a:r>
              <a:rPr lang="hu-HU" sz="2800" dirty="0"/>
              <a:t/>
            </a:r>
            <a:br>
              <a:rPr lang="hu-HU" sz="2800" dirty="0"/>
            </a:br>
            <a:r>
              <a:rPr lang="hu-HU" sz="2800" dirty="0"/>
              <a:t> </a:t>
            </a:r>
            <a:endParaRPr lang="en-US" sz="2800" dirty="0"/>
          </a:p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89596" y="1686225"/>
            <a:ext cx="3751943" cy="4922908"/>
          </a:xfrm>
        </p:spPr>
        <p:txBody>
          <a:bodyPr>
            <a:normAutofit fontScale="25000" lnSpcReduction="20000"/>
          </a:bodyPr>
          <a:lstStyle/>
          <a:p>
            <a:r>
              <a:rPr lang="hu-HU" sz="3200" dirty="0"/>
              <a:t>Kommunikáció és társas interakció</a:t>
            </a:r>
            <a:endParaRPr lang="en-US" sz="3200" dirty="0"/>
          </a:p>
          <a:p>
            <a:pPr lvl="1"/>
            <a:r>
              <a:rPr lang="hu-HU" sz="2800" dirty="0"/>
              <a:t>Fizikai vonzerő sztereotípiája (Dion, Berscheid, Walster), </a:t>
            </a:r>
            <a:endParaRPr lang="en-US" sz="2800" dirty="0"/>
          </a:p>
          <a:p>
            <a:pPr lvl="1"/>
            <a:r>
              <a:rPr lang="hu-HU" sz="2800" dirty="0"/>
              <a:t>Társadalmi felelősség normája, </a:t>
            </a:r>
            <a:endParaRPr lang="en-US" sz="2800" dirty="0"/>
          </a:p>
          <a:p>
            <a:pPr lvl="1"/>
            <a:r>
              <a:rPr lang="hu-HU" sz="2800" dirty="0"/>
              <a:t>Morális kötelezettség (társas és egyéni normák),</a:t>
            </a:r>
            <a:endParaRPr lang="en-US" sz="2800" dirty="0"/>
          </a:p>
          <a:p>
            <a:pPr lvl="1"/>
            <a:r>
              <a:rPr lang="hu-HU" sz="2800" dirty="0"/>
              <a:t>A viszonosság normája</a:t>
            </a:r>
            <a:endParaRPr lang="en-US" sz="2800" dirty="0"/>
          </a:p>
          <a:p>
            <a:pPr lvl="1"/>
            <a:r>
              <a:rPr lang="hu-HU" sz="2800" dirty="0"/>
              <a:t>Társas mező- modellek megfelelő helyzeti normákat közvetíthetnek (Lewin)</a:t>
            </a:r>
            <a:endParaRPr lang="en-US" sz="2800" dirty="0"/>
          </a:p>
          <a:p>
            <a:pPr lvl="1"/>
            <a:r>
              <a:rPr lang="hu-HU" sz="2800" dirty="0"/>
              <a:t>A felelősség megoszlása, a többszörös tudatlanság, az értékelés feszültsége </a:t>
            </a:r>
            <a:endParaRPr lang="en-US" sz="2800" dirty="0"/>
          </a:p>
          <a:p>
            <a:pPr lvl="1"/>
            <a:r>
              <a:rPr lang="hu-HU" sz="2800" dirty="0"/>
              <a:t>A felelősség attribúciója (okozás, megoldás)</a:t>
            </a:r>
            <a:endParaRPr lang="en-US" sz="2800" dirty="0"/>
          </a:p>
          <a:p>
            <a:pPr lvl="1"/>
            <a:r>
              <a:rPr lang="hu-HU" sz="2800" dirty="0"/>
              <a:t>A segítség elfogadása fenyegetőbb a magas, mint az alacsony önértékelésű személyek számára</a:t>
            </a:r>
            <a:endParaRPr lang="en-US" sz="2800" dirty="0"/>
          </a:p>
          <a:p>
            <a:pPr marL="45720" indent="0">
              <a:buNone/>
            </a:pPr>
            <a:endParaRPr lang="en-US" sz="3200" dirty="0"/>
          </a:p>
          <a:p>
            <a:r>
              <a:rPr lang="hu-HU" sz="3200" dirty="0"/>
              <a:t>Agresszív viselkedés </a:t>
            </a:r>
            <a:endParaRPr lang="en-US" sz="3200" dirty="0"/>
          </a:p>
          <a:p>
            <a:pPr lvl="1"/>
            <a:r>
              <a:rPr lang="hu-HU" sz="2800" dirty="0"/>
              <a:t>Frusztráció-agresszió </a:t>
            </a:r>
            <a:r>
              <a:rPr lang="hu-HU" sz="2800" dirty="0" smtClean="0"/>
              <a:t>hipotézis </a:t>
            </a:r>
            <a:r>
              <a:rPr lang="hu-HU" sz="2800" dirty="0"/>
              <a:t>(Dollard és mtsai</a:t>
            </a:r>
            <a:r>
              <a:rPr lang="hu-HU" sz="2800" dirty="0" smtClean="0"/>
              <a:t>)</a:t>
            </a:r>
            <a:endParaRPr lang="en-US" sz="2800" dirty="0"/>
          </a:p>
          <a:p>
            <a:pPr lvl="1"/>
            <a:r>
              <a:rPr lang="hu-HU" sz="2800" dirty="0" smtClean="0"/>
              <a:t>Izgalomátvitel </a:t>
            </a:r>
            <a:r>
              <a:rPr lang="hu-HU" sz="2800" dirty="0"/>
              <a:t>elmélet (Zillmann</a:t>
            </a:r>
            <a:r>
              <a:rPr lang="hu-HU" sz="2800" dirty="0" smtClean="0"/>
              <a:t>)</a:t>
            </a:r>
            <a:endParaRPr lang="en-US" sz="2800" dirty="0"/>
          </a:p>
          <a:p>
            <a:pPr lvl="1"/>
            <a:r>
              <a:rPr lang="hu-HU" sz="2800" dirty="0"/>
              <a:t>Adott viselkedés értelmezhető legitimnek vagy </a:t>
            </a:r>
            <a:r>
              <a:rPr lang="hu-HU" sz="2800" dirty="0" smtClean="0"/>
              <a:t>illegitimnek</a:t>
            </a:r>
            <a:endParaRPr lang="en-US" sz="2800" dirty="0"/>
          </a:p>
          <a:p>
            <a:pPr lvl="1"/>
            <a:r>
              <a:rPr lang="hu-HU" sz="2800" dirty="0" smtClean="0"/>
              <a:t>Tömegpszichológiai elméletek</a:t>
            </a:r>
            <a:r>
              <a:rPr lang="en-US" sz="2800" dirty="0" smtClean="0"/>
              <a:t> (</a:t>
            </a:r>
            <a:r>
              <a:rPr lang="hu-HU" sz="2800" dirty="0" smtClean="0"/>
              <a:t>Az </a:t>
            </a:r>
            <a:r>
              <a:rPr lang="hu-HU" sz="2800" dirty="0"/>
              <a:t>egyének csoportban impulzívabbak, irracionálisabbak és kevésbé </a:t>
            </a:r>
            <a:r>
              <a:rPr lang="hu-HU" sz="2800" dirty="0" smtClean="0"/>
              <a:t>normakövetőek)</a:t>
            </a:r>
          </a:p>
          <a:p>
            <a:pPr marL="365760" lvl="1" indent="0">
              <a:buNone/>
            </a:pPr>
            <a:endParaRPr lang="en-US" sz="2800" dirty="0"/>
          </a:p>
          <a:p>
            <a:r>
              <a:rPr lang="hu-HU" sz="3200" dirty="0"/>
              <a:t>Konfliktus és kooperáció</a:t>
            </a:r>
            <a:endParaRPr lang="en-US" sz="3200" dirty="0"/>
          </a:p>
          <a:p>
            <a:pPr lvl="1"/>
            <a:r>
              <a:rPr lang="hu-HU" sz="2800" dirty="0" smtClean="0"/>
              <a:t>Játékelmélet,(</a:t>
            </a:r>
            <a:r>
              <a:rPr lang="hu-HU" sz="2800" dirty="0"/>
              <a:t>racionalitás-</a:t>
            </a:r>
            <a:r>
              <a:rPr lang="hu-HU" sz="2800" dirty="0" smtClean="0"/>
              <a:t>irracionalitás, </a:t>
            </a:r>
            <a:r>
              <a:rPr lang="hu-HU" sz="2800" dirty="0"/>
              <a:t>kölcsönös függés</a:t>
            </a:r>
            <a:r>
              <a:rPr lang="hu-HU" sz="2800" dirty="0" smtClean="0"/>
              <a:t>)</a:t>
            </a:r>
            <a:endParaRPr lang="en-US" sz="2800" dirty="0"/>
          </a:p>
          <a:p>
            <a:pPr lvl="1"/>
            <a:r>
              <a:rPr lang="hu-HU" sz="2800" dirty="0"/>
              <a:t>Szelektív észlelés: motivációk szerint torzult </a:t>
            </a:r>
            <a:r>
              <a:rPr lang="hu-HU" sz="2800" dirty="0" smtClean="0"/>
              <a:t>emlékképek</a:t>
            </a:r>
            <a:endParaRPr lang="en-US" sz="2800" dirty="0"/>
          </a:p>
          <a:p>
            <a:pPr lvl="1"/>
            <a:r>
              <a:rPr lang="hu-HU" sz="2800" dirty="0"/>
              <a:t>Motivációs attribúciók: egocentrikus attribúció</a:t>
            </a:r>
            <a:r>
              <a:rPr lang="hu-HU" sz="2800" dirty="0" smtClean="0"/>
              <a:t>; </a:t>
            </a:r>
            <a:r>
              <a:rPr lang="hu-HU" sz="2800" dirty="0"/>
              <a:t>háromszög hipotézis (Kelley, Stahelski</a:t>
            </a:r>
            <a:r>
              <a:rPr lang="hu-HU" sz="2800" dirty="0" smtClean="0"/>
              <a:t>)</a:t>
            </a:r>
            <a:endParaRPr lang="en-US" sz="2800" dirty="0"/>
          </a:p>
          <a:p>
            <a:pPr lvl="1"/>
            <a:r>
              <a:rPr lang="hu-HU" sz="2800" dirty="0"/>
              <a:t>Cél-elvárás elmélet (Pruitt &amp; Kimmel</a:t>
            </a:r>
            <a:r>
              <a:rPr lang="hu-HU" sz="2800" dirty="0" smtClean="0"/>
              <a:t>)</a:t>
            </a:r>
            <a:endParaRPr lang="en-US" sz="2800" dirty="0"/>
          </a:p>
          <a:p>
            <a:pPr lvl="1"/>
            <a:r>
              <a:rPr lang="hu-HU" sz="2800" dirty="0"/>
              <a:t>Társas összehasonlítás és </a:t>
            </a:r>
            <a:r>
              <a:rPr lang="hu-HU" sz="2800" dirty="0" smtClean="0"/>
              <a:t>kategorizáció</a:t>
            </a:r>
            <a:endParaRPr lang="en-US" sz="2800" dirty="0"/>
          </a:p>
          <a:p>
            <a:pPr marL="45720" indent="0">
              <a:buNone/>
            </a:pPr>
            <a:endParaRPr lang="en-US" sz="3200" dirty="0"/>
          </a:p>
          <a:p>
            <a:r>
              <a:rPr lang="hu-HU" sz="3200" dirty="0"/>
              <a:t>A </a:t>
            </a:r>
            <a:r>
              <a:rPr lang="hu-HU" sz="3200" dirty="0" smtClean="0"/>
              <a:t>csoportteljesítmény</a:t>
            </a:r>
            <a:r>
              <a:rPr lang="hu-HU" sz="3200" dirty="0"/>
              <a:t> </a:t>
            </a:r>
            <a:endParaRPr lang="en-US" sz="3200" dirty="0"/>
          </a:p>
          <a:p>
            <a:pPr lvl="1"/>
            <a:r>
              <a:rPr lang="hu-HU" sz="2800" dirty="0"/>
              <a:t>A döntéshozásra hivatott csoportok közös normák irányába </a:t>
            </a:r>
            <a:r>
              <a:rPr lang="hu-HU" sz="2800" dirty="0" smtClean="0"/>
              <a:t>konvergálnak</a:t>
            </a:r>
            <a:endParaRPr lang="en-US" sz="2800" dirty="0"/>
          </a:p>
          <a:p>
            <a:pPr lvl="1"/>
            <a:r>
              <a:rPr lang="hu-HU" sz="2800" dirty="0"/>
              <a:t>Konformitás: engedelmeskedés/ </a:t>
            </a:r>
            <a:r>
              <a:rPr lang="hu-HU" sz="2800" dirty="0" smtClean="0"/>
              <a:t>megtérés </a:t>
            </a:r>
            <a:r>
              <a:rPr lang="hu-HU" sz="2800" dirty="0"/>
              <a:t>(Asch vonalhosszúság kísérlete)</a:t>
            </a:r>
            <a:endParaRPr lang="en-US" sz="2800" dirty="0"/>
          </a:p>
          <a:p>
            <a:pPr lvl="1"/>
            <a:r>
              <a:rPr lang="hu-HU" sz="2800" dirty="0"/>
              <a:t>Információs </a:t>
            </a:r>
            <a:r>
              <a:rPr lang="hu-HU" sz="2800" dirty="0" smtClean="0"/>
              <a:t>befolyás</a:t>
            </a:r>
            <a:endParaRPr lang="en-US" sz="2800" dirty="0"/>
          </a:p>
          <a:p>
            <a:pPr lvl="1"/>
            <a:r>
              <a:rPr lang="hu-HU" sz="2800" dirty="0"/>
              <a:t>Normatív befolyás, </a:t>
            </a:r>
            <a:r>
              <a:rPr lang="hu-HU" sz="2800" dirty="0" smtClean="0"/>
              <a:t>(Moscovici): </a:t>
            </a:r>
            <a:r>
              <a:rPr lang="hu-HU" sz="2800" dirty="0"/>
              <a:t>a kisebbségi hatás gyakorta </a:t>
            </a:r>
            <a:r>
              <a:rPr lang="hu-HU" sz="2800" dirty="0" smtClean="0"/>
              <a:t>csoporthatás</a:t>
            </a:r>
            <a:endParaRPr lang="en-US" sz="2800" dirty="0"/>
          </a:p>
          <a:p>
            <a:pPr lvl="1"/>
            <a:r>
              <a:rPr lang="hu-HU" sz="2800" dirty="0"/>
              <a:t>Hólabda- effektus, (Kiesler és Pallack</a:t>
            </a:r>
            <a:r>
              <a:rPr lang="hu-HU" sz="2800" dirty="0" smtClean="0"/>
              <a:t>)</a:t>
            </a:r>
            <a:endParaRPr lang="en-US" sz="2800" dirty="0"/>
          </a:p>
          <a:p>
            <a:pPr lvl="1"/>
            <a:r>
              <a:rPr lang="hu-HU" sz="2800" dirty="0" smtClean="0"/>
              <a:t>Csoportpolarizáció és konszernzus kialakulás (Sherif)</a:t>
            </a:r>
            <a:endParaRPr lang="en-US" sz="2800" dirty="0"/>
          </a:p>
          <a:p>
            <a:pPr lvl="1"/>
            <a:r>
              <a:rPr lang="hu-HU" sz="2800" dirty="0" smtClean="0"/>
              <a:t>Csoportgondolkodás (Janis)</a:t>
            </a:r>
            <a:endParaRPr lang="en-US" sz="2800" dirty="0"/>
          </a:p>
          <a:p>
            <a:pPr lvl="1"/>
            <a:r>
              <a:rPr lang="hu-HU" sz="2800" dirty="0" smtClean="0"/>
              <a:t>Autoritásnak engedelmesség (Milgram)</a:t>
            </a:r>
            <a:endParaRPr lang="en-US" sz="2800" dirty="0"/>
          </a:p>
          <a:p>
            <a:pPr marL="45720" indent="0">
              <a:buNone/>
            </a:pPr>
            <a:endParaRPr lang="en-US" sz="3200" dirty="0"/>
          </a:p>
          <a:p>
            <a:r>
              <a:rPr lang="hu-HU" sz="3200" dirty="0"/>
              <a:t>Csoportközi </a:t>
            </a:r>
            <a:r>
              <a:rPr lang="hu-HU" sz="3200" dirty="0" smtClean="0"/>
              <a:t>viszonyok</a:t>
            </a:r>
            <a:r>
              <a:rPr lang="hu-HU" sz="3200" dirty="0"/>
              <a:t> </a:t>
            </a:r>
            <a:endParaRPr lang="en-US" sz="3200" dirty="0"/>
          </a:p>
          <a:p>
            <a:pPr lvl="1"/>
            <a:r>
              <a:rPr lang="hu-HU" sz="2800" dirty="0" smtClean="0"/>
              <a:t>Előítéletesség</a:t>
            </a:r>
            <a:endParaRPr lang="en-US" sz="2800" dirty="0"/>
          </a:p>
          <a:p>
            <a:pPr lvl="1"/>
            <a:r>
              <a:rPr lang="hu-HU" sz="2800" dirty="0"/>
              <a:t>Attitűdhasonlósági </a:t>
            </a:r>
            <a:r>
              <a:rPr lang="hu-HU" sz="2800" dirty="0" smtClean="0"/>
              <a:t>hatás</a:t>
            </a:r>
          </a:p>
          <a:p>
            <a:pPr lvl="1"/>
            <a:r>
              <a:rPr lang="hu-HU" sz="2800" dirty="0" smtClean="0"/>
              <a:t>Saját </a:t>
            </a:r>
            <a:r>
              <a:rPr lang="hu-HU" sz="2800" dirty="0"/>
              <a:t>csoport </a:t>
            </a:r>
            <a:r>
              <a:rPr lang="hu-HU" sz="2800" dirty="0" smtClean="0"/>
              <a:t>felértékelése</a:t>
            </a:r>
          </a:p>
          <a:p>
            <a:pPr lvl="2"/>
            <a:r>
              <a:rPr lang="hu-HU" sz="2400" dirty="0" smtClean="0"/>
              <a:t>Pozitív </a:t>
            </a:r>
            <a:r>
              <a:rPr lang="hu-HU" sz="2400" dirty="0"/>
              <a:t>különbségek megalapozása (Tajfel), </a:t>
            </a:r>
            <a:endParaRPr lang="hu-HU" sz="2400" dirty="0" smtClean="0"/>
          </a:p>
          <a:p>
            <a:pPr lvl="2"/>
            <a:r>
              <a:rPr lang="hu-HU" sz="2400" dirty="0" smtClean="0"/>
              <a:t>Minimális </a:t>
            </a:r>
            <a:r>
              <a:rPr lang="hu-HU" sz="2400" dirty="0"/>
              <a:t>csoport paradigma (Tajfel &amp; mtsai)</a:t>
            </a:r>
            <a:endParaRPr lang="en-US" sz="2400" dirty="0"/>
          </a:p>
          <a:p>
            <a:pPr lvl="1"/>
            <a:r>
              <a:rPr lang="hu-HU" sz="2800" dirty="0" smtClean="0"/>
              <a:t>Kategoriális </a:t>
            </a:r>
            <a:r>
              <a:rPr lang="hu-HU" sz="2800" dirty="0"/>
              <a:t>megkülönböztetés (Doise)</a:t>
            </a:r>
            <a:r>
              <a:rPr lang="hu-HU" sz="2800" dirty="0" smtClean="0"/>
              <a:t>,</a:t>
            </a:r>
            <a:endParaRPr lang="en-US" sz="2800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Torzításaink</a:t>
            </a:r>
            <a:r>
              <a:rPr lang="en-US" dirty="0" smtClean="0"/>
              <a:t>, </a:t>
            </a:r>
            <a:r>
              <a:rPr lang="en-US" dirty="0" err="1" smtClean="0"/>
              <a:t>tévedéseink</a:t>
            </a:r>
            <a:r>
              <a:rPr lang="en-US" dirty="0" smtClean="0"/>
              <a:t> ½/1</a:t>
            </a:r>
            <a:br>
              <a:rPr lang="en-US" dirty="0" smtClean="0"/>
            </a:br>
            <a:r>
              <a:rPr lang="en-US" sz="1600" dirty="0" smtClean="0"/>
              <a:t>(a </a:t>
            </a:r>
            <a:r>
              <a:rPr lang="en-US" sz="1600" dirty="0" err="1" smtClean="0"/>
              <a:t>teljesség</a:t>
            </a:r>
            <a:r>
              <a:rPr lang="en-US" sz="1600" dirty="0" smtClean="0"/>
              <a:t> </a:t>
            </a:r>
            <a:r>
              <a:rPr lang="en-US" sz="1600" dirty="0" err="1" smtClean="0"/>
              <a:t>igénye</a:t>
            </a:r>
            <a:r>
              <a:rPr lang="en-US" sz="1600" dirty="0" smtClean="0"/>
              <a:t> </a:t>
            </a:r>
            <a:r>
              <a:rPr lang="en-US" sz="1600" dirty="0" err="1" smtClean="0"/>
              <a:t>nélkül</a:t>
            </a:r>
            <a:r>
              <a:rPr lang="en-US" sz="1600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45865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half" idx="1"/>
          </p:nvPr>
        </p:nvSpPr>
        <p:spPr>
          <a:xfrm>
            <a:off x="457200" y="1719072"/>
            <a:ext cx="4162696" cy="4965792"/>
          </a:xfrm>
        </p:spPr>
        <p:txBody>
          <a:bodyPr>
            <a:noAutofit/>
          </a:bodyPr>
          <a:lstStyle/>
          <a:p>
            <a:pPr lvl="0"/>
            <a:r>
              <a:rPr lang="hu-HU" sz="1100" dirty="0" smtClean="0"/>
              <a:t>Elhárító </a:t>
            </a:r>
            <a:r>
              <a:rPr lang="hu-HU" sz="1100" dirty="0"/>
              <a:t>mechanizmusok (Freud</a:t>
            </a:r>
            <a:r>
              <a:rPr lang="hu-HU" sz="1100" dirty="0" smtClean="0"/>
              <a:t>) </a:t>
            </a:r>
            <a:r>
              <a:rPr lang="hu-HU" sz="1100" dirty="0"/>
              <a:t> </a:t>
            </a:r>
            <a:endParaRPr lang="en-US" sz="1100" dirty="0"/>
          </a:p>
          <a:p>
            <a:pPr lvl="0"/>
            <a:r>
              <a:rPr lang="hu-HU" sz="1100" dirty="0" smtClean="0"/>
              <a:t>Várható </a:t>
            </a:r>
            <a:r>
              <a:rPr lang="hu-HU" sz="1100" dirty="0"/>
              <a:t>hasznosság </a:t>
            </a:r>
            <a:r>
              <a:rPr lang="hu-HU" sz="1100" dirty="0" smtClean="0"/>
              <a:t>elmélete</a:t>
            </a:r>
            <a:endParaRPr lang="en-US" sz="1100" dirty="0"/>
          </a:p>
          <a:p>
            <a:pPr lvl="0"/>
            <a:r>
              <a:rPr lang="hu-HU" sz="1100" dirty="0"/>
              <a:t>Bayes-</a:t>
            </a:r>
            <a:r>
              <a:rPr lang="hu-HU" sz="1100" dirty="0" smtClean="0"/>
              <a:t>tétel</a:t>
            </a:r>
            <a:endParaRPr lang="en-US" sz="1100" dirty="0"/>
          </a:p>
          <a:p>
            <a:pPr lvl="0"/>
            <a:r>
              <a:rPr lang="hu-HU" sz="1100" dirty="0"/>
              <a:t>Mintanagyság figyelmen kívül hagyása a valószínűségi becslésnél</a:t>
            </a:r>
            <a:endParaRPr lang="en-US" sz="1100" dirty="0"/>
          </a:p>
          <a:p>
            <a:pPr lvl="0"/>
            <a:r>
              <a:rPr lang="hu-HU" sz="1100" dirty="0"/>
              <a:t>Az egymás után következő események közt hajlamosak vagyunk oksági viszonyt feltételezni</a:t>
            </a:r>
            <a:endParaRPr lang="en-US" sz="1100" dirty="0"/>
          </a:p>
          <a:p>
            <a:pPr lvl="0"/>
            <a:r>
              <a:rPr lang="hu-HU" sz="1100" dirty="0" smtClean="0"/>
              <a:t>Elégtelen </a:t>
            </a:r>
            <a:r>
              <a:rPr lang="hu-HU" sz="1100" dirty="0"/>
              <a:t>kalibráció: a szubjektív valószínűség szisztematikus torzítása, pl.:</a:t>
            </a:r>
            <a:endParaRPr lang="en-US" sz="1100" dirty="0"/>
          </a:p>
          <a:p>
            <a:pPr lvl="1"/>
            <a:r>
              <a:rPr lang="hu-HU" sz="1100" dirty="0"/>
              <a:t>A nagyon ritka események valószínűségét szélsőségesen alábecsüljük (gyakorlatilag nullának tekintjük)</a:t>
            </a:r>
            <a:endParaRPr lang="en-US" sz="1100" dirty="0"/>
          </a:p>
          <a:p>
            <a:pPr lvl="1"/>
            <a:r>
              <a:rPr lang="hu-HU" sz="1100" dirty="0"/>
              <a:t>Bizonytalan helyzetben negatív következmények kockázatát alábecsüljük</a:t>
            </a:r>
            <a:endParaRPr lang="en-US" sz="1100" dirty="0"/>
          </a:p>
          <a:p>
            <a:pPr lvl="1"/>
            <a:r>
              <a:rPr lang="hu-HU" sz="1100" dirty="0"/>
              <a:t>A nagy valószínűségeket túlbecsüljük</a:t>
            </a:r>
            <a:endParaRPr lang="en-US" sz="1100" dirty="0"/>
          </a:p>
          <a:p>
            <a:pPr lvl="0"/>
            <a:r>
              <a:rPr lang="hu-HU" sz="1100" dirty="0"/>
              <a:t>Véletlen regresszió: az átlaghoz való </a:t>
            </a:r>
            <a:r>
              <a:rPr lang="hu-HU" sz="1100" dirty="0" smtClean="0"/>
              <a:t>visszatérés</a:t>
            </a:r>
            <a:endParaRPr lang="en-US" sz="1100" dirty="0"/>
          </a:p>
          <a:p>
            <a:pPr lvl="0"/>
            <a:r>
              <a:rPr lang="hu-HU" sz="1100" dirty="0"/>
              <a:t>A hasznosság tranzitivitásának megsértése (Tversky</a:t>
            </a:r>
            <a:r>
              <a:rPr lang="hu-HU" sz="1100" dirty="0" smtClean="0"/>
              <a:t>)</a:t>
            </a:r>
            <a:endParaRPr lang="en-US" sz="1100" dirty="0"/>
          </a:p>
          <a:p>
            <a:pPr lvl="0"/>
            <a:r>
              <a:rPr lang="hu-HU" sz="1100" dirty="0"/>
              <a:t>Többdimenziós normatív hasznosság elmélete: a dimenziók hasznosságát azok fontosságával súlyozzuk, majd ezeket összegezzük </a:t>
            </a:r>
            <a:r>
              <a:rPr lang="hu-HU" sz="1100" dirty="0" smtClean="0"/>
              <a:t>helyette</a:t>
            </a:r>
            <a:r>
              <a:rPr lang="hu-HU" sz="1100" dirty="0"/>
              <a:t>:</a:t>
            </a:r>
            <a:endParaRPr lang="en-US" sz="1100" dirty="0"/>
          </a:p>
          <a:p>
            <a:pPr lvl="1"/>
            <a:r>
              <a:rPr lang="hu-HU" sz="1100" dirty="0"/>
              <a:t>Kitüntetett dimenziók heurisztikája (csak egy-két, számunkra fontos dimenziót veszünk figyelembe, a többivel nem törődünk)</a:t>
            </a:r>
            <a:endParaRPr lang="en-US" sz="1100" dirty="0"/>
          </a:p>
          <a:p>
            <a:pPr lvl="0"/>
            <a:r>
              <a:rPr lang="hu-HU" sz="1100" dirty="0"/>
              <a:t>Alternatívák kizárásának </a:t>
            </a:r>
            <a:r>
              <a:rPr lang="hu-HU" sz="1100" dirty="0" smtClean="0"/>
              <a:t>módszere</a:t>
            </a:r>
            <a:endParaRPr lang="en-US" sz="1100" dirty="0"/>
          </a:p>
          <a:p>
            <a:pPr lvl="0"/>
            <a:r>
              <a:rPr lang="hu-HU" sz="1100" dirty="0"/>
              <a:t>Sugalmazás </a:t>
            </a:r>
            <a:endParaRPr lang="hu-HU" sz="1100" dirty="0" smtClean="0"/>
          </a:p>
          <a:p>
            <a:pPr lvl="0"/>
            <a:r>
              <a:rPr lang="hu-HU" sz="1100" dirty="0" smtClean="0"/>
              <a:t>Bizonytalansági hatás</a:t>
            </a:r>
            <a:endParaRPr lang="en-US" sz="110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4932839" y="1719072"/>
            <a:ext cx="4038600" cy="4965792"/>
          </a:xfrm>
        </p:spPr>
        <p:txBody>
          <a:bodyPr>
            <a:normAutofit fontScale="40000" lnSpcReduction="20000"/>
          </a:bodyPr>
          <a:lstStyle/>
          <a:p>
            <a:pPr lvl="0"/>
            <a:r>
              <a:rPr lang="hu-HU" dirty="0"/>
              <a:t>Kockázatkeresés- kockázatkerülés (Tversky és Kahneman), </a:t>
            </a:r>
            <a:endParaRPr lang="en-US" dirty="0"/>
          </a:p>
          <a:p>
            <a:pPr lvl="0"/>
            <a:r>
              <a:rPr lang="hu-HU" dirty="0"/>
              <a:t>Kilátáselmélet (Tversky és Kahneman)</a:t>
            </a:r>
            <a:endParaRPr lang="en-US" dirty="0"/>
          </a:p>
          <a:p>
            <a:pPr lvl="0"/>
            <a:r>
              <a:rPr lang="hu-HU" dirty="0" smtClean="0"/>
              <a:t>Elváráselmélet </a:t>
            </a:r>
            <a:r>
              <a:rPr lang="hu-HU" dirty="0"/>
              <a:t>(Tversky és Kahneman)</a:t>
            </a:r>
            <a:endParaRPr lang="en-US" dirty="0"/>
          </a:p>
          <a:p>
            <a:pPr lvl="0"/>
            <a:r>
              <a:rPr lang="hu-HU" dirty="0"/>
              <a:t>Keretezéshatás (Tversky &amp; </a:t>
            </a:r>
            <a:r>
              <a:rPr lang="hu-HU" cap="small" dirty="0"/>
              <a:t>K</a:t>
            </a:r>
            <a:r>
              <a:rPr lang="hu-HU" dirty="0"/>
              <a:t>ahneman)</a:t>
            </a:r>
            <a:endParaRPr lang="en-US" dirty="0"/>
          </a:p>
          <a:p>
            <a:pPr lvl="0"/>
            <a:r>
              <a:rPr lang="hu-HU" dirty="0" smtClean="0"/>
              <a:t>Mentális </a:t>
            </a:r>
            <a:r>
              <a:rPr lang="hu-HU" dirty="0"/>
              <a:t>könyvelés (Thaler)</a:t>
            </a:r>
          </a:p>
          <a:p>
            <a:pPr lvl="0"/>
            <a:r>
              <a:rPr lang="hu-HU" dirty="0"/>
              <a:t>Az invariancia megsértése(Tversky &amp; </a:t>
            </a:r>
            <a:r>
              <a:rPr lang="hu-HU" cap="small" dirty="0"/>
              <a:t>K</a:t>
            </a:r>
            <a:r>
              <a:rPr lang="hu-HU" dirty="0"/>
              <a:t>ahneman)</a:t>
            </a:r>
            <a:endParaRPr lang="en-US" dirty="0"/>
          </a:p>
          <a:p>
            <a:pPr lvl="0"/>
            <a:r>
              <a:rPr lang="hu-HU" dirty="0"/>
              <a:t>Domináns opció (Tversky &amp; </a:t>
            </a:r>
            <a:r>
              <a:rPr lang="hu-HU" cap="small" dirty="0"/>
              <a:t>K</a:t>
            </a:r>
            <a:r>
              <a:rPr lang="hu-HU" dirty="0"/>
              <a:t>ahneman)</a:t>
            </a:r>
            <a:endParaRPr lang="en-US" dirty="0"/>
          </a:p>
          <a:p>
            <a:pPr lvl="0"/>
            <a:r>
              <a:rPr lang="hu-HU" dirty="0"/>
              <a:t>Certainty effect (Bizonyossági hatás) (Tversky &amp; </a:t>
            </a:r>
            <a:r>
              <a:rPr lang="hu-HU" cap="small" dirty="0"/>
              <a:t>K</a:t>
            </a:r>
            <a:r>
              <a:rPr lang="hu-HU" dirty="0"/>
              <a:t>ahneman)</a:t>
            </a:r>
            <a:endParaRPr lang="en-US" dirty="0"/>
          </a:p>
          <a:p>
            <a:pPr lvl="0"/>
            <a:r>
              <a:rPr lang="hu-HU" dirty="0" smtClean="0"/>
              <a:t>Pseudo</a:t>
            </a:r>
            <a:r>
              <a:rPr lang="hu-HU" dirty="0"/>
              <a:t>-certainty</a:t>
            </a:r>
            <a:r>
              <a:rPr lang="hu-HU" i="1" dirty="0"/>
              <a:t> </a:t>
            </a:r>
            <a:r>
              <a:rPr lang="hu-HU" dirty="0"/>
              <a:t>effect (Ál-bizonyossági hatás) (Tversky &amp; </a:t>
            </a:r>
            <a:r>
              <a:rPr lang="hu-HU" cap="small" dirty="0"/>
              <a:t>K</a:t>
            </a:r>
            <a:r>
              <a:rPr lang="hu-HU" dirty="0"/>
              <a:t>ahneman)</a:t>
            </a:r>
            <a:endParaRPr lang="en-US" dirty="0"/>
          </a:p>
          <a:p>
            <a:pPr lvl="0"/>
            <a:r>
              <a:rPr lang="hu-HU" dirty="0"/>
              <a:t>A racionális döntésekre vonatkozó axiómák általában érvényesülnek az átlátható helyzetekben, de sérülnek a bonyolultabb szituációkban (Tversky &amp; </a:t>
            </a:r>
            <a:r>
              <a:rPr lang="hu-HU" cap="small" dirty="0"/>
              <a:t>K</a:t>
            </a:r>
            <a:r>
              <a:rPr lang="hu-HU" dirty="0"/>
              <a:t>ahneman)</a:t>
            </a:r>
            <a:endParaRPr lang="en-US" dirty="0"/>
          </a:p>
          <a:p>
            <a:pPr lvl="0"/>
            <a:r>
              <a:rPr lang="hu-HU" dirty="0"/>
              <a:t>Endowment effect (adományozási hatás) (Thaler)</a:t>
            </a:r>
          </a:p>
          <a:p>
            <a:pPr lvl="0"/>
            <a:r>
              <a:rPr lang="hu-HU" dirty="0"/>
              <a:t>Status quo bias (status quo fenntartására való hajlam/hajlandóság) </a:t>
            </a:r>
            <a:endParaRPr lang="en-US" dirty="0"/>
          </a:p>
          <a:p>
            <a:pPr lvl="0"/>
            <a:r>
              <a:rPr lang="hu-HU" dirty="0"/>
              <a:t>Preference reversal (a preferencia megfordulása)</a:t>
            </a:r>
          </a:p>
          <a:p>
            <a:pPr lvl="0"/>
            <a:r>
              <a:rPr lang="hu-HU" dirty="0"/>
              <a:t>Cumulative prospect theory (kumulatív elváráselmélet) (Tversky &amp; </a:t>
            </a:r>
            <a:r>
              <a:rPr lang="hu-HU" cap="small" dirty="0"/>
              <a:t>K</a:t>
            </a:r>
            <a:r>
              <a:rPr lang="hu-HU" dirty="0"/>
              <a:t>ahneman)</a:t>
            </a:r>
          </a:p>
          <a:p>
            <a:pPr lvl="0"/>
            <a:r>
              <a:rPr lang="hu-HU" dirty="0"/>
              <a:t>Support theory (támogatási elmélet) (Tversky &amp; </a:t>
            </a:r>
            <a:r>
              <a:rPr lang="hu-HU" cap="small" dirty="0"/>
              <a:t>K</a:t>
            </a:r>
            <a:r>
              <a:rPr lang="hu-HU" dirty="0"/>
              <a:t>ahneman)</a:t>
            </a:r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err="1" smtClean="0"/>
              <a:t>További</a:t>
            </a:r>
            <a:r>
              <a:rPr lang="en-US" dirty="0" smtClean="0"/>
              <a:t> </a:t>
            </a:r>
            <a:r>
              <a:rPr lang="en-US" dirty="0" err="1" smtClean="0"/>
              <a:t>olvasmány</a:t>
            </a:r>
            <a:r>
              <a:rPr lang="en-US" dirty="0" smtClean="0"/>
              <a:t> </a:t>
            </a:r>
            <a:r>
              <a:rPr lang="en-US" dirty="0" err="1" smtClean="0"/>
              <a:t>lehet</a:t>
            </a:r>
            <a:r>
              <a:rPr lang="en-US" dirty="0" smtClean="0"/>
              <a:t>: </a:t>
            </a:r>
            <a:r>
              <a:rPr lang="en-US" dirty="0" smtClean="0">
                <a:hlinkClick r:id="rId3"/>
              </a:rPr>
              <a:t>http</a:t>
            </a:r>
            <a:r>
              <a:rPr lang="en-US" dirty="0">
                <a:hlinkClick r:id="rId3"/>
              </a:rPr>
              <a:t>://en.wikipedia.org/wiki/</a:t>
            </a:r>
            <a:r>
              <a:rPr lang="en-US" dirty="0" smtClean="0">
                <a:hlinkClick r:id="rId3"/>
              </a:rPr>
              <a:t>List_of_cognitive_biases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Torzításaink</a:t>
            </a:r>
            <a:r>
              <a:rPr lang="en-US" dirty="0"/>
              <a:t>, </a:t>
            </a:r>
            <a:r>
              <a:rPr lang="en-US" dirty="0" err="1"/>
              <a:t>tévedéseink</a:t>
            </a:r>
            <a:r>
              <a:rPr lang="en-US" dirty="0"/>
              <a:t> 1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1600" dirty="0"/>
              <a:t>(a </a:t>
            </a:r>
            <a:r>
              <a:rPr lang="en-US" sz="1600" dirty="0" err="1"/>
              <a:t>teljesség</a:t>
            </a:r>
            <a:r>
              <a:rPr lang="en-US" sz="1600" dirty="0"/>
              <a:t> </a:t>
            </a:r>
            <a:r>
              <a:rPr lang="en-US" sz="1600" dirty="0" err="1"/>
              <a:t>igéyne</a:t>
            </a:r>
            <a:r>
              <a:rPr lang="en-US" sz="1600" dirty="0"/>
              <a:t> </a:t>
            </a:r>
            <a:r>
              <a:rPr lang="en-US" sz="1600" dirty="0" err="1"/>
              <a:t>nélkül</a:t>
            </a:r>
            <a:r>
              <a:rPr lang="en-US" sz="1600" dirty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0109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hu-HU" sz="4000">
                <a:latin typeface="Bookman Old Style" charset="0"/>
              </a:rPr>
              <a:t>Köszönöm a figyelmet!</a:t>
            </a:r>
          </a:p>
        </p:txBody>
      </p:sp>
      <p:sp>
        <p:nvSpPr>
          <p:cNvPr id="1064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332567" y="4211960"/>
            <a:ext cx="4006850" cy="1828800"/>
          </a:xfrm>
        </p:spPr>
        <p:txBody>
          <a:bodyPr/>
          <a:lstStyle/>
          <a:p>
            <a:r>
              <a:rPr lang="hu-HU" dirty="0" smtClean="0">
                <a:latin typeface="Bookman Old Style" charset="0"/>
              </a:rPr>
              <a:t>Elérhetőség: </a:t>
            </a:r>
            <a:endParaRPr lang="hu-HU" dirty="0">
              <a:latin typeface="Bookman Old Style" charset="0"/>
            </a:endParaRPr>
          </a:p>
          <a:p>
            <a:r>
              <a:rPr lang="hu-HU" dirty="0" smtClean="0">
                <a:latin typeface="Bookman Old Style" charset="0"/>
              </a:rPr>
              <a:t>nemeth.gergely@cova.hu</a:t>
            </a:r>
            <a:endParaRPr lang="hu-HU" dirty="0">
              <a:latin typeface="Bookman Old Style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33205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rid">
  <a:themeElements>
    <a:clrScheme name="Grid">
      <a:dk1>
        <a:sysClr val="windowText" lastClr="000000"/>
      </a:dk1>
      <a:lt1>
        <a:sysClr val="window" lastClr="FFFFFF"/>
      </a:lt1>
      <a:dk2>
        <a:srgbClr val="534949"/>
      </a:dk2>
      <a:lt2>
        <a:srgbClr val="CCD1B9"/>
      </a:lt2>
      <a:accent1>
        <a:srgbClr val="C66951"/>
      </a:accent1>
      <a:accent2>
        <a:srgbClr val="BF974D"/>
      </a:accent2>
      <a:accent3>
        <a:srgbClr val="928B70"/>
      </a:accent3>
      <a:accent4>
        <a:srgbClr val="87706B"/>
      </a:accent4>
      <a:accent5>
        <a:srgbClr val="94734E"/>
      </a:accent5>
      <a:accent6>
        <a:srgbClr val="6F777D"/>
      </a:accent6>
      <a:hlink>
        <a:srgbClr val="CC9900"/>
      </a:hlink>
      <a:folHlink>
        <a:srgbClr val="C0C0C0"/>
      </a:folHlink>
    </a:clrScheme>
    <a:fontScheme name="Grid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Grid">
      <a:fillStyleLst>
        <a:solidFill>
          <a:schemeClr val="phClr"/>
        </a:solidFill>
        <a:solidFill>
          <a:schemeClr val="phClr">
            <a:tint val="5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175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3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3000"/>
                <a:satMod val="11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Grid.thmx</Template>
  <TotalTime>447</TotalTime>
  <Words>988</Words>
  <Application>Microsoft Macintosh PowerPoint</Application>
  <PresentationFormat>On-screen Show (4:3)</PresentationFormat>
  <Paragraphs>226</Paragraphs>
  <Slides>9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Grid</vt:lpstr>
      <vt:lpstr>Hogyan befolyásolnak  kognitív sémáink (sztorik) ? </vt:lpstr>
      <vt:lpstr>Az előzmények nyomában (A teljesség igénye nélkül)</vt:lpstr>
      <vt:lpstr>Hogyan fejlődnek a gondolatok</vt:lpstr>
      <vt:lpstr>Szándék és tett</vt:lpstr>
      <vt:lpstr>Világunk kognitív működése</vt:lpstr>
      <vt:lpstr>Interpretációs késztetés</vt:lpstr>
      <vt:lpstr>Torzításaink, tévedéseink ½/1 (a teljesség igénye nélkül)</vt:lpstr>
      <vt:lpstr>Torzításaink, tévedéseink 1 (a teljesség igéyne nélkül)</vt:lpstr>
      <vt:lpstr>Köszönöm a figyelmet!</vt:lpstr>
    </vt:vector>
  </TitlesOfParts>
  <Company>CoVa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Hogyan befolyásolnak  kognitív sémáink (sztorik) ? </dc:title>
  <dc:creator>Németh Gergely</dc:creator>
  <cp:lastModifiedBy>Németh Gergely</cp:lastModifiedBy>
  <cp:revision>11</cp:revision>
  <cp:lastPrinted>2013-03-10T18:04:35Z</cp:lastPrinted>
  <dcterms:created xsi:type="dcterms:W3CDTF">2013-03-10T10:38:36Z</dcterms:created>
  <dcterms:modified xsi:type="dcterms:W3CDTF">2013-03-10T18:05:57Z</dcterms:modified>
</cp:coreProperties>
</file>