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strictFirstAndLastChars="0" saveSubsetFonts="1" autoCompressPictures="0">
  <p:sldMasterIdLst>
    <p:sldMasterId id="2147483648" r:id="rId1"/>
    <p:sldMasterId id="2147483708" r:id="rId2"/>
    <p:sldMasterId id="2147483696" r:id="rId3"/>
    <p:sldMasterId id="2147483672" r:id="rId4"/>
    <p:sldMasterId id="2147483684" r:id="rId5"/>
  </p:sldMasterIdLst>
  <p:notesMasterIdLst>
    <p:notesMasterId r:id="rId21"/>
  </p:notesMasterIdLst>
  <p:handoutMasterIdLst>
    <p:handoutMasterId r:id="rId22"/>
  </p:handoutMasterIdLst>
  <p:sldIdLst>
    <p:sldId id="256" r:id="rId6"/>
    <p:sldId id="301" r:id="rId7"/>
    <p:sldId id="282" r:id="rId8"/>
    <p:sldId id="287" r:id="rId9"/>
    <p:sldId id="302" r:id="rId10"/>
    <p:sldId id="303" r:id="rId11"/>
    <p:sldId id="281" r:id="rId12"/>
    <p:sldId id="296" r:id="rId13"/>
    <p:sldId id="298" r:id="rId14"/>
    <p:sldId id="299" r:id="rId15"/>
    <p:sldId id="304" r:id="rId16"/>
    <p:sldId id="305" r:id="rId17"/>
    <p:sldId id="306" r:id="rId18"/>
    <p:sldId id="300" r:id="rId19"/>
    <p:sldId id="293" r:id="rId20"/>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8F"/>
    <a:srgbClr val="FF252B"/>
    <a:srgbClr val="FFCC89"/>
    <a:srgbClr val="FFFD86"/>
    <a:srgbClr val="FF5ABA"/>
    <a:srgbClr val="A890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00" autoAdjust="0"/>
  </p:normalViewPr>
  <p:slideViewPr>
    <p:cSldViewPr>
      <p:cViewPr>
        <p:scale>
          <a:sx n="66" d="100"/>
          <a:sy n="66" d="100"/>
        </p:scale>
        <p:origin x="-1048" y="432"/>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image" Target="../media/image10.jpg"/><Relationship Id="rId2" Type="http://schemas.openxmlformats.org/officeDocument/2006/relationships/image" Target="../media/image11.jpg"/></Relationships>
</file>

<file path=ppt/diagrams/_rels/data3.xml.rels><?xml version="1.0" encoding="UTF-8" standalone="yes"?>
<Relationships xmlns="http://schemas.openxmlformats.org/package/2006/relationships"><Relationship Id="rId1" Type="http://schemas.openxmlformats.org/officeDocument/2006/relationships/image" Target="../media/image20.jpg"/><Relationship Id="rId2" Type="http://schemas.openxmlformats.org/officeDocument/2006/relationships/image" Target="../media/image21.jpg"/><Relationship Id="rId3" Type="http://schemas.openxmlformats.org/officeDocument/2006/relationships/image" Target="../media/image2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image" Target="../media/image10.jpg"/><Relationship Id="rId2" Type="http://schemas.openxmlformats.org/officeDocument/2006/relationships/image" Target="../media/image11.jpg"/></Relationships>
</file>

<file path=ppt/diagrams/_rels/drawing3.xml.rels><?xml version="1.0" encoding="UTF-8" standalone="yes"?>
<Relationships xmlns="http://schemas.openxmlformats.org/package/2006/relationships"><Relationship Id="rId1" Type="http://schemas.openxmlformats.org/officeDocument/2006/relationships/image" Target="../media/image20.jpg"/><Relationship Id="rId2" Type="http://schemas.openxmlformats.org/officeDocument/2006/relationships/image" Target="../media/image21.jpg"/><Relationship Id="rId3"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9ED35-6D45-5B4A-AD91-AA6FBA49E559}" type="doc">
      <dgm:prSet loTypeId="urn:microsoft.com/office/officeart/2005/8/layout/radial4" loCatId="" qsTypeId="urn:microsoft.com/office/officeart/2005/8/quickstyle/simple4" qsCatId="simple" csTypeId="urn:microsoft.com/office/officeart/2005/8/colors/accent2_2" csCatId="accent2" phldr="1"/>
      <dgm:spPr/>
      <dgm:t>
        <a:bodyPr/>
        <a:lstStyle/>
        <a:p>
          <a:endParaRPr lang="en-US"/>
        </a:p>
      </dgm:t>
    </dgm:pt>
    <dgm:pt modelId="{4BED8397-BF71-4F47-A6F3-4766C095C542}">
      <dgm:prSet phldrT="[Text]" custT="1"/>
      <dgm:spPr/>
      <dgm:t>
        <a:bodyPr/>
        <a:lstStyle/>
        <a:p>
          <a:r>
            <a:rPr lang="en-US" sz="3200" dirty="0" err="1" smtClean="0"/>
            <a:t>Virtuális</a:t>
          </a:r>
          <a:r>
            <a:rPr lang="en-US" sz="3200" dirty="0" smtClean="0"/>
            <a:t> </a:t>
          </a:r>
          <a:r>
            <a:rPr lang="en-US" sz="3200" dirty="0" err="1" smtClean="0"/>
            <a:t>tanácsadó</a:t>
          </a:r>
          <a:endParaRPr lang="en-US" sz="3200" dirty="0"/>
        </a:p>
      </dgm:t>
    </dgm:pt>
    <dgm:pt modelId="{98EB1A6F-B38C-564B-A8EF-5FC62FAE9268}" type="parTrans" cxnId="{45C03B67-43FA-834D-8746-9157407A92C9}">
      <dgm:prSet/>
      <dgm:spPr/>
      <dgm:t>
        <a:bodyPr/>
        <a:lstStyle/>
        <a:p>
          <a:endParaRPr lang="en-US" sz="1400"/>
        </a:p>
      </dgm:t>
    </dgm:pt>
    <dgm:pt modelId="{8F886A9A-CB00-2347-A943-A092B31A2C0B}" type="sibTrans" cxnId="{45C03B67-43FA-834D-8746-9157407A92C9}">
      <dgm:prSet/>
      <dgm:spPr/>
      <dgm:t>
        <a:bodyPr/>
        <a:lstStyle/>
        <a:p>
          <a:endParaRPr lang="en-US" sz="1400"/>
        </a:p>
      </dgm:t>
    </dgm:pt>
    <dgm:pt modelId="{F99F876F-C614-994B-9D8C-4AF4CF8C137B}">
      <dgm:prSet phldrT="[Text]" custT="1"/>
      <dgm:spPr/>
      <dgm:t>
        <a:bodyPr/>
        <a:lstStyle/>
        <a:p>
          <a:r>
            <a:rPr lang="en-US" sz="3200" dirty="0" err="1" smtClean="0"/>
            <a:t>Felhalmozódó</a:t>
          </a:r>
          <a:r>
            <a:rPr lang="en-US" sz="3200" dirty="0" smtClean="0"/>
            <a:t> </a:t>
          </a:r>
          <a:r>
            <a:rPr lang="en-US" sz="3200" dirty="0" err="1" smtClean="0"/>
            <a:t>tapasztalat</a:t>
          </a:r>
          <a:r>
            <a:rPr lang="en-US" sz="3200" dirty="0" smtClean="0"/>
            <a:t>- </a:t>
          </a:r>
          <a:r>
            <a:rPr lang="en-US" sz="3200" dirty="0" err="1" smtClean="0"/>
            <a:t>bázis</a:t>
          </a:r>
          <a:endParaRPr lang="en-US" sz="3200" dirty="0"/>
        </a:p>
      </dgm:t>
    </dgm:pt>
    <dgm:pt modelId="{E069336F-0C41-9545-9365-A1F00509BFBF}" type="parTrans" cxnId="{A540BEB3-1E6A-7D41-876D-A3C55CBE03A7}">
      <dgm:prSet/>
      <dgm:spPr/>
      <dgm:t>
        <a:bodyPr/>
        <a:lstStyle/>
        <a:p>
          <a:endParaRPr lang="en-US" sz="1400"/>
        </a:p>
      </dgm:t>
    </dgm:pt>
    <dgm:pt modelId="{A151A0EB-952C-7A4E-94E3-463E1B30A655}" type="sibTrans" cxnId="{A540BEB3-1E6A-7D41-876D-A3C55CBE03A7}">
      <dgm:prSet/>
      <dgm:spPr/>
      <dgm:t>
        <a:bodyPr/>
        <a:lstStyle/>
        <a:p>
          <a:endParaRPr lang="en-US" sz="1400"/>
        </a:p>
      </dgm:t>
    </dgm:pt>
    <dgm:pt modelId="{C34C08FD-4DBA-CC4B-A78A-4C45F25FD96E}">
      <dgm:prSet phldrT="[Text]" custT="1"/>
      <dgm:spPr/>
      <dgm:t>
        <a:bodyPr/>
        <a:lstStyle/>
        <a:p>
          <a:r>
            <a:rPr lang="en-US" sz="3200" dirty="0" err="1" smtClean="0"/>
            <a:t>Közösség-specifikus</a:t>
          </a:r>
          <a:r>
            <a:rPr lang="en-US" sz="3200" dirty="0" smtClean="0"/>
            <a:t> </a:t>
          </a:r>
          <a:r>
            <a:rPr lang="en-US" sz="3200" dirty="0" err="1" smtClean="0"/>
            <a:t>jelentésháló</a:t>
          </a:r>
          <a:endParaRPr lang="en-US" sz="3200" dirty="0"/>
        </a:p>
      </dgm:t>
    </dgm:pt>
    <dgm:pt modelId="{B97242A6-F8B3-5C4A-9AA8-15EB99571C5B}" type="parTrans" cxnId="{A1DFB28A-7125-9C41-B5C4-C12208BD73E1}">
      <dgm:prSet/>
      <dgm:spPr/>
      <dgm:t>
        <a:bodyPr/>
        <a:lstStyle/>
        <a:p>
          <a:endParaRPr lang="en-US" sz="1400"/>
        </a:p>
      </dgm:t>
    </dgm:pt>
    <dgm:pt modelId="{67EF6076-87E8-EB4D-B138-A404598BF161}" type="sibTrans" cxnId="{A1DFB28A-7125-9C41-B5C4-C12208BD73E1}">
      <dgm:prSet/>
      <dgm:spPr/>
      <dgm:t>
        <a:bodyPr/>
        <a:lstStyle/>
        <a:p>
          <a:endParaRPr lang="en-US" sz="1400"/>
        </a:p>
      </dgm:t>
    </dgm:pt>
    <dgm:pt modelId="{5379CBE3-C6C1-0648-91FD-EA040E932B2C}" type="pres">
      <dgm:prSet presAssocID="{05F9ED35-6D45-5B4A-AD91-AA6FBA49E559}" presName="cycle" presStyleCnt="0">
        <dgm:presLayoutVars>
          <dgm:chMax val="1"/>
          <dgm:dir/>
          <dgm:animLvl val="ctr"/>
          <dgm:resizeHandles val="exact"/>
        </dgm:presLayoutVars>
      </dgm:prSet>
      <dgm:spPr/>
    </dgm:pt>
    <dgm:pt modelId="{1855C45C-D2AB-0D4E-8CB5-C19F90BF67BF}" type="pres">
      <dgm:prSet presAssocID="{4BED8397-BF71-4F47-A6F3-4766C095C542}" presName="centerShape" presStyleLbl="node0" presStyleIdx="0" presStyleCnt="1"/>
      <dgm:spPr/>
    </dgm:pt>
    <dgm:pt modelId="{F6A88711-DC09-7745-BF19-2495A86F3F10}" type="pres">
      <dgm:prSet presAssocID="{E069336F-0C41-9545-9365-A1F00509BFBF}" presName="parTrans" presStyleLbl="bgSibTrans2D1" presStyleIdx="0" presStyleCnt="2"/>
      <dgm:spPr/>
    </dgm:pt>
    <dgm:pt modelId="{79233BD3-E245-524F-9297-75FFF0671006}" type="pres">
      <dgm:prSet presAssocID="{F99F876F-C614-994B-9D8C-4AF4CF8C137B}" presName="node" presStyleLbl="node1" presStyleIdx="0" presStyleCnt="2" custScaleX="154057" custRadScaleRad="103945" custRadScaleInc="3328">
        <dgm:presLayoutVars>
          <dgm:bulletEnabled val="1"/>
        </dgm:presLayoutVars>
      </dgm:prSet>
      <dgm:spPr/>
      <dgm:t>
        <a:bodyPr/>
        <a:lstStyle/>
        <a:p>
          <a:endParaRPr lang="en-US"/>
        </a:p>
      </dgm:t>
    </dgm:pt>
    <dgm:pt modelId="{4F351048-A254-4745-9B75-4CEE553911FE}" type="pres">
      <dgm:prSet presAssocID="{B97242A6-F8B3-5C4A-9AA8-15EB99571C5B}" presName="parTrans" presStyleLbl="bgSibTrans2D1" presStyleIdx="1" presStyleCnt="2"/>
      <dgm:spPr/>
    </dgm:pt>
    <dgm:pt modelId="{F5A7A72F-C57F-3449-9067-52DF4B48A763}" type="pres">
      <dgm:prSet presAssocID="{C34C08FD-4DBA-CC4B-A78A-4C45F25FD96E}" presName="node" presStyleLbl="node1" presStyleIdx="1" presStyleCnt="2" custScaleX="154747" custRadScaleRad="103945" custRadScaleInc="-3328">
        <dgm:presLayoutVars>
          <dgm:bulletEnabled val="1"/>
        </dgm:presLayoutVars>
      </dgm:prSet>
      <dgm:spPr/>
      <dgm:t>
        <a:bodyPr/>
        <a:lstStyle/>
        <a:p>
          <a:endParaRPr lang="en-US"/>
        </a:p>
      </dgm:t>
    </dgm:pt>
  </dgm:ptLst>
  <dgm:cxnLst>
    <dgm:cxn modelId="{C1D80C65-ABD8-534D-9140-4D90F007FAB0}" type="presOf" srcId="{B97242A6-F8B3-5C4A-9AA8-15EB99571C5B}" destId="{4F351048-A254-4745-9B75-4CEE553911FE}" srcOrd="0" destOrd="0" presId="urn:microsoft.com/office/officeart/2005/8/layout/radial4"/>
    <dgm:cxn modelId="{1EF9B377-BA2D-C94F-910A-661393C13501}" type="presOf" srcId="{F99F876F-C614-994B-9D8C-4AF4CF8C137B}" destId="{79233BD3-E245-524F-9297-75FFF0671006}" srcOrd="0" destOrd="0" presId="urn:microsoft.com/office/officeart/2005/8/layout/radial4"/>
    <dgm:cxn modelId="{E44BFC4D-B54F-3443-BB8E-7DD06C5C0A6F}" type="presOf" srcId="{E069336F-0C41-9545-9365-A1F00509BFBF}" destId="{F6A88711-DC09-7745-BF19-2495A86F3F10}" srcOrd="0" destOrd="0" presId="urn:microsoft.com/office/officeart/2005/8/layout/radial4"/>
    <dgm:cxn modelId="{45C03B67-43FA-834D-8746-9157407A92C9}" srcId="{05F9ED35-6D45-5B4A-AD91-AA6FBA49E559}" destId="{4BED8397-BF71-4F47-A6F3-4766C095C542}" srcOrd="0" destOrd="0" parTransId="{98EB1A6F-B38C-564B-A8EF-5FC62FAE9268}" sibTransId="{8F886A9A-CB00-2347-A943-A092B31A2C0B}"/>
    <dgm:cxn modelId="{A540BEB3-1E6A-7D41-876D-A3C55CBE03A7}" srcId="{4BED8397-BF71-4F47-A6F3-4766C095C542}" destId="{F99F876F-C614-994B-9D8C-4AF4CF8C137B}" srcOrd="0" destOrd="0" parTransId="{E069336F-0C41-9545-9365-A1F00509BFBF}" sibTransId="{A151A0EB-952C-7A4E-94E3-463E1B30A655}"/>
    <dgm:cxn modelId="{D92B2418-70CA-5B4D-94F3-6F82C7E11399}" type="presOf" srcId="{05F9ED35-6D45-5B4A-AD91-AA6FBA49E559}" destId="{5379CBE3-C6C1-0648-91FD-EA040E932B2C}" srcOrd="0" destOrd="0" presId="urn:microsoft.com/office/officeart/2005/8/layout/radial4"/>
    <dgm:cxn modelId="{03803964-5542-F74C-9C8B-C0F438051582}" type="presOf" srcId="{C34C08FD-4DBA-CC4B-A78A-4C45F25FD96E}" destId="{F5A7A72F-C57F-3449-9067-52DF4B48A763}" srcOrd="0" destOrd="0" presId="urn:microsoft.com/office/officeart/2005/8/layout/radial4"/>
    <dgm:cxn modelId="{A1DFB28A-7125-9C41-B5C4-C12208BD73E1}" srcId="{4BED8397-BF71-4F47-A6F3-4766C095C542}" destId="{C34C08FD-4DBA-CC4B-A78A-4C45F25FD96E}" srcOrd="1" destOrd="0" parTransId="{B97242A6-F8B3-5C4A-9AA8-15EB99571C5B}" sibTransId="{67EF6076-87E8-EB4D-B138-A404598BF161}"/>
    <dgm:cxn modelId="{434284E9-E31A-E940-A46A-28039100A6DE}" type="presOf" srcId="{4BED8397-BF71-4F47-A6F3-4766C095C542}" destId="{1855C45C-D2AB-0D4E-8CB5-C19F90BF67BF}" srcOrd="0" destOrd="0" presId="urn:microsoft.com/office/officeart/2005/8/layout/radial4"/>
    <dgm:cxn modelId="{3EA10F03-6F34-0345-B0F4-320369BC1175}" type="presParOf" srcId="{5379CBE3-C6C1-0648-91FD-EA040E932B2C}" destId="{1855C45C-D2AB-0D4E-8CB5-C19F90BF67BF}" srcOrd="0" destOrd="0" presId="urn:microsoft.com/office/officeart/2005/8/layout/radial4"/>
    <dgm:cxn modelId="{5C83DE6B-2956-6141-945D-C87803264D3D}" type="presParOf" srcId="{5379CBE3-C6C1-0648-91FD-EA040E932B2C}" destId="{F6A88711-DC09-7745-BF19-2495A86F3F10}" srcOrd="1" destOrd="0" presId="urn:microsoft.com/office/officeart/2005/8/layout/radial4"/>
    <dgm:cxn modelId="{E6AA91C9-516E-8748-899E-D1696615D6E5}" type="presParOf" srcId="{5379CBE3-C6C1-0648-91FD-EA040E932B2C}" destId="{79233BD3-E245-524F-9297-75FFF0671006}" srcOrd="2" destOrd="0" presId="urn:microsoft.com/office/officeart/2005/8/layout/radial4"/>
    <dgm:cxn modelId="{5C11159F-C28C-8844-99FC-B08B299DE2FA}" type="presParOf" srcId="{5379CBE3-C6C1-0648-91FD-EA040E932B2C}" destId="{4F351048-A254-4745-9B75-4CEE553911FE}" srcOrd="3" destOrd="0" presId="urn:microsoft.com/office/officeart/2005/8/layout/radial4"/>
    <dgm:cxn modelId="{814F1BDB-C2FC-7444-B0C3-85129D80AB30}" type="presParOf" srcId="{5379CBE3-C6C1-0648-91FD-EA040E932B2C}" destId="{F5A7A72F-C57F-3449-9067-52DF4B48A763}"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B42860-4E6D-9745-86A5-22280DD8E500}" type="doc">
      <dgm:prSet loTypeId="urn:microsoft.com/office/officeart/2005/8/layout/vList3" loCatId="" qsTypeId="urn:microsoft.com/office/officeart/2005/8/quickstyle/simple4" qsCatId="simple" csTypeId="urn:microsoft.com/office/officeart/2005/8/colors/colorful4" csCatId="colorful" phldr="1"/>
      <dgm:spPr/>
    </dgm:pt>
    <dgm:pt modelId="{724F1E80-0995-7841-96ED-474B3AEE675B}">
      <dgm:prSet phldrT="[Text]" custT="1"/>
      <dgm:spPr/>
      <dgm:t>
        <a:bodyPr/>
        <a:lstStyle/>
        <a:p>
          <a:r>
            <a:rPr lang="en-US" sz="3200" dirty="0" err="1" smtClean="0">
              <a:solidFill>
                <a:srgbClr val="000000"/>
              </a:solidFill>
            </a:rPr>
            <a:t>Tanácsadói</a:t>
          </a:r>
          <a:r>
            <a:rPr lang="en-US" sz="3200" dirty="0" smtClean="0">
              <a:solidFill>
                <a:srgbClr val="000000"/>
              </a:solidFill>
            </a:rPr>
            <a:t> </a:t>
          </a:r>
          <a:r>
            <a:rPr lang="en-US" sz="3200" dirty="0" err="1" smtClean="0">
              <a:solidFill>
                <a:srgbClr val="000000"/>
              </a:solidFill>
            </a:rPr>
            <a:t>tapasztalatok</a:t>
          </a:r>
          <a:endParaRPr lang="en-US" sz="3200" dirty="0">
            <a:solidFill>
              <a:srgbClr val="000000"/>
            </a:solidFill>
          </a:endParaRPr>
        </a:p>
      </dgm:t>
    </dgm:pt>
    <dgm:pt modelId="{E0F068FA-1E81-4549-88AA-9A2A88436E65}" type="parTrans" cxnId="{45618507-CB4D-034D-B99C-F4C42BF6CB67}">
      <dgm:prSet/>
      <dgm:spPr/>
      <dgm:t>
        <a:bodyPr/>
        <a:lstStyle/>
        <a:p>
          <a:endParaRPr lang="en-US" sz="1400">
            <a:solidFill>
              <a:srgbClr val="000000"/>
            </a:solidFill>
          </a:endParaRPr>
        </a:p>
      </dgm:t>
    </dgm:pt>
    <dgm:pt modelId="{4AEE540D-9D5A-2949-A48E-52B42EA4DACE}" type="sibTrans" cxnId="{45618507-CB4D-034D-B99C-F4C42BF6CB67}">
      <dgm:prSet/>
      <dgm:spPr/>
      <dgm:t>
        <a:bodyPr/>
        <a:lstStyle/>
        <a:p>
          <a:endParaRPr lang="en-US" sz="1400">
            <a:solidFill>
              <a:srgbClr val="000000"/>
            </a:solidFill>
          </a:endParaRPr>
        </a:p>
      </dgm:t>
    </dgm:pt>
    <dgm:pt modelId="{5D06F45E-15BD-CA45-BEC3-455144A1FA42}">
      <dgm:prSet phldrT="[Text]" custT="1"/>
      <dgm:spPr/>
      <dgm:t>
        <a:bodyPr/>
        <a:lstStyle/>
        <a:p>
          <a:r>
            <a:rPr lang="en-US" sz="3200" dirty="0" err="1" smtClean="0">
              <a:solidFill>
                <a:srgbClr val="000000"/>
              </a:solidFill>
            </a:rPr>
            <a:t>Ügyfélszolgálatok</a:t>
          </a:r>
          <a:endParaRPr lang="en-US" sz="3200" dirty="0">
            <a:solidFill>
              <a:srgbClr val="000000"/>
            </a:solidFill>
          </a:endParaRPr>
        </a:p>
      </dgm:t>
    </dgm:pt>
    <dgm:pt modelId="{EAABF9FC-B560-5D4F-8DDA-177DF84EA642}" type="parTrans" cxnId="{3275347E-DA7E-4E47-A875-A8A9EFE707AB}">
      <dgm:prSet/>
      <dgm:spPr/>
      <dgm:t>
        <a:bodyPr/>
        <a:lstStyle/>
        <a:p>
          <a:endParaRPr lang="en-US" sz="1400">
            <a:solidFill>
              <a:srgbClr val="000000"/>
            </a:solidFill>
          </a:endParaRPr>
        </a:p>
      </dgm:t>
    </dgm:pt>
    <dgm:pt modelId="{1479BAC7-E3C3-F945-9D1C-339B9F755335}" type="sibTrans" cxnId="{3275347E-DA7E-4E47-A875-A8A9EFE707AB}">
      <dgm:prSet/>
      <dgm:spPr/>
      <dgm:t>
        <a:bodyPr/>
        <a:lstStyle/>
        <a:p>
          <a:endParaRPr lang="en-US" sz="1400">
            <a:solidFill>
              <a:srgbClr val="000000"/>
            </a:solidFill>
          </a:endParaRPr>
        </a:p>
      </dgm:t>
    </dgm:pt>
    <dgm:pt modelId="{AC51D3EF-DE10-134F-8D1F-C8D27F11949E}">
      <dgm:prSet phldrT="[Text]" custT="1"/>
      <dgm:spPr/>
      <dgm:t>
        <a:bodyPr/>
        <a:lstStyle/>
        <a:p>
          <a:r>
            <a:rPr lang="en-US" sz="3200" dirty="0" smtClean="0">
              <a:solidFill>
                <a:srgbClr val="000000"/>
              </a:solidFill>
            </a:rPr>
            <a:t>Sales </a:t>
          </a:r>
          <a:r>
            <a:rPr lang="en-US" sz="3200" dirty="0" err="1" smtClean="0">
              <a:solidFill>
                <a:srgbClr val="000000"/>
              </a:solidFill>
            </a:rPr>
            <a:t>szervezetek</a:t>
          </a:r>
          <a:endParaRPr lang="en-US" sz="3200" dirty="0">
            <a:solidFill>
              <a:srgbClr val="000000"/>
            </a:solidFill>
          </a:endParaRPr>
        </a:p>
      </dgm:t>
    </dgm:pt>
    <dgm:pt modelId="{25D4DA0F-FB07-2F4D-8F5F-59123424EF32}" type="parTrans" cxnId="{AC687E2E-F2B2-4A49-9AD0-0130C977453F}">
      <dgm:prSet/>
      <dgm:spPr/>
      <dgm:t>
        <a:bodyPr/>
        <a:lstStyle/>
        <a:p>
          <a:endParaRPr lang="en-US" sz="1400">
            <a:solidFill>
              <a:srgbClr val="000000"/>
            </a:solidFill>
          </a:endParaRPr>
        </a:p>
      </dgm:t>
    </dgm:pt>
    <dgm:pt modelId="{EAD75F72-8320-2B45-9452-CD58E696D451}" type="sibTrans" cxnId="{AC687E2E-F2B2-4A49-9AD0-0130C977453F}">
      <dgm:prSet/>
      <dgm:spPr/>
      <dgm:t>
        <a:bodyPr/>
        <a:lstStyle/>
        <a:p>
          <a:endParaRPr lang="en-US" sz="1400">
            <a:solidFill>
              <a:srgbClr val="000000"/>
            </a:solidFill>
          </a:endParaRPr>
        </a:p>
      </dgm:t>
    </dgm:pt>
    <dgm:pt modelId="{0DEE1CE3-889D-5142-B5E5-F8AE63504F71}">
      <dgm:prSet phldrT="[Text]" custT="1"/>
      <dgm:spPr/>
      <dgm:t>
        <a:bodyPr/>
        <a:lstStyle/>
        <a:p>
          <a:r>
            <a:rPr lang="en-US" sz="3200" dirty="0" smtClean="0">
              <a:solidFill>
                <a:srgbClr val="000000"/>
              </a:solidFill>
            </a:rPr>
            <a:t>Management trainee </a:t>
          </a:r>
          <a:r>
            <a:rPr lang="en-US" sz="3200" dirty="0" err="1" smtClean="0">
              <a:solidFill>
                <a:srgbClr val="000000"/>
              </a:solidFill>
            </a:rPr>
            <a:t>programok</a:t>
          </a:r>
          <a:endParaRPr lang="en-US" sz="3200" dirty="0">
            <a:solidFill>
              <a:srgbClr val="000000"/>
            </a:solidFill>
          </a:endParaRPr>
        </a:p>
      </dgm:t>
    </dgm:pt>
    <dgm:pt modelId="{C819C808-B6FB-F64A-8F97-82EE6FCBB827}" type="parTrans" cxnId="{3B0F1B4F-6F4A-7041-BF68-033430799C74}">
      <dgm:prSet/>
      <dgm:spPr/>
      <dgm:t>
        <a:bodyPr/>
        <a:lstStyle/>
        <a:p>
          <a:endParaRPr lang="en-US" sz="1400">
            <a:solidFill>
              <a:srgbClr val="000000"/>
            </a:solidFill>
          </a:endParaRPr>
        </a:p>
      </dgm:t>
    </dgm:pt>
    <dgm:pt modelId="{0D9C9768-2B4A-9046-9239-008BE5881DDC}" type="sibTrans" cxnId="{3B0F1B4F-6F4A-7041-BF68-033430799C74}">
      <dgm:prSet/>
      <dgm:spPr/>
      <dgm:t>
        <a:bodyPr/>
        <a:lstStyle/>
        <a:p>
          <a:endParaRPr lang="en-US" sz="1400">
            <a:solidFill>
              <a:srgbClr val="000000"/>
            </a:solidFill>
          </a:endParaRPr>
        </a:p>
      </dgm:t>
    </dgm:pt>
    <dgm:pt modelId="{4398FECA-4D3E-554D-B41B-F201ABAAD615}" type="pres">
      <dgm:prSet presAssocID="{F9B42860-4E6D-9745-86A5-22280DD8E500}" presName="linearFlow" presStyleCnt="0">
        <dgm:presLayoutVars>
          <dgm:dir/>
          <dgm:resizeHandles val="exact"/>
        </dgm:presLayoutVars>
      </dgm:prSet>
      <dgm:spPr/>
    </dgm:pt>
    <dgm:pt modelId="{1984F115-F937-E547-84F4-BCD5A2CCB6B2}" type="pres">
      <dgm:prSet presAssocID="{724F1E80-0995-7841-96ED-474B3AEE675B}" presName="composite" presStyleCnt="0"/>
      <dgm:spPr/>
    </dgm:pt>
    <dgm:pt modelId="{FE8B4D8F-266A-BD42-880A-CB532C5D36A8}" type="pres">
      <dgm:prSet presAssocID="{724F1E80-0995-7841-96ED-474B3AEE675B}"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26FAF2D7-590D-144C-AADB-A9CDBB4B4A6D}" type="pres">
      <dgm:prSet presAssocID="{724F1E80-0995-7841-96ED-474B3AEE675B}" presName="txShp" presStyleLbl="node1" presStyleIdx="0" presStyleCnt="4">
        <dgm:presLayoutVars>
          <dgm:bulletEnabled val="1"/>
        </dgm:presLayoutVars>
      </dgm:prSet>
      <dgm:spPr/>
      <dgm:t>
        <a:bodyPr/>
        <a:lstStyle/>
        <a:p>
          <a:endParaRPr lang="en-US"/>
        </a:p>
      </dgm:t>
    </dgm:pt>
    <dgm:pt modelId="{AB022BF2-5D32-5B43-86EC-D638569BF412}" type="pres">
      <dgm:prSet presAssocID="{4AEE540D-9D5A-2949-A48E-52B42EA4DACE}" presName="spacing" presStyleCnt="0"/>
      <dgm:spPr/>
    </dgm:pt>
    <dgm:pt modelId="{49505BCC-9DD1-FD4C-BAF3-287C1C015C18}" type="pres">
      <dgm:prSet presAssocID="{5D06F45E-15BD-CA45-BEC3-455144A1FA42}" presName="composite" presStyleCnt="0"/>
      <dgm:spPr/>
    </dgm:pt>
    <dgm:pt modelId="{AA91D95D-95AC-4846-B3A8-CE7873CA5EE6}" type="pres">
      <dgm:prSet presAssocID="{5D06F45E-15BD-CA45-BEC3-455144A1FA42}"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9770336-0B64-834B-BE62-CEEC603A7F39}" type="pres">
      <dgm:prSet presAssocID="{5D06F45E-15BD-CA45-BEC3-455144A1FA42}" presName="txShp" presStyleLbl="node1" presStyleIdx="1" presStyleCnt="4">
        <dgm:presLayoutVars>
          <dgm:bulletEnabled val="1"/>
        </dgm:presLayoutVars>
      </dgm:prSet>
      <dgm:spPr/>
    </dgm:pt>
    <dgm:pt modelId="{22FCA7D2-55A4-AF41-AEEC-7E432DA19AE7}" type="pres">
      <dgm:prSet presAssocID="{1479BAC7-E3C3-F945-9D1C-339B9F755335}" presName="spacing" presStyleCnt="0"/>
      <dgm:spPr/>
    </dgm:pt>
    <dgm:pt modelId="{CC345CE4-7565-0244-981E-2D77B2E5E1C8}" type="pres">
      <dgm:prSet presAssocID="{AC51D3EF-DE10-134F-8D1F-C8D27F11949E}" presName="composite" presStyleCnt="0"/>
      <dgm:spPr/>
    </dgm:pt>
    <dgm:pt modelId="{8AED40F7-FE62-BE4E-9C7A-628018ADD340}" type="pres">
      <dgm:prSet presAssocID="{AC51D3EF-DE10-134F-8D1F-C8D27F11949E}"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4E002D1D-0C2E-044C-A4F6-37E53104844D}" type="pres">
      <dgm:prSet presAssocID="{AC51D3EF-DE10-134F-8D1F-C8D27F11949E}" presName="txShp" presStyleLbl="node1" presStyleIdx="2" presStyleCnt="4">
        <dgm:presLayoutVars>
          <dgm:bulletEnabled val="1"/>
        </dgm:presLayoutVars>
      </dgm:prSet>
      <dgm:spPr/>
    </dgm:pt>
    <dgm:pt modelId="{54EEAEF5-7966-034B-9238-54F14612469B}" type="pres">
      <dgm:prSet presAssocID="{EAD75F72-8320-2B45-9452-CD58E696D451}" presName="spacing" presStyleCnt="0"/>
      <dgm:spPr/>
    </dgm:pt>
    <dgm:pt modelId="{DD69E082-E418-3F4A-95CA-5C323838DAE9}" type="pres">
      <dgm:prSet presAssocID="{0DEE1CE3-889D-5142-B5E5-F8AE63504F71}" presName="composite" presStyleCnt="0"/>
      <dgm:spPr/>
    </dgm:pt>
    <dgm:pt modelId="{4362B709-8CBF-E749-B0FE-6725845EAF7F}" type="pres">
      <dgm:prSet presAssocID="{0DEE1CE3-889D-5142-B5E5-F8AE63504F71}"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pt>
    <dgm:pt modelId="{9ED39160-2CF5-2B4A-8596-F1417AFCDF37}" type="pres">
      <dgm:prSet presAssocID="{0DEE1CE3-889D-5142-B5E5-F8AE63504F71}" presName="txShp" presStyleLbl="node1" presStyleIdx="3" presStyleCnt="4">
        <dgm:presLayoutVars>
          <dgm:bulletEnabled val="1"/>
        </dgm:presLayoutVars>
      </dgm:prSet>
      <dgm:spPr/>
      <dgm:t>
        <a:bodyPr/>
        <a:lstStyle/>
        <a:p>
          <a:endParaRPr lang="en-US"/>
        </a:p>
      </dgm:t>
    </dgm:pt>
  </dgm:ptLst>
  <dgm:cxnLst>
    <dgm:cxn modelId="{6A54F334-B301-6842-9648-CC9DBAF97342}" type="presOf" srcId="{724F1E80-0995-7841-96ED-474B3AEE675B}" destId="{26FAF2D7-590D-144C-AADB-A9CDBB4B4A6D}" srcOrd="0" destOrd="0" presId="urn:microsoft.com/office/officeart/2005/8/layout/vList3"/>
    <dgm:cxn modelId="{45618507-CB4D-034D-B99C-F4C42BF6CB67}" srcId="{F9B42860-4E6D-9745-86A5-22280DD8E500}" destId="{724F1E80-0995-7841-96ED-474B3AEE675B}" srcOrd="0" destOrd="0" parTransId="{E0F068FA-1E81-4549-88AA-9A2A88436E65}" sibTransId="{4AEE540D-9D5A-2949-A48E-52B42EA4DACE}"/>
    <dgm:cxn modelId="{0F7531F3-08CF-5A4D-A05B-D5CC26E7D5AC}" type="presOf" srcId="{5D06F45E-15BD-CA45-BEC3-455144A1FA42}" destId="{E9770336-0B64-834B-BE62-CEEC603A7F39}" srcOrd="0" destOrd="0" presId="urn:microsoft.com/office/officeart/2005/8/layout/vList3"/>
    <dgm:cxn modelId="{3275347E-DA7E-4E47-A875-A8A9EFE707AB}" srcId="{F9B42860-4E6D-9745-86A5-22280DD8E500}" destId="{5D06F45E-15BD-CA45-BEC3-455144A1FA42}" srcOrd="1" destOrd="0" parTransId="{EAABF9FC-B560-5D4F-8DDA-177DF84EA642}" sibTransId="{1479BAC7-E3C3-F945-9D1C-339B9F755335}"/>
    <dgm:cxn modelId="{0CFE9AC3-1411-8F4F-8660-64334F0B38FD}" type="presOf" srcId="{0DEE1CE3-889D-5142-B5E5-F8AE63504F71}" destId="{9ED39160-2CF5-2B4A-8596-F1417AFCDF37}" srcOrd="0" destOrd="0" presId="urn:microsoft.com/office/officeart/2005/8/layout/vList3"/>
    <dgm:cxn modelId="{3B0F1B4F-6F4A-7041-BF68-033430799C74}" srcId="{F9B42860-4E6D-9745-86A5-22280DD8E500}" destId="{0DEE1CE3-889D-5142-B5E5-F8AE63504F71}" srcOrd="3" destOrd="0" parTransId="{C819C808-B6FB-F64A-8F97-82EE6FCBB827}" sibTransId="{0D9C9768-2B4A-9046-9239-008BE5881DDC}"/>
    <dgm:cxn modelId="{24D87880-CBA2-A847-AF1F-739C2AF44B8D}" type="presOf" srcId="{F9B42860-4E6D-9745-86A5-22280DD8E500}" destId="{4398FECA-4D3E-554D-B41B-F201ABAAD615}" srcOrd="0" destOrd="0" presId="urn:microsoft.com/office/officeart/2005/8/layout/vList3"/>
    <dgm:cxn modelId="{75672C6D-87B4-8B45-845A-3CDC6666D69D}" type="presOf" srcId="{AC51D3EF-DE10-134F-8D1F-C8D27F11949E}" destId="{4E002D1D-0C2E-044C-A4F6-37E53104844D}" srcOrd="0" destOrd="0" presId="urn:microsoft.com/office/officeart/2005/8/layout/vList3"/>
    <dgm:cxn modelId="{AC687E2E-F2B2-4A49-9AD0-0130C977453F}" srcId="{F9B42860-4E6D-9745-86A5-22280DD8E500}" destId="{AC51D3EF-DE10-134F-8D1F-C8D27F11949E}" srcOrd="2" destOrd="0" parTransId="{25D4DA0F-FB07-2F4D-8F5F-59123424EF32}" sibTransId="{EAD75F72-8320-2B45-9452-CD58E696D451}"/>
    <dgm:cxn modelId="{6EA3B9F7-315D-1C47-85DC-59BDE7BD2DEF}" type="presParOf" srcId="{4398FECA-4D3E-554D-B41B-F201ABAAD615}" destId="{1984F115-F937-E547-84F4-BCD5A2CCB6B2}" srcOrd="0" destOrd="0" presId="urn:microsoft.com/office/officeart/2005/8/layout/vList3"/>
    <dgm:cxn modelId="{874849D3-5390-6446-AEFF-0DCA1BBC6E8F}" type="presParOf" srcId="{1984F115-F937-E547-84F4-BCD5A2CCB6B2}" destId="{FE8B4D8F-266A-BD42-880A-CB532C5D36A8}" srcOrd="0" destOrd="0" presId="urn:microsoft.com/office/officeart/2005/8/layout/vList3"/>
    <dgm:cxn modelId="{F77E60C9-6DB7-1243-8CBA-ADC5A88EEDD8}" type="presParOf" srcId="{1984F115-F937-E547-84F4-BCD5A2CCB6B2}" destId="{26FAF2D7-590D-144C-AADB-A9CDBB4B4A6D}" srcOrd="1" destOrd="0" presId="urn:microsoft.com/office/officeart/2005/8/layout/vList3"/>
    <dgm:cxn modelId="{7E2C4D42-32F1-E74E-B9F6-7383E797DDCA}" type="presParOf" srcId="{4398FECA-4D3E-554D-B41B-F201ABAAD615}" destId="{AB022BF2-5D32-5B43-86EC-D638569BF412}" srcOrd="1" destOrd="0" presId="urn:microsoft.com/office/officeart/2005/8/layout/vList3"/>
    <dgm:cxn modelId="{056D61C2-5305-9C46-8F53-301471A51A23}" type="presParOf" srcId="{4398FECA-4D3E-554D-B41B-F201ABAAD615}" destId="{49505BCC-9DD1-FD4C-BAF3-287C1C015C18}" srcOrd="2" destOrd="0" presId="urn:microsoft.com/office/officeart/2005/8/layout/vList3"/>
    <dgm:cxn modelId="{2A749ECB-AD6F-F94F-B8FD-38F4E0F73D47}" type="presParOf" srcId="{49505BCC-9DD1-FD4C-BAF3-287C1C015C18}" destId="{AA91D95D-95AC-4846-B3A8-CE7873CA5EE6}" srcOrd="0" destOrd="0" presId="urn:microsoft.com/office/officeart/2005/8/layout/vList3"/>
    <dgm:cxn modelId="{EC9AC886-DBB8-734D-8A30-E373D6560D10}" type="presParOf" srcId="{49505BCC-9DD1-FD4C-BAF3-287C1C015C18}" destId="{E9770336-0B64-834B-BE62-CEEC603A7F39}" srcOrd="1" destOrd="0" presId="urn:microsoft.com/office/officeart/2005/8/layout/vList3"/>
    <dgm:cxn modelId="{2F74F978-EE35-834D-BA7F-110BF9CF9F44}" type="presParOf" srcId="{4398FECA-4D3E-554D-B41B-F201ABAAD615}" destId="{22FCA7D2-55A4-AF41-AEEC-7E432DA19AE7}" srcOrd="3" destOrd="0" presId="urn:microsoft.com/office/officeart/2005/8/layout/vList3"/>
    <dgm:cxn modelId="{01CDEA6D-0A2C-854D-97E4-2F699816B14A}" type="presParOf" srcId="{4398FECA-4D3E-554D-B41B-F201ABAAD615}" destId="{CC345CE4-7565-0244-981E-2D77B2E5E1C8}" srcOrd="4" destOrd="0" presId="urn:microsoft.com/office/officeart/2005/8/layout/vList3"/>
    <dgm:cxn modelId="{E551321E-A167-6448-A4E7-07B5903F5289}" type="presParOf" srcId="{CC345CE4-7565-0244-981E-2D77B2E5E1C8}" destId="{8AED40F7-FE62-BE4E-9C7A-628018ADD340}" srcOrd="0" destOrd="0" presId="urn:microsoft.com/office/officeart/2005/8/layout/vList3"/>
    <dgm:cxn modelId="{BEFE3B50-D6C4-FD4D-93F8-C65A0FC713FA}" type="presParOf" srcId="{CC345CE4-7565-0244-981E-2D77B2E5E1C8}" destId="{4E002D1D-0C2E-044C-A4F6-37E53104844D}" srcOrd="1" destOrd="0" presId="urn:microsoft.com/office/officeart/2005/8/layout/vList3"/>
    <dgm:cxn modelId="{26848AB0-1D1C-144D-B379-4E7623E38C5E}" type="presParOf" srcId="{4398FECA-4D3E-554D-B41B-F201ABAAD615}" destId="{54EEAEF5-7966-034B-9238-54F14612469B}" srcOrd="5" destOrd="0" presId="urn:microsoft.com/office/officeart/2005/8/layout/vList3"/>
    <dgm:cxn modelId="{A367C9E2-8754-484D-8510-EC4DB91CF315}" type="presParOf" srcId="{4398FECA-4D3E-554D-B41B-F201ABAAD615}" destId="{DD69E082-E418-3F4A-95CA-5C323838DAE9}" srcOrd="6" destOrd="0" presId="urn:microsoft.com/office/officeart/2005/8/layout/vList3"/>
    <dgm:cxn modelId="{A377F540-0904-5841-9023-ADE4D8DECCFD}" type="presParOf" srcId="{DD69E082-E418-3F4A-95CA-5C323838DAE9}" destId="{4362B709-8CBF-E749-B0FE-6725845EAF7F}" srcOrd="0" destOrd="0" presId="urn:microsoft.com/office/officeart/2005/8/layout/vList3"/>
    <dgm:cxn modelId="{BD02DA1F-68C4-EE41-BC7C-4730512A9B2E}" type="presParOf" srcId="{DD69E082-E418-3F4A-95CA-5C323838DAE9}" destId="{9ED39160-2CF5-2B4A-8596-F1417AFCDF3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1D573C-82BA-B144-9AF2-EFBFD181CC3C}" type="doc">
      <dgm:prSet loTypeId="urn:microsoft.com/office/officeart/2005/8/layout/vList3" loCatId="" qsTypeId="urn:microsoft.com/office/officeart/2005/8/quickstyle/simple4" qsCatId="simple" csTypeId="urn:microsoft.com/office/officeart/2005/8/colors/accent6_2" csCatId="accent6" phldr="1"/>
      <dgm:spPr/>
      <dgm:t>
        <a:bodyPr/>
        <a:lstStyle/>
        <a:p>
          <a:endParaRPr lang="en-US"/>
        </a:p>
      </dgm:t>
    </dgm:pt>
    <dgm:pt modelId="{8325167B-D262-C746-8246-BDB0FF4AD787}">
      <dgm:prSet/>
      <dgm:spPr/>
      <dgm:t>
        <a:bodyPr/>
        <a:lstStyle/>
        <a:p>
          <a:pPr rtl="0"/>
          <a:r>
            <a:rPr lang="en-US" dirty="0" err="1" smtClean="0"/>
            <a:t>Egységesített</a:t>
          </a:r>
          <a:r>
            <a:rPr lang="en-US" dirty="0" smtClean="0"/>
            <a:t> </a:t>
          </a:r>
          <a:r>
            <a:rPr lang="en-US" dirty="0" err="1" smtClean="0"/>
            <a:t>történeti</a:t>
          </a:r>
          <a:r>
            <a:rPr lang="en-US" dirty="0" smtClean="0"/>
            <a:t> </a:t>
          </a:r>
          <a:r>
            <a:rPr lang="en-US" dirty="0" err="1" smtClean="0"/>
            <a:t>struktúra</a:t>
          </a:r>
          <a:endParaRPr lang="en-US" dirty="0"/>
        </a:p>
      </dgm:t>
    </dgm:pt>
    <dgm:pt modelId="{04ABEE03-A016-6347-A81D-1542DB0094C2}" type="parTrans" cxnId="{BDA88D08-B9DF-F343-AB5F-E9C7D95FD33E}">
      <dgm:prSet/>
      <dgm:spPr/>
      <dgm:t>
        <a:bodyPr/>
        <a:lstStyle/>
        <a:p>
          <a:endParaRPr lang="en-US"/>
        </a:p>
      </dgm:t>
    </dgm:pt>
    <dgm:pt modelId="{FE33AD27-B32A-C448-B2C6-32B4D6F50C1D}" type="sibTrans" cxnId="{BDA88D08-B9DF-F343-AB5F-E9C7D95FD33E}">
      <dgm:prSet/>
      <dgm:spPr/>
      <dgm:t>
        <a:bodyPr/>
        <a:lstStyle/>
        <a:p>
          <a:endParaRPr lang="en-US"/>
        </a:p>
      </dgm:t>
    </dgm:pt>
    <dgm:pt modelId="{01D8C6FC-9213-1E49-8E92-DC4E554C1766}">
      <dgm:prSet/>
      <dgm:spPr/>
      <dgm:t>
        <a:bodyPr/>
        <a:lstStyle/>
        <a:p>
          <a:pPr rtl="0"/>
          <a:r>
            <a:rPr lang="en-US" dirty="0" err="1" smtClean="0"/>
            <a:t>Tapasztalat</a:t>
          </a:r>
          <a:r>
            <a:rPr lang="en-US" dirty="0" smtClean="0"/>
            <a:t> </a:t>
          </a:r>
          <a:r>
            <a:rPr lang="en-US" dirty="0" err="1" smtClean="0"/>
            <a:t>alapú</a:t>
          </a:r>
          <a:r>
            <a:rPr lang="en-US" dirty="0" smtClean="0"/>
            <a:t> </a:t>
          </a:r>
          <a:r>
            <a:rPr lang="en-US" dirty="0" err="1" smtClean="0"/>
            <a:t>bölcsesség</a:t>
          </a:r>
          <a:r>
            <a:rPr lang="en-US" dirty="0" smtClean="0"/>
            <a:t> </a:t>
          </a:r>
          <a:r>
            <a:rPr lang="en-US" dirty="0" err="1" smtClean="0"/>
            <a:t>gerince</a:t>
          </a:r>
          <a:endParaRPr lang="en-US" dirty="0"/>
        </a:p>
      </dgm:t>
    </dgm:pt>
    <dgm:pt modelId="{D96A239A-0BF1-EC4D-A80D-CD3F66ECFAD6}" type="parTrans" cxnId="{CE67B0DF-071C-F24E-B4AB-C736C9042572}">
      <dgm:prSet/>
      <dgm:spPr/>
      <dgm:t>
        <a:bodyPr/>
        <a:lstStyle/>
        <a:p>
          <a:endParaRPr lang="en-US"/>
        </a:p>
      </dgm:t>
    </dgm:pt>
    <dgm:pt modelId="{5CC0311E-D591-B644-9DA1-15475E9DA8F0}" type="sibTrans" cxnId="{CE67B0DF-071C-F24E-B4AB-C736C9042572}">
      <dgm:prSet/>
      <dgm:spPr/>
      <dgm:t>
        <a:bodyPr/>
        <a:lstStyle/>
        <a:p>
          <a:endParaRPr lang="en-US"/>
        </a:p>
      </dgm:t>
    </dgm:pt>
    <dgm:pt modelId="{4023BC12-659D-234C-8BF9-DE1C3CA3A36D}">
      <dgm:prSet/>
      <dgm:spPr/>
      <dgm:t>
        <a:bodyPr/>
        <a:lstStyle/>
        <a:p>
          <a:pPr rtl="0"/>
          <a:r>
            <a:rPr lang="en-US" dirty="0" err="1" smtClean="0"/>
            <a:t>Strukturált</a:t>
          </a:r>
          <a:r>
            <a:rPr lang="en-US" dirty="0" smtClean="0"/>
            <a:t> input a </a:t>
          </a:r>
          <a:r>
            <a:rPr lang="en-US" dirty="0" err="1" smtClean="0"/>
            <a:t>szemantikus</a:t>
          </a:r>
          <a:r>
            <a:rPr lang="en-US" dirty="0" smtClean="0"/>
            <a:t> </a:t>
          </a:r>
          <a:r>
            <a:rPr lang="en-US" dirty="0" err="1" smtClean="0"/>
            <a:t>motornak</a:t>
          </a:r>
          <a:endParaRPr lang="en-US" dirty="0"/>
        </a:p>
      </dgm:t>
    </dgm:pt>
    <dgm:pt modelId="{5FA70958-75F4-1848-AB02-76A2891DB67D}" type="parTrans" cxnId="{4FF55AA0-E6ED-FB42-92F0-C5F76F243B73}">
      <dgm:prSet/>
      <dgm:spPr/>
      <dgm:t>
        <a:bodyPr/>
        <a:lstStyle/>
        <a:p>
          <a:endParaRPr lang="en-US"/>
        </a:p>
      </dgm:t>
    </dgm:pt>
    <dgm:pt modelId="{930B92FE-9216-9E47-8020-F1EC26A4F177}" type="sibTrans" cxnId="{4FF55AA0-E6ED-FB42-92F0-C5F76F243B73}">
      <dgm:prSet/>
      <dgm:spPr/>
      <dgm:t>
        <a:bodyPr/>
        <a:lstStyle/>
        <a:p>
          <a:endParaRPr lang="en-US"/>
        </a:p>
      </dgm:t>
    </dgm:pt>
    <dgm:pt modelId="{9BA00080-A48F-4740-964B-075AAE18C217}" type="pres">
      <dgm:prSet presAssocID="{121D573C-82BA-B144-9AF2-EFBFD181CC3C}" presName="linearFlow" presStyleCnt="0">
        <dgm:presLayoutVars>
          <dgm:dir/>
          <dgm:resizeHandles val="exact"/>
        </dgm:presLayoutVars>
      </dgm:prSet>
      <dgm:spPr/>
      <dgm:t>
        <a:bodyPr/>
        <a:lstStyle/>
        <a:p>
          <a:endParaRPr lang="hu-HU"/>
        </a:p>
      </dgm:t>
    </dgm:pt>
    <dgm:pt modelId="{FE1B5E48-3EEC-154A-86A5-409B390BCB69}" type="pres">
      <dgm:prSet presAssocID="{8325167B-D262-C746-8246-BDB0FF4AD787}" presName="composite" presStyleCnt="0"/>
      <dgm:spPr/>
    </dgm:pt>
    <dgm:pt modelId="{C7A936AC-EE66-CC45-B765-792C2BA3588A}" type="pres">
      <dgm:prSet presAssocID="{8325167B-D262-C746-8246-BDB0FF4AD787}" presName="imgShp"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88" t="2302" r="1288" b="-18302"/>
          </a:stretch>
        </a:blipFill>
      </dgm:spPr>
    </dgm:pt>
    <dgm:pt modelId="{EF04F84B-C2CD-2A4F-A0C5-B04F545101D6}" type="pres">
      <dgm:prSet presAssocID="{8325167B-D262-C746-8246-BDB0FF4AD787}" presName="txShp" presStyleLbl="node1" presStyleIdx="0" presStyleCnt="3">
        <dgm:presLayoutVars>
          <dgm:bulletEnabled val="1"/>
        </dgm:presLayoutVars>
      </dgm:prSet>
      <dgm:spPr/>
      <dgm:t>
        <a:bodyPr/>
        <a:lstStyle/>
        <a:p>
          <a:endParaRPr lang="hu-HU"/>
        </a:p>
      </dgm:t>
    </dgm:pt>
    <dgm:pt modelId="{4219D061-DE9B-0D4A-A67D-816247E34C42}" type="pres">
      <dgm:prSet presAssocID="{FE33AD27-B32A-C448-B2C6-32B4D6F50C1D}" presName="spacing" presStyleCnt="0"/>
      <dgm:spPr/>
    </dgm:pt>
    <dgm:pt modelId="{BBD2FEB6-BE55-B145-A2D9-2B3315314102}" type="pres">
      <dgm:prSet presAssocID="{01D8C6FC-9213-1E49-8E92-DC4E554C1766}" presName="composite" presStyleCnt="0"/>
      <dgm:spPr/>
    </dgm:pt>
    <dgm:pt modelId="{D54110CD-676D-1244-82E0-60B1FECAB9D7}" type="pres">
      <dgm:prSet presAssocID="{01D8C6FC-9213-1E49-8E92-DC4E554C1766}"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DFA56CF8-C0F9-7047-861D-70A019A56A4F}" type="pres">
      <dgm:prSet presAssocID="{01D8C6FC-9213-1E49-8E92-DC4E554C1766}" presName="txShp" presStyleLbl="node1" presStyleIdx="1" presStyleCnt="3">
        <dgm:presLayoutVars>
          <dgm:bulletEnabled val="1"/>
        </dgm:presLayoutVars>
      </dgm:prSet>
      <dgm:spPr/>
      <dgm:t>
        <a:bodyPr/>
        <a:lstStyle/>
        <a:p>
          <a:endParaRPr lang="en-US"/>
        </a:p>
      </dgm:t>
    </dgm:pt>
    <dgm:pt modelId="{7EF76FB1-FBEC-1D48-9E65-22D7AF56C504}" type="pres">
      <dgm:prSet presAssocID="{5CC0311E-D591-B644-9DA1-15475E9DA8F0}" presName="spacing" presStyleCnt="0"/>
      <dgm:spPr/>
    </dgm:pt>
    <dgm:pt modelId="{8554BF8D-A2FB-1944-B23A-1BC6B02492F3}" type="pres">
      <dgm:prSet presAssocID="{4023BC12-659D-234C-8BF9-DE1C3CA3A36D}" presName="composite" presStyleCnt="0"/>
      <dgm:spPr/>
    </dgm:pt>
    <dgm:pt modelId="{9927C484-136C-AE4E-8EE6-9FA967088950}" type="pres">
      <dgm:prSet presAssocID="{4023BC12-659D-234C-8BF9-DE1C3CA3A36D}"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 modelId="{5B092B8F-724E-F14C-B16F-07AFC18622B8}" type="pres">
      <dgm:prSet presAssocID="{4023BC12-659D-234C-8BF9-DE1C3CA3A36D}" presName="txShp" presStyleLbl="node1" presStyleIdx="2" presStyleCnt="3">
        <dgm:presLayoutVars>
          <dgm:bulletEnabled val="1"/>
        </dgm:presLayoutVars>
      </dgm:prSet>
      <dgm:spPr/>
      <dgm:t>
        <a:bodyPr/>
        <a:lstStyle/>
        <a:p>
          <a:endParaRPr lang="hu-HU"/>
        </a:p>
      </dgm:t>
    </dgm:pt>
  </dgm:ptLst>
  <dgm:cxnLst>
    <dgm:cxn modelId="{BDA88D08-B9DF-F343-AB5F-E9C7D95FD33E}" srcId="{121D573C-82BA-B144-9AF2-EFBFD181CC3C}" destId="{8325167B-D262-C746-8246-BDB0FF4AD787}" srcOrd="0" destOrd="0" parTransId="{04ABEE03-A016-6347-A81D-1542DB0094C2}" sibTransId="{FE33AD27-B32A-C448-B2C6-32B4D6F50C1D}"/>
    <dgm:cxn modelId="{CE67B0DF-071C-F24E-B4AB-C736C9042572}" srcId="{121D573C-82BA-B144-9AF2-EFBFD181CC3C}" destId="{01D8C6FC-9213-1E49-8E92-DC4E554C1766}" srcOrd="1" destOrd="0" parTransId="{D96A239A-0BF1-EC4D-A80D-CD3F66ECFAD6}" sibTransId="{5CC0311E-D591-B644-9DA1-15475E9DA8F0}"/>
    <dgm:cxn modelId="{AAA46CF5-9D49-0E46-A0DF-D3BCF4B9D2F3}" type="presOf" srcId="{121D573C-82BA-B144-9AF2-EFBFD181CC3C}" destId="{9BA00080-A48F-4740-964B-075AAE18C217}" srcOrd="0" destOrd="0" presId="urn:microsoft.com/office/officeart/2005/8/layout/vList3"/>
    <dgm:cxn modelId="{356916D4-724E-B440-976C-7DB59B69C26B}" type="presOf" srcId="{01D8C6FC-9213-1E49-8E92-DC4E554C1766}" destId="{DFA56CF8-C0F9-7047-861D-70A019A56A4F}" srcOrd="0" destOrd="0" presId="urn:microsoft.com/office/officeart/2005/8/layout/vList3"/>
    <dgm:cxn modelId="{BADA94C9-756A-E14B-BCBC-5D3D57611C25}" type="presOf" srcId="{8325167B-D262-C746-8246-BDB0FF4AD787}" destId="{EF04F84B-C2CD-2A4F-A0C5-B04F545101D6}" srcOrd="0" destOrd="0" presId="urn:microsoft.com/office/officeart/2005/8/layout/vList3"/>
    <dgm:cxn modelId="{4FF55AA0-E6ED-FB42-92F0-C5F76F243B73}" srcId="{121D573C-82BA-B144-9AF2-EFBFD181CC3C}" destId="{4023BC12-659D-234C-8BF9-DE1C3CA3A36D}" srcOrd="2" destOrd="0" parTransId="{5FA70958-75F4-1848-AB02-76A2891DB67D}" sibTransId="{930B92FE-9216-9E47-8020-F1EC26A4F177}"/>
    <dgm:cxn modelId="{37B40A9D-7408-0B42-B716-F1B02C2D39B0}" type="presOf" srcId="{4023BC12-659D-234C-8BF9-DE1C3CA3A36D}" destId="{5B092B8F-724E-F14C-B16F-07AFC18622B8}" srcOrd="0" destOrd="0" presId="urn:microsoft.com/office/officeart/2005/8/layout/vList3"/>
    <dgm:cxn modelId="{909B8D16-E2F4-A941-9BE5-0306BB7CFFC5}" type="presParOf" srcId="{9BA00080-A48F-4740-964B-075AAE18C217}" destId="{FE1B5E48-3EEC-154A-86A5-409B390BCB69}" srcOrd="0" destOrd="0" presId="urn:microsoft.com/office/officeart/2005/8/layout/vList3"/>
    <dgm:cxn modelId="{00F8993A-5AB6-CC44-8AEE-C20557F0828A}" type="presParOf" srcId="{FE1B5E48-3EEC-154A-86A5-409B390BCB69}" destId="{C7A936AC-EE66-CC45-B765-792C2BA3588A}" srcOrd="0" destOrd="0" presId="urn:microsoft.com/office/officeart/2005/8/layout/vList3"/>
    <dgm:cxn modelId="{B5E15957-E028-684E-86D7-5264B88DC6D9}" type="presParOf" srcId="{FE1B5E48-3EEC-154A-86A5-409B390BCB69}" destId="{EF04F84B-C2CD-2A4F-A0C5-B04F545101D6}" srcOrd="1" destOrd="0" presId="urn:microsoft.com/office/officeart/2005/8/layout/vList3"/>
    <dgm:cxn modelId="{6D13DAC2-F201-8445-BC2D-353F40AEF941}" type="presParOf" srcId="{9BA00080-A48F-4740-964B-075AAE18C217}" destId="{4219D061-DE9B-0D4A-A67D-816247E34C42}" srcOrd="1" destOrd="0" presId="urn:microsoft.com/office/officeart/2005/8/layout/vList3"/>
    <dgm:cxn modelId="{84F77DA9-959B-FA4F-9F27-2C921C2941A3}" type="presParOf" srcId="{9BA00080-A48F-4740-964B-075AAE18C217}" destId="{BBD2FEB6-BE55-B145-A2D9-2B3315314102}" srcOrd="2" destOrd="0" presId="urn:microsoft.com/office/officeart/2005/8/layout/vList3"/>
    <dgm:cxn modelId="{2446C651-460B-3F47-9881-28BE9E13E274}" type="presParOf" srcId="{BBD2FEB6-BE55-B145-A2D9-2B3315314102}" destId="{D54110CD-676D-1244-82E0-60B1FECAB9D7}" srcOrd="0" destOrd="0" presId="urn:microsoft.com/office/officeart/2005/8/layout/vList3"/>
    <dgm:cxn modelId="{9B6A2F54-2457-3C47-9270-8C4144B5A316}" type="presParOf" srcId="{BBD2FEB6-BE55-B145-A2D9-2B3315314102}" destId="{DFA56CF8-C0F9-7047-861D-70A019A56A4F}" srcOrd="1" destOrd="0" presId="urn:microsoft.com/office/officeart/2005/8/layout/vList3"/>
    <dgm:cxn modelId="{F88679F7-4A48-9D44-9A9E-F5895CA7FD89}" type="presParOf" srcId="{9BA00080-A48F-4740-964B-075AAE18C217}" destId="{7EF76FB1-FBEC-1D48-9E65-22D7AF56C504}" srcOrd="3" destOrd="0" presId="urn:microsoft.com/office/officeart/2005/8/layout/vList3"/>
    <dgm:cxn modelId="{1F3EDE62-8C63-0549-A3B1-F721531183EC}" type="presParOf" srcId="{9BA00080-A48F-4740-964B-075AAE18C217}" destId="{8554BF8D-A2FB-1944-B23A-1BC6B02492F3}" srcOrd="4" destOrd="0" presId="urn:microsoft.com/office/officeart/2005/8/layout/vList3"/>
    <dgm:cxn modelId="{E9E2F745-96E8-6B44-B0A3-BA22D3BA8B96}" type="presParOf" srcId="{8554BF8D-A2FB-1944-B23A-1BC6B02492F3}" destId="{9927C484-136C-AE4E-8EE6-9FA967088950}" srcOrd="0" destOrd="0" presId="urn:microsoft.com/office/officeart/2005/8/layout/vList3"/>
    <dgm:cxn modelId="{09592E23-2B9B-5E40-9DD6-02476885D55A}" type="presParOf" srcId="{8554BF8D-A2FB-1944-B23A-1BC6B02492F3}" destId="{5B092B8F-724E-F14C-B16F-07AFC18622B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5C45C-D2AB-0D4E-8CB5-C19F90BF67BF}">
      <dsp:nvSpPr>
        <dsp:cNvPr id="0" name=""/>
        <dsp:cNvSpPr/>
      </dsp:nvSpPr>
      <dsp:spPr>
        <a:xfrm>
          <a:off x="3326342" y="2359828"/>
          <a:ext cx="3072777" cy="3072777"/>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smtClean="0"/>
            <a:t>Virtuális</a:t>
          </a:r>
          <a:r>
            <a:rPr lang="en-US" sz="3200" kern="1200" dirty="0" smtClean="0"/>
            <a:t> </a:t>
          </a:r>
          <a:r>
            <a:rPr lang="en-US" sz="3200" kern="1200" dirty="0" err="1" smtClean="0"/>
            <a:t>tanácsadó</a:t>
          </a:r>
          <a:endParaRPr lang="en-US" sz="3200" kern="1200" dirty="0"/>
        </a:p>
      </dsp:txBody>
      <dsp:txXfrm>
        <a:off x="3776340" y="2809826"/>
        <a:ext cx="2172781" cy="2172781"/>
      </dsp:txXfrm>
    </dsp:sp>
    <dsp:sp modelId="{F6A88711-DC09-7745-BF19-2495A86F3F10}">
      <dsp:nvSpPr>
        <dsp:cNvPr id="0" name=""/>
        <dsp:cNvSpPr/>
      </dsp:nvSpPr>
      <dsp:spPr>
        <a:xfrm rot="13079712">
          <a:off x="1183658" y="1610141"/>
          <a:ext cx="2626140" cy="875741"/>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233BD3-E245-524F-9297-75FFF0671006}">
      <dsp:nvSpPr>
        <dsp:cNvPr id="0" name=""/>
        <dsp:cNvSpPr/>
      </dsp:nvSpPr>
      <dsp:spPr>
        <a:xfrm>
          <a:off x="-786621" y="72036"/>
          <a:ext cx="4497137" cy="233531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err="1" smtClean="0"/>
            <a:t>Felhalmozódó</a:t>
          </a:r>
          <a:r>
            <a:rPr lang="en-US" sz="3200" kern="1200" dirty="0" smtClean="0"/>
            <a:t> </a:t>
          </a:r>
          <a:r>
            <a:rPr lang="en-US" sz="3200" kern="1200" dirty="0" err="1" smtClean="0"/>
            <a:t>tapasztalat</a:t>
          </a:r>
          <a:r>
            <a:rPr lang="en-US" sz="3200" kern="1200" dirty="0" smtClean="0"/>
            <a:t>- </a:t>
          </a:r>
          <a:r>
            <a:rPr lang="en-US" sz="3200" kern="1200" dirty="0" err="1" smtClean="0"/>
            <a:t>bázis</a:t>
          </a:r>
          <a:endParaRPr lang="en-US" sz="3200" kern="1200" dirty="0"/>
        </a:p>
      </dsp:txBody>
      <dsp:txXfrm>
        <a:off x="-718222" y="140435"/>
        <a:ext cx="4360339" cy="2198512"/>
      </dsp:txXfrm>
    </dsp:sp>
    <dsp:sp modelId="{4F351048-A254-4745-9B75-4CEE553911FE}">
      <dsp:nvSpPr>
        <dsp:cNvPr id="0" name=""/>
        <dsp:cNvSpPr/>
      </dsp:nvSpPr>
      <dsp:spPr>
        <a:xfrm rot="19320288">
          <a:off x="5915662" y="1610141"/>
          <a:ext cx="2626140" cy="875741"/>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A7A72F-C57F-3449-9067-52DF4B48A763}">
      <dsp:nvSpPr>
        <dsp:cNvPr id="0" name=""/>
        <dsp:cNvSpPr/>
      </dsp:nvSpPr>
      <dsp:spPr>
        <a:xfrm>
          <a:off x="6004874" y="72036"/>
          <a:ext cx="4517279" cy="233531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err="1" smtClean="0"/>
            <a:t>Közösség-specifikus</a:t>
          </a:r>
          <a:r>
            <a:rPr lang="en-US" sz="3200" kern="1200" dirty="0" smtClean="0"/>
            <a:t> </a:t>
          </a:r>
          <a:r>
            <a:rPr lang="en-US" sz="3200" kern="1200" dirty="0" err="1" smtClean="0"/>
            <a:t>jelentésháló</a:t>
          </a:r>
          <a:endParaRPr lang="en-US" sz="3200" kern="1200" dirty="0"/>
        </a:p>
      </dsp:txBody>
      <dsp:txXfrm>
        <a:off x="6073273" y="140435"/>
        <a:ext cx="4380481" cy="2198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F2D7-590D-144C-AADB-A9CDBB4B4A6D}">
      <dsp:nvSpPr>
        <dsp:cNvPr id="0" name=""/>
        <dsp:cNvSpPr/>
      </dsp:nvSpPr>
      <dsp:spPr>
        <a:xfrm rot="10800000">
          <a:off x="1801426" y="1116"/>
          <a:ext cx="5765461" cy="1396894"/>
        </a:xfrm>
        <a:prstGeom prst="homePlat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5992" tIns="121920" rIns="227584" bIns="121920" numCol="1" spcCol="1270" anchor="ctr" anchorCtr="0">
          <a:noAutofit/>
        </a:bodyPr>
        <a:lstStyle/>
        <a:p>
          <a:pPr lvl="0" algn="ctr" defTabSz="1422400">
            <a:lnSpc>
              <a:spcPct val="90000"/>
            </a:lnSpc>
            <a:spcBef>
              <a:spcPct val="0"/>
            </a:spcBef>
            <a:spcAft>
              <a:spcPct val="35000"/>
            </a:spcAft>
          </a:pPr>
          <a:r>
            <a:rPr lang="en-US" sz="3200" kern="1200" dirty="0" err="1" smtClean="0">
              <a:solidFill>
                <a:srgbClr val="000000"/>
              </a:solidFill>
            </a:rPr>
            <a:t>Tanácsadói</a:t>
          </a:r>
          <a:r>
            <a:rPr lang="en-US" sz="3200" kern="1200" dirty="0" smtClean="0">
              <a:solidFill>
                <a:srgbClr val="000000"/>
              </a:solidFill>
            </a:rPr>
            <a:t> </a:t>
          </a:r>
          <a:r>
            <a:rPr lang="en-US" sz="3200" kern="1200" dirty="0" err="1" smtClean="0">
              <a:solidFill>
                <a:srgbClr val="000000"/>
              </a:solidFill>
            </a:rPr>
            <a:t>tapasztalatok</a:t>
          </a:r>
          <a:endParaRPr lang="en-US" sz="3200" kern="1200" dirty="0">
            <a:solidFill>
              <a:srgbClr val="000000"/>
            </a:solidFill>
          </a:endParaRPr>
        </a:p>
      </dsp:txBody>
      <dsp:txXfrm rot="10800000">
        <a:off x="2150649" y="1116"/>
        <a:ext cx="5416238" cy="1396894"/>
      </dsp:txXfrm>
    </dsp:sp>
    <dsp:sp modelId="{FE8B4D8F-266A-BD42-880A-CB532C5D36A8}">
      <dsp:nvSpPr>
        <dsp:cNvPr id="0" name=""/>
        <dsp:cNvSpPr/>
      </dsp:nvSpPr>
      <dsp:spPr>
        <a:xfrm>
          <a:off x="1102979" y="1116"/>
          <a:ext cx="1396894" cy="13968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9770336-0B64-834B-BE62-CEEC603A7F39}">
      <dsp:nvSpPr>
        <dsp:cNvPr id="0" name=""/>
        <dsp:cNvSpPr/>
      </dsp:nvSpPr>
      <dsp:spPr>
        <a:xfrm rot="10800000">
          <a:off x="1801426" y="1814994"/>
          <a:ext cx="5765461" cy="1396894"/>
        </a:xfrm>
        <a:prstGeom prst="homePlate">
          <a:avLst/>
        </a:prstGeom>
        <a:gradFill rotWithShape="0">
          <a:gsLst>
            <a:gs pos="0">
              <a:schemeClr val="accent4">
                <a:hueOff val="3714325"/>
                <a:satOff val="13208"/>
                <a:lumOff val="1373"/>
                <a:alphaOff val="0"/>
                <a:tint val="100000"/>
                <a:shade val="100000"/>
                <a:satMod val="130000"/>
              </a:schemeClr>
            </a:gs>
            <a:gs pos="100000">
              <a:schemeClr val="accent4">
                <a:hueOff val="3714325"/>
                <a:satOff val="13208"/>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5992" tIns="121920" rIns="227584" bIns="121920" numCol="1" spcCol="1270" anchor="ctr" anchorCtr="0">
          <a:noAutofit/>
        </a:bodyPr>
        <a:lstStyle/>
        <a:p>
          <a:pPr lvl="0" algn="ctr" defTabSz="1422400">
            <a:lnSpc>
              <a:spcPct val="90000"/>
            </a:lnSpc>
            <a:spcBef>
              <a:spcPct val="0"/>
            </a:spcBef>
            <a:spcAft>
              <a:spcPct val="35000"/>
            </a:spcAft>
          </a:pPr>
          <a:r>
            <a:rPr lang="en-US" sz="3200" kern="1200" dirty="0" err="1" smtClean="0">
              <a:solidFill>
                <a:srgbClr val="000000"/>
              </a:solidFill>
            </a:rPr>
            <a:t>Ügyfélszolgálatok</a:t>
          </a:r>
          <a:endParaRPr lang="en-US" sz="3200" kern="1200" dirty="0">
            <a:solidFill>
              <a:srgbClr val="000000"/>
            </a:solidFill>
          </a:endParaRPr>
        </a:p>
      </dsp:txBody>
      <dsp:txXfrm rot="10800000">
        <a:off x="2150649" y="1814994"/>
        <a:ext cx="5416238" cy="1396894"/>
      </dsp:txXfrm>
    </dsp:sp>
    <dsp:sp modelId="{AA91D95D-95AC-4846-B3A8-CE7873CA5EE6}">
      <dsp:nvSpPr>
        <dsp:cNvPr id="0" name=""/>
        <dsp:cNvSpPr/>
      </dsp:nvSpPr>
      <dsp:spPr>
        <a:xfrm>
          <a:off x="1102979" y="1814994"/>
          <a:ext cx="1396894" cy="139689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E002D1D-0C2E-044C-A4F6-37E53104844D}">
      <dsp:nvSpPr>
        <dsp:cNvPr id="0" name=""/>
        <dsp:cNvSpPr/>
      </dsp:nvSpPr>
      <dsp:spPr>
        <a:xfrm rot="10800000">
          <a:off x="1801426" y="3628871"/>
          <a:ext cx="5765461" cy="1396894"/>
        </a:xfrm>
        <a:prstGeom prst="homePlate">
          <a:avLst/>
        </a:prstGeom>
        <a:gradFill rotWithShape="0">
          <a:gsLst>
            <a:gs pos="0">
              <a:schemeClr val="accent4">
                <a:hueOff val="7428651"/>
                <a:satOff val="26416"/>
                <a:lumOff val="2745"/>
                <a:alphaOff val="0"/>
                <a:tint val="100000"/>
                <a:shade val="100000"/>
                <a:satMod val="130000"/>
              </a:schemeClr>
            </a:gs>
            <a:gs pos="100000">
              <a:schemeClr val="accent4">
                <a:hueOff val="7428651"/>
                <a:satOff val="26416"/>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5992"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0000"/>
              </a:solidFill>
            </a:rPr>
            <a:t>Sales </a:t>
          </a:r>
          <a:r>
            <a:rPr lang="en-US" sz="3200" kern="1200" dirty="0" err="1" smtClean="0">
              <a:solidFill>
                <a:srgbClr val="000000"/>
              </a:solidFill>
            </a:rPr>
            <a:t>szervezetek</a:t>
          </a:r>
          <a:endParaRPr lang="en-US" sz="3200" kern="1200" dirty="0">
            <a:solidFill>
              <a:srgbClr val="000000"/>
            </a:solidFill>
          </a:endParaRPr>
        </a:p>
      </dsp:txBody>
      <dsp:txXfrm rot="10800000">
        <a:off x="2150649" y="3628871"/>
        <a:ext cx="5416238" cy="1396894"/>
      </dsp:txXfrm>
    </dsp:sp>
    <dsp:sp modelId="{8AED40F7-FE62-BE4E-9C7A-628018ADD340}">
      <dsp:nvSpPr>
        <dsp:cNvPr id="0" name=""/>
        <dsp:cNvSpPr/>
      </dsp:nvSpPr>
      <dsp:spPr>
        <a:xfrm>
          <a:off x="1102979" y="3628871"/>
          <a:ext cx="1396894" cy="13968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ED39160-2CF5-2B4A-8596-F1417AFCDF37}">
      <dsp:nvSpPr>
        <dsp:cNvPr id="0" name=""/>
        <dsp:cNvSpPr/>
      </dsp:nvSpPr>
      <dsp:spPr>
        <a:xfrm rot="10800000">
          <a:off x="1801426" y="5442749"/>
          <a:ext cx="5765461" cy="1396894"/>
        </a:xfrm>
        <a:prstGeom prst="homePlate">
          <a:avLst/>
        </a:prstGeom>
        <a:gradFill rotWithShape="0">
          <a:gsLst>
            <a:gs pos="0">
              <a:schemeClr val="accent4">
                <a:hueOff val="11142976"/>
                <a:satOff val="39624"/>
                <a:lumOff val="4118"/>
                <a:alphaOff val="0"/>
                <a:tint val="100000"/>
                <a:shade val="100000"/>
                <a:satMod val="130000"/>
              </a:schemeClr>
            </a:gs>
            <a:gs pos="100000">
              <a:schemeClr val="accent4">
                <a:hueOff val="11142976"/>
                <a:satOff val="39624"/>
                <a:lumOff val="411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5992"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0000"/>
              </a:solidFill>
            </a:rPr>
            <a:t>Management trainee </a:t>
          </a:r>
          <a:r>
            <a:rPr lang="en-US" sz="3200" kern="1200" dirty="0" err="1" smtClean="0">
              <a:solidFill>
                <a:srgbClr val="000000"/>
              </a:solidFill>
            </a:rPr>
            <a:t>programok</a:t>
          </a:r>
          <a:endParaRPr lang="en-US" sz="3200" kern="1200" dirty="0">
            <a:solidFill>
              <a:srgbClr val="000000"/>
            </a:solidFill>
          </a:endParaRPr>
        </a:p>
      </dsp:txBody>
      <dsp:txXfrm rot="10800000">
        <a:off x="2150649" y="5442749"/>
        <a:ext cx="5416238" cy="1396894"/>
      </dsp:txXfrm>
    </dsp:sp>
    <dsp:sp modelId="{4362B709-8CBF-E749-B0FE-6725845EAF7F}">
      <dsp:nvSpPr>
        <dsp:cNvPr id="0" name=""/>
        <dsp:cNvSpPr/>
      </dsp:nvSpPr>
      <dsp:spPr>
        <a:xfrm>
          <a:off x="1102979" y="5442749"/>
          <a:ext cx="1396894" cy="139689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4F84B-C2CD-2A4F-A0C5-B04F545101D6}">
      <dsp:nvSpPr>
        <dsp:cNvPr id="0" name=""/>
        <dsp:cNvSpPr/>
      </dsp:nvSpPr>
      <dsp:spPr>
        <a:xfrm rot="10800000">
          <a:off x="1584251" y="1557"/>
          <a:ext cx="5138146" cy="1160225"/>
        </a:xfrm>
        <a:prstGeom prst="homePlat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1627" tIns="121920" rIns="227584" bIns="121920" numCol="1" spcCol="1270" anchor="ctr" anchorCtr="0">
          <a:noAutofit/>
        </a:bodyPr>
        <a:lstStyle/>
        <a:p>
          <a:pPr lvl="0" algn="ctr" defTabSz="1422400" rtl="0">
            <a:lnSpc>
              <a:spcPct val="90000"/>
            </a:lnSpc>
            <a:spcBef>
              <a:spcPct val="0"/>
            </a:spcBef>
            <a:spcAft>
              <a:spcPct val="35000"/>
            </a:spcAft>
          </a:pPr>
          <a:r>
            <a:rPr lang="en-US" sz="3200" kern="1200" dirty="0" err="1" smtClean="0"/>
            <a:t>Egységesített</a:t>
          </a:r>
          <a:r>
            <a:rPr lang="en-US" sz="3200" kern="1200" dirty="0" smtClean="0"/>
            <a:t> </a:t>
          </a:r>
          <a:r>
            <a:rPr lang="en-US" sz="3200" kern="1200" dirty="0" err="1" smtClean="0"/>
            <a:t>történeti</a:t>
          </a:r>
          <a:r>
            <a:rPr lang="en-US" sz="3200" kern="1200" dirty="0" smtClean="0"/>
            <a:t> </a:t>
          </a:r>
          <a:r>
            <a:rPr lang="en-US" sz="3200" kern="1200" dirty="0" err="1" smtClean="0"/>
            <a:t>struktúra</a:t>
          </a:r>
          <a:endParaRPr lang="en-US" sz="3200" kern="1200" dirty="0"/>
        </a:p>
      </dsp:txBody>
      <dsp:txXfrm rot="10800000">
        <a:off x="1874307" y="1557"/>
        <a:ext cx="4848090" cy="1160225"/>
      </dsp:txXfrm>
    </dsp:sp>
    <dsp:sp modelId="{C7A936AC-EE66-CC45-B765-792C2BA3588A}">
      <dsp:nvSpPr>
        <dsp:cNvPr id="0" name=""/>
        <dsp:cNvSpPr/>
      </dsp:nvSpPr>
      <dsp:spPr>
        <a:xfrm>
          <a:off x="1004138" y="1557"/>
          <a:ext cx="1160225" cy="1160225"/>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88" t="2302" r="1288" b="-18302"/>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FA56CF8-C0F9-7047-861D-70A019A56A4F}">
      <dsp:nvSpPr>
        <dsp:cNvPr id="0" name=""/>
        <dsp:cNvSpPr/>
      </dsp:nvSpPr>
      <dsp:spPr>
        <a:xfrm rot="10800000">
          <a:off x="1584251" y="1508119"/>
          <a:ext cx="5138146" cy="1160225"/>
        </a:xfrm>
        <a:prstGeom prst="homePlat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1627" tIns="121920" rIns="227584" bIns="121920" numCol="1" spcCol="1270" anchor="ctr" anchorCtr="0">
          <a:noAutofit/>
        </a:bodyPr>
        <a:lstStyle/>
        <a:p>
          <a:pPr lvl="0" algn="ctr" defTabSz="1422400" rtl="0">
            <a:lnSpc>
              <a:spcPct val="90000"/>
            </a:lnSpc>
            <a:spcBef>
              <a:spcPct val="0"/>
            </a:spcBef>
            <a:spcAft>
              <a:spcPct val="35000"/>
            </a:spcAft>
          </a:pPr>
          <a:r>
            <a:rPr lang="en-US" sz="3200" kern="1200" dirty="0" err="1" smtClean="0"/>
            <a:t>Tapasztalat</a:t>
          </a:r>
          <a:r>
            <a:rPr lang="en-US" sz="3200" kern="1200" dirty="0" smtClean="0"/>
            <a:t> </a:t>
          </a:r>
          <a:r>
            <a:rPr lang="en-US" sz="3200" kern="1200" dirty="0" err="1" smtClean="0"/>
            <a:t>alapú</a:t>
          </a:r>
          <a:r>
            <a:rPr lang="en-US" sz="3200" kern="1200" dirty="0" smtClean="0"/>
            <a:t> </a:t>
          </a:r>
          <a:r>
            <a:rPr lang="en-US" sz="3200" kern="1200" dirty="0" err="1" smtClean="0"/>
            <a:t>bölcsesség</a:t>
          </a:r>
          <a:r>
            <a:rPr lang="en-US" sz="3200" kern="1200" dirty="0" smtClean="0"/>
            <a:t> </a:t>
          </a:r>
          <a:r>
            <a:rPr lang="en-US" sz="3200" kern="1200" dirty="0" err="1" smtClean="0"/>
            <a:t>gerince</a:t>
          </a:r>
          <a:endParaRPr lang="en-US" sz="3200" kern="1200" dirty="0"/>
        </a:p>
      </dsp:txBody>
      <dsp:txXfrm rot="10800000">
        <a:off x="1874307" y="1508119"/>
        <a:ext cx="4848090" cy="1160225"/>
      </dsp:txXfrm>
    </dsp:sp>
    <dsp:sp modelId="{D54110CD-676D-1244-82E0-60B1FECAB9D7}">
      <dsp:nvSpPr>
        <dsp:cNvPr id="0" name=""/>
        <dsp:cNvSpPr/>
      </dsp:nvSpPr>
      <dsp:spPr>
        <a:xfrm>
          <a:off x="1004138" y="1508119"/>
          <a:ext cx="1160225" cy="11602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B092B8F-724E-F14C-B16F-07AFC18622B8}">
      <dsp:nvSpPr>
        <dsp:cNvPr id="0" name=""/>
        <dsp:cNvSpPr/>
      </dsp:nvSpPr>
      <dsp:spPr>
        <a:xfrm rot="10800000">
          <a:off x="1584251" y="3014680"/>
          <a:ext cx="5138146" cy="1160225"/>
        </a:xfrm>
        <a:prstGeom prst="homePlat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1627" tIns="121920" rIns="227584" bIns="121920" numCol="1" spcCol="1270" anchor="ctr" anchorCtr="0">
          <a:noAutofit/>
        </a:bodyPr>
        <a:lstStyle/>
        <a:p>
          <a:pPr lvl="0" algn="ctr" defTabSz="1422400" rtl="0">
            <a:lnSpc>
              <a:spcPct val="90000"/>
            </a:lnSpc>
            <a:spcBef>
              <a:spcPct val="0"/>
            </a:spcBef>
            <a:spcAft>
              <a:spcPct val="35000"/>
            </a:spcAft>
          </a:pPr>
          <a:r>
            <a:rPr lang="en-US" sz="3200" kern="1200" dirty="0" err="1" smtClean="0"/>
            <a:t>Strukturált</a:t>
          </a:r>
          <a:r>
            <a:rPr lang="en-US" sz="3200" kern="1200" dirty="0" smtClean="0"/>
            <a:t> input a </a:t>
          </a:r>
          <a:r>
            <a:rPr lang="en-US" sz="3200" kern="1200" dirty="0" err="1" smtClean="0"/>
            <a:t>szemantikus</a:t>
          </a:r>
          <a:r>
            <a:rPr lang="en-US" sz="3200" kern="1200" dirty="0" smtClean="0"/>
            <a:t> </a:t>
          </a:r>
          <a:r>
            <a:rPr lang="en-US" sz="3200" kern="1200" dirty="0" err="1" smtClean="0"/>
            <a:t>motornak</a:t>
          </a:r>
          <a:endParaRPr lang="en-US" sz="3200" kern="1200" dirty="0"/>
        </a:p>
      </dsp:txBody>
      <dsp:txXfrm rot="10800000">
        <a:off x="1874307" y="3014680"/>
        <a:ext cx="4848090" cy="1160225"/>
      </dsp:txXfrm>
    </dsp:sp>
    <dsp:sp modelId="{9927C484-136C-AE4E-8EE6-9FA967088950}">
      <dsp:nvSpPr>
        <dsp:cNvPr id="0" name=""/>
        <dsp:cNvSpPr/>
      </dsp:nvSpPr>
      <dsp:spPr>
        <a:xfrm>
          <a:off x="1004138" y="3014680"/>
          <a:ext cx="1160225" cy="116022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4F606-9644-1649-82FD-5CDFB2123031}" type="datetimeFigureOut">
              <a:rPr lang="en-US" smtClean="0"/>
              <a:t>3/6/13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D29A1C-8723-0C45-8A9C-51A99F82BA5C}" type="slidenum">
              <a:rPr lang="en-US" smtClean="0"/>
              <a:t>‹#›</a:t>
            </a:fld>
            <a:endParaRPr lang="en-US"/>
          </a:p>
        </p:txBody>
      </p:sp>
    </p:spTree>
    <p:extLst>
      <p:ext uri="{BB962C8B-B14F-4D97-AF65-F5344CB8AC3E}">
        <p14:creationId xmlns:p14="http://schemas.microsoft.com/office/powerpoint/2010/main" val="4189656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Rectangle 2"/>
          <p:cNvSpPr>
            <a:spLocks noGrp="1" noChangeArrowheads="1"/>
          </p:cNvSpPr>
          <p:nvPr>
            <p:ph type="body" sz="quarter" idx="1"/>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831561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a:solidFill>
            <a:srgbClr val="FFFFFF"/>
          </a:solidFill>
          <a:ln/>
        </p:spPr>
      </p:sp>
      <p:sp>
        <p:nvSpPr>
          <p:cNvPr id="1536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solidFill>
                  <a:srgbClr val="FFFFFF"/>
                </a:solidFill>
                <a:latin typeface="Helvetica" charset="0"/>
                <a:sym typeface="Helvetica" charset="0"/>
              </a:rPr>
              <a:t>Only</a:t>
            </a:r>
            <a:r>
              <a:rPr lang="en-US" b="1" baseline="0" dirty="0" smtClean="0">
                <a:solidFill>
                  <a:srgbClr val="FFFFFF"/>
                </a:solidFill>
                <a:latin typeface="Helvetica" charset="0"/>
                <a:sym typeface="Helvetica" charset="0"/>
              </a:rPr>
              <a:t> two years ago Analogy Dialogue was a bold idea to exceed the limits of consultancy based on the present achievements of information technology. For today it has become much more than we thought it would be. It has become a platform that can aggregate the wisdom of the crowd using it in any appropriate situation when someone is in need. Let me walk you through how it works. </a:t>
            </a:r>
            <a:endParaRPr lang="en-US" b="1" dirty="0" smtClean="0">
              <a:solidFill>
                <a:srgbClr val="FFFFFF"/>
              </a:solidFill>
              <a:latin typeface="Helvetica" charset="0"/>
              <a:sym typeface="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have a clear understanding of what analogy dialogue is,</a:t>
            </a:r>
            <a:r>
              <a:rPr lang="en-US" baseline="0" dirty="0" smtClean="0"/>
              <a:t> let us use the analogy of </a:t>
            </a:r>
            <a:r>
              <a:rPr lang="en-US" baseline="0" dirty="0" err="1" smtClean="0"/>
              <a:t>wiipedia</a:t>
            </a:r>
            <a:r>
              <a:rPr lang="en-US" baseline="0" dirty="0" smtClean="0"/>
              <a:t>. </a:t>
            </a:r>
            <a:r>
              <a:rPr lang="en-US" sz="1200" kern="1200" dirty="0" smtClean="0">
                <a:solidFill>
                  <a:schemeClr val="tx1"/>
                </a:solidFill>
                <a:effectLst/>
                <a:latin typeface="Gill Sans" charset="0"/>
                <a:ea typeface="MS PGothic" pitchFamily="34" charset="-128"/>
                <a:cs typeface="+mn-cs"/>
              </a:rPr>
              <a:t>Wikipedia </a:t>
            </a:r>
            <a:r>
              <a:rPr lang="en-US" sz="1200" kern="1200" dirty="0" err="1" smtClean="0">
                <a:solidFill>
                  <a:schemeClr val="tx1"/>
                </a:solidFill>
                <a:effectLst/>
                <a:latin typeface="Gill Sans" charset="0"/>
                <a:ea typeface="MS PGothic" pitchFamily="34" charset="-128"/>
                <a:cs typeface="+mn-cs"/>
              </a:rPr>
              <a:t>isa</a:t>
            </a:r>
            <a:r>
              <a:rPr lang="en-US" sz="1200" kern="1200" dirty="0" smtClean="0">
                <a:solidFill>
                  <a:schemeClr val="tx1"/>
                </a:solidFill>
                <a:effectLst/>
                <a:latin typeface="Gill Sans" charset="0"/>
                <a:ea typeface="MS PGothic" pitchFamily="34" charset="-128"/>
                <a:cs typeface="+mn-cs"/>
              </a:rPr>
              <a:t> great tool to collaborate on collecting knowledge that is based on facts that are going to persist.</a:t>
            </a:r>
            <a:r>
              <a:rPr lang="en-US" dirty="0" smtClean="0">
                <a:effectLst/>
              </a:rPr>
              <a:t> People can join forces to collect </a:t>
            </a:r>
            <a:r>
              <a:rPr lang="en-US" dirty="0" err="1" smtClean="0">
                <a:effectLst/>
              </a:rPr>
              <a:t>peaces</a:t>
            </a:r>
            <a:r>
              <a:rPr lang="en-US" dirty="0" smtClean="0">
                <a:effectLst/>
              </a:rPr>
              <a:t> of information,</a:t>
            </a:r>
            <a:r>
              <a:rPr lang="en-US" baseline="0" dirty="0" smtClean="0">
                <a:effectLst/>
              </a:rPr>
              <a:t> aggregate them in a unified structure and let everyone find the right peace of information that he needs. We can call this the collected cleverness of humanity. Questions starting with who, what, when can be pretty easily answered today. </a:t>
            </a:r>
          </a:p>
          <a:p>
            <a:r>
              <a:rPr lang="en-US" baseline="0" dirty="0" smtClean="0">
                <a:effectLst/>
              </a:rPr>
              <a:t>But what about the questions starting with how to? Questions like how to </a:t>
            </a:r>
            <a:r>
              <a:rPr lang="en-US" sz="1200" kern="1200" dirty="0" smtClean="0">
                <a:solidFill>
                  <a:schemeClr val="tx1"/>
                </a:solidFill>
                <a:effectLst/>
                <a:latin typeface="Gill Sans" charset="0"/>
                <a:ea typeface="MS PGothic" pitchFamily="34" charset="-128"/>
                <a:cs typeface="+mn-cs"/>
              </a:rPr>
              <a:t>ease my child’s headache?”, “…negotiate to get a raise?” “…find an investor?” “…survive the economic depression?” The closest you can get is to Google it and start browsing blogs, forums and select the pieces of the processes you need from all the non-relevant information and build them up to a coherent action plan.</a:t>
            </a:r>
            <a:r>
              <a:rPr lang="en-US" dirty="0" smtClean="0">
                <a:effectLst/>
              </a:rPr>
              <a:t> That’s an </a:t>
            </a:r>
            <a:r>
              <a:rPr lang="en-US" dirty="0" err="1" smtClean="0">
                <a:effectLst/>
              </a:rPr>
              <a:t>aweful</a:t>
            </a:r>
            <a:r>
              <a:rPr lang="en-US" dirty="0" smtClean="0">
                <a:effectLst/>
              </a:rPr>
              <a:t> lot of work,</a:t>
            </a:r>
            <a:r>
              <a:rPr lang="en-US" baseline="0" dirty="0" smtClean="0">
                <a:effectLst/>
              </a:rPr>
              <a:t> although w</a:t>
            </a:r>
            <a:r>
              <a:rPr lang="en-US" dirty="0" smtClean="0">
                <a:effectLst/>
              </a:rPr>
              <a:t>e would</a:t>
            </a:r>
            <a:r>
              <a:rPr lang="en-US" baseline="0" dirty="0" smtClean="0">
                <a:effectLst/>
              </a:rPr>
              <a:t> just need the relevant, similar experiences that ARE out there and aggregate them so that we could have the right piece of advice that we need. That would mean that we could tap into the unified wisdom of the crowd, or the collective wisdom. And that is exactly what we have built, that is Analogy Dialogue. Let’s see how we can do that. </a:t>
            </a:r>
            <a:endParaRPr lang="en-US" dirty="0"/>
          </a:p>
        </p:txBody>
      </p:sp>
    </p:spTree>
    <p:extLst>
      <p:ext uri="{BB962C8B-B14F-4D97-AF65-F5344CB8AC3E}">
        <p14:creationId xmlns:p14="http://schemas.microsoft.com/office/powerpoint/2010/main" val="270966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hu-H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Click to edit Master subtitle style</a:t>
            </a:r>
            <a:endParaRPr lang="en-US"/>
          </a:p>
        </p:txBody>
      </p:sp>
    </p:spTree>
    <p:extLst>
      <p:ext uri="{BB962C8B-B14F-4D97-AF65-F5344CB8AC3E}">
        <p14:creationId xmlns:p14="http://schemas.microsoft.com/office/powerpoint/2010/main" val="15012725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hu-H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94496670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hu-H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4057971351"/>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hu-H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Click to edit Master subtitle style</a:t>
            </a:r>
            <a:endParaRPr lang="en-US"/>
          </a:p>
        </p:txBody>
      </p:sp>
      <p:sp>
        <p:nvSpPr>
          <p:cNvPr id="4" name="Date Placeholder 3"/>
          <p:cNvSpPr>
            <a:spLocks noGrp="1"/>
          </p:cNvSpPr>
          <p:nvPr>
            <p:ph type="dt" sz="half" idx="10"/>
          </p:nvPr>
        </p:nvSpPr>
        <p:spPr/>
        <p:txBody>
          <a:bodyPr/>
          <a:lstStyle/>
          <a:p>
            <a:fld id="{395BAB70-6CB9-9A49-A2BC-8A65279ECD73}" type="datetimeFigureOut">
              <a:rPr lang="en-US" smtClean="0"/>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1260-3D0C-5242-BD48-083DF28CD33E}" type="slidenum">
              <a:rPr lang="en-US" smtClean="0"/>
              <a:t>‹#›</a:t>
            </a:fld>
            <a:endParaRPr lang="en-US"/>
          </a:p>
        </p:txBody>
      </p:sp>
    </p:spTree>
    <p:extLst>
      <p:ext uri="{BB962C8B-B14F-4D97-AF65-F5344CB8AC3E}">
        <p14:creationId xmlns:p14="http://schemas.microsoft.com/office/powerpoint/2010/main" val="2784129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hu-H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395BAB70-6CB9-9A49-A2BC-8A65279ECD73}" type="datetimeFigureOut">
              <a:rPr lang="en-US" smtClean="0"/>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1260-3D0C-5242-BD48-083DF28CD33E}" type="slidenum">
              <a:rPr lang="en-US" smtClean="0"/>
              <a:t>‹#›</a:t>
            </a:fld>
            <a:endParaRPr lang="en-US"/>
          </a:p>
        </p:txBody>
      </p:sp>
    </p:spTree>
    <p:extLst>
      <p:ext uri="{BB962C8B-B14F-4D97-AF65-F5344CB8AC3E}">
        <p14:creationId xmlns:p14="http://schemas.microsoft.com/office/powerpoint/2010/main" val="2321186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hu-H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Click to edit Master text styles</a:t>
            </a:r>
          </a:p>
        </p:txBody>
      </p:sp>
      <p:sp>
        <p:nvSpPr>
          <p:cNvPr id="4" name="Date Placeholder 3"/>
          <p:cNvSpPr>
            <a:spLocks noGrp="1"/>
          </p:cNvSpPr>
          <p:nvPr>
            <p:ph type="dt" sz="half" idx="10"/>
          </p:nvPr>
        </p:nvSpPr>
        <p:spPr/>
        <p:txBody>
          <a:bodyPr/>
          <a:lstStyle/>
          <a:p>
            <a:fld id="{395BAB70-6CB9-9A49-A2BC-8A65279ECD73}" type="datetimeFigureOut">
              <a:rPr lang="en-US" smtClean="0"/>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1260-3D0C-5242-BD48-083DF28CD33E}" type="slidenum">
              <a:rPr lang="en-US" smtClean="0"/>
              <a:t>‹#›</a:t>
            </a:fld>
            <a:endParaRPr lang="en-US"/>
          </a:p>
        </p:txBody>
      </p:sp>
    </p:spTree>
    <p:extLst>
      <p:ext uri="{BB962C8B-B14F-4D97-AF65-F5344CB8AC3E}">
        <p14:creationId xmlns:p14="http://schemas.microsoft.com/office/powerpoint/2010/main" val="2212282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hu-H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Date Placeholder 4"/>
          <p:cNvSpPr>
            <a:spLocks noGrp="1"/>
          </p:cNvSpPr>
          <p:nvPr>
            <p:ph type="dt" sz="half" idx="10"/>
          </p:nvPr>
        </p:nvSpPr>
        <p:spPr/>
        <p:txBody>
          <a:bodyPr/>
          <a:lstStyle/>
          <a:p>
            <a:fld id="{395BAB70-6CB9-9A49-A2BC-8A65279ECD73}" type="datetimeFigureOut">
              <a:rPr lang="en-US" smtClean="0"/>
              <a:t>3/6/13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51260-3D0C-5242-BD48-083DF28CD33E}" type="slidenum">
              <a:rPr lang="en-US" smtClean="0"/>
              <a:t>‹#›</a:t>
            </a:fld>
            <a:endParaRPr lang="en-US"/>
          </a:p>
        </p:txBody>
      </p:sp>
    </p:spTree>
    <p:extLst>
      <p:ext uri="{BB962C8B-B14F-4D97-AF65-F5344CB8AC3E}">
        <p14:creationId xmlns:p14="http://schemas.microsoft.com/office/powerpoint/2010/main" val="113639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hu-H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7" name="Date Placeholder 6"/>
          <p:cNvSpPr>
            <a:spLocks noGrp="1"/>
          </p:cNvSpPr>
          <p:nvPr>
            <p:ph type="dt" sz="half" idx="10"/>
          </p:nvPr>
        </p:nvSpPr>
        <p:spPr/>
        <p:txBody>
          <a:bodyPr/>
          <a:lstStyle/>
          <a:p>
            <a:fld id="{395BAB70-6CB9-9A49-A2BC-8A65279ECD73}" type="datetimeFigureOut">
              <a:rPr lang="en-US" smtClean="0"/>
              <a:t>3/6/13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51260-3D0C-5242-BD48-083DF28CD33E}" type="slidenum">
              <a:rPr lang="en-US" smtClean="0"/>
              <a:t>‹#›</a:t>
            </a:fld>
            <a:endParaRPr lang="en-US"/>
          </a:p>
        </p:txBody>
      </p:sp>
    </p:spTree>
    <p:extLst>
      <p:ext uri="{BB962C8B-B14F-4D97-AF65-F5344CB8AC3E}">
        <p14:creationId xmlns:p14="http://schemas.microsoft.com/office/powerpoint/2010/main" val="1364703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hu-HU" smtClean="0"/>
              <a:t>Click to edit Master title style</a:t>
            </a:r>
            <a:endParaRPr lang="en-US"/>
          </a:p>
        </p:txBody>
      </p:sp>
      <p:sp>
        <p:nvSpPr>
          <p:cNvPr id="3" name="Date Placeholder 2"/>
          <p:cNvSpPr>
            <a:spLocks noGrp="1"/>
          </p:cNvSpPr>
          <p:nvPr>
            <p:ph type="dt" sz="half" idx="10"/>
          </p:nvPr>
        </p:nvSpPr>
        <p:spPr/>
        <p:txBody>
          <a:bodyPr/>
          <a:lstStyle/>
          <a:p>
            <a:fld id="{395BAB70-6CB9-9A49-A2BC-8A65279ECD73}" type="datetimeFigureOut">
              <a:rPr lang="en-US" smtClean="0"/>
              <a:t>3/6/13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51260-3D0C-5242-BD48-083DF28CD33E}" type="slidenum">
              <a:rPr lang="en-US" smtClean="0"/>
              <a:t>‹#›</a:t>
            </a:fld>
            <a:endParaRPr lang="en-US"/>
          </a:p>
        </p:txBody>
      </p:sp>
    </p:spTree>
    <p:extLst>
      <p:ext uri="{BB962C8B-B14F-4D97-AF65-F5344CB8AC3E}">
        <p14:creationId xmlns:p14="http://schemas.microsoft.com/office/powerpoint/2010/main" val="3457347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BAB70-6CB9-9A49-A2BC-8A65279ECD73}" type="datetimeFigureOut">
              <a:rPr lang="en-US" smtClean="0"/>
              <a:t>3/6/13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51260-3D0C-5242-BD48-083DF28CD33E}" type="slidenum">
              <a:rPr lang="en-US" smtClean="0"/>
              <a:t>‹#›</a:t>
            </a:fld>
            <a:endParaRPr lang="en-US"/>
          </a:p>
        </p:txBody>
      </p:sp>
    </p:spTree>
    <p:extLst>
      <p:ext uri="{BB962C8B-B14F-4D97-AF65-F5344CB8AC3E}">
        <p14:creationId xmlns:p14="http://schemas.microsoft.com/office/powerpoint/2010/main" val="1586333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hu-H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fld id="{395BAB70-6CB9-9A49-A2BC-8A65279ECD73}" type="datetimeFigureOut">
              <a:rPr lang="en-US" smtClean="0"/>
              <a:t>3/6/13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51260-3D0C-5242-BD48-083DF28CD33E}" type="slidenum">
              <a:rPr lang="en-US" smtClean="0"/>
              <a:t>‹#›</a:t>
            </a:fld>
            <a:endParaRPr lang="en-US"/>
          </a:p>
        </p:txBody>
      </p:sp>
    </p:spTree>
    <p:extLst>
      <p:ext uri="{BB962C8B-B14F-4D97-AF65-F5344CB8AC3E}">
        <p14:creationId xmlns:p14="http://schemas.microsoft.com/office/powerpoint/2010/main" val="184914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hu-HU" dirty="0" smtClean="0"/>
              <a:t>Click to edit Master title style</a:t>
            </a:r>
            <a:endParaRPr lang="en-US" dirty="0"/>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4026637877"/>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fld id="{395BAB70-6CB9-9A49-A2BC-8A65279ECD73}" type="datetimeFigureOut">
              <a:rPr lang="en-US" smtClean="0"/>
              <a:t>3/6/13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51260-3D0C-5242-BD48-083DF28CD33E}" type="slidenum">
              <a:rPr lang="en-US" smtClean="0"/>
              <a:t>‹#›</a:t>
            </a:fld>
            <a:endParaRPr lang="en-US"/>
          </a:p>
        </p:txBody>
      </p:sp>
    </p:spTree>
    <p:extLst>
      <p:ext uri="{BB962C8B-B14F-4D97-AF65-F5344CB8AC3E}">
        <p14:creationId xmlns:p14="http://schemas.microsoft.com/office/powerpoint/2010/main" val="31452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hu-H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395BAB70-6CB9-9A49-A2BC-8A65279ECD73}" type="datetimeFigureOut">
              <a:rPr lang="en-US" smtClean="0"/>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1260-3D0C-5242-BD48-083DF28CD33E}" type="slidenum">
              <a:rPr lang="en-US" smtClean="0"/>
              <a:t>‹#›</a:t>
            </a:fld>
            <a:endParaRPr lang="en-US"/>
          </a:p>
        </p:txBody>
      </p:sp>
    </p:spTree>
    <p:extLst>
      <p:ext uri="{BB962C8B-B14F-4D97-AF65-F5344CB8AC3E}">
        <p14:creationId xmlns:p14="http://schemas.microsoft.com/office/powerpoint/2010/main" val="1233224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hu-H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395BAB70-6CB9-9A49-A2BC-8A65279ECD73}" type="datetimeFigureOut">
              <a:rPr lang="en-US" smtClean="0"/>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1260-3D0C-5242-BD48-083DF28CD33E}" type="slidenum">
              <a:rPr lang="en-US" smtClean="0"/>
              <a:t>‹#›</a:t>
            </a:fld>
            <a:endParaRPr lang="en-US"/>
          </a:p>
        </p:txBody>
      </p:sp>
    </p:spTree>
    <p:extLst>
      <p:ext uri="{BB962C8B-B14F-4D97-AF65-F5344CB8AC3E}">
        <p14:creationId xmlns:p14="http://schemas.microsoft.com/office/powerpoint/2010/main" val="232935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hu-H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Click to edit Master subtitle style</a:t>
            </a:r>
            <a:endParaRPr lang="en-US"/>
          </a:p>
        </p:txBody>
      </p:sp>
      <p:sp>
        <p:nvSpPr>
          <p:cNvPr id="4" name="Date Placeholder 3"/>
          <p:cNvSpPr>
            <a:spLocks noGrp="1"/>
          </p:cNvSpPr>
          <p:nvPr>
            <p:ph type="dt" sz="half" idx="10"/>
          </p:nvPr>
        </p:nvSpPr>
        <p:spPr/>
        <p:txBody>
          <a:bodyPr/>
          <a:lstStyle/>
          <a:p>
            <a:fld id="{F9D7D784-3AC0-9447-B168-2996047EA95F}" type="datetimeFigureOut">
              <a:rPr lang="en-US" smtClean="0"/>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8745D-8E85-E94E-A5C3-56803F61AA96}" type="slidenum">
              <a:rPr lang="en-US" smtClean="0"/>
              <a:t>‹#›</a:t>
            </a:fld>
            <a:endParaRPr lang="en-US"/>
          </a:p>
        </p:txBody>
      </p:sp>
    </p:spTree>
    <p:extLst>
      <p:ext uri="{BB962C8B-B14F-4D97-AF65-F5344CB8AC3E}">
        <p14:creationId xmlns:p14="http://schemas.microsoft.com/office/powerpoint/2010/main" val="4126953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hu-H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F9D7D784-3AC0-9447-B168-2996047EA95F}" type="datetimeFigureOut">
              <a:rPr lang="en-US" smtClean="0"/>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8745D-8E85-E94E-A5C3-56803F61AA96}" type="slidenum">
              <a:rPr lang="en-US" smtClean="0"/>
              <a:t>‹#›</a:t>
            </a:fld>
            <a:endParaRPr lang="en-US"/>
          </a:p>
        </p:txBody>
      </p:sp>
    </p:spTree>
    <p:extLst>
      <p:ext uri="{BB962C8B-B14F-4D97-AF65-F5344CB8AC3E}">
        <p14:creationId xmlns:p14="http://schemas.microsoft.com/office/powerpoint/2010/main" val="1467682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hu-H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Click to edit Master text styles</a:t>
            </a:r>
          </a:p>
        </p:txBody>
      </p:sp>
      <p:sp>
        <p:nvSpPr>
          <p:cNvPr id="4" name="Date Placeholder 3"/>
          <p:cNvSpPr>
            <a:spLocks noGrp="1"/>
          </p:cNvSpPr>
          <p:nvPr>
            <p:ph type="dt" sz="half" idx="10"/>
          </p:nvPr>
        </p:nvSpPr>
        <p:spPr/>
        <p:txBody>
          <a:bodyPr/>
          <a:lstStyle/>
          <a:p>
            <a:fld id="{F9D7D784-3AC0-9447-B168-2996047EA95F}" type="datetimeFigureOut">
              <a:rPr lang="en-US" smtClean="0"/>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8745D-8E85-E94E-A5C3-56803F61AA96}" type="slidenum">
              <a:rPr lang="en-US" smtClean="0"/>
              <a:t>‹#›</a:t>
            </a:fld>
            <a:endParaRPr lang="en-US"/>
          </a:p>
        </p:txBody>
      </p:sp>
    </p:spTree>
    <p:extLst>
      <p:ext uri="{BB962C8B-B14F-4D97-AF65-F5344CB8AC3E}">
        <p14:creationId xmlns:p14="http://schemas.microsoft.com/office/powerpoint/2010/main" val="2010205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hu-H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Date Placeholder 4"/>
          <p:cNvSpPr>
            <a:spLocks noGrp="1"/>
          </p:cNvSpPr>
          <p:nvPr>
            <p:ph type="dt" sz="half" idx="10"/>
          </p:nvPr>
        </p:nvSpPr>
        <p:spPr/>
        <p:txBody>
          <a:bodyPr/>
          <a:lstStyle/>
          <a:p>
            <a:fld id="{F9D7D784-3AC0-9447-B168-2996047EA95F}" type="datetimeFigureOut">
              <a:rPr lang="en-US" smtClean="0"/>
              <a:t>3/6/13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8745D-8E85-E94E-A5C3-56803F61AA96}" type="slidenum">
              <a:rPr lang="en-US" smtClean="0"/>
              <a:t>‹#›</a:t>
            </a:fld>
            <a:endParaRPr lang="en-US"/>
          </a:p>
        </p:txBody>
      </p:sp>
    </p:spTree>
    <p:extLst>
      <p:ext uri="{BB962C8B-B14F-4D97-AF65-F5344CB8AC3E}">
        <p14:creationId xmlns:p14="http://schemas.microsoft.com/office/powerpoint/2010/main" val="111538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hu-H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7" name="Date Placeholder 6"/>
          <p:cNvSpPr>
            <a:spLocks noGrp="1"/>
          </p:cNvSpPr>
          <p:nvPr>
            <p:ph type="dt" sz="half" idx="10"/>
          </p:nvPr>
        </p:nvSpPr>
        <p:spPr/>
        <p:txBody>
          <a:bodyPr/>
          <a:lstStyle/>
          <a:p>
            <a:fld id="{F9D7D784-3AC0-9447-B168-2996047EA95F}" type="datetimeFigureOut">
              <a:rPr lang="en-US" smtClean="0"/>
              <a:t>3/6/13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8745D-8E85-E94E-A5C3-56803F61AA96}" type="slidenum">
              <a:rPr lang="en-US" smtClean="0"/>
              <a:t>‹#›</a:t>
            </a:fld>
            <a:endParaRPr lang="en-US"/>
          </a:p>
        </p:txBody>
      </p:sp>
    </p:spTree>
    <p:extLst>
      <p:ext uri="{BB962C8B-B14F-4D97-AF65-F5344CB8AC3E}">
        <p14:creationId xmlns:p14="http://schemas.microsoft.com/office/powerpoint/2010/main" val="4021842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hu-HU" smtClean="0"/>
              <a:t>Click to edit Master title style</a:t>
            </a:r>
            <a:endParaRPr lang="en-US"/>
          </a:p>
        </p:txBody>
      </p:sp>
      <p:sp>
        <p:nvSpPr>
          <p:cNvPr id="3" name="Date Placeholder 2"/>
          <p:cNvSpPr>
            <a:spLocks noGrp="1"/>
          </p:cNvSpPr>
          <p:nvPr>
            <p:ph type="dt" sz="half" idx="10"/>
          </p:nvPr>
        </p:nvSpPr>
        <p:spPr/>
        <p:txBody>
          <a:bodyPr/>
          <a:lstStyle/>
          <a:p>
            <a:fld id="{F9D7D784-3AC0-9447-B168-2996047EA95F}" type="datetimeFigureOut">
              <a:rPr lang="en-US" smtClean="0"/>
              <a:t>3/6/13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8745D-8E85-E94E-A5C3-56803F61AA96}" type="slidenum">
              <a:rPr lang="en-US" smtClean="0"/>
              <a:t>‹#›</a:t>
            </a:fld>
            <a:endParaRPr lang="en-US"/>
          </a:p>
        </p:txBody>
      </p:sp>
    </p:spTree>
    <p:extLst>
      <p:ext uri="{BB962C8B-B14F-4D97-AF65-F5344CB8AC3E}">
        <p14:creationId xmlns:p14="http://schemas.microsoft.com/office/powerpoint/2010/main" val="294996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7D784-3AC0-9447-B168-2996047EA95F}" type="datetimeFigureOut">
              <a:rPr lang="en-US" smtClean="0"/>
              <a:t>3/6/13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8745D-8E85-E94E-A5C3-56803F61AA96}" type="slidenum">
              <a:rPr lang="en-US" smtClean="0"/>
              <a:t>‹#›</a:t>
            </a:fld>
            <a:endParaRPr lang="en-US"/>
          </a:p>
        </p:txBody>
      </p:sp>
    </p:spTree>
    <p:extLst>
      <p:ext uri="{BB962C8B-B14F-4D97-AF65-F5344CB8AC3E}">
        <p14:creationId xmlns:p14="http://schemas.microsoft.com/office/powerpoint/2010/main" val="375563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hu-H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Click to edit Master text styles</a:t>
            </a:r>
          </a:p>
        </p:txBody>
      </p:sp>
    </p:spTree>
    <p:extLst>
      <p:ext uri="{BB962C8B-B14F-4D97-AF65-F5344CB8AC3E}">
        <p14:creationId xmlns:p14="http://schemas.microsoft.com/office/powerpoint/2010/main" val="511806780"/>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hu-H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fld id="{F9D7D784-3AC0-9447-B168-2996047EA95F}" type="datetimeFigureOut">
              <a:rPr lang="en-US" smtClean="0"/>
              <a:t>3/6/13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8745D-8E85-E94E-A5C3-56803F61AA96}" type="slidenum">
              <a:rPr lang="en-US" smtClean="0"/>
              <a:t>‹#›</a:t>
            </a:fld>
            <a:endParaRPr lang="en-US"/>
          </a:p>
        </p:txBody>
      </p:sp>
    </p:spTree>
    <p:extLst>
      <p:ext uri="{BB962C8B-B14F-4D97-AF65-F5344CB8AC3E}">
        <p14:creationId xmlns:p14="http://schemas.microsoft.com/office/powerpoint/2010/main" val="3470835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4"/>
          <p:cNvSpPr>
            <a:spLocks noGrp="1"/>
          </p:cNvSpPr>
          <p:nvPr>
            <p:ph type="dt" sz="half" idx="10"/>
          </p:nvPr>
        </p:nvSpPr>
        <p:spPr/>
        <p:txBody>
          <a:bodyPr/>
          <a:lstStyle/>
          <a:p>
            <a:fld id="{F9D7D784-3AC0-9447-B168-2996047EA95F}" type="datetimeFigureOut">
              <a:rPr lang="en-US" smtClean="0"/>
              <a:t>3/6/13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8745D-8E85-E94E-A5C3-56803F61AA96}" type="slidenum">
              <a:rPr lang="en-US" smtClean="0"/>
              <a:t>‹#›</a:t>
            </a:fld>
            <a:endParaRPr lang="en-US"/>
          </a:p>
        </p:txBody>
      </p:sp>
    </p:spTree>
    <p:extLst>
      <p:ext uri="{BB962C8B-B14F-4D97-AF65-F5344CB8AC3E}">
        <p14:creationId xmlns:p14="http://schemas.microsoft.com/office/powerpoint/2010/main" val="1685873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hu-H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F9D7D784-3AC0-9447-B168-2996047EA95F}" type="datetimeFigureOut">
              <a:rPr lang="en-US" smtClean="0"/>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8745D-8E85-E94E-A5C3-56803F61AA96}" type="slidenum">
              <a:rPr lang="en-US" smtClean="0"/>
              <a:t>‹#›</a:t>
            </a:fld>
            <a:endParaRPr lang="en-US"/>
          </a:p>
        </p:txBody>
      </p:sp>
    </p:spTree>
    <p:extLst>
      <p:ext uri="{BB962C8B-B14F-4D97-AF65-F5344CB8AC3E}">
        <p14:creationId xmlns:p14="http://schemas.microsoft.com/office/powerpoint/2010/main" val="3074502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hu-H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p>
            <a:fld id="{F9D7D784-3AC0-9447-B168-2996047EA95F}" type="datetimeFigureOut">
              <a:rPr lang="en-US" smtClean="0"/>
              <a:t>3/6/13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8745D-8E85-E94E-A5C3-56803F61AA96}" type="slidenum">
              <a:rPr lang="en-US" smtClean="0"/>
              <a:t>‹#›</a:t>
            </a:fld>
            <a:endParaRPr lang="en-US"/>
          </a:p>
        </p:txBody>
      </p:sp>
    </p:spTree>
    <p:extLst>
      <p:ext uri="{BB962C8B-B14F-4D97-AF65-F5344CB8AC3E}">
        <p14:creationId xmlns:p14="http://schemas.microsoft.com/office/powerpoint/2010/main" val="4146353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hu-H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Click to edit Master subtitle style</a:t>
            </a:r>
            <a:endParaRPr lang="en-US"/>
          </a:p>
        </p:txBody>
      </p:sp>
    </p:spTree>
    <p:extLst>
      <p:ext uri="{BB962C8B-B14F-4D97-AF65-F5344CB8AC3E}">
        <p14:creationId xmlns:p14="http://schemas.microsoft.com/office/powerpoint/2010/main" val="3464151070"/>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hu-H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220577091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hu-H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Click to edit Master text styles</a:t>
            </a:r>
          </a:p>
        </p:txBody>
      </p:sp>
    </p:spTree>
    <p:extLst>
      <p:ext uri="{BB962C8B-B14F-4D97-AF65-F5344CB8AC3E}">
        <p14:creationId xmlns:p14="http://schemas.microsoft.com/office/powerpoint/2010/main" val="935931613"/>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hu-H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4090196510"/>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hu-H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3653028563"/>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hu-HU" smtClean="0"/>
              <a:t>Click to edit Master title style</a:t>
            </a:r>
            <a:endParaRPr lang="en-US"/>
          </a:p>
        </p:txBody>
      </p:sp>
    </p:spTree>
    <p:extLst>
      <p:ext uri="{BB962C8B-B14F-4D97-AF65-F5344CB8AC3E}">
        <p14:creationId xmlns:p14="http://schemas.microsoft.com/office/powerpoint/2010/main" val="129172542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hu-H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1340000471"/>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264743"/>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hu-H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Tree>
    <p:extLst>
      <p:ext uri="{BB962C8B-B14F-4D97-AF65-F5344CB8AC3E}">
        <p14:creationId xmlns:p14="http://schemas.microsoft.com/office/powerpoint/2010/main" val="2366895657"/>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Tree>
    <p:extLst>
      <p:ext uri="{BB962C8B-B14F-4D97-AF65-F5344CB8AC3E}">
        <p14:creationId xmlns:p14="http://schemas.microsoft.com/office/powerpoint/2010/main" val="4055602559"/>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hu-H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356062812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hu-H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3468075988"/>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hu-H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Click to edit Master subtitle style</a:t>
            </a:r>
            <a:endParaRPr lang="en-US"/>
          </a:p>
        </p:txBody>
      </p:sp>
    </p:spTree>
    <p:extLst>
      <p:ext uri="{BB962C8B-B14F-4D97-AF65-F5344CB8AC3E}">
        <p14:creationId xmlns:p14="http://schemas.microsoft.com/office/powerpoint/2010/main" val="346415107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hu-H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2205770917"/>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hu-H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Click to edit Master text styles</a:t>
            </a:r>
          </a:p>
        </p:txBody>
      </p:sp>
    </p:spTree>
    <p:extLst>
      <p:ext uri="{BB962C8B-B14F-4D97-AF65-F5344CB8AC3E}">
        <p14:creationId xmlns:p14="http://schemas.microsoft.com/office/powerpoint/2010/main" val="935931613"/>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hu-H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4090196510"/>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hu-H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365302856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hu-H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1537050246"/>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hu-HU" smtClean="0"/>
              <a:t>Click to edit Master title style</a:t>
            </a:r>
            <a:endParaRPr lang="en-US"/>
          </a:p>
        </p:txBody>
      </p:sp>
    </p:spTree>
    <p:extLst>
      <p:ext uri="{BB962C8B-B14F-4D97-AF65-F5344CB8AC3E}">
        <p14:creationId xmlns:p14="http://schemas.microsoft.com/office/powerpoint/2010/main" val="1291725421"/>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264743"/>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hu-H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Tree>
    <p:extLst>
      <p:ext uri="{BB962C8B-B14F-4D97-AF65-F5344CB8AC3E}">
        <p14:creationId xmlns:p14="http://schemas.microsoft.com/office/powerpoint/2010/main" val="2366895657"/>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Tree>
    <p:extLst>
      <p:ext uri="{BB962C8B-B14F-4D97-AF65-F5344CB8AC3E}">
        <p14:creationId xmlns:p14="http://schemas.microsoft.com/office/powerpoint/2010/main" val="405560255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hu-H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3560628120"/>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hu-H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Tree>
    <p:extLst>
      <p:ext uri="{BB962C8B-B14F-4D97-AF65-F5344CB8AC3E}">
        <p14:creationId xmlns:p14="http://schemas.microsoft.com/office/powerpoint/2010/main" val="346807598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hu-HU" smtClean="0"/>
              <a:t>Click to edit Master title style</a:t>
            </a:r>
            <a:endParaRPr lang="en-US"/>
          </a:p>
        </p:txBody>
      </p:sp>
    </p:spTree>
    <p:extLst>
      <p:ext uri="{BB962C8B-B14F-4D97-AF65-F5344CB8AC3E}">
        <p14:creationId xmlns:p14="http://schemas.microsoft.com/office/powerpoint/2010/main" val="200948429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41668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hu-H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Tree>
    <p:extLst>
      <p:ext uri="{BB962C8B-B14F-4D97-AF65-F5344CB8AC3E}">
        <p14:creationId xmlns:p14="http://schemas.microsoft.com/office/powerpoint/2010/main" val="388085719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Tree>
    <p:extLst>
      <p:ext uri="{BB962C8B-B14F-4D97-AF65-F5344CB8AC3E}">
        <p14:creationId xmlns:p14="http://schemas.microsoft.com/office/powerpoint/2010/main" val="299172325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1"/>
          <p:cNvSpPr>
            <a:spLocks/>
          </p:cNvSpPr>
          <p:nvPr userDrawn="1"/>
        </p:nvSpPr>
        <p:spPr bwMode="auto">
          <a:xfrm>
            <a:off x="-15876" y="0"/>
            <a:ext cx="13020676" cy="1358900"/>
          </a:xfrm>
          <a:prstGeom prst="rect">
            <a:avLst/>
          </a:prstGeom>
          <a:solidFill>
            <a:srgbClr val="483D9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ysClr val="windowText" lastClr="000000"/>
              </a:solidFill>
              <a:effectLst/>
              <a:uLnTx/>
              <a:uFillTx/>
            </a:endParaRPr>
          </a:p>
        </p:txBody>
      </p:sp>
      <p:sp>
        <p:nvSpPr>
          <p:cNvPr id="7" name="Rectangle 2"/>
          <p:cNvSpPr>
            <a:spLocks/>
          </p:cNvSpPr>
          <p:nvPr userDrawn="1"/>
        </p:nvSpPr>
        <p:spPr bwMode="auto">
          <a:xfrm>
            <a:off x="0" y="8785225"/>
            <a:ext cx="13017500" cy="968375"/>
          </a:xfrm>
          <a:prstGeom prst="rect">
            <a:avLst/>
          </a:prstGeom>
          <a:solidFill>
            <a:srgbClr val="000000"/>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ysClr val="windowText" lastClr="000000"/>
              </a:solidFill>
              <a:effectLst/>
              <a:uLnTx/>
              <a:uFillTx/>
            </a:endParaRPr>
          </a:p>
        </p:txBody>
      </p:sp>
      <p:pic>
        <p:nvPicPr>
          <p:cNvPr id="8"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2563" y="268288"/>
            <a:ext cx="228758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4"/>
          <p:cNvSpPr>
            <a:spLocks/>
          </p:cNvSpPr>
          <p:nvPr userDrawn="1"/>
        </p:nvSpPr>
        <p:spPr bwMode="auto">
          <a:xfrm>
            <a:off x="0" y="8994204"/>
            <a:ext cx="13017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3500" tIns="63500" rIns="63500" bIns="635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FF"/>
                </a:solidFill>
                <a:effectLst/>
                <a:uLnTx/>
                <a:uFillTx/>
                <a:latin typeface="Lucida Grande" charset="0"/>
                <a:ea typeface="MS PGothic" pitchFamily="34" charset="-128"/>
                <a:sym typeface="Lucida Grande" charset="0"/>
              </a:rPr>
              <a:t>www.analogydialogue.com</a:t>
            </a:r>
            <a:endParaRPr kumimoji="0" lang="en-US" sz="2000" b="0" i="0" u="none" strike="noStrike" kern="0" cap="none" spc="0" normalizeH="0" baseline="0" noProof="0" dirty="0">
              <a:ln>
                <a:noFill/>
              </a:ln>
              <a:solidFill>
                <a:srgbClr val="FFFFFF"/>
              </a:solidFill>
              <a:effectLst/>
              <a:uLnTx/>
              <a:uFillTx/>
              <a:latin typeface="Lucida Grande" charset="0"/>
              <a:ea typeface="MS PGothic" pitchFamily="34" charset="-128"/>
              <a:sym typeface="Lucida Grande" charset="0"/>
            </a:endParaRPr>
          </a:p>
        </p:txBody>
      </p:sp>
      <p:sp>
        <p:nvSpPr>
          <p:cNvPr id="10" name="Rectangle 6"/>
          <p:cNvSpPr>
            <a:spLocks/>
          </p:cNvSpPr>
          <p:nvPr userDrawn="1"/>
        </p:nvSpPr>
        <p:spPr bwMode="auto">
          <a:xfrm>
            <a:off x="214536" y="8981256"/>
            <a:ext cx="167935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3500" tIns="63500" rIns="63500" bIns="63500"/>
          <a:lstStyle/>
          <a:p>
            <a:pPr algn="r"/>
            <a:r>
              <a:rPr lang="en-US" sz="1800" dirty="0" smtClean="0">
                <a:solidFill>
                  <a:schemeClr val="tx1"/>
                </a:solidFill>
                <a:latin typeface="Lucida Grande" charset="0"/>
                <a:ea typeface="MS PGothic" pitchFamily="34" charset="-128"/>
                <a:sym typeface="Lucida Grande" charset="0"/>
              </a:rPr>
              <a:t>2013.03.13.</a:t>
            </a:r>
            <a:endParaRPr lang="en-US" sz="1800" dirty="0">
              <a:solidFill>
                <a:schemeClr val="tx1"/>
              </a:solidFill>
              <a:latin typeface="Lucida Grande" charset="0"/>
              <a:ea typeface="MS PGothic" pitchFamily="34" charset="-128"/>
              <a:sym typeface="Lucida Grande"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45720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9144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371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18288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2286000" algn="ctr" rtl="0" fontAlgn="base">
        <a:spcBef>
          <a:spcPct val="0"/>
        </a:spcBef>
        <a:spcAft>
          <a:spcPct val="0"/>
        </a:spcAft>
        <a:defRPr sz="3600">
          <a:solidFill>
            <a:schemeClr val="tx1"/>
          </a:solidFill>
          <a:latin typeface="+mn-lt"/>
          <a:ea typeface="+mn-ea"/>
          <a:cs typeface="+mn-cs"/>
          <a:sym typeface="Gill Sans" charset="0"/>
        </a:defRPr>
      </a:lvl6pPr>
      <a:lvl7pPr marL="2743200" algn="ctr" rtl="0" fontAlgn="base">
        <a:spcBef>
          <a:spcPct val="0"/>
        </a:spcBef>
        <a:spcAft>
          <a:spcPct val="0"/>
        </a:spcAft>
        <a:defRPr sz="3600">
          <a:solidFill>
            <a:schemeClr val="tx1"/>
          </a:solidFill>
          <a:latin typeface="+mn-lt"/>
          <a:ea typeface="+mn-ea"/>
          <a:cs typeface="+mn-cs"/>
          <a:sym typeface="Gill Sans" charset="0"/>
        </a:defRPr>
      </a:lvl7pPr>
      <a:lvl8pPr marL="3200400" algn="ctr" rtl="0" fontAlgn="base">
        <a:spcBef>
          <a:spcPct val="0"/>
        </a:spcBef>
        <a:spcAft>
          <a:spcPct val="0"/>
        </a:spcAft>
        <a:defRPr sz="3600">
          <a:solidFill>
            <a:schemeClr val="tx1"/>
          </a:solidFill>
          <a:latin typeface="+mn-lt"/>
          <a:ea typeface="+mn-ea"/>
          <a:cs typeface="+mn-cs"/>
          <a:sym typeface="Gill Sans" charset="0"/>
        </a:defRPr>
      </a:lvl8pPr>
      <a:lvl9pPr marL="36576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395BAB70-6CB9-9A49-A2BC-8A65279ECD73}" type="datetimeFigureOut">
              <a:rPr lang="en-US" smtClean="0"/>
              <a:t>3/6/13</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5FE51260-3D0C-5242-BD48-083DF28CD33E}" type="slidenum">
              <a:rPr lang="en-US" smtClean="0"/>
              <a:t>‹#›</a:t>
            </a:fld>
            <a:endParaRPr lang="en-US"/>
          </a:p>
        </p:txBody>
      </p:sp>
      <p:pic>
        <p:nvPicPr>
          <p:cNvPr id="7" name="Picture 6" descr="Store experienc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72" y="-19744"/>
            <a:ext cx="12999228" cy="8657380"/>
          </a:xfrm>
          <a:prstGeom prst="rect">
            <a:avLst/>
          </a:prstGeom>
        </p:spPr>
      </p:pic>
    </p:spTree>
    <p:extLst>
      <p:ext uri="{BB962C8B-B14F-4D97-AF65-F5344CB8AC3E}">
        <p14:creationId xmlns:p14="http://schemas.microsoft.com/office/powerpoint/2010/main" val="18827862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F9D7D784-3AC0-9447-B168-2996047EA95F}" type="datetimeFigureOut">
              <a:rPr lang="en-US" smtClean="0"/>
              <a:t>3/6/13</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6CD8745D-8E85-E94E-A5C3-56803F61AA96}" type="slidenum">
              <a:rPr lang="en-US" smtClean="0"/>
              <a:t>‹#›</a:t>
            </a:fld>
            <a:endParaRPr lang="en-US"/>
          </a:p>
        </p:txBody>
      </p:sp>
    </p:spTree>
    <p:extLst>
      <p:ext uri="{BB962C8B-B14F-4D97-AF65-F5344CB8AC3E}">
        <p14:creationId xmlns:p14="http://schemas.microsoft.com/office/powerpoint/2010/main" val="3098363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274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45720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9144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371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18288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2286000" algn="ctr" rtl="0" fontAlgn="base">
        <a:spcBef>
          <a:spcPct val="0"/>
        </a:spcBef>
        <a:spcAft>
          <a:spcPct val="0"/>
        </a:spcAft>
        <a:defRPr sz="3600">
          <a:solidFill>
            <a:schemeClr val="tx1"/>
          </a:solidFill>
          <a:latin typeface="+mn-lt"/>
          <a:ea typeface="+mn-ea"/>
          <a:cs typeface="+mn-cs"/>
          <a:sym typeface="Gill Sans" charset="0"/>
        </a:defRPr>
      </a:lvl6pPr>
      <a:lvl7pPr marL="2743200" algn="ctr" rtl="0" fontAlgn="base">
        <a:spcBef>
          <a:spcPct val="0"/>
        </a:spcBef>
        <a:spcAft>
          <a:spcPct val="0"/>
        </a:spcAft>
        <a:defRPr sz="3600">
          <a:solidFill>
            <a:schemeClr val="tx1"/>
          </a:solidFill>
          <a:latin typeface="+mn-lt"/>
          <a:ea typeface="+mn-ea"/>
          <a:cs typeface="+mn-cs"/>
          <a:sym typeface="Gill Sans" charset="0"/>
        </a:defRPr>
      </a:lvl7pPr>
      <a:lvl8pPr marL="3200400" algn="ctr" rtl="0" fontAlgn="base">
        <a:spcBef>
          <a:spcPct val="0"/>
        </a:spcBef>
        <a:spcAft>
          <a:spcPct val="0"/>
        </a:spcAft>
        <a:defRPr sz="3600">
          <a:solidFill>
            <a:schemeClr val="tx1"/>
          </a:solidFill>
          <a:latin typeface="+mn-lt"/>
          <a:ea typeface="+mn-ea"/>
          <a:cs typeface="+mn-cs"/>
          <a:sym typeface="Gill Sans" charset="0"/>
        </a:defRPr>
      </a:lvl8pPr>
      <a:lvl9pPr marL="36576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274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45720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9144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371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18288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2286000" algn="ctr" rtl="0" fontAlgn="base">
        <a:spcBef>
          <a:spcPct val="0"/>
        </a:spcBef>
        <a:spcAft>
          <a:spcPct val="0"/>
        </a:spcAft>
        <a:defRPr sz="3600">
          <a:solidFill>
            <a:schemeClr val="tx1"/>
          </a:solidFill>
          <a:latin typeface="+mn-lt"/>
          <a:ea typeface="+mn-ea"/>
          <a:cs typeface="+mn-cs"/>
          <a:sym typeface="Gill Sans" charset="0"/>
        </a:defRPr>
      </a:lvl6pPr>
      <a:lvl7pPr marL="2743200" algn="ctr" rtl="0" fontAlgn="base">
        <a:spcBef>
          <a:spcPct val="0"/>
        </a:spcBef>
        <a:spcAft>
          <a:spcPct val="0"/>
        </a:spcAft>
        <a:defRPr sz="3600">
          <a:solidFill>
            <a:schemeClr val="tx1"/>
          </a:solidFill>
          <a:latin typeface="+mn-lt"/>
          <a:ea typeface="+mn-ea"/>
          <a:cs typeface="+mn-cs"/>
          <a:sym typeface="Gill Sans" charset="0"/>
        </a:defRPr>
      </a:lvl7pPr>
      <a:lvl8pPr marL="3200400" algn="ctr" rtl="0" fontAlgn="base">
        <a:spcBef>
          <a:spcPct val="0"/>
        </a:spcBef>
        <a:spcAft>
          <a:spcPct val="0"/>
        </a:spcAft>
        <a:defRPr sz="3600">
          <a:solidFill>
            <a:schemeClr val="tx1"/>
          </a:solidFill>
          <a:latin typeface="+mn-lt"/>
          <a:ea typeface="+mn-ea"/>
          <a:cs typeface="+mn-cs"/>
          <a:sym typeface="Gill Sans" charset="0"/>
        </a:defRPr>
      </a:lvl8pPr>
      <a:lvl9pPr marL="36576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hyperlink" Target="http://www.analogydialogue.com" TargetMode="External"/><Relationship Id="rId4" Type="http://schemas.openxmlformats.org/officeDocument/2006/relationships/hyperlink" Target="http://dox.analogydialogue.com" TargetMode="External"/><Relationship Id="rId1" Type="http://schemas.openxmlformats.org/officeDocument/2006/relationships/slideLayout" Target="../slideLayouts/slideLayout3.xml"/><Relationship Id="rId2" Type="http://schemas.openxmlformats.org/officeDocument/2006/relationships/hyperlink" Target="mailto:Gergely.szertics@analogydialogu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546138" cy="1083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7" name="Rectangle 2"/>
          <p:cNvSpPr>
            <a:spLocks/>
          </p:cNvSpPr>
          <p:nvPr/>
        </p:nvSpPr>
        <p:spPr bwMode="auto">
          <a:xfrm>
            <a:off x="452438" y="5895974"/>
            <a:ext cx="8216900" cy="265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lgn="l"/>
            <a:r>
              <a:rPr lang="en-US" sz="5400" dirty="0" err="1" smtClean="0">
                <a:solidFill>
                  <a:schemeClr val="tx1"/>
                </a:solidFill>
                <a:ea typeface="MS PGothic" pitchFamily="34" charset="-128"/>
              </a:rPr>
              <a:t>Tapasztalat-menedzsment</a:t>
            </a:r>
            <a:endParaRPr lang="en-US" sz="5400" dirty="0">
              <a:solidFill>
                <a:schemeClr val="tx1"/>
              </a:solidFill>
              <a:ea typeface="MS PGothic" pitchFamily="34" charset="-128"/>
            </a:endParaRPr>
          </a:p>
          <a:p>
            <a:pPr algn="l"/>
            <a:endParaRPr lang="en-US" sz="5400" dirty="0" smtClean="0">
              <a:solidFill>
                <a:schemeClr val="tx1"/>
              </a:solidFill>
              <a:ea typeface="MS PGothic" pitchFamily="34" charset="-128"/>
            </a:endParaRPr>
          </a:p>
          <a:p>
            <a:pPr algn="l"/>
            <a:r>
              <a:rPr lang="en-US" sz="4000" dirty="0" err="1" smtClean="0">
                <a:solidFill>
                  <a:schemeClr val="tx1"/>
                </a:solidFill>
                <a:ea typeface="MS PGothic" pitchFamily="34" charset="-128"/>
              </a:rPr>
              <a:t>Tapasztalati</a:t>
            </a:r>
            <a:r>
              <a:rPr lang="en-US" sz="4000" dirty="0" smtClean="0">
                <a:solidFill>
                  <a:schemeClr val="tx1"/>
                </a:solidFill>
                <a:ea typeface="MS PGothic" pitchFamily="34" charset="-128"/>
              </a:rPr>
              <a:t> </a:t>
            </a:r>
            <a:r>
              <a:rPr lang="en-US" sz="4000" dirty="0" err="1" smtClean="0">
                <a:solidFill>
                  <a:schemeClr val="tx1"/>
                </a:solidFill>
                <a:ea typeface="MS PGothic" pitchFamily="34" charset="-128"/>
              </a:rPr>
              <a:t>tőkéből</a:t>
            </a:r>
            <a:r>
              <a:rPr lang="en-US" sz="4000" dirty="0">
                <a:solidFill>
                  <a:schemeClr val="tx1"/>
                </a:solidFill>
                <a:ea typeface="MS PGothic" pitchFamily="34" charset="-128"/>
              </a:rPr>
              <a:t> </a:t>
            </a:r>
            <a:r>
              <a:rPr lang="en-US" sz="4000" dirty="0" err="1" smtClean="0">
                <a:solidFill>
                  <a:schemeClr val="tx1"/>
                </a:solidFill>
                <a:ea typeface="MS PGothic" pitchFamily="34" charset="-128"/>
              </a:rPr>
              <a:t>szervezeti</a:t>
            </a:r>
            <a:r>
              <a:rPr lang="en-US" sz="4000" dirty="0" smtClean="0">
                <a:solidFill>
                  <a:schemeClr val="tx1"/>
                </a:solidFill>
                <a:ea typeface="MS PGothic" pitchFamily="34" charset="-128"/>
              </a:rPr>
              <a:t> </a:t>
            </a:r>
            <a:r>
              <a:rPr lang="en-US" sz="4000" dirty="0" err="1" smtClean="0">
                <a:solidFill>
                  <a:schemeClr val="tx1"/>
                </a:solidFill>
                <a:ea typeface="MS PGothic" pitchFamily="34" charset="-128"/>
              </a:rPr>
              <a:t>tőkét</a:t>
            </a:r>
            <a:endParaRPr lang="en-US" sz="4000" dirty="0">
              <a:solidFill>
                <a:schemeClr val="tx1"/>
              </a:solidFill>
              <a:ea typeface="MS PGothic" pitchFamily="34"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p:cNvSpPr>
          <p:nvPr/>
        </p:nvSpPr>
        <p:spPr bwMode="auto">
          <a:xfrm>
            <a:off x="4992688" y="233363"/>
            <a:ext cx="7785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r"/>
            <a:r>
              <a:rPr lang="en-US" dirty="0" smtClean="0">
                <a:solidFill>
                  <a:schemeClr val="tx1"/>
                </a:solidFill>
                <a:ea typeface="MS PGothic" pitchFamily="34" charset="-128"/>
              </a:rPr>
              <a:t>[</a:t>
            </a:r>
            <a:r>
              <a:rPr lang="en-US" dirty="0" err="1" smtClean="0">
                <a:solidFill>
                  <a:schemeClr val="tx1"/>
                </a:solidFill>
                <a:ea typeface="MS PGothic" pitchFamily="34" charset="-128"/>
              </a:rPr>
              <a:t>ChASE</a:t>
            </a:r>
            <a:r>
              <a:rPr lang="en-US" dirty="0" smtClean="0">
                <a:solidFill>
                  <a:schemeClr val="tx1"/>
                </a:solidFill>
                <a:ea typeface="MS PGothic" pitchFamily="34" charset="-128"/>
              </a:rPr>
              <a:t>]-</a:t>
            </a:r>
            <a:r>
              <a:rPr lang="en-US" dirty="0" err="1" smtClean="0">
                <a:solidFill>
                  <a:schemeClr val="tx1"/>
                </a:solidFill>
                <a:ea typeface="MS PGothic" pitchFamily="34" charset="-128"/>
              </a:rPr>
              <a:t>ing</a:t>
            </a:r>
            <a:r>
              <a:rPr lang="en-US" dirty="0" smtClean="0">
                <a:solidFill>
                  <a:schemeClr val="tx1"/>
                </a:solidFill>
                <a:ea typeface="MS PGothic" pitchFamily="34" charset="-128"/>
              </a:rPr>
              <a:t> stories</a:t>
            </a:r>
            <a:endParaRPr lang="en-US" dirty="0">
              <a:solidFill>
                <a:schemeClr val="tx1"/>
              </a:solidFill>
              <a:ea typeface="MS PGothic" pitchFamily="34" charset="-128"/>
            </a:endParaRPr>
          </a:p>
        </p:txBody>
      </p:sp>
      <p:sp>
        <p:nvSpPr>
          <p:cNvPr id="5" name="Rounded Rectangle 4"/>
          <p:cNvSpPr/>
          <p:nvPr/>
        </p:nvSpPr>
        <p:spPr bwMode="auto">
          <a:xfrm>
            <a:off x="813768" y="1996480"/>
            <a:ext cx="1512167" cy="144016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6600" kern="0" dirty="0" smtClean="0">
                <a:solidFill>
                  <a:srgbClr val="FFFFFF"/>
                </a:solidFill>
                <a:latin typeface="Gill Sans" charset="0"/>
                <a:ea typeface="ヒラギノ角ゴ ProN W3" charset="0"/>
                <a:cs typeface="ヒラギノ角ゴ ProN W3" charset="0"/>
              </a:rPr>
              <a:t>[</a:t>
            </a:r>
            <a:endParaRPr lang="en-US" sz="6600" kern="0" dirty="0">
              <a:solidFill>
                <a:srgbClr val="FFFFFF"/>
              </a:solidFill>
              <a:latin typeface="Gill Sans" charset="0"/>
              <a:ea typeface="ヒラギノ角ゴ ProN W3" charset="0"/>
              <a:cs typeface="ヒラギノ角ゴ ProN W3" charset="0"/>
              <a:sym typeface="Gill Sans" charset="0"/>
            </a:endParaRPr>
          </a:p>
        </p:txBody>
      </p:sp>
      <p:sp>
        <p:nvSpPr>
          <p:cNvPr id="6" name="Rounded Rectangle 5"/>
          <p:cNvSpPr/>
          <p:nvPr/>
        </p:nvSpPr>
        <p:spPr bwMode="auto">
          <a:xfrm>
            <a:off x="2829992" y="1996480"/>
            <a:ext cx="1512167" cy="144016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6600" kern="0" dirty="0" err="1" smtClean="0">
                <a:solidFill>
                  <a:srgbClr val="FFFFFF"/>
                </a:solidFill>
                <a:latin typeface="Gill Sans" charset="0"/>
                <a:ea typeface="ヒラギノ角ゴ ProN W3" charset="0"/>
                <a:cs typeface="ヒラギノ角ゴ ProN W3" charset="0"/>
              </a:rPr>
              <a:t>Ch</a:t>
            </a:r>
            <a:endParaRPr lang="en-US" sz="6600" kern="0" dirty="0">
              <a:solidFill>
                <a:srgbClr val="FFFFFF"/>
              </a:solidFill>
              <a:latin typeface="Gill Sans" charset="0"/>
              <a:ea typeface="ヒラギノ角ゴ ProN W3" charset="0"/>
              <a:cs typeface="ヒラギノ角ゴ ProN W3" charset="0"/>
              <a:sym typeface="Gill Sans" charset="0"/>
            </a:endParaRPr>
          </a:p>
        </p:txBody>
      </p:sp>
      <p:sp>
        <p:nvSpPr>
          <p:cNvPr id="7" name="Rounded Rectangle 6"/>
          <p:cNvSpPr/>
          <p:nvPr/>
        </p:nvSpPr>
        <p:spPr bwMode="auto">
          <a:xfrm>
            <a:off x="4846216" y="1996480"/>
            <a:ext cx="1512167" cy="144016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6600" kern="0" dirty="0" smtClean="0">
                <a:solidFill>
                  <a:srgbClr val="FFFFFF"/>
                </a:solidFill>
                <a:latin typeface="Gill Sans" charset="0"/>
                <a:ea typeface="ヒラギノ角ゴ ProN W3" charset="0"/>
                <a:cs typeface="ヒラギノ角ゴ ProN W3" charset="0"/>
              </a:rPr>
              <a:t>A</a:t>
            </a:r>
            <a:endParaRPr lang="en-US" sz="6600" kern="0" dirty="0">
              <a:solidFill>
                <a:srgbClr val="FFFFFF"/>
              </a:solidFill>
              <a:latin typeface="Gill Sans" charset="0"/>
              <a:ea typeface="ヒラギノ角ゴ ProN W3" charset="0"/>
              <a:cs typeface="ヒラギノ角ゴ ProN W3" charset="0"/>
              <a:sym typeface="Gill Sans" charset="0"/>
            </a:endParaRPr>
          </a:p>
        </p:txBody>
      </p:sp>
      <p:sp>
        <p:nvSpPr>
          <p:cNvPr id="8" name="Rounded Rectangle 7"/>
          <p:cNvSpPr/>
          <p:nvPr/>
        </p:nvSpPr>
        <p:spPr bwMode="auto">
          <a:xfrm>
            <a:off x="6862440" y="1996480"/>
            <a:ext cx="1512167" cy="144016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6600" kern="0" dirty="0" smtClean="0">
                <a:solidFill>
                  <a:srgbClr val="FFFFFF"/>
                </a:solidFill>
                <a:latin typeface="Gill Sans" charset="0"/>
                <a:ea typeface="ヒラギノ角ゴ ProN W3" charset="0"/>
                <a:cs typeface="ヒラギノ角ゴ ProN W3" charset="0"/>
              </a:rPr>
              <a:t>S</a:t>
            </a:r>
            <a:endParaRPr lang="en-US" sz="6600" kern="0" dirty="0">
              <a:solidFill>
                <a:srgbClr val="FFFFFF"/>
              </a:solidFill>
              <a:latin typeface="Gill Sans" charset="0"/>
              <a:ea typeface="ヒラギノ角ゴ ProN W3" charset="0"/>
              <a:cs typeface="ヒラギノ角ゴ ProN W3" charset="0"/>
              <a:sym typeface="Gill Sans" charset="0"/>
            </a:endParaRPr>
          </a:p>
        </p:txBody>
      </p:sp>
      <p:sp>
        <p:nvSpPr>
          <p:cNvPr id="9" name="Rounded Rectangle 8"/>
          <p:cNvSpPr/>
          <p:nvPr/>
        </p:nvSpPr>
        <p:spPr bwMode="auto">
          <a:xfrm>
            <a:off x="8878664" y="1996480"/>
            <a:ext cx="1512167" cy="144016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6600" kern="0" dirty="0" smtClean="0">
                <a:solidFill>
                  <a:srgbClr val="FFFFFF"/>
                </a:solidFill>
                <a:latin typeface="Gill Sans" charset="0"/>
                <a:ea typeface="ヒラギノ角ゴ ProN W3" charset="0"/>
                <a:cs typeface="ヒラギノ角ゴ ProN W3" charset="0"/>
              </a:rPr>
              <a:t>E</a:t>
            </a:r>
            <a:endParaRPr lang="en-US" sz="6600" kern="0" dirty="0">
              <a:solidFill>
                <a:srgbClr val="FFFFFF"/>
              </a:solidFill>
              <a:latin typeface="Gill Sans" charset="0"/>
              <a:ea typeface="ヒラギノ角ゴ ProN W3" charset="0"/>
              <a:cs typeface="ヒラギノ角ゴ ProN W3" charset="0"/>
              <a:sym typeface="Gill Sans" charset="0"/>
            </a:endParaRPr>
          </a:p>
        </p:txBody>
      </p:sp>
      <p:sp>
        <p:nvSpPr>
          <p:cNvPr id="10" name="Rounded Rectangle 9"/>
          <p:cNvSpPr/>
          <p:nvPr/>
        </p:nvSpPr>
        <p:spPr bwMode="auto">
          <a:xfrm>
            <a:off x="10894888" y="1996480"/>
            <a:ext cx="1512167" cy="144016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6600" kern="0" dirty="0" smtClean="0">
                <a:solidFill>
                  <a:srgbClr val="FFFFFF"/>
                </a:solidFill>
                <a:latin typeface="Gill Sans" charset="0"/>
                <a:ea typeface="ヒラギノ角ゴ ProN W3" charset="0"/>
                <a:cs typeface="ヒラギノ角ゴ ProN W3" charset="0"/>
              </a:rPr>
              <a:t>]</a:t>
            </a:r>
            <a:endParaRPr lang="en-US" sz="6600" kern="0" dirty="0">
              <a:solidFill>
                <a:srgbClr val="FFFFFF"/>
              </a:solidFill>
              <a:latin typeface="Gill Sans" charset="0"/>
              <a:ea typeface="ヒラギノ角ゴ ProN W3" charset="0"/>
              <a:cs typeface="ヒラギノ角ゴ ProN W3" charset="0"/>
              <a:sym typeface="Gill Sans" charset="0"/>
            </a:endParaRPr>
          </a:p>
        </p:txBody>
      </p:sp>
      <p:sp>
        <p:nvSpPr>
          <p:cNvPr id="11" name="TextBox 10"/>
          <p:cNvSpPr txBox="1"/>
          <p:nvPr/>
        </p:nvSpPr>
        <p:spPr>
          <a:xfrm>
            <a:off x="590427" y="1564432"/>
            <a:ext cx="2000668" cy="461665"/>
          </a:xfrm>
          <a:prstGeom prst="rect">
            <a:avLst/>
          </a:prstGeom>
          <a:noFill/>
        </p:spPr>
        <p:txBody>
          <a:bodyPr wrap="none" rtlCol="0">
            <a:spAutoFit/>
          </a:bodyPr>
          <a:lstStyle/>
          <a:p>
            <a:r>
              <a:rPr lang="en-US" sz="2400" dirty="0" smtClean="0">
                <a:latin typeface="Calibri"/>
                <a:cs typeface="Calibri"/>
              </a:rPr>
              <a:t>Circumstances</a:t>
            </a:r>
            <a:endParaRPr lang="en-US" sz="2400" dirty="0">
              <a:latin typeface="Calibri"/>
              <a:cs typeface="Calibri"/>
            </a:endParaRPr>
          </a:p>
        </p:txBody>
      </p:sp>
      <p:sp>
        <p:nvSpPr>
          <p:cNvPr id="12" name="TextBox 11"/>
          <p:cNvSpPr txBox="1"/>
          <p:nvPr/>
        </p:nvSpPr>
        <p:spPr>
          <a:xfrm>
            <a:off x="2900978" y="1564432"/>
            <a:ext cx="1412015" cy="461665"/>
          </a:xfrm>
          <a:prstGeom prst="rect">
            <a:avLst/>
          </a:prstGeom>
          <a:noFill/>
        </p:spPr>
        <p:txBody>
          <a:bodyPr wrap="none" rtlCol="0">
            <a:spAutoFit/>
          </a:bodyPr>
          <a:lstStyle/>
          <a:p>
            <a:r>
              <a:rPr lang="en-US" sz="2400" dirty="0" smtClean="0">
                <a:latin typeface="Calibri"/>
                <a:cs typeface="Calibri"/>
              </a:rPr>
              <a:t>Challenge</a:t>
            </a:r>
            <a:endParaRPr lang="en-US" sz="2400" dirty="0">
              <a:latin typeface="Calibri"/>
              <a:cs typeface="Calibri"/>
            </a:endParaRPr>
          </a:p>
        </p:txBody>
      </p:sp>
      <p:sp>
        <p:nvSpPr>
          <p:cNvPr id="13" name="TextBox 12"/>
          <p:cNvSpPr txBox="1"/>
          <p:nvPr/>
        </p:nvSpPr>
        <p:spPr>
          <a:xfrm>
            <a:off x="5283588" y="1564432"/>
            <a:ext cx="679242" cy="461665"/>
          </a:xfrm>
          <a:prstGeom prst="rect">
            <a:avLst/>
          </a:prstGeom>
          <a:noFill/>
        </p:spPr>
        <p:txBody>
          <a:bodyPr wrap="none" rtlCol="0">
            <a:spAutoFit/>
          </a:bodyPr>
          <a:lstStyle/>
          <a:p>
            <a:r>
              <a:rPr lang="en-US" sz="2400" dirty="0" smtClean="0">
                <a:latin typeface="Calibri"/>
                <a:cs typeface="Calibri"/>
              </a:rPr>
              <a:t>Aim</a:t>
            </a:r>
            <a:endParaRPr lang="en-US" sz="2400" dirty="0">
              <a:latin typeface="Calibri"/>
              <a:cs typeface="Calibri"/>
            </a:endParaRPr>
          </a:p>
        </p:txBody>
      </p:sp>
      <p:sp>
        <p:nvSpPr>
          <p:cNvPr id="14" name="TextBox 13"/>
          <p:cNvSpPr txBox="1"/>
          <p:nvPr/>
        </p:nvSpPr>
        <p:spPr>
          <a:xfrm>
            <a:off x="7031335" y="1564432"/>
            <a:ext cx="1216198" cy="461665"/>
          </a:xfrm>
          <a:prstGeom prst="rect">
            <a:avLst/>
          </a:prstGeom>
          <a:noFill/>
        </p:spPr>
        <p:txBody>
          <a:bodyPr wrap="none" rtlCol="0">
            <a:spAutoFit/>
          </a:bodyPr>
          <a:lstStyle/>
          <a:p>
            <a:r>
              <a:rPr lang="en-US" sz="2400" dirty="0" smtClean="0">
                <a:latin typeface="Calibri"/>
                <a:cs typeface="Calibri"/>
              </a:rPr>
              <a:t>Solution</a:t>
            </a:r>
            <a:endParaRPr lang="en-US" sz="2400" dirty="0">
              <a:latin typeface="Calibri"/>
              <a:cs typeface="Calibri"/>
            </a:endParaRPr>
          </a:p>
        </p:txBody>
      </p:sp>
      <p:sp>
        <p:nvSpPr>
          <p:cNvPr id="15" name="TextBox 14"/>
          <p:cNvSpPr txBox="1"/>
          <p:nvPr/>
        </p:nvSpPr>
        <p:spPr>
          <a:xfrm>
            <a:off x="9145017" y="1564432"/>
            <a:ext cx="1021283" cy="461665"/>
          </a:xfrm>
          <a:prstGeom prst="rect">
            <a:avLst/>
          </a:prstGeom>
          <a:noFill/>
        </p:spPr>
        <p:txBody>
          <a:bodyPr wrap="none" rtlCol="0">
            <a:spAutoFit/>
          </a:bodyPr>
          <a:lstStyle/>
          <a:p>
            <a:r>
              <a:rPr lang="en-US" sz="2400" dirty="0" smtClean="0">
                <a:latin typeface="Calibri"/>
                <a:cs typeface="Calibri"/>
              </a:rPr>
              <a:t>Effects</a:t>
            </a:r>
            <a:endParaRPr lang="en-US" sz="2400" dirty="0">
              <a:latin typeface="Calibri"/>
              <a:cs typeface="Calibri"/>
            </a:endParaRPr>
          </a:p>
        </p:txBody>
      </p:sp>
      <p:sp>
        <p:nvSpPr>
          <p:cNvPr id="16" name="TextBox 15"/>
          <p:cNvSpPr txBox="1"/>
          <p:nvPr/>
        </p:nvSpPr>
        <p:spPr>
          <a:xfrm>
            <a:off x="10981280" y="1564432"/>
            <a:ext cx="1381207" cy="461665"/>
          </a:xfrm>
          <a:prstGeom prst="rect">
            <a:avLst/>
          </a:prstGeom>
          <a:noFill/>
        </p:spPr>
        <p:txBody>
          <a:bodyPr wrap="none" rtlCol="0">
            <a:spAutoFit/>
          </a:bodyPr>
          <a:lstStyle/>
          <a:p>
            <a:r>
              <a:rPr lang="en-US" sz="2400" dirty="0" err="1" smtClean="0">
                <a:latin typeface="Calibri"/>
                <a:cs typeface="Calibri"/>
              </a:rPr>
              <a:t>Learnings</a:t>
            </a:r>
            <a:endParaRPr lang="en-US" sz="2400" dirty="0">
              <a:latin typeface="Calibri"/>
              <a:cs typeface="Calibri"/>
            </a:endParaRPr>
          </a:p>
        </p:txBody>
      </p:sp>
      <p:sp>
        <p:nvSpPr>
          <p:cNvPr id="45" name="TextBox 44"/>
          <p:cNvSpPr txBox="1"/>
          <p:nvPr/>
        </p:nvSpPr>
        <p:spPr>
          <a:xfrm>
            <a:off x="11916958" y="8909248"/>
            <a:ext cx="869324" cy="523220"/>
          </a:xfrm>
          <a:prstGeom prst="rect">
            <a:avLst/>
          </a:prstGeom>
          <a:noFill/>
        </p:spPr>
        <p:txBody>
          <a:bodyPr wrap="none" rtlCol="0">
            <a:spAutoFit/>
          </a:bodyPr>
          <a:lstStyle/>
          <a:p>
            <a:r>
              <a:rPr lang="en-US" sz="2800" dirty="0">
                <a:solidFill>
                  <a:schemeClr val="bg1"/>
                </a:solidFill>
                <a:latin typeface="Calibri"/>
                <a:cs typeface="Calibri"/>
              </a:rPr>
              <a:t>2</a:t>
            </a:r>
            <a:r>
              <a:rPr lang="en-US" sz="2800" dirty="0" smtClean="0">
                <a:solidFill>
                  <a:schemeClr val="bg1"/>
                </a:solidFill>
                <a:latin typeface="Calibri"/>
                <a:cs typeface="Calibri"/>
              </a:rPr>
              <a:t>/13</a:t>
            </a:r>
            <a:endParaRPr lang="en-US" sz="2800" dirty="0">
              <a:solidFill>
                <a:schemeClr val="bg1"/>
              </a:solidFill>
              <a:latin typeface="Calibri"/>
              <a:cs typeface="Calibri"/>
            </a:endParaRPr>
          </a:p>
        </p:txBody>
      </p:sp>
      <p:graphicFrame>
        <p:nvGraphicFramePr>
          <p:cNvPr id="2" name="Diagram 1"/>
          <p:cNvGraphicFramePr/>
          <p:nvPr>
            <p:extLst>
              <p:ext uri="{D42A27DB-BD31-4B8C-83A1-F6EECF244321}">
                <p14:modId xmlns:p14="http://schemas.microsoft.com/office/powerpoint/2010/main" val="1120067991"/>
              </p:ext>
            </p:extLst>
          </p:nvPr>
        </p:nvGraphicFramePr>
        <p:xfrm>
          <a:off x="0" y="4300736"/>
          <a:ext cx="772653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 name="TextBox 49"/>
          <p:cNvSpPr txBox="1"/>
          <p:nvPr/>
        </p:nvSpPr>
        <p:spPr>
          <a:xfrm>
            <a:off x="8373547" y="4732784"/>
            <a:ext cx="3809582" cy="954107"/>
          </a:xfrm>
          <a:prstGeom prst="rect">
            <a:avLst/>
          </a:prstGeom>
          <a:noFill/>
        </p:spPr>
        <p:txBody>
          <a:bodyPr wrap="none" rtlCol="0">
            <a:spAutoFit/>
          </a:bodyPr>
          <a:lstStyle/>
          <a:p>
            <a:r>
              <a:rPr lang="en-US" sz="2800" dirty="0" err="1" smtClean="0">
                <a:latin typeface="Calibri"/>
                <a:cs typeface="Calibri"/>
              </a:rPr>
              <a:t>Analógiás</a:t>
            </a:r>
            <a:r>
              <a:rPr lang="en-US" sz="2800" dirty="0" smtClean="0">
                <a:latin typeface="Calibri"/>
                <a:cs typeface="Calibri"/>
              </a:rPr>
              <a:t> </a:t>
            </a:r>
            <a:r>
              <a:rPr lang="en-US" sz="2800" dirty="0" err="1" smtClean="0">
                <a:latin typeface="Calibri"/>
                <a:cs typeface="Calibri"/>
              </a:rPr>
              <a:t>válasz</a:t>
            </a:r>
            <a:endParaRPr lang="en-US" sz="2800" dirty="0" smtClean="0">
              <a:latin typeface="Calibri"/>
              <a:cs typeface="Calibri"/>
            </a:endParaRPr>
          </a:p>
          <a:p>
            <a:r>
              <a:rPr lang="en-US" sz="2800" dirty="0" smtClean="0">
                <a:latin typeface="Calibri"/>
                <a:cs typeface="Calibri"/>
              </a:rPr>
              <a:t> </a:t>
            </a:r>
            <a:r>
              <a:rPr lang="en-US" sz="2800" dirty="0" err="1" smtClean="0">
                <a:latin typeface="Calibri"/>
                <a:cs typeface="Calibri"/>
              </a:rPr>
              <a:t>bármely</a:t>
            </a:r>
            <a:r>
              <a:rPr lang="en-US" sz="2800" dirty="0" smtClean="0">
                <a:latin typeface="Calibri"/>
                <a:cs typeface="Calibri"/>
              </a:rPr>
              <a:t> </a:t>
            </a:r>
            <a:r>
              <a:rPr lang="en-US" sz="2800" dirty="0" err="1" smtClean="0">
                <a:latin typeface="Calibri"/>
                <a:cs typeface="Calibri"/>
              </a:rPr>
              <a:t>típusú</a:t>
            </a:r>
            <a:r>
              <a:rPr lang="en-US" sz="2800" dirty="0" smtClean="0">
                <a:latin typeface="Calibri"/>
                <a:cs typeface="Calibri"/>
              </a:rPr>
              <a:t> </a:t>
            </a:r>
            <a:r>
              <a:rPr lang="en-US" sz="2800" dirty="0" err="1" smtClean="0">
                <a:latin typeface="Calibri"/>
                <a:cs typeface="Calibri"/>
              </a:rPr>
              <a:t>kérdésre</a:t>
            </a:r>
            <a:endParaRPr lang="en-US" sz="2800" dirty="0">
              <a:latin typeface="Calibri"/>
              <a:cs typeface="Calibri"/>
            </a:endParaRPr>
          </a:p>
        </p:txBody>
      </p:sp>
      <p:pic>
        <p:nvPicPr>
          <p:cNvPr id="17" name="Picture 16"/>
          <p:cNvPicPr>
            <a:picLocks noChangeAspect="1"/>
          </p:cNvPicPr>
          <p:nvPr/>
        </p:nvPicPr>
        <p:blipFill>
          <a:blip r:embed="rId7"/>
          <a:stretch>
            <a:fillRect/>
          </a:stretch>
        </p:blipFill>
        <p:spPr>
          <a:xfrm>
            <a:off x="8158584" y="5956920"/>
            <a:ext cx="2160240" cy="2160240"/>
          </a:xfrm>
          <a:prstGeom prst="rect">
            <a:avLst/>
          </a:prstGeom>
        </p:spPr>
      </p:pic>
      <p:pic>
        <p:nvPicPr>
          <p:cNvPr id="21" name="Picture 20"/>
          <p:cNvPicPr>
            <a:picLocks noChangeAspect="1"/>
          </p:cNvPicPr>
          <p:nvPr/>
        </p:nvPicPr>
        <p:blipFill>
          <a:blip r:embed="rId8"/>
          <a:stretch>
            <a:fillRect/>
          </a:stretch>
        </p:blipFill>
        <p:spPr>
          <a:xfrm>
            <a:off x="10678864" y="6028928"/>
            <a:ext cx="1824200" cy="1832344"/>
          </a:xfrm>
          <a:prstGeom prst="rect">
            <a:avLst/>
          </a:prstGeom>
        </p:spPr>
      </p:pic>
    </p:spTree>
    <p:extLst>
      <p:ext uri="{BB962C8B-B14F-4D97-AF65-F5344CB8AC3E}">
        <p14:creationId xmlns:p14="http://schemas.microsoft.com/office/powerpoint/2010/main" val="15569150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Graphic spid="2" grpId="0">
        <p:bldAsOne/>
      </p:bldGraphic>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bwMode="auto">
          <a:xfrm>
            <a:off x="1605856" y="1924472"/>
            <a:ext cx="9793088" cy="6480720"/>
          </a:xfrm>
          <a:prstGeom prst="triangle">
            <a:avLst>
              <a:gd name="adj" fmla="val 49610"/>
            </a:avLst>
          </a:prstGeom>
          <a:gradFill>
            <a:gsLst>
              <a:gs pos="0">
                <a:schemeClr val="accent1">
                  <a:lumMod val="75000"/>
                  <a:alpha val="53000"/>
                </a:schemeClr>
              </a:gs>
              <a:gs pos="100000">
                <a:schemeClr val="accent5"/>
              </a:gs>
            </a:gsLst>
          </a:gradFill>
          <a:ln>
            <a:headEnd type="none" w="med" len="med"/>
            <a:tailEnd type="none" w="med" len="med"/>
          </a:ln>
          <a:scene3d>
            <a:camera prst="orthographicFront">
              <a:rot lat="0" lon="0" rev="0"/>
            </a:camera>
            <a:lightRig rig="threePt" dir="t">
              <a:rot lat="0" lon="0" rev="6480000"/>
            </a:lightRig>
          </a:scene3d>
          <a:sp3d extrusionH="571500" contourW="12700">
            <a:bevelT w="260350" h="133350"/>
            <a:bevelB w="44450"/>
            <a:contourClr>
              <a:schemeClr val="accent6">
                <a:lumMod val="60000"/>
                <a:lumOff val="40000"/>
              </a:schemeClr>
            </a:contourClr>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Rectangle 7"/>
          <p:cNvSpPr>
            <a:spLocks/>
          </p:cNvSpPr>
          <p:nvPr/>
        </p:nvSpPr>
        <p:spPr bwMode="auto">
          <a:xfrm>
            <a:off x="4992688" y="233363"/>
            <a:ext cx="7785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r"/>
            <a:r>
              <a:rPr lang="en-US" dirty="0" err="1" smtClean="0">
                <a:solidFill>
                  <a:schemeClr val="tx1"/>
                </a:solidFill>
                <a:ea typeface="MS PGothic" pitchFamily="34" charset="-128"/>
              </a:rPr>
              <a:t>Betanulás</a:t>
            </a:r>
            <a:r>
              <a:rPr lang="en-US" dirty="0" smtClean="0">
                <a:solidFill>
                  <a:schemeClr val="tx1"/>
                </a:solidFill>
                <a:ea typeface="MS PGothic" pitchFamily="34" charset="-128"/>
              </a:rPr>
              <a:t> - </a:t>
            </a:r>
            <a:r>
              <a:rPr lang="en-US" dirty="0" err="1" smtClean="0">
                <a:solidFill>
                  <a:schemeClr val="tx1"/>
                </a:solidFill>
                <a:ea typeface="MS PGothic" pitchFamily="34" charset="-128"/>
              </a:rPr>
              <a:t>kilépés</a:t>
            </a:r>
            <a:endParaRPr lang="en-US" dirty="0">
              <a:solidFill>
                <a:schemeClr val="tx1"/>
              </a:solidFill>
              <a:ea typeface="MS PGothic" pitchFamily="34" charset="-128"/>
            </a:endParaRPr>
          </a:p>
        </p:txBody>
      </p:sp>
      <p:pic>
        <p:nvPicPr>
          <p:cNvPr id="20" name="Picture 19" descr="AD_prezihez_haromszog_viaduct-1.png"/>
          <p:cNvPicPr>
            <a:picLocks noChangeAspect="1"/>
          </p:cNvPicPr>
          <p:nvPr/>
        </p:nvPicPr>
        <p:blipFill rotWithShape="1">
          <a:blip r:embed="rId2">
            <a:extLst>
              <a:ext uri="{28A0092B-C50C-407E-A947-70E740481C1C}">
                <a14:useLocalDpi xmlns:a14="http://schemas.microsoft.com/office/drawing/2010/main" val="0"/>
              </a:ext>
            </a:extLst>
          </a:blip>
          <a:srcRect l="-2462" t="-10202" r="2462" b="10202"/>
          <a:stretch/>
        </p:blipFill>
        <p:spPr>
          <a:xfrm>
            <a:off x="453728" y="1708448"/>
            <a:ext cx="1872208" cy="1872208"/>
          </a:xfrm>
          <a:prstGeom prst="ellipse">
            <a:avLst/>
          </a:prstGeom>
          <a:solidFill>
            <a:schemeClr val="bg1"/>
          </a:solidFill>
          <a:ln w="28575" cap="rnd" cmpd="sng">
            <a:solidFill>
              <a:srgbClr val="660066"/>
            </a:solidFill>
          </a:ln>
          <a:effectLst/>
          <a:scene3d>
            <a:camera prst="orthographicFront"/>
            <a:lightRig rig="contrasting" dir="t">
              <a:rot lat="0" lon="0" rev="3000000"/>
            </a:lightRig>
          </a:scene3d>
          <a:sp3d contourW="7620">
            <a:bevelT w="95250" h="31750"/>
            <a:contourClr>
              <a:srgbClr val="333333"/>
            </a:contourClr>
          </a:sp3d>
        </p:spPr>
      </p:pic>
      <p:sp>
        <p:nvSpPr>
          <p:cNvPr id="68" name="TextBox 67"/>
          <p:cNvSpPr txBox="1"/>
          <p:nvPr/>
        </p:nvSpPr>
        <p:spPr>
          <a:xfrm>
            <a:off x="11936144" y="8909248"/>
            <a:ext cx="830952" cy="646331"/>
          </a:xfrm>
          <a:prstGeom prst="rect">
            <a:avLst/>
          </a:prstGeom>
          <a:noFill/>
        </p:spPr>
        <p:txBody>
          <a:bodyPr wrap="none" rtlCol="0">
            <a:spAutoFit/>
          </a:bodyPr>
          <a:lstStyle/>
          <a:p>
            <a:r>
              <a:rPr lang="en-US" sz="3600" dirty="0">
                <a:solidFill>
                  <a:schemeClr val="bg1"/>
                </a:solidFill>
                <a:latin typeface="Calibri"/>
                <a:cs typeface="Calibri"/>
              </a:rPr>
              <a:t>4</a:t>
            </a:r>
            <a:r>
              <a:rPr lang="en-US" sz="3600" dirty="0" smtClean="0">
                <a:solidFill>
                  <a:schemeClr val="bg1"/>
                </a:solidFill>
                <a:latin typeface="Calibri"/>
                <a:cs typeface="Calibri"/>
              </a:rPr>
              <a:t>/9</a:t>
            </a:r>
            <a:endParaRPr lang="en-US" sz="3600" dirty="0">
              <a:solidFill>
                <a:schemeClr val="bg1"/>
              </a:solidFill>
              <a:latin typeface="Calibri"/>
              <a:cs typeface="Calibri"/>
            </a:endParaRPr>
          </a:p>
        </p:txBody>
      </p:sp>
      <p:sp>
        <p:nvSpPr>
          <p:cNvPr id="9" name="Rectangle 8"/>
          <p:cNvSpPr/>
          <p:nvPr/>
        </p:nvSpPr>
        <p:spPr bwMode="auto">
          <a:xfrm>
            <a:off x="5782320" y="5380856"/>
            <a:ext cx="1440160" cy="576064"/>
          </a:xfrm>
          <a:prstGeom prst="rect">
            <a:avLst/>
          </a:prstGeom>
          <a:gradFill flip="none" rotWithShape="1">
            <a:gsLst>
              <a:gs pos="0">
                <a:schemeClr val="accent4">
                  <a:alpha val="27000"/>
                </a:schemeClr>
              </a:gs>
              <a:gs pos="100000">
                <a:srgbClr val="FFFFFF"/>
              </a:gs>
            </a:gsLst>
            <a:lin ang="15840000" scaled="0"/>
            <a:tileRect/>
          </a:gradFill>
          <a:ln w="25400" cap="flat" cmpd="sng" algn="ctr">
            <a:noFill/>
            <a:prstDash val="solid"/>
            <a:round/>
            <a:headEnd type="none" w="med" len="med"/>
            <a:tailEnd type="none" w="med" len="med"/>
          </a:ln>
          <a:effectLst/>
          <a:scene3d>
            <a:camera prst="orthographicFront">
              <a:rot lat="0" lon="21239993" rev="0"/>
            </a:camera>
            <a:lightRig rig="threePt" dir="t">
              <a:rot lat="0" lon="0" rev="15900000"/>
            </a:lightRig>
          </a:scene3d>
          <a:sp3d z="12700" extrusionH="679450">
            <a:bevelT w="146050" h="146050"/>
            <a:bevelB w="19050" h="127000"/>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Right Arrow 9"/>
          <p:cNvSpPr/>
          <p:nvPr/>
        </p:nvSpPr>
        <p:spPr bwMode="auto">
          <a:xfrm rot="19974147">
            <a:off x="422408" y="6726968"/>
            <a:ext cx="5328592" cy="605103"/>
          </a:xfrm>
          <a:prstGeom prst="rightArrow">
            <a:avLst>
              <a:gd name="adj1" fmla="val 50000"/>
              <a:gd name="adj2" fmla="val 60088"/>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ight Arrow 37"/>
          <p:cNvSpPr/>
          <p:nvPr/>
        </p:nvSpPr>
        <p:spPr bwMode="auto">
          <a:xfrm rot="19974147">
            <a:off x="7119492" y="3596772"/>
            <a:ext cx="5328592" cy="603607"/>
          </a:xfrm>
          <a:prstGeom prst="rightArrow">
            <a:avLst>
              <a:gd name="adj1" fmla="val 50000"/>
              <a:gd name="adj2" fmla="val 60088"/>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Rounded Rectangle 13"/>
          <p:cNvSpPr/>
          <p:nvPr/>
        </p:nvSpPr>
        <p:spPr bwMode="auto">
          <a:xfrm>
            <a:off x="6430392" y="3689405"/>
            <a:ext cx="1872208" cy="936104"/>
          </a:xfrm>
          <a:prstGeom prst="roundRect">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Gill Sans" charset="0"/>
                <a:ea typeface="ヒラギノ角ゴ ProN W3" charset="0"/>
                <a:cs typeface="ヒラギノ角ゴ ProN W3" charset="0"/>
              </a:rPr>
              <a:t>Tudásátadás</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46" name="Rounded Rectangle 45"/>
          <p:cNvSpPr/>
          <p:nvPr/>
        </p:nvSpPr>
        <p:spPr bwMode="auto">
          <a:xfrm>
            <a:off x="8014568" y="2897317"/>
            <a:ext cx="1872208" cy="936104"/>
          </a:xfrm>
          <a:prstGeom prst="roundRect">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Gill Sans" charset="0"/>
                <a:ea typeface="ヒラギノ角ゴ ProN W3" charset="0"/>
                <a:cs typeface="ヒラギノ角ゴ ProN W3" charset="0"/>
              </a:rPr>
              <a:t>G</a:t>
            </a:r>
            <a:r>
              <a:rPr lang="en-US" sz="2400" dirty="0" err="1" smtClean="0">
                <a:solidFill>
                  <a:schemeClr val="bg1"/>
                </a:solidFill>
                <a:latin typeface="Gill Sans" charset="0"/>
                <a:ea typeface="ヒラギノ角ゴ ProN W3" charset="0"/>
                <a:cs typeface="ヒラギノ角ゴ ProN W3" charset="0"/>
              </a:rPr>
              <a:t>yakorlatok</a:t>
            </a:r>
            <a:r>
              <a:rPr lang="en-US" sz="2400" dirty="0" smtClean="0">
                <a:solidFill>
                  <a:schemeClr val="bg1"/>
                </a:solidFill>
                <a:latin typeface="Gill Sans" charset="0"/>
                <a:ea typeface="ヒラギノ角ゴ ProN W3" charset="0"/>
                <a:cs typeface="ヒラギノ角ゴ ProN W3" charset="0"/>
              </a:rPr>
              <a:t> </a:t>
            </a:r>
            <a:r>
              <a:rPr lang="en-US" sz="2400" dirty="0" err="1" smtClean="0">
                <a:solidFill>
                  <a:schemeClr val="bg1"/>
                </a:solidFill>
                <a:latin typeface="Gill Sans" charset="0"/>
                <a:ea typeface="ヒラギノ角ゴ ProN W3" charset="0"/>
                <a:cs typeface="ヒラギノ角ゴ ProN W3" charset="0"/>
              </a:rPr>
              <a:t>leírása</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47" name="Rounded Rectangle 46"/>
          <p:cNvSpPr/>
          <p:nvPr/>
        </p:nvSpPr>
        <p:spPr bwMode="auto">
          <a:xfrm>
            <a:off x="9598744" y="2105229"/>
            <a:ext cx="1872208" cy="936104"/>
          </a:xfrm>
          <a:prstGeom prst="roundRect">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Gill Sans" charset="0"/>
                <a:ea typeface="ヒラギノ角ゴ ProN W3" charset="0"/>
                <a:cs typeface="ヒラギノ角ゴ ProN W3" charset="0"/>
              </a:rPr>
              <a:t>Megtalálás</a:t>
            </a:r>
            <a:r>
              <a:rPr lang="en-US" sz="2400" dirty="0" smtClean="0">
                <a:solidFill>
                  <a:schemeClr val="bg1"/>
                </a:solidFill>
                <a:latin typeface="Gill Sans" charset="0"/>
                <a:ea typeface="ヒラギノ角ゴ ProN W3" charset="0"/>
                <a:cs typeface="ヒラギノ角ゴ ProN W3" charset="0"/>
              </a:rPr>
              <a:t> </a:t>
            </a:r>
            <a:r>
              <a:rPr lang="en-US" sz="2400" dirty="0" err="1" smtClean="0">
                <a:solidFill>
                  <a:schemeClr val="bg1"/>
                </a:solidFill>
                <a:latin typeface="Gill Sans" charset="0"/>
                <a:ea typeface="ヒラギノ角ゴ ProN W3" charset="0"/>
                <a:cs typeface="ヒラギノ角ゴ ProN W3" charset="0"/>
              </a:rPr>
              <a:t>és</a:t>
            </a:r>
            <a:r>
              <a:rPr lang="en-US" sz="2400" dirty="0" smtClean="0">
                <a:solidFill>
                  <a:schemeClr val="bg1"/>
                </a:solidFill>
                <a:latin typeface="Gill Sans" charset="0"/>
                <a:ea typeface="ヒラギノ角ゴ ProN W3" charset="0"/>
                <a:cs typeface="ヒラギノ角ゴ ProN W3" charset="0"/>
              </a:rPr>
              <a:t> </a:t>
            </a:r>
            <a:r>
              <a:rPr lang="en-US" sz="2400" dirty="0" err="1" smtClean="0">
                <a:solidFill>
                  <a:schemeClr val="bg1"/>
                </a:solidFill>
                <a:latin typeface="Gill Sans" charset="0"/>
                <a:ea typeface="ヒラギノ角ゴ ProN W3" charset="0"/>
                <a:cs typeface="ヒラギノ角ゴ ProN W3" charset="0"/>
              </a:rPr>
              <a:t>alkalmazás</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48" name="Rounded Rectangle 47"/>
          <p:cNvSpPr/>
          <p:nvPr/>
        </p:nvSpPr>
        <p:spPr bwMode="auto">
          <a:xfrm>
            <a:off x="93688" y="6749008"/>
            <a:ext cx="1872208" cy="936104"/>
          </a:xfrm>
          <a:prstGeom prst="roundRect">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Gill Sans" charset="0"/>
                <a:ea typeface="ヒラギノ角ゴ ProN W3" charset="0"/>
                <a:cs typeface="ヒラギノ角ゴ ProN W3" charset="0"/>
              </a:rPr>
              <a:t>Beléptető</a:t>
            </a:r>
            <a:r>
              <a:rPr lang="en-US" sz="2400" dirty="0" smtClean="0">
                <a:solidFill>
                  <a:schemeClr val="bg1"/>
                </a:solidFill>
                <a:latin typeface="Gill Sans" charset="0"/>
                <a:ea typeface="ヒラギノ角ゴ ProN W3" charset="0"/>
                <a:cs typeface="ヒラギノ角ゴ ProN W3" charset="0"/>
              </a:rPr>
              <a:t> </a:t>
            </a:r>
            <a:r>
              <a:rPr lang="en-US" sz="2400" dirty="0" err="1" smtClean="0">
                <a:solidFill>
                  <a:schemeClr val="bg1"/>
                </a:solidFill>
                <a:latin typeface="Gill Sans" charset="0"/>
                <a:ea typeface="ヒラギノ角ゴ ProN W3" charset="0"/>
                <a:cs typeface="ヒラギノ角ゴ ProN W3" charset="0"/>
              </a:rPr>
              <a:t>képzés</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49" name="Rounded Rectangle 48"/>
          <p:cNvSpPr/>
          <p:nvPr/>
        </p:nvSpPr>
        <p:spPr bwMode="auto">
          <a:xfrm>
            <a:off x="1533848" y="5956920"/>
            <a:ext cx="1872208" cy="936104"/>
          </a:xfrm>
          <a:prstGeom prst="roundRect">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Gill Sans" charset="0"/>
                <a:ea typeface="ヒラギノ角ゴ ProN W3" charset="0"/>
                <a:cs typeface="ヒラギノ角ゴ ProN W3" charset="0"/>
              </a:rPr>
              <a:t>Gyakorlás</a:t>
            </a:r>
            <a:r>
              <a:rPr lang="en-US" sz="2400" dirty="0" smtClean="0">
                <a:solidFill>
                  <a:schemeClr val="bg1"/>
                </a:solidFill>
                <a:latin typeface="Gill Sans" charset="0"/>
                <a:ea typeface="ヒラギノ角ゴ ProN W3" charset="0"/>
                <a:cs typeface="ヒラギノ角ゴ ProN W3" charset="0"/>
              </a:rPr>
              <a:t>, </a:t>
            </a:r>
            <a:r>
              <a:rPr lang="en-US" sz="2400" dirty="0" err="1" smtClean="0">
                <a:solidFill>
                  <a:schemeClr val="bg1"/>
                </a:solidFill>
                <a:latin typeface="Gill Sans" charset="0"/>
                <a:ea typeface="ヒラギノ角ゴ ProN W3" charset="0"/>
                <a:cs typeface="ヒラギノ角ゴ ProN W3" charset="0"/>
              </a:rPr>
              <a:t>emlékeztetés</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51" name="Rounded Rectangle 50"/>
          <p:cNvSpPr/>
          <p:nvPr/>
        </p:nvSpPr>
        <p:spPr bwMode="auto">
          <a:xfrm>
            <a:off x="3118024" y="5092824"/>
            <a:ext cx="1872208" cy="936104"/>
          </a:xfrm>
          <a:prstGeom prst="roundRect">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Gill Sans" charset="0"/>
                <a:ea typeface="ヒラギノ角ゴ ProN W3" charset="0"/>
                <a:cs typeface="ヒラギノ角ゴ ProN W3" charset="0"/>
              </a:rPr>
              <a:t>Alkalmazás</a:t>
            </a:r>
            <a:r>
              <a:rPr lang="en-US" sz="2400" dirty="0" smtClean="0">
                <a:solidFill>
                  <a:schemeClr val="bg1"/>
                </a:solidFill>
                <a:latin typeface="Gill Sans" charset="0"/>
                <a:ea typeface="ヒラギノ角ゴ ProN W3" charset="0"/>
                <a:cs typeface="ヒラギノ角ゴ ProN W3" charset="0"/>
              </a:rPr>
              <a:t>, </a:t>
            </a:r>
            <a:r>
              <a:rPr lang="en-US" sz="2400" dirty="0" err="1" smtClean="0">
                <a:solidFill>
                  <a:schemeClr val="bg1"/>
                </a:solidFill>
                <a:latin typeface="Gill Sans" charset="0"/>
                <a:ea typeface="ヒラギノ角ゴ ProN W3" charset="0"/>
                <a:cs typeface="ヒラギノ角ゴ ProN W3" charset="0"/>
              </a:rPr>
              <a:t>kérdezés</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57" name="Rounded Rectangle 56"/>
          <p:cNvSpPr/>
          <p:nvPr/>
        </p:nvSpPr>
        <p:spPr bwMode="auto">
          <a:xfrm>
            <a:off x="8734648" y="5020816"/>
            <a:ext cx="4032448" cy="3384376"/>
          </a:xfrm>
          <a:prstGeom prst="roundRect">
            <a:avLst/>
          </a:prstGeom>
          <a:gradFill>
            <a:gsLst>
              <a:gs pos="25000">
                <a:srgbClr val="A890DA"/>
              </a:gs>
              <a:gs pos="90000">
                <a:schemeClr val="accent4">
                  <a:tint val="50000"/>
                  <a:shade val="100000"/>
                  <a:satMod val="350000"/>
                </a:schemeClr>
              </a:gs>
            </a:gsLst>
            <a:lin ang="15900000" scaled="0"/>
          </a:gra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6" name="TextBox 55"/>
          <p:cNvSpPr txBox="1"/>
          <p:nvPr/>
        </p:nvSpPr>
        <p:spPr>
          <a:xfrm>
            <a:off x="8806656" y="5236840"/>
            <a:ext cx="3826689" cy="3046988"/>
          </a:xfrm>
          <a:prstGeom prst="rect">
            <a:avLst/>
          </a:prstGeom>
          <a:noFill/>
        </p:spPr>
        <p:txBody>
          <a:bodyPr wrap="none" rtlCol="0">
            <a:spAutoFit/>
          </a:bodyPr>
          <a:lstStyle>
            <a:defPPr>
              <a:defRPr lang="en-US"/>
            </a:defPPr>
            <a:lvl1pPr marL="342900" indent="-342900" algn="l">
              <a:buFont typeface="Wingdings" charset="2"/>
              <a:buChar char="ü"/>
              <a:defRPr sz="2400"/>
            </a:lvl1pPr>
          </a:lstStyle>
          <a:p>
            <a:r>
              <a:rPr lang="en-US" dirty="0" err="1" smtClean="0"/>
              <a:t>Pozíció</a:t>
            </a:r>
            <a:r>
              <a:rPr lang="en-US" dirty="0" smtClean="0"/>
              <a:t> </a:t>
            </a:r>
            <a:r>
              <a:rPr lang="en-US" dirty="0" err="1" smtClean="0"/>
              <a:t>alapú</a:t>
            </a:r>
            <a:r>
              <a:rPr lang="en-US" dirty="0" smtClean="0"/>
              <a:t> </a:t>
            </a:r>
            <a:r>
              <a:rPr lang="en-US" dirty="0" err="1" smtClean="0"/>
              <a:t>eset</a:t>
            </a:r>
            <a:r>
              <a:rPr lang="en-US" dirty="0" smtClean="0"/>
              <a:t> </a:t>
            </a:r>
            <a:r>
              <a:rPr lang="en-US" dirty="0" err="1" smtClean="0"/>
              <a:t>bázis</a:t>
            </a:r>
            <a:endParaRPr lang="en-US" dirty="0"/>
          </a:p>
          <a:p>
            <a:endParaRPr lang="en-US" dirty="0"/>
          </a:p>
          <a:p>
            <a:r>
              <a:rPr lang="en-US" dirty="0" err="1" smtClean="0"/>
              <a:t>Jelenségre</a:t>
            </a:r>
            <a:r>
              <a:rPr lang="en-US" dirty="0" smtClean="0"/>
              <a:t> </a:t>
            </a:r>
            <a:r>
              <a:rPr lang="en-US" dirty="0" err="1" smtClean="0"/>
              <a:t>keresés</a:t>
            </a:r>
            <a:endParaRPr lang="en-US" dirty="0"/>
          </a:p>
          <a:p>
            <a:endParaRPr lang="en-US" dirty="0"/>
          </a:p>
          <a:p>
            <a:r>
              <a:rPr lang="en-US" dirty="0" err="1" smtClean="0"/>
              <a:t>Kérdések</a:t>
            </a:r>
            <a:r>
              <a:rPr lang="en-US" dirty="0" err="1" smtClean="0"/>
              <a:t>ből</a:t>
            </a:r>
            <a:r>
              <a:rPr lang="en-US" dirty="0" smtClean="0"/>
              <a:t> is </a:t>
            </a:r>
            <a:r>
              <a:rPr lang="en-US" dirty="0" err="1" smtClean="0"/>
              <a:t>esetek</a:t>
            </a:r>
            <a:endParaRPr lang="en-US" dirty="0"/>
          </a:p>
          <a:p>
            <a:endParaRPr lang="en-US" dirty="0"/>
          </a:p>
          <a:p>
            <a:r>
              <a:rPr lang="en-US" dirty="0" err="1" smtClean="0"/>
              <a:t>Távozóktól</a:t>
            </a:r>
            <a:r>
              <a:rPr lang="en-US" dirty="0" smtClean="0"/>
              <a:t> </a:t>
            </a:r>
            <a:r>
              <a:rPr lang="en-US" dirty="0" err="1" smtClean="0"/>
              <a:t>összegyűjtött</a:t>
            </a:r>
            <a:r>
              <a:rPr lang="en-US" dirty="0" smtClean="0"/>
              <a:t>, </a:t>
            </a:r>
            <a:br>
              <a:rPr lang="en-US" dirty="0" smtClean="0"/>
            </a:br>
            <a:r>
              <a:rPr lang="en-US" dirty="0" err="1" smtClean="0"/>
              <a:t>strukturált</a:t>
            </a:r>
            <a:r>
              <a:rPr lang="en-US" dirty="0" smtClean="0"/>
              <a:t> </a:t>
            </a:r>
            <a:r>
              <a:rPr lang="en-US" dirty="0" err="1" smtClean="0"/>
              <a:t>esetek</a:t>
            </a:r>
            <a:endParaRPr lang="en-US" dirty="0"/>
          </a:p>
        </p:txBody>
      </p:sp>
    </p:spTree>
    <p:extLst>
      <p:ext uri="{BB962C8B-B14F-4D97-AF65-F5344CB8AC3E}">
        <p14:creationId xmlns:p14="http://schemas.microsoft.com/office/powerpoint/2010/main" val="25486402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animBg="1"/>
      <p:bldP spid="14" grpId="0" animBg="1"/>
      <p:bldP spid="46" grpId="0" animBg="1"/>
      <p:bldP spid="47" grpId="0" animBg="1"/>
      <p:bldP spid="48" grpId="0" animBg="1"/>
      <p:bldP spid="49" grpId="0" animBg="1"/>
      <p:bldP spid="51" grpId="0" animBg="1"/>
      <p:bldP spid="57" grpId="0" animBg="1"/>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bwMode="auto">
          <a:xfrm flipV="1">
            <a:off x="3054001" y="5233796"/>
            <a:ext cx="7632848" cy="1872208"/>
          </a:xfrm>
          <a:prstGeom prst="rightArrow">
            <a:avLst>
              <a:gd name="adj1" fmla="val 65900"/>
              <a:gd name="adj2" fmla="val 50000"/>
            </a:avLst>
          </a:prstGeom>
          <a:solidFill>
            <a:schemeClr val="accent1"/>
          </a:solidFill>
          <a:ln w="25400" cap="flat" cmpd="sng" algn="ctr">
            <a:noFill/>
            <a:prstDash val="solid"/>
            <a:round/>
            <a:headEnd type="none" w="med" len="med"/>
            <a:tailEnd type="none" w="med" len="med"/>
          </a:ln>
          <a:effectLst/>
          <a:scene3d>
            <a:camera prst="orthographicFront">
              <a:rot lat="17819988" lon="0" rev="0"/>
            </a:camera>
            <a:lightRig rig="threePt" dir="t">
              <a:rot lat="0" lon="0" rev="11100000"/>
            </a:lightRig>
          </a:scene3d>
          <a:sp3d extrusionH="50800">
            <a:bevelT w="12700"/>
            <a:bevelB w="57150" h="82550"/>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Rectangle 7"/>
          <p:cNvSpPr>
            <a:spLocks/>
          </p:cNvSpPr>
          <p:nvPr/>
        </p:nvSpPr>
        <p:spPr bwMode="auto">
          <a:xfrm>
            <a:off x="4992688" y="233363"/>
            <a:ext cx="7785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r"/>
            <a:r>
              <a:rPr lang="en-US" dirty="0" smtClean="0">
                <a:solidFill>
                  <a:schemeClr val="tx1"/>
                </a:solidFill>
                <a:ea typeface="MS PGothic" pitchFamily="34" charset="-128"/>
              </a:rPr>
              <a:t>Mentoring - Training</a:t>
            </a:r>
            <a:endParaRPr lang="en-US" dirty="0">
              <a:solidFill>
                <a:schemeClr val="tx1"/>
              </a:solidFill>
              <a:ea typeface="MS PGothic" pitchFamily="34" charset="-128"/>
            </a:endParaRPr>
          </a:p>
        </p:txBody>
      </p:sp>
      <p:pic>
        <p:nvPicPr>
          <p:cNvPr id="21" name="Picture 20" descr="AD_prezihez_haromszog_leadder-1.png"/>
          <p:cNvPicPr>
            <a:picLocks noChangeAspect="1"/>
          </p:cNvPicPr>
          <p:nvPr/>
        </p:nvPicPr>
        <p:blipFill rotWithShape="1">
          <a:blip r:embed="rId2">
            <a:extLst>
              <a:ext uri="{28A0092B-C50C-407E-A947-70E740481C1C}">
                <a14:useLocalDpi xmlns:a14="http://schemas.microsoft.com/office/drawing/2010/main" val="0"/>
              </a:ext>
            </a:extLst>
          </a:blip>
          <a:srcRect l="17606" t="11680" r="18252" b="28770"/>
          <a:stretch/>
        </p:blipFill>
        <p:spPr>
          <a:xfrm>
            <a:off x="453728" y="1708448"/>
            <a:ext cx="1872208" cy="1872209"/>
          </a:xfrm>
          <a:prstGeom prst="ellipse">
            <a:avLst/>
          </a:prstGeom>
          <a:solidFill>
            <a:schemeClr val="bg1"/>
          </a:solidFill>
          <a:ln w="28575" cap="rnd" cmpd="sng">
            <a:solidFill>
              <a:srgbClr val="660066"/>
            </a:solidFill>
          </a:ln>
          <a:effectLst/>
          <a:scene3d>
            <a:camera prst="orthographicFront"/>
            <a:lightRig rig="contrasting" dir="t">
              <a:rot lat="0" lon="0" rev="3000000"/>
            </a:lightRig>
          </a:scene3d>
          <a:sp3d contourW="7620">
            <a:bevelT w="95250" h="31750"/>
            <a:contourClr>
              <a:srgbClr val="333333"/>
            </a:contourClr>
          </a:sp3d>
        </p:spPr>
      </p:pic>
      <p:sp>
        <p:nvSpPr>
          <p:cNvPr id="68" name="TextBox 67"/>
          <p:cNvSpPr txBox="1"/>
          <p:nvPr/>
        </p:nvSpPr>
        <p:spPr>
          <a:xfrm>
            <a:off x="11936144" y="8909248"/>
            <a:ext cx="830952" cy="646331"/>
          </a:xfrm>
          <a:prstGeom prst="rect">
            <a:avLst/>
          </a:prstGeom>
          <a:noFill/>
        </p:spPr>
        <p:txBody>
          <a:bodyPr wrap="none" rtlCol="0">
            <a:spAutoFit/>
          </a:bodyPr>
          <a:lstStyle/>
          <a:p>
            <a:r>
              <a:rPr lang="en-US" sz="3600" dirty="0">
                <a:solidFill>
                  <a:schemeClr val="bg1"/>
                </a:solidFill>
                <a:latin typeface="Calibri"/>
                <a:cs typeface="Calibri"/>
              </a:rPr>
              <a:t>5</a:t>
            </a:r>
            <a:r>
              <a:rPr lang="en-US" sz="3600" dirty="0" smtClean="0">
                <a:solidFill>
                  <a:schemeClr val="bg1"/>
                </a:solidFill>
                <a:latin typeface="Calibri"/>
                <a:cs typeface="Calibri"/>
              </a:rPr>
              <a:t>/9</a:t>
            </a:r>
            <a:endParaRPr lang="en-US" sz="3600" dirty="0">
              <a:solidFill>
                <a:schemeClr val="bg1"/>
              </a:solidFill>
              <a:latin typeface="Calibri"/>
              <a:cs typeface="Calibri"/>
            </a:endParaRPr>
          </a:p>
        </p:txBody>
      </p:sp>
      <p:sp>
        <p:nvSpPr>
          <p:cNvPr id="36" name="Rounded Rectangle 35"/>
          <p:cNvSpPr/>
          <p:nvPr/>
        </p:nvSpPr>
        <p:spPr bwMode="auto">
          <a:xfrm>
            <a:off x="3270025" y="5161788"/>
            <a:ext cx="1872208" cy="936104"/>
          </a:xfrm>
          <a:prstGeom prst="roundRect">
            <a:avLst/>
          </a:prstGeom>
          <a:ln>
            <a:headEnd type="none" w="med" len="med"/>
            <a:tailEnd type="none" w="med" len="med"/>
          </a:ln>
          <a:effectLst>
            <a:outerShdw blurRad="40000" dist="23000" dir="5400000" rotWithShape="0">
              <a:srgbClr val="000000">
                <a:alpha val="35000"/>
              </a:srgbClr>
            </a:outerShdw>
            <a:reflection blurRad="6350" stA="50000" endA="300" endPos="55000" dir="5400000" sy="-100000" algn="bl" rotWithShape="0"/>
          </a:effectLst>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Gill Sans" charset="0"/>
                <a:ea typeface="ヒラギノ角ゴ ProN W3" charset="0"/>
                <a:cs typeface="ヒラギノ角ゴ ProN W3" charset="0"/>
              </a:rPr>
              <a:t>Átadás</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38" name="Rounded Rectangle 37"/>
          <p:cNvSpPr/>
          <p:nvPr/>
        </p:nvSpPr>
        <p:spPr bwMode="auto">
          <a:xfrm>
            <a:off x="5574281" y="5161788"/>
            <a:ext cx="1872208" cy="936104"/>
          </a:xfrm>
          <a:prstGeom prst="roundRect">
            <a:avLst/>
          </a:prstGeom>
          <a:ln>
            <a:headEnd type="none" w="med" len="med"/>
            <a:tailEnd type="none" w="med" len="med"/>
          </a:ln>
          <a:effectLst>
            <a:outerShdw blurRad="40000" dist="23000" dir="5400000" rotWithShape="0">
              <a:srgbClr val="000000">
                <a:alpha val="35000"/>
              </a:srgbClr>
            </a:outerShdw>
            <a:reflection blurRad="6350" stA="50000" endA="300" endPos="55000" dir="5400000" sy="-100000" algn="bl" rotWithShape="0"/>
          </a:effectLst>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Gill Sans" charset="0"/>
                <a:ea typeface="ヒラギノ角ゴ ProN W3" charset="0"/>
                <a:cs typeface="ヒラギノ角ゴ ProN W3" charset="0"/>
              </a:rPr>
              <a:t>Feldolgozás</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39" name="Rounded Rectangle 38"/>
          <p:cNvSpPr/>
          <p:nvPr/>
        </p:nvSpPr>
        <p:spPr bwMode="auto">
          <a:xfrm>
            <a:off x="7878537" y="5161788"/>
            <a:ext cx="1872208" cy="936104"/>
          </a:xfrm>
          <a:prstGeom prst="roundRect">
            <a:avLst/>
          </a:prstGeom>
          <a:ln>
            <a:headEnd type="none" w="med" len="med"/>
            <a:tailEnd type="none" w="med" len="med"/>
          </a:ln>
          <a:effectLst>
            <a:outerShdw blurRad="40000" dist="23000" dir="5400000" rotWithShape="0">
              <a:srgbClr val="000000">
                <a:alpha val="35000"/>
              </a:srgbClr>
            </a:outerShdw>
            <a:reflection blurRad="6350" stA="50000" endA="300" endPos="55000" dir="5400000" sy="-100000" algn="bl" rotWithShape="0"/>
          </a:effectLst>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Gill Sans" charset="0"/>
                <a:ea typeface="ヒラギノ角ゴ ProN W3" charset="0"/>
                <a:cs typeface="ヒラギノ角ゴ ProN W3" charset="0"/>
              </a:rPr>
              <a:t>Alkalmazás</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8" name="Up Ribbon 7"/>
          <p:cNvSpPr/>
          <p:nvPr/>
        </p:nvSpPr>
        <p:spPr bwMode="auto">
          <a:xfrm rot="20966037">
            <a:off x="2333921" y="3526119"/>
            <a:ext cx="3024336" cy="1152128"/>
          </a:xfrm>
          <a:prstGeom prst="ribbon2">
            <a:avLst>
              <a:gd name="adj1" fmla="val 13785"/>
              <a:gd name="adj2" fmla="val 75000"/>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Gill Sans" charset="0"/>
                <a:ea typeface="ヒラギノ角ゴ ProN W3" charset="0"/>
                <a:cs typeface="ヒラギノ角ゴ ProN W3" charset="0"/>
                <a:sym typeface="Gill Sans" charset="0"/>
              </a:rPr>
              <a:t>Management trainee</a:t>
            </a:r>
            <a:r>
              <a:rPr kumimoji="0" lang="en-US" sz="2400" b="0" i="0" u="none" strike="noStrike" cap="none" normalizeH="0" dirty="0" smtClean="0">
                <a:ln>
                  <a:noFill/>
                </a:ln>
                <a:solidFill>
                  <a:schemeClr val="tx2"/>
                </a:solidFill>
                <a:effectLst/>
                <a:latin typeface="Gill Sans" charset="0"/>
                <a:ea typeface="ヒラギノ角ゴ ProN W3" charset="0"/>
                <a:cs typeface="ヒラギノ角ゴ ProN W3" charset="0"/>
                <a:sym typeface="Gill Sans" charset="0"/>
              </a:rPr>
              <a:t> program</a:t>
            </a:r>
            <a:endParaRPr kumimoji="0" lang="en-US" sz="2400" b="0" i="0" u="none" strike="noStrike" cap="none" normalizeH="0" baseline="0" dirty="0">
              <a:ln>
                <a:noFill/>
              </a:ln>
              <a:solidFill>
                <a:schemeClr val="tx2"/>
              </a:solidFill>
              <a:effectLst/>
              <a:latin typeface="Gill Sans" charset="0"/>
              <a:ea typeface="ヒラギノ角ゴ ProN W3" charset="0"/>
              <a:cs typeface="ヒラギノ角ゴ ProN W3" charset="0"/>
              <a:sym typeface="Gill Sans" charset="0"/>
            </a:endParaRPr>
          </a:p>
        </p:txBody>
      </p:sp>
      <p:sp>
        <p:nvSpPr>
          <p:cNvPr id="42" name="Up Ribbon 41"/>
          <p:cNvSpPr/>
          <p:nvPr/>
        </p:nvSpPr>
        <p:spPr bwMode="auto">
          <a:xfrm rot="21275528">
            <a:off x="3560435" y="1925493"/>
            <a:ext cx="3024336" cy="1152128"/>
          </a:xfrm>
          <a:prstGeom prst="ribbon2">
            <a:avLst>
              <a:gd name="adj1" fmla="val 13785"/>
              <a:gd name="adj2" fmla="val 75000"/>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2"/>
                </a:solidFill>
                <a:effectLst/>
                <a:latin typeface="Gill Sans" charset="0"/>
                <a:ea typeface="ヒラギノ角ゴ ProN W3" charset="0"/>
                <a:cs typeface="ヒラギノ角ゴ ProN W3" charset="0"/>
                <a:sym typeface="Gill Sans" charset="0"/>
              </a:rPr>
              <a:t>Tehetség-menedzsment</a:t>
            </a:r>
            <a:endParaRPr kumimoji="0" lang="en-US" sz="2400" b="0" i="0" u="none" strike="noStrike" cap="none" normalizeH="0" baseline="0" dirty="0">
              <a:ln>
                <a:noFill/>
              </a:ln>
              <a:solidFill>
                <a:schemeClr val="tx2"/>
              </a:solidFill>
              <a:effectLst/>
              <a:latin typeface="Gill Sans" charset="0"/>
              <a:ea typeface="ヒラギノ角ゴ ProN W3" charset="0"/>
              <a:cs typeface="ヒラギノ角ゴ ProN W3" charset="0"/>
              <a:sym typeface="Gill Sans" charset="0"/>
            </a:endParaRPr>
          </a:p>
        </p:txBody>
      </p:sp>
      <p:sp>
        <p:nvSpPr>
          <p:cNvPr id="43" name="Up Ribbon 42"/>
          <p:cNvSpPr/>
          <p:nvPr/>
        </p:nvSpPr>
        <p:spPr bwMode="auto">
          <a:xfrm>
            <a:off x="5646289" y="3289580"/>
            <a:ext cx="3024336" cy="1152128"/>
          </a:xfrm>
          <a:prstGeom prst="ribbon2">
            <a:avLst>
              <a:gd name="adj1" fmla="val 13785"/>
              <a:gd name="adj2" fmla="val 75000"/>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Gill Sans" charset="0"/>
                <a:ea typeface="ヒラギノ角ゴ ProN W3" charset="0"/>
                <a:cs typeface="ヒラギノ角ゴ ProN W3" charset="0"/>
                <a:sym typeface="Gill Sans" charset="0"/>
              </a:rPr>
              <a:t>Mentoring</a:t>
            </a:r>
            <a:endParaRPr kumimoji="0" lang="en-US" sz="2400" b="0" i="0" u="none" strike="noStrike" cap="none" normalizeH="0" baseline="0" dirty="0">
              <a:ln>
                <a:noFill/>
              </a:ln>
              <a:solidFill>
                <a:schemeClr val="tx2"/>
              </a:solidFill>
              <a:effectLst/>
              <a:latin typeface="Gill Sans" charset="0"/>
              <a:ea typeface="ヒラギノ角ゴ ProN W3" charset="0"/>
              <a:cs typeface="ヒラギノ角ゴ ProN W3" charset="0"/>
              <a:sym typeface="Gill Sans" charset="0"/>
            </a:endParaRPr>
          </a:p>
        </p:txBody>
      </p:sp>
      <p:sp>
        <p:nvSpPr>
          <p:cNvPr id="44" name="Up Ribbon 43"/>
          <p:cNvSpPr/>
          <p:nvPr/>
        </p:nvSpPr>
        <p:spPr bwMode="auto">
          <a:xfrm rot="416408">
            <a:off x="7315953" y="1958954"/>
            <a:ext cx="3024336" cy="1152128"/>
          </a:xfrm>
          <a:prstGeom prst="ribbon2">
            <a:avLst>
              <a:gd name="adj1" fmla="val 13785"/>
              <a:gd name="adj2" fmla="val 75000"/>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Gill Sans" charset="0"/>
                <a:ea typeface="ヒラギノ角ゴ ProN W3" charset="0"/>
                <a:cs typeface="ヒラギノ角ゴ ProN W3" charset="0"/>
                <a:sym typeface="Gill Sans" charset="0"/>
              </a:rPr>
              <a:t>Leadership pipeline</a:t>
            </a:r>
            <a:endParaRPr kumimoji="0" lang="en-US" sz="2400" b="0" i="0" u="none" strike="noStrike" cap="none" normalizeH="0" baseline="0" dirty="0">
              <a:ln>
                <a:noFill/>
              </a:ln>
              <a:solidFill>
                <a:schemeClr val="tx2"/>
              </a:solidFill>
              <a:effectLst/>
              <a:latin typeface="Gill Sans" charset="0"/>
              <a:ea typeface="ヒラギノ角ゴ ProN W3" charset="0"/>
              <a:cs typeface="ヒラギノ角ゴ ProN W3" charset="0"/>
              <a:sym typeface="Gill Sans" charset="0"/>
            </a:endParaRPr>
          </a:p>
        </p:txBody>
      </p:sp>
      <p:sp>
        <p:nvSpPr>
          <p:cNvPr id="46" name="Up Ribbon 45"/>
          <p:cNvSpPr/>
          <p:nvPr/>
        </p:nvSpPr>
        <p:spPr bwMode="auto">
          <a:xfrm rot="978943">
            <a:off x="8979601" y="3683097"/>
            <a:ext cx="3024336" cy="1152128"/>
          </a:xfrm>
          <a:prstGeom prst="ribbon2">
            <a:avLst>
              <a:gd name="adj1" fmla="val 13785"/>
              <a:gd name="adj2" fmla="val 75000"/>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2"/>
                </a:solidFill>
                <a:effectLst/>
                <a:latin typeface="Gill Sans" charset="0"/>
                <a:ea typeface="ヒラギノ角ゴ ProN W3" charset="0"/>
                <a:cs typeface="ヒラギノ角ゴ ProN W3" charset="0"/>
                <a:sym typeface="Gill Sans" charset="0"/>
              </a:rPr>
              <a:t>Képzés</a:t>
            </a:r>
            <a:endParaRPr kumimoji="0" lang="en-US" sz="2400" b="0" i="0" u="none" strike="noStrike" cap="none" normalizeH="0" baseline="0" dirty="0">
              <a:ln>
                <a:noFill/>
              </a:ln>
              <a:solidFill>
                <a:schemeClr val="tx2"/>
              </a:solidFill>
              <a:effectLst/>
              <a:latin typeface="Gill Sans" charset="0"/>
              <a:ea typeface="ヒラギノ角ゴ ProN W3" charset="0"/>
              <a:cs typeface="ヒラギノ角ゴ ProN W3" charset="0"/>
              <a:sym typeface="Gill Sans" charset="0"/>
            </a:endParaRPr>
          </a:p>
        </p:txBody>
      </p:sp>
      <p:sp>
        <p:nvSpPr>
          <p:cNvPr id="49" name="Rounded Rectangle 48"/>
          <p:cNvSpPr/>
          <p:nvPr/>
        </p:nvSpPr>
        <p:spPr bwMode="auto">
          <a:xfrm>
            <a:off x="1965896" y="7037040"/>
            <a:ext cx="9289032" cy="1512168"/>
          </a:xfrm>
          <a:prstGeom prst="roundRect">
            <a:avLst/>
          </a:prstGeom>
          <a:gradFill>
            <a:gsLst>
              <a:gs pos="25000">
                <a:srgbClr val="A890DA"/>
              </a:gs>
              <a:gs pos="90000">
                <a:schemeClr val="accent4">
                  <a:tint val="50000"/>
                  <a:shade val="100000"/>
                  <a:satMod val="350000"/>
                </a:schemeClr>
              </a:gs>
            </a:gsLst>
            <a:lin ang="15900000" scaled="0"/>
          </a:gra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nvSpPr>
        <p:spPr>
          <a:xfrm>
            <a:off x="2469952" y="7181056"/>
            <a:ext cx="4108817" cy="1200328"/>
          </a:xfrm>
          <a:prstGeom prst="rect">
            <a:avLst/>
          </a:prstGeom>
          <a:noFill/>
        </p:spPr>
        <p:txBody>
          <a:bodyPr wrap="none" rtlCol="0">
            <a:spAutoFit/>
          </a:bodyPr>
          <a:lstStyle>
            <a:defPPr>
              <a:defRPr lang="en-US"/>
            </a:defPPr>
            <a:lvl1pPr marL="342900" indent="-342900" algn="l">
              <a:buFont typeface="Wingdings" charset="2"/>
              <a:buChar char="ü"/>
              <a:defRPr sz="2400"/>
            </a:lvl1pPr>
          </a:lstStyle>
          <a:p>
            <a:r>
              <a:rPr lang="en-US" dirty="0" err="1" smtClean="0"/>
              <a:t>Zárt</a:t>
            </a:r>
            <a:r>
              <a:rPr lang="en-US" dirty="0" smtClean="0"/>
              <a:t> </a:t>
            </a:r>
            <a:r>
              <a:rPr lang="en-US" dirty="0" err="1" smtClean="0"/>
              <a:t>csoportoban</a:t>
            </a:r>
            <a:r>
              <a:rPr lang="en-US" dirty="0" smtClean="0"/>
              <a:t> </a:t>
            </a:r>
            <a:r>
              <a:rPr lang="en-US" dirty="0" err="1" smtClean="0"/>
              <a:t>megosztás</a:t>
            </a:r>
            <a:endParaRPr lang="en-US" dirty="0"/>
          </a:p>
          <a:p>
            <a:endParaRPr lang="en-US" dirty="0"/>
          </a:p>
          <a:p>
            <a:r>
              <a:rPr lang="en-US" dirty="0" err="1" smtClean="0"/>
              <a:t>Trénerektől</a:t>
            </a:r>
            <a:r>
              <a:rPr lang="en-US" dirty="0" smtClean="0"/>
              <a:t> online </a:t>
            </a:r>
            <a:r>
              <a:rPr lang="en-US" dirty="0" err="1" smtClean="0"/>
              <a:t>segítség</a:t>
            </a:r>
            <a:endParaRPr lang="en-US" dirty="0"/>
          </a:p>
        </p:txBody>
      </p:sp>
      <p:sp>
        <p:nvSpPr>
          <p:cNvPr id="48" name="TextBox 47"/>
          <p:cNvSpPr txBox="1"/>
          <p:nvPr/>
        </p:nvSpPr>
        <p:spPr>
          <a:xfrm>
            <a:off x="7150472" y="7181056"/>
            <a:ext cx="4172937" cy="1200328"/>
          </a:xfrm>
          <a:prstGeom prst="rect">
            <a:avLst/>
          </a:prstGeom>
          <a:noFill/>
        </p:spPr>
        <p:txBody>
          <a:bodyPr wrap="none" rtlCol="0">
            <a:spAutoFit/>
          </a:bodyPr>
          <a:lstStyle>
            <a:defPPr>
              <a:defRPr lang="en-US"/>
            </a:defPPr>
            <a:lvl1pPr marL="342900" indent="-342900" algn="l">
              <a:buFont typeface="Wingdings" charset="2"/>
              <a:buChar char="ü"/>
              <a:defRPr sz="2400"/>
            </a:lvl1pPr>
          </a:lstStyle>
          <a:p>
            <a:r>
              <a:rPr lang="en-US" dirty="0" err="1" smtClean="0"/>
              <a:t>Történet</a:t>
            </a:r>
            <a:r>
              <a:rPr lang="en-US" dirty="0" smtClean="0"/>
              <a:t> </a:t>
            </a:r>
            <a:r>
              <a:rPr lang="en-US" dirty="0" err="1" smtClean="0"/>
              <a:t>alapú</a:t>
            </a:r>
            <a:r>
              <a:rPr lang="en-US" dirty="0" smtClean="0"/>
              <a:t> e-learning</a:t>
            </a:r>
            <a:endParaRPr lang="en-US" dirty="0"/>
          </a:p>
          <a:p>
            <a:endParaRPr lang="en-US" dirty="0"/>
          </a:p>
          <a:p>
            <a:r>
              <a:rPr lang="en-US" dirty="0" err="1" smtClean="0"/>
              <a:t>Mentorok</a:t>
            </a:r>
            <a:r>
              <a:rPr lang="en-US" dirty="0" smtClean="0"/>
              <a:t> </a:t>
            </a:r>
            <a:r>
              <a:rPr lang="en-US" dirty="0" err="1" smtClean="0"/>
              <a:t>által</a:t>
            </a:r>
            <a:r>
              <a:rPr lang="en-US" dirty="0" smtClean="0"/>
              <a:t> </a:t>
            </a:r>
            <a:r>
              <a:rPr lang="en-US" dirty="0" err="1" smtClean="0"/>
              <a:t>mesélt</a:t>
            </a:r>
            <a:r>
              <a:rPr lang="en-US" dirty="0" smtClean="0"/>
              <a:t> </a:t>
            </a:r>
            <a:r>
              <a:rPr lang="en-US" dirty="0" err="1" smtClean="0"/>
              <a:t>esetek</a:t>
            </a:r>
            <a:endParaRPr lang="en-US" dirty="0"/>
          </a:p>
        </p:txBody>
      </p:sp>
    </p:spTree>
    <p:extLst>
      <p:ext uri="{BB962C8B-B14F-4D97-AF65-F5344CB8AC3E}">
        <p14:creationId xmlns:p14="http://schemas.microsoft.com/office/powerpoint/2010/main" val="34596539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animBg="1"/>
      <p:bldP spid="38" grpId="0" animBg="1"/>
      <p:bldP spid="39" grpId="0" animBg="1"/>
      <p:bldP spid="8" grpId="0" animBg="1"/>
      <p:bldP spid="42" grpId="0" animBg="1"/>
      <p:bldP spid="43" grpId="0" animBg="1"/>
      <p:bldP spid="44" grpId="0" animBg="1"/>
      <p:bldP spid="46" grpId="0" animBg="1"/>
      <p:bldP spid="49" grpId="0" animBg="1"/>
      <p:bldP spid="9"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p:cNvSpPr>
          <p:nvPr/>
        </p:nvSpPr>
        <p:spPr bwMode="auto">
          <a:xfrm>
            <a:off x="3910112" y="233363"/>
            <a:ext cx="8867676"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r"/>
            <a:r>
              <a:rPr lang="en-US" dirty="0" err="1" smtClean="0">
                <a:solidFill>
                  <a:schemeClr val="tx1"/>
                </a:solidFill>
                <a:ea typeface="MS PGothic" pitchFamily="34" charset="-128"/>
              </a:rPr>
              <a:t>Probléma</a:t>
            </a:r>
            <a:r>
              <a:rPr lang="en-US" dirty="0" smtClean="0">
                <a:solidFill>
                  <a:schemeClr val="tx1"/>
                </a:solidFill>
                <a:ea typeface="MS PGothic" pitchFamily="34" charset="-128"/>
              </a:rPr>
              <a:t> </a:t>
            </a:r>
            <a:r>
              <a:rPr lang="en-US" dirty="0" err="1" smtClean="0">
                <a:solidFill>
                  <a:schemeClr val="tx1"/>
                </a:solidFill>
                <a:ea typeface="MS PGothic" pitchFamily="34" charset="-128"/>
              </a:rPr>
              <a:t>megoldás</a:t>
            </a:r>
            <a:r>
              <a:rPr lang="en-US" dirty="0" smtClean="0">
                <a:solidFill>
                  <a:schemeClr val="tx1"/>
                </a:solidFill>
                <a:ea typeface="MS PGothic" pitchFamily="34" charset="-128"/>
              </a:rPr>
              <a:t> – best practice</a:t>
            </a:r>
            <a:endParaRPr lang="en-US" dirty="0">
              <a:solidFill>
                <a:schemeClr val="tx1"/>
              </a:solidFill>
              <a:ea typeface="MS PGothic" pitchFamily="34" charset="-128"/>
            </a:endParaRPr>
          </a:p>
        </p:txBody>
      </p:sp>
      <p:pic>
        <p:nvPicPr>
          <p:cNvPr id="22" name="Picture 21" descr="AD_prezihez_haromszog_goahead-1.png"/>
          <p:cNvPicPr>
            <a:picLocks noChangeAspect="1"/>
          </p:cNvPicPr>
          <p:nvPr/>
        </p:nvPicPr>
        <p:blipFill rotWithShape="1">
          <a:blip r:embed="rId2">
            <a:extLst>
              <a:ext uri="{28A0092B-C50C-407E-A947-70E740481C1C}">
                <a14:useLocalDpi xmlns:a14="http://schemas.microsoft.com/office/drawing/2010/main" val="0"/>
              </a:ext>
            </a:extLst>
          </a:blip>
          <a:srcRect l="10139" r="15955" b="30876"/>
          <a:stretch/>
        </p:blipFill>
        <p:spPr>
          <a:xfrm>
            <a:off x="453728" y="1708448"/>
            <a:ext cx="1872208" cy="1872208"/>
          </a:xfrm>
          <a:prstGeom prst="ellipse">
            <a:avLst/>
          </a:prstGeom>
          <a:solidFill>
            <a:schemeClr val="bg1"/>
          </a:solidFill>
          <a:ln w="28575" cap="rnd" cmpd="sng">
            <a:solidFill>
              <a:srgbClr val="660066"/>
            </a:solidFill>
          </a:ln>
          <a:effectLst/>
          <a:scene3d>
            <a:camera prst="orthographicFront"/>
            <a:lightRig rig="contrasting" dir="t">
              <a:rot lat="0" lon="0" rev="3000000"/>
            </a:lightRig>
          </a:scene3d>
          <a:sp3d contourW="7620">
            <a:bevelT w="95250" h="31750"/>
            <a:contourClr>
              <a:srgbClr val="333333"/>
            </a:contourClr>
          </a:sp3d>
        </p:spPr>
      </p:pic>
      <p:sp>
        <p:nvSpPr>
          <p:cNvPr id="68" name="TextBox 67"/>
          <p:cNvSpPr txBox="1"/>
          <p:nvPr/>
        </p:nvSpPr>
        <p:spPr>
          <a:xfrm>
            <a:off x="11936144" y="8909248"/>
            <a:ext cx="830952" cy="646331"/>
          </a:xfrm>
          <a:prstGeom prst="rect">
            <a:avLst/>
          </a:prstGeom>
          <a:noFill/>
        </p:spPr>
        <p:txBody>
          <a:bodyPr wrap="none" rtlCol="0">
            <a:spAutoFit/>
          </a:bodyPr>
          <a:lstStyle/>
          <a:p>
            <a:r>
              <a:rPr lang="en-US" sz="3600" dirty="0">
                <a:solidFill>
                  <a:schemeClr val="bg1"/>
                </a:solidFill>
                <a:latin typeface="Calibri"/>
                <a:cs typeface="Calibri"/>
              </a:rPr>
              <a:t>6</a:t>
            </a:r>
            <a:r>
              <a:rPr lang="en-US" sz="3600" dirty="0" smtClean="0">
                <a:solidFill>
                  <a:schemeClr val="bg1"/>
                </a:solidFill>
                <a:latin typeface="Calibri"/>
                <a:cs typeface="Calibri"/>
              </a:rPr>
              <a:t>/9</a:t>
            </a:r>
            <a:endParaRPr lang="en-US" sz="3600" dirty="0">
              <a:solidFill>
                <a:schemeClr val="bg1"/>
              </a:solidFill>
              <a:latin typeface="Calibri"/>
              <a:cs typeface="Calibri"/>
            </a:endParaRPr>
          </a:p>
        </p:txBody>
      </p:sp>
      <p:sp>
        <p:nvSpPr>
          <p:cNvPr id="36" name="Isosceles Triangle 35"/>
          <p:cNvSpPr/>
          <p:nvPr/>
        </p:nvSpPr>
        <p:spPr bwMode="auto">
          <a:xfrm>
            <a:off x="309712" y="1924472"/>
            <a:ext cx="10801200" cy="6480720"/>
          </a:xfrm>
          <a:prstGeom prst="triangle">
            <a:avLst>
              <a:gd name="adj" fmla="val 49610"/>
            </a:avLst>
          </a:prstGeom>
          <a:gradFill>
            <a:gsLst>
              <a:gs pos="0">
                <a:schemeClr val="accent1">
                  <a:lumMod val="75000"/>
                  <a:alpha val="53000"/>
                </a:schemeClr>
              </a:gs>
              <a:gs pos="100000">
                <a:schemeClr val="accent5"/>
              </a:gs>
            </a:gsLst>
          </a:gradFill>
          <a:ln>
            <a:headEnd type="none" w="med" len="med"/>
            <a:tailEnd type="none" w="med" len="med"/>
          </a:ln>
          <a:scene3d>
            <a:camera prst="orthographicFront">
              <a:rot lat="0" lon="0" rev="0"/>
            </a:camera>
            <a:lightRig rig="threePt" dir="t">
              <a:rot lat="0" lon="0" rev="6480000"/>
            </a:lightRig>
          </a:scene3d>
          <a:sp3d extrusionH="571500" contourW="12700">
            <a:bevelT w="260350" h="133350"/>
            <a:bevelB w="44450"/>
            <a:contourClr>
              <a:schemeClr val="accent6">
                <a:lumMod val="60000"/>
                <a:lumOff val="40000"/>
              </a:schemeClr>
            </a:contourClr>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Quad Arrow 3"/>
          <p:cNvSpPr/>
          <p:nvPr/>
        </p:nvSpPr>
        <p:spPr bwMode="auto">
          <a:xfrm rot="3574386">
            <a:off x="4862656" y="4115033"/>
            <a:ext cx="3335269" cy="2448272"/>
          </a:xfrm>
          <a:prstGeom prst="quadArrow">
            <a:avLst>
              <a:gd name="adj1" fmla="val 14768"/>
              <a:gd name="adj2" fmla="val 14357"/>
              <a:gd name="adj3" fmla="val 15635"/>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Explosion 1 4"/>
          <p:cNvSpPr/>
          <p:nvPr/>
        </p:nvSpPr>
        <p:spPr bwMode="auto">
          <a:xfrm>
            <a:off x="4846216" y="5092824"/>
            <a:ext cx="1656184" cy="1728192"/>
          </a:xfrm>
          <a:prstGeom prst="irregularSeal1">
            <a:avLst/>
          </a:prstGeom>
          <a:solidFill>
            <a:srgbClr val="FF0000"/>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Right Arrow 5"/>
          <p:cNvSpPr/>
          <p:nvPr/>
        </p:nvSpPr>
        <p:spPr bwMode="auto">
          <a:xfrm rot="19969016">
            <a:off x="1209515" y="6620762"/>
            <a:ext cx="4320480" cy="792088"/>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10" name="Straight Arrow Connector 9"/>
          <p:cNvCxnSpPr/>
          <p:nvPr/>
        </p:nvCxnSpPr>
        <p:spPr bwMode="auto">
          <a:xfrm flipH="1" flipV="1">
            <a:off x="4198144" y="6821016"/>
            <a:ext cx="5256584" cy="792088"/>
          </a:xfrm>
          <a:prstGeom prst="straightConnector1">
            <a:avLst/>
          </a:prstGeom>
          <a:solidFill>
            <a:schemeClr val="accent1"/>
          </a:solidFill>
          <a:ln w="50800" cap="flat" cmpd="sng" algn="ctr">
            <a:solidFill>
              <a:schemeClr val="tx1">
                <a:lumMod val="50000"/>
              </a:schemeClr>
            </a:solidFill>
            <a:prstDash val="solid"/>
            <a:round/>
            <a:headEnd type="none" w="med" len="med"/>
            <a:tailEnd type="stealth"/>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Arrow Connector 11"/>
          <p:cNvCxnSpPr/>
          <p:nvPr/>
        </p:nvCxnSpPr>
        <p:spPr bwMode="auto">
          <a:xfrm flipH="1" flipV="1">
            <a:off x="5854328" y="6821016"/>
            <a:ext cx="2160240" cy="216024"/>
          </a:xfrm>
          <a:prstGeom prst="straightConnector1">
            <a:avLst/>
          </a:prstGeom>
          <a:solidFill>
            <a:schemeClr val="accent1"/>
          </a:solidFill>
          <a:ln w="50800" cap="flat" cmpd="sng" algn="ctr">
            <a:solidFill>
              <a:schemeClr val="tx1">
                <a:lumMod val="50000"/>
              </a:schemeClr>
            </a:solidFill>
            <a:prstDash val="solid"/>
            <a:round/>
            <a:headEnd type="none" w="med" len="med"/>
            <a:tailEnd type="stealth"/>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p:cNvCxnSpPr/>
          <p:nvPr/>
        </p:nvCxnSpPr>
        <p:spPr bwMode="auto">
          <a:xfrm flipH="1" flipV="1">
            <a:off x="3571439" y="7325072"/>
            <a:ext cx="504056" cy="648072"/>
          </a:xfrm>
          <a:prstGeom prst="straightConnector1">
            <a:avLst/>
          </a:prstGeom>
          <a:solidFill>
            <a:schemeClr val="accent1"/>
          </a:solidFill>
          <a:ln w="50800" cap="flat" cmpd="sng" algn="ctr">
            <a:solidFill>
              <a:schemeClr val="tx1">
                <a:lumMod val="50000"/>
              </a:schemeClr>
            </a:solidFill>
            <a:prstDash val="solid"/>
            <a:round/>
            <a:headEnd type="none" w="med" len="med"/>
            <a:tailEnd type="stealth"/>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flipH="1" flipV="1">
            <a:off x="3910112" y="6965032"/>
            <a:ext cx="1512168" cy="1008112"/>
          </a:xfrm>
          <a:prstGeom prst="straightConnector1">
            <a:avLst/>
          </a:prstGeom>
          <a:solidFill>
            <a:schemeClr val="accent1"/>
          </a:solidFill>
          <a:ln w="50800" cap="flat" cmpd="sng" algn="ctr">
            <a:solidFill>
              <a:schemeClr val="tx1">
                <a:lumMod val="50000"/>
              </a:schemeClr>
            </a:solidFill>
            <a:prstDash val="solid"/>
            <a:round/>
            <a:headEnd type="none" w="med" len="med"/>
            <a:tailEnd type="stealth"/>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flipH="1" flipV="1">
            <a:off x="5422280" y="7325072"/>
            <a:ext cx="3384376" cy="792088"/>
          </a:xfrm>
          <a:prstGeom prst="straightConnector1">
            <a:avLst/>
          </a:prstGeom>
          <a:solidFill>
            <a:schemeClr val="accent1"/>
          </a:solidFill>
          <a:ln w="50800" cap="flat" cmpd="sng" algn="ctr">
            <a:solidFill>
              <a:schemeClr val="tx1">
                <a:lumMod val="50000"/>
              </a:schemeClr>
            </a:solidFill>
            <a:prstDash val="solid"/>
            <a:round/>
            <a:headEnd type="none" w="med" len="med"/>
            <a:tailEnd type="stealth"/>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Arrow Connector 37"/>
          <p:cNvCxnSpPr/>
          <p:nvPr/>
        </p:nvCxnSpPr>
        <p:spPr bwMode="auto">
          <a:xfrm flipH="1">
            <a:off x="4414168" y="3220616"/>
            <a:ext cx="1080120" cy="2736304"/>
          </a:xfrm>
          <a:prstGeom prst="straightConnector1">
            <a:avLst/>
          </a:prstGeom>
          <a:solidFill>
            <a:schemeClr val="accent1"/>
          </a:solidFill>
          <a:ln w="50800" cap="flat" cmpd="sng" algn="ctr">
            <a:solidFill>
              <a:schemeClr val="tx1">
                <a:lumMod val="50000"/>
              </a:schemeClr>
            </a:solidFill>
            <a:prstDash val="solid"/>
            <a:round/>
            <a:headEnd type="none" w="med" len="med"/>
            <a:tailEnd type="stealth"/>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Arrow Connector 40"/>
          <p:cNvCxnSpPr/>
          <p:nvPr/>
        </p:nvCxnSpPr>
        <p:spPr bwMode="auto">
          <a:xfrm>
            <a:off x="1987263" y="6965032"/>
            <a:ext cx="792088" cy="0"/>
          </a:xfrm>
          <a:prstGeom prst="straightConnector1">
            <a:avLst/>
          </a:prstGeom>
          <a:solidFill>
            <a:schemeClr val="accent1"/>
          </a:solidFill>
          <a:ln w="50800" cap="flat" cmpd="sng" algn="ctr">
            <a:solidFill>
              <a:schemeClr val="tx1">
                <a:lumMod val="50000"/>
              </a:schemeClr>
            </a:solidFill>
            <a:prstDash val="solid"/>
            <a:round/>
            <a:headEnd type="none" w="med" len="med"/>
            <a:tailEnd type="stealth"/>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1" name="Rounded Rectangle 50"/>
          <p:cNvSpPr/>
          <p:nvPr/>
        </p:nvSpPr>
        <p:spPr bwMode="auto">
          <a:xfrm>
            <a:off x="1555215" y="5812904"/>
            <a:ext cx="1872208" cy="936104"/>
          </a:xfrm>
          <a:prstGeom prst="roundRect">
            <a:avLst/>
          </a:prstGeom>
          <a:ln>
            <a:headEnd type="none" w="med" len="med"/>
            <a:tailEnd type="none" w="med" len="med"/>
          </a:ln>
          <a:effectLst>
            <a:outerShdw blurRad="40000" dist="23000" dir="5400000" rotWithShape="0">
              <a:srgbClr val="000000">
                <a:alpha val="35000"/>
              </a:srgbClr>
            </a:outerShdw>
          </a:effectLst>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Gill Sans" charset="0"/>
                <a:ea typeface="ヒラギノ角ゴ ProN W3" charset="0"/>
                <a:cs typeface="ヒラギノ角ゴ ProN W3" charset="0"/>
              </a:rPr>
              <a:t>Összegyűjt</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56" name="Rounded Rectangle 55"/>
          <p:cNvSpPr/>
          <p:nvPr/>
        </p:nvSpPr>
        <p:spPr bwMode="auto">
          <a:xfrm>
            <a:off x="3622080" y="4372744"/>
            <a:ext cx="1872208" cy="936104"/>
          </a:xfrm>
          <a:prstGeom prst="roundRect">
            <a:avLst/>
          </a:prstGeom>
          <a:ln>
            <a:headEnd type="none" w="med" len="med"/>
            <a:tailEnd type="none" w="med" len="med"/>
          </a:ln>
          <a:effectLst>
            <a:outerShdw blurRad="40000" dist="23000" dir="5400000" rotWithShape="0">
              <a:srgbClr val="000000">
                <a:alpha val="35000"/>
              </a:srgbClr>
            </a:outerShdw>
          </a:effectLst>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Gill Sans" charset="0"/>
                <a:ea typeface="ヒラギノ角ゴ ProN W3" charset="0"/>
                <a:cs typeface="ヒラギノ角ゴ ProN W3" charset="0"/>
              </a:rPr>
              <a:t>Felhasznál</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57" name="Rounded Rectangle 56"/>
          <p:cNvSpPr/>
          <p:nvPr/>
        </p:nvSpPr>
        <p:spPr bwMode="auto">
          <a:xfrm>
            <a:off x="6142360" y="3004592"/>
            <a:ext cx="1872208" cy="936104"/>
          </a:xfrm>
          <a:prstGeom prst="roundRect">
            <a:avLst/>
          </a:prstGeom>
          <a:ln>
            <a:headEnd type="none" w="med" len="med"/>
            <a:tailEnd type="none" w="med" len="med"/>
          </a:ln>
          <a:effectLst>
            <a:outerShdw blurRad="40000" dist="23000" dir="5400000" rotWithShape="0">
              <a:srgbClr val="000000">
                <a:alpha val="35000"/>
              </a:srgbClr>
            </a:outerShdw>
          </a:effectLst>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Gill Sans" charset="0"/>
                <a:ea typeface="ヒラギノ角ゴ ProN W3" charset="0"/>
                <a:cs typeface="ヒラギノ角ゴ ProN W3" charset="0"/>
              </a:rPr>
              <a:t>Elterjeszt</a:t>
            </a:r>
            <a:endParaRPr kumimoji="0" lang="en-US" sz="24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48" name="Rounded Rectangle 47"/>
          <p:cNvSpPr/>
          <p:nvPr/>
        </p:nvSpPr>
        <p:spPr bwMode="auto">
          <a:xfrm>
            <a:off x="9238704" y="1996480"/>
            <a:ext cx="3550072" cy="3600400"/>
          </a:xfrm>
          <a:prstGeom prst="roundRect">
            <a:avLst/>
          </a:prstGeom>
          <a:gradFill>
            <a:gsLst>
              <a:gs pos="25000">
                <a:srgbClr val="A890DA"/>
              </a:gs>
              <a:gs pos="90000">
                <a:schemeClr val="accent4">
                  <a:tint val="50000"/>
                  <a:shade val="100000"/>
                  <a:satMod val="350000"/>
                </a:schemeClr>
              </a:gs>
            </a:gsLst>
            <a:lin ang="15900000" scaled="0"/>
          </a:gra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8" name="TextBox 57"/>
          <p:cNvSpPr txBox="1"/>
          <p:nvPr/>
        </p:nvSpPr>
        <p:spPr>
          <a:xfrm>
            <a:off x="9501713" y="2108552"/>
            <a:ext cx="3223959" cy="3416320"/>
          </a:xfrm>
          <a:prstGeom prst="rect">
            <a:avLst/>
          </a:prstGeom>
          <a:noFill/>
        </p:spPr>
        <p:txBody>
          <a:bodyPr wrap="none" rtlCol="0">
            <a:spAutoFit/>
          </a:bodyPr>
          <a:lstStyle/>
          <a:p>
            <a:pPr marL="342900" indent="-342900" algn="l">
              <a:buFont typeface="Wingdings" charset="2"/>
              <a:buChar char="ü"/>
            </a:pPr>
            <a:r>
              <a:rPr lang="en-US" sz="2400" dirty="0" err="1" smtClean="0"/>
              <a:t>Analógiás</a:t>
            </a:r>
            <a:r>
              <a:rPr lang="en-US" sz="2400" dirty="0" smtClean="0"/>
              <a:t> </a:t>
            </a:r>
            <a:r>
              <a:rPr lang="en-US" sz="2400" dirty="0" err="1" smtClean="0"/>
              <a:t>keresés</a:t>
            </a:r>
            <a:endParaRPr lang="en-US" sz="2400" dirty="0" smtClean="0"/>
          </a:p>
          <a:p>
            <a:pPr marL="342900" indent="-342900" algn="l">
              <a:buFont typeface="Wingdings" charset="2"/>
              <a:buChar char="ü"/>
            </a:pPr>
            <a:endParaRPr lang="en-US" sz="2400" dirty="0" smtClean="0"/>
          </a:p>
          <a:p>
            <a:pPr marL="342900" indent="-342900" algn="l">
              <a:buFont typeface="Wingdings" charset="2"/>
              <a:buChar char="ü"/>
            </a:pPr>
            <a:r>
              <a:rPr lang="en-US" sz="2400" dirty="0" err="1" smtClean="0"/>
              <a:t>Hasonló</a:t>
            </a:r>
            <a:r>
              <a:rPr lang="en-US" sz="2400" dirty="0" smtClean="0"/>
              <a:t> </a:t>
            </a:r>
            <a:r>
              <a:rPr lang="en-US" sz="2400" dirty="0" err="1" smtClean="0"/>
              <a:t>esetek</a:t>
            </a:r>
            <a:r>
              <a:rPr lang="en-US" sz="2400" dirty="0" smtClean="0"/>
              <a:t> </a:t>
            </a:r>
            <a:br>
              <a:rPr lang="en-US" sz="2400" dirty="0" smtClean="0"/>
            </a:br>
            <a:r>
              <a:rPr lang="en-US" sz="2400" dirty="0" err="1" smtClean="0"/>
              <a:t>ajánlása</a:t>
            </a:r>
            <a:endParaRPr lang="en-US" sz="2400" dirty="0" smtClean="0"/>
          </a:p>
          <a:p>
            <a:pPr marL="342900" indent="-342900" algn="l">
              <a:buFont typeface="Wingdings" charset="2"/>
              <a:buChar char="ü"/>
            </a:pPr>
            <a:endParaRPr lang="en-US" sz="2400" dirty="0" smtClean="0"/>
          </a:p>
          <a:p>
            <a:pPr marL="342900" indent="-342900" algn="l">
              <a:buFont typeface="Wingdings" charset="2"/>
              <a:buChar char="ü"/>
            </a:pPr>
            <a:r>
              <a:rPr lang="en-US" sz="2400" dirty="0" smtClean="0"/>
              <a:t>E-mail </a:t>
            </a:r>
            <a:r>
              <a:rPr lang="en-US" sz="2400" dirty="0" err="1" smtClean="0"/>
              <a:t>integráció</a:t>
            </a:r>
            <a:endParaRPr lang="en-US" sz="2400" dirty="0" smtClean="0"/>
          </a:p>
          <a:p>
            <a:pPr marL="342900" indent="-342900" algn="l">
              <a:buFont typeface="Wingdings" charset="2"/>
              <a:buChar char="ü"/>
            </a:pPr>
            <a:endParaRPr lang="en-US" sz="2400" dirty="0"/>
          </a:p>
          <a:p>
            <a:pPr marL="342900" indent="-342900" algn="l">
              <a:buFont typeface="Wingdings" charset="2"/>
              <a:buChar char="ü"/>
            </a:pPr>
            <a:r>
              <a:rPr lang="en-US" sz="2400" dirty="0" err="1" smtClean="0"/>
              <a:t>Pontgyűjt</a:t>
            </a:r>
            <a:r>
              <a:rPr lang="en-US" sz="2400" dirty="0" err="1" smtClean="0"/>
              <a:t>ő</a:t>
            </a:r>
            <a:r>
              <a:rPr lang="en-US" sz="2400" dirty="0" smtClean="0"/>
              <a:t> </a:t>
            </a:r>
            <a:r>
              <a:rPr lang="en-US" sz="2400" dirty="0" err="1" smtClean="0"/>
              <a:t>lehetőség</a:t>
            </a:r>
            <a:r>
              <a:rPr lang="en-US" sz="2400" dirty="0" smtClean="0"/>
              <a:t/>
            </a:r>
            <a:br>
              <a:rPr lang="en-US" sz="2400" dirty="0" smtClean="0"/>
            </a:br>
            <a:r>
              <a:rPr lang="en-US" sz="2400" dirty="0" err="1" smtClean="0"/>
              <a:t>aktivitásokrt</a:t>
            </a:r>
            <a:endParaRPr lang="en-US" sz="2400" dirty="0" smtClean="0"/>
          </a:p>
        </p:txBody>
      </p:sp>
      <p:sp>
        <p:nvSpPr>
          <p:cNvPr id="59" name="Oval 58"/>
          <p:cNvSpPr/>
          <p:nvPr/>
        </p:nvSpPr>
        <p:spPr bwMode="auto">
          <a:xfrm>
            <a:off x="4846216" y="5236840"/>
            <a:ext cx="1656184" cy="1080120"/>
          </a:xfrm>
          <a:prstGeom prst="ellipse">
            <a:avLst/>
          </a:prstGeom>
          <a:solidFill>
            <a:srgbClr val="008000"/>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8734793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2000"/>
                                        <p:tgtEl>
                                          <p:spTgt spid="59"/>
                                        </p:tgtEl>
                                      </p:cBhvr>
                                    </p:animEffec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51" grpId="0" animBg="1"/>
      <p:bldP spid="56" grpId="0" animBg="1"/>
      <p:bldP spid="57" grpId="0" animBg="1"/>
      <p:bldP spid="48" grpId="0" animBg="1"/>
      <p:bldP spid="58" grpId="0"/>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hevron 43"/>
          <p:cNvSpPr/>
          <p:nvPr/>
        </p:nvSpPr>
        <p:spPr bwMode="auto">
          <a:xfrm>
            <a:off x="2109912" y="7829128"/>
            <a:ext cx="5472608" cy="720080"/>
          </a:xfrm>
          <a:prstGeom prst="chevron">
            <a:avLst>
              <a:gd name="adj" fmla="val 59263"/>
            </a:avLst>
          </a:prstGeom>
          <a:gradFill>
            <a:gsLst>
              <a:gs pos="0">
                <a:srgbClr val="008000"/>
              </a:gs>
              <a:gs pos="100000">
                <a:srgbClr val="CCFFCC"/>
              </a:gs>
            </a:gsLst>
          </a:gra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7" name="Pentagon 36"/>
          <p:cNvSpPr/>
          <p:nvPr/>
        </p:nvSpPr>
        <p:spPr bwMode="auto">
          <a:xfrm rot="10800000">
            <a:off x="1533848" y="5452862"/>
            <a:ext cx="10945216" cy="1224137"/>
          </a:xfrm>
          <a:prstGeom prst="homePlate">
            <a:avLst/>
          </a:prstGeom>
          <a:gradFill flip="none" rotWithShape="1">
            <a:gsLst>
              <a:gs pos="0">
                <a:srgbClr val="A890DA"/>
              </a:gs>
              <a:gs pos="100000">
                <a:srgbClr val="FFFFFF"/>
              </a:gs>
            </a:gsLst>
            <a:lin ang="10800000" scaled="0"/>
            <a:tileRect/>
          </a:gradFill>
          <a:ln w="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ea typeface="ヒラギノ角ゴ ProN W3" charset="0"/>
              <a:cs typeface="ヒラギノ角ゴ ProN W3" charset="0"/>
            </a:endParaRPr>
          </a:p>
        </p:txBody>
      </p:sp>
      <p:sp>
        <p:nvSpPr>
          <p:cNvPr id="36" name="Pentagon 35"/>
          <p:cNvSpPr/>
          <p:nvPr/>
        </p:nvSpPr>
        <p:spPr bwMode="auto">
          <a:xfrm rot="10800000">
            <a:off x="1533848" y="3940694"/>
            <a:ext cx="10945216" cy="1224137"/>
          </a:xfrm>
          <a:prstGeom prst="homePlate">
            <a:avLst/>
          </a:prstGeom>
          <a:gradFill flip="none" rotWithShape="1">
            <a:gsLst>
              <a:gs pos="0">
                <a:srgbClr val="A890DA"/>
              </a:gs>
              <a:gs pos="100000">
                <a:srgbClr val="FFFFFF"/>
              </a:gs>
            </a:gsLst>
            <a:lin ang="10800000" scaled="0"/>
            <a:tileRect/>
          </a:gradFill>
          <a:ln w="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ea typeface="ヒラギノ角ゴ ProN W3" charset="0"/>
              <a:cs typeface="ヒラギノ角ゴ ProN W3" charset="0"/>
            </a:endParaRPr>
          </a:p>
        </p:txBody>
      </p:sp>
      <p:sp>
        <p:nvSpPr>
          <p:cNvPr id="35" name="Pentagon 34"/>
          <p:cNvSpPr/>
          <p:nvPr/>
        </p:nvSpPr>
        <p:spPr bwMode="auto">
          <a:xfrm rot="10800000">
            <a:off x="1533848" y="2428526"/>
            <a:ext cx="10945216" cy="1224137"/>
          </a:xfrm>
          <a:prstGeom prst="homePlate">
            <a:avLst/>
          </a:prstGeom>
          <a:gradFill flip="none" rotWithShape="1">
            <a:gsLst>
              <a:gs pos="0">
                <a:srgbClr val="A890DA"/>
              </a:gs>
              <a:gs pos="100000">
                <a:srgbClr val="FFFFFF"/>
              </a:gs>
            </a:gsLst>
            <a:lin ang="10800000" scaled="0"/>
            <a:tileRect/>
          </a:gradFill>
          <a:ln w="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Rectangle 7"/>
          <p:cNvSpPr>
            <a:spLocks/>
          </p:cNvSpPr>
          <p:nvPr/>
        </p:nvSpPr>
        <p:spPr bwMode="auto">
          <a:xfrm>
            <a:off x="4342160" y="233363"/>
            <a:ext cx="843562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r"/>
            <a:r>
              <a:rPr lang="en-US" dirty="0" err="1" smtClean="0">
                <a:solidFill>
                  <a:schemeClr val="tx1"/>
                </a:solidFill>
                <a:ea typeface="MS PGothic" pitchFamily="34" charset="-128"/>
              </a:rPr>
              <a:t>Tapasztalat-menedzsment</a:t>
            </a:r>
            <a:r>
              <a:rPr lang="en-US" dirty="0" smtClean="0">
                <a:solidFill>
                  <a:schemeClr val="tx1"/>
                </a:solidFill>
                <a:ea typeface="MS PGothic" pitchFamily="34" charset="-128"/>
              </a:rPr>
              <a:t> </a:t>
            </a:r>
            <a:r>
              <a:rPr lang="en-US" dirty="0" err="1" smtClean="0">
                <a:solidFill>
                  <a:schemeClr val="tx1"/>
                </a:solidFill>
                <a:ea typeface="MS PGothic" pitchFamily="34" charset="-128"/>
              </a:rPr>
              <a:t>folyamatok</a:t>
            </a:r>
            <a:endParaRPr lang="en-US" dirty="0">
              <a:solidFill>
                <a:schemeClr val="tx1"/>
              </a:solidFill>
              <a:ea typeface="MS PGothic" pitchFamily="34" charset="-128"/>
            </a:endParaRPr>
          </a:p>
        </p:txBody>
      </p:sp>
      <p:grpSp>
        <p:nvGrpSpPr>
          <p:cNvPr id="22" name="Group 21"/>
          <p:cNvGrpSpPr/>
          <p:nvPr/>
        </p:nvGrpSpPr>
        <p:grpSpPr>
          <a:xfrm>
            <a:off x="2960174" y="2474400"/>
            <a:ext cx="2606122" cy="1106256"/>
            <a:chOff x="2398634" y="2923872"/>
            <a:chExt cx="2606122" cy="1106256"/>
          </a:xfrm>
        </p:grpSpPr>
        <p:sp>
          <p:nvSpPr>
            <p:cNvPr id="5" name="TextBox 4"/>
            <p:cNvSpPr txBox="1"/>
            <p:nvPr/>
          </p:nvSpPr>
          <p:spPr>
            <a:xfrm>
              <a:off x="2398634" y="2923872"/>
              <a:ext cx="2170186" cy="584776"/>
            </a:xfrm>
            <a:prstGeom prst="rect">
              <a:avLst/>
            </a:prstGeom>
            <a:noFill/>
          </p:spPr>
          <p:txBody>
            <a:bodyPr wrap="none" rtlCol="0">
              <a:spAutoFit/>
            </a:bodyPr>
            <a:lstStyle/>
            <a:p>
              <a:pPr algn="l"/>
              <a:r>
                <a:rPr lang="en-US" sz="3200" dirty="0" smtClean="0">
                  <a:latin typeface="Calibri"/>
                  <a:cs typeface="Calibri"/>
                </a:rPr>
                <a:t>Onboarding</a:t>
              </a:r>
            </a:p>
          </p:txBody>
        </p:sp>
        <p:sp>
          <p:nvSpPr>
            <p:cNvPr id="6" name="TextBox 5"/>
            <p:cNvSpPr txBox="1"/>
            <p:nvPr/>
          </p:nvSpPr>
          <p:spPr>
            <a:xfrm>
              <a:off x="2434822" y="3445352"/>
              <a:ext cx="2569934" cy="584776"/>
            </a:xfrm>
            <a:prstGeom prst="rect">
              <a:avLst/>
            </a:prstGeom>
            <a:noFill/>
          </p:spPr>
          <p:txBody>
            <a:bodyPr wrap="none" rtlCol="0">
              <a:spAutoFit/>
            </a:bodyPr>
            <a:lstStyle/>
            <a:p>
              <a:pPr algn="l"/>
              <a:r>
                <a:rPr lang="en-US" sz="3200" dirty="0" smtClean="0">
                  <a:latin typeface="Calibri"/>
                  <a:cs typeface="Calibri"/>
                </a:rPr>
                <a:t>Outplacement</a:t>
              </a:r>
            </a:p>
          </p:txBody>
        </p:sp>
      </p:grpSp>
      <p:grpSp>
        <p:nvGrpSpPr>
          <p:cNvPr id="23" name="Group 22"/>
          <p:cNvGrpSpPr/>
          <p:nvPr/>
        </p:nvGrpSpPr>
        <p:grpSpPr>
          <a:xfrm>
            <a:off x="2980410" y="3931984"/>
            <a:ext cx="1990313" cy="1097544"/>
            <a:chOff x="2362814" y="4444752"/>
            <a:chExt cx="1990313" cy="1097544"/>
          </a:xfrm>
        </p:grpSpPr>
        <p:sp>
          <p:nvSpPr>
            <p:cNvPr id="7" name="TextBox 6"/>
            <p:cNvSpPr txBox="1"/>
            <p:nvPr/>
          </p:nvSpPr>
          <p:spPr>
            <a:xfrm>
              <a:off x="2397944" y="4444752"/>
              <a:ext cx="1955183" cy="584776"/>
            </a:xfrm>
            <a:prstGeom prst="rect">
              <a:avLst/>
            </a:prstGeom>
            <a:noFill/>
          </p:spPr>
          <p:txBody>
            <a:bodyPr wrap="none" rtlCol="0">
              <a:spAutoFit/>
            </a:bodyPr>
            <a:lstStyle/>
            <a:p>
              <a:pPr algn="l"/>
              <a:r>
                <a:rPr lang="en-US" sz="3200" dirty="0" smtClean="0">
                  <a:latin typeface="Calibri"/>
                  <a:cs typeface="Calibri"/>
                </a:rPr>
                <a:t>Mentoring</a:t>
              </a:r>
              <a:endParaRPr lang="en-US" sz="3200" dirty="0">
                <a:latin typeface="Calibri"/>
                <a:cs typeface="Calibri"/>
              </a:endParaRPr>
            </a:p>
          </p:txBody>
        </p:sp>
        <p:sp>
          <p:nvSpPr>
            <p:cNvPr id="8" name="TextBox 7"/>
            <p:cNvSpPr txBox="1"/>
            <p:nvPr/>
          </p:nvSpPr>
          <p:spPr>
            <a:xfrm>
              <a:off x="2362814" y="4957520"/>
              <a:ext cx="1536999" cy="584776"/>
            </a:xfrm>
            <a:prstGeom prst="rect">
              <a:avLst/>
            </a:prstGeom>
            <a:noFill/>
          </p:spPr>
          <p:txBody>
            <a:bodyPr wrap="none" rtlCol="0">
              <a:spAutoFit/>
            </a:bodyPr>
            <a:lstStyle/>
            <a:p>
              <a:pPr algn="l"/>
              <a:r>
                <a:rPr lang="en-US" sz="3200" dirty="0" smtClean="0">
                  <a:latin typeface="Calibri"/>
                  <a:cs typeface="Calibri"/>
                </a:rPr>
                <a:t>Training</a:t>
              </a:r>
              <a:endParaRPr lang="en-US" sz="3200" dirty="0">
                <a:latin typeface="Calibri"/>
                <a:cs typeface="Calibri"/>
              </a:endParaRPr>
            </a:p>
          </p:txBody>
        </p:sp>
      </p:grpSp>
      <p:grpSp>
        <p:nvGrpSpPr>
          <p:cNvPr id="24" name="Group 23"/>
          <p:cNvGrpSpPr/>
          <p:nvPr/>
        </p:nvGrpSpPr>
        <p:grpSpPr>
          <a:xfrm>
            <a:off x="3046016" y="5444152"/>
            <a:ext cx="3635530" cy="1097544"/>
            <a:chOff x="2398634" y="5956920"/>
            <a:chExt cx="3635530" cy="1097544"/>
          </a:xfrm>
        </p:grpSpPr>
        <p:sp>
          <p:nvSpPr>
            <p:cNvPr id="9" name="TextBox 8"/>
            <p:cNvSpPr txBox="1"/>
            <p:nvPr/>
          </p:nvSpPr>
          <p:spPr>
            <a:xfrm>
              <a:off x="2398634" y="5956920"/>
              <a:ext cx="3635530" cy="584776"/>
            </a:xfrm>
            <a:prstGeom prst="rect">
              <a:avLst/>
            </a:prstGeom>
            <a:noFill/>
          </p:spPr>
          <p:txBody>
            <a:bodyPr wrap="none" rtlCol="0">
              <a:spAutoFit/>
            </a:bodyPr>
            <a:lstStyle/>
            <a:p>
              <a:pPr algn="l"/>
              <a:r>
                <a:rPr lang="en-US" sz="3200" dirty="0" smtClean="0">
                  <a:latin typeface="Calibri"/>
                  <a:cs typeface="Calibri"/>
                </a:rPr>
                <a:t>Sharing best practice</a:t>
              </a:r>
              <a:endParaRPr lang="en-US" sz="3200" dirty="0">
                <a:latin typeface="Calibri"/>
                <a:cs typeface="Calibri"/>
              </a:endParaRPr>
            </a:p>
          </p:txBody>
        </p:sp>
        <p:sp>
          <p:nvSpPr>
            <p:cNvPr id="10" name="TextBox 9"/>
            <p:cNvSpPr txBox="1"/>
            <p:nvPr/>
          </p:nvSpPr>
          <p:spPr>
            <a:xfrm>
              <a:off x="2398634" y="6469688"/>
              <a:ext cx="3042219" cy="584776"/>
            </a:xfrm>
            <a:prstGeom prst="rect">
              <a:avLst/>
            </a:prstGeom>
            <a:noFill/>
          </p:spPr>
          <p:txBody>
            <a:bodyPr wrap="none" rtlCol="0">
              <a:spAutoFit/>
            </a:bodyPr>
            <a:lstStyle/>
            <a:p>
              <a:pPr algn="l"/>
              <a:r>
                <a:rPr lang="en-US" sz="3200" dirty="0" smtClean="0">
                  <a:latin typeface="Calibri"/>
                  <a:cs typeface="Calibri"/>
                </a:rPr>
                <a:t>Solving problems</a:t>
              </a:r>
              <a:endParaRPr lang="en-US" sz="3200" dirty="0">
                <a:latin typeface="Calibri"/>
                <a:cs typeface="Calibri"/>
              </a:endParaRPr>
            </a:p>
          </p:txBody>
        </p:sp>
      </p:grpSp>
      <p:sp>
        <p:nvSpPr>
          <p:cNvPr id="11" name="TextBox 10"/>
          <p:cNvSpPr txBox="1"/>
          <p:nvPr/>
        </p:nvSpPr>
        <p:spPr>
          <a:xfrm>
            <a:off x="-26439" y="1420413"/>
            <a:ext cx="7968999" cy="707886"/>
          </a:xfrm>
          <a:prstGeom prst="rect">
            <a:avLst/>
          </a:prstGeom>
          <a:noFill/>
        </p:spPr>
        <p:txBody>
          <a:bodyPr wrap="none" rtlCol="0">
            <a:spAutoFit/>
          </a:bodyPr>
          <a:lstStyle/>
          <a:p>
            <a:r>
              <a:rPr lang="en-US" sz="4000" b="1" dirty="0" err="1" smtClean="0">
                <a:latin typeface="Calibri"/>
                <a:cs typeface="Calibri"/>
              </a:rPr>
              <a:t>Tapasztalat-menedzsment</a:t>
            </a:r>
            <a:r>
              <a:rPr lang="en-US" sz="4000" b="1" dirty="0" smtClean="0">
                <a:latin typeface="Calibri"/>
                <a:cs typeface="Calibri"/>
              </a:rPr>
              <a:t> </a:t>
            </a:r>
            <a:r>
              <a:rPr lang="en-US" sz="4000" b="1" dirty="0" err="1" smtClean="0">
                <a:latin typeface="Calibri"/>
                <a:cs typeface="Calibri"/>
              </a:rPr>
              <a:t>költségei</a:t>
            </a:r>
            <a:r>
              <a:rPr lang="en-US" sz="4000" b="1" dirty="0" smtClean="0">
                <a:latin typeface="Calibri"/>
                <a:cs typeface="Calibri"/>
              </a:rPr>
              <a:t>:</a:t>
            </a:r>
            <a:endParaRPr lang="en-US" sz="4000" b="1" dirty="0">
              <a:latin typeface="Calibri"/>
              <a:cs typeface="Calibri"/>
            </a:endParaRPr>
          </a:p>
        </p:txBody>
      </p:sp>
      <p:sp>
        <p:nvSpPr>
          <p:cNvPr id="12" name="TextBox 11"/>
          <p:cNvSpPr txBox="1"/>
          <p:nvPr/>
        </p:nvSpPr>
        <p:spPr>
          <a:xfrm>
            <a:off x="2625229" y="6894765"/>
            <a:ext cx="4302229" cy="646331"/>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3600" dirty="0" err="1" smtClean="0">
                <a:latin typeface="Calibri"/>
                <a:cs typeface="Calibri"/>
              </a:rPr>
              <a:t>Támogató</a:t>
            </a:r>
            <a:r>
              <a:rPr lang="en-US" sz="3600" dirty="0" smtClean="0">
                <a:latin typeface="Calibri"/>
                <a:cs typeface="Calibri"/>
              </a:rPr>
              <a:t> </a:t>
            </a:r>
            <a:r>
              <a:rPr lang="en-US" sz="3600" dirty="0" err="1" smtClean="0">
                <a:latin typeface="Calibri"/>
                <a:cs typeface="Calibri"/>
              </a:rPr>
              <a:t>folyamatok</a:t>
            </a:r>
            <a:endParaRPr lang="en-US" sz="3600" dirty="0">
              <a:latin typeface="Calibri"/>
              <a:cs typeface="Calibri"/>
            </a:endParaRPr>
          </a:p>
        </p:txBody>
      </p:sp>
      <p:sp>
        <p:nvSpPr>
          <p:cNvPr id="13" name="TextBox 12"/>
          <p:cNvSpPr txBox="1"/>
          <p:nvPr/>
        </p:nvSpPr>
        <p:spPr>
          <a:xfrm>
            <a:off x="8191567" y="6821016"/>
            <a:ext cx="1556135" cy="646331"/>
          </a:xfrm>
          <a:prstGeom prst="rect">
            <a:avLst/>
          </a:prstGeom>
          <a:noFill/>
          <a:scene3d>
            <a:camera prst="perspectiveRight"/>
            <a:lightRig rig="threePt" dir="t"/>
          </a:scene3d>
          <a:sp3d>
            <a:bevelT prst="slope"/>
          </a:sp3d>
        </p:spPr>
        <p:txBody>
          <a:bodyPr wrap="none" rtlCol="0">
            <a:spAutoFit/>
          </a:bodyPr>
          <a:lstStyle/>
          <a:p>
            <a:r>
              <a:rPr lang="en-US" sz="3600" dirty="0" err="1" smtClean="0">
                <a:latin typeface="Calibri"/>
                <a:cs typeface="Calibri"/>
              </a:rPr>
              <a:t>Költség</a:t>
            </a:r>
            <a:endParaRPr lang="en-US" sz="3600" dirty="0">
              <a:latin typeface="Calibri"/>
              <a:cs typeface="Calibri"/>
            </a:endParaRPr>
          </a:p>
        </p:txBody>
      </p:sp>
      <p:sp>
        <p:nvSpPr>
          <p:cNvPr id="14" name="TextBox 13"/>
          <p:cNvSpPr txBox="1"/>
          <p:nvPr/>
        </p:nvSpPr>
        <p:spPr>
          <a:xfrm rot="5400000">
            <a:off x="11226665" y="4250794"/>
            <a:ext cx="3033049"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smtClean="0"/>
              <a:t>3000 </a:t>
            </a:r>
            <a:r>
              <a:rPr lang="hu-HU" sz="2800" dirty="0" smtClean="0"/>
              <a:t>munkatárs</a:t>
            </a:r>
            <a:endParaRPr lang="en-US" sz="2800" dirty="0"/>
          </a:p>
        </p:txBody>
      </p:sp>
      <p:sp>
        <p:nvSpPr>
          <p:cNvPr id="15" name="TextBox 14"/>
          <p:cNvSpPr txBox="1"/>
          <p:nvPr/>
        </p:nvSpPr>
        <p:spPr>
          <a:xfrm>
            <a:off x="8198459" y="2716557"/>
            <a:ext cx="1531188" cy="584776"/>
          </a:xfrm>
          <a:prstGeom prst="rect">
            <a:avLst/>
          </a:prstGeom>
          <a:noFill/>
        </p:spPr>
        <p:txBody>
          <a:bodyPr wrap="none" rtlCol="0">
            <a:spAutoFit/>
          </a:bodyPr>
          <a:lstStyle/>
          <a:p>
            <a:r>
              <a:rPr lang="en-US" sz="3200" dirty="0" smtClean="0">
                <a:solidFill>
                  <a:srgbClr val="FF0000"/>
                </a:solidFill>
                <a:latin typeface="Calibri"/>
                <a:cs typeface="Calibri"/>
              </a:rPr>
              <a:t>$6 300K</a:t>
            </a:r>
            <a:endParaRPr lang="en-US" sz="3200" dirty="0">
              <a:solidFill>
                <a:srgbClr val="FF0000"/>
              </a:solidFill>
              <a:latin typeface="Calibri"/>
              <a:cs typeface="Calibri"/>
            </a:endParaRPr>
          </a:p>
        </p:txBody>
      </p:sp>
      <p:sp>
        <p:nvSpPr>
          <p:cNvPr id="16" name="TextBox 15"/>
          <p:cNvSpPr txBox="1"/>
          <p:nvPr/>
        </p:nvSpPr>
        <p:spPr>
          <a:xfrm>
            <a:off x="8198459" y="4220013"/>
            <a:ext cx="1531188" cy="584776"/>
          </a:xfrm>
          <a:prstGeom prst="rect">
            <a:avLst/>
          </a:prstGeom>
          <a:noFill/>
        </p:spPr>
        <p:txBody>
          <a:bodyPr wrap="none" rtlCol="0">
            <a:spAutoFit/>
          </a:bodyPr>
          <a:lstStyle/>
          <a:p>
            <a:r>
              <a:rPr lang="en-US" sz="3200" dirty="0" smtClean="0">
                <a:solidFill>
                  <a:srgbClr val="FF0000"/>
                </a:solidFill>
                <a:latin typeface="Calibri"/>
                <a:cs typeface="Calibri"/>
              </a:rPr>
              <a:t>$2 385K</a:t>
            </a:r>
            <a:endParaRPr lang="en-US" sz="3200" dirty="0">
              <a:solidFill>
                <a:srgbClr val="FF0000"/>
              </a:solidFill>
              <a:latin typeface="Calibri"/>
              <a:cs typeface="Calibri"/>
            </a:endParaRPr>
          </a:p>
        </p:txBody>
      </p:sp>
      <p:sp>
        <p:nvSpPr>
          <p:cNvPr id="17" name="TextBox 16"/>
          <p:cNvSpPr txBox="1"/>
          <p:nvPr/>
        </p:nvSpPr>
        <p:spPr>
          <a:xfrm>
            <a:off x="8221228" y="5732181"/>
            <a:ext cx="1531188" cy="584776"/>
          </a:xfrm>
          <a:prstGeom prst="rect">
            <a:avLst/>
          </a:prstGeom>
          <a:noFill/>
        </p:spPr>
        <p:txBody>
          <a:bodyPr wrap="none" rtlCol="0">
            <a:spAutoFit/>
          </a:bodyPr>
          <a:lstStyle/>
          <a:p>
            <a:r>
              <a:rPr lang="en-US" sz="3200" dirty="0" smtClean="0">
                <a:solidFill>
                  <a:srgbClr val="FF0000"/>
                </a:solidFill>
                <a:latin typeface="Calibri"/>
                <a:cs typeface="Calibri"/>
              </a:rPr>
              <a:t>$3 150K</a:t>
            </a:r>
            <a:endParaRPr lang="en-US" sz="3200" dirty="0">
              <a:solidFill>
                <a:srgbClr val="FF0000"/>
              </a:solidFill>
              <a:latin typeface="Calibri"/>
              <a:cs typeface="Calibri"/>
            </a:endParaRPr>
          </a:p>
        </p:txBody>
      </p:sp>
      <p:sp>
        <p:nvSpPr>
          <p:cNvPr id="18" name="TextBox 17"/>
          <p:cNvSpPr txBox="1"/>
          <p:nvPr/>
        </p:nvSpPr>
        <p:spPr>
          <a:xfrm>
            <a:off x="10674321" y="2707845"/>
            <a:ext cx="1236236" cy="584776"/>
          </a:xfrm>
          <a:prstGeom prst="rect">
            <a:avLst/>
          </a:prstGeom>
          <a:noFill/>
        </p:spPr>
        <p:txBody>
          <a:bodyPr wrap="none" rtlCol="0">
            <a:spAutoFit/>
          </a:bodyPr>
          <a:lstStyle/>
          <a:p>
            <a:r>
              <a:rPr lang="en-US" sz="3200" dirty="0" smtClean="0">
                <a:solidFill>
                  <a:srgbClr val="008000"/>
                </a:solidFill>
                <a:latin typeface="Calibri"/>
                <a:cs typeface="Calibri"/>
              </a:rPr>
              <a:t>$300K</a:t>
            </a:r>
            <a:endParaRPr lang="en-US" sz="3200" dirty="0">
              <a:solidFill>
                <a:srgbClr val="008000"/>
              </a:solidFill>
              <a:latin typeface="Calibri"/>
              <a:cs typeface="Calibri"/>
            </a:endParaRPr>
          </a:p>
        </p:txBody>
      </p:sp>
      <p:sp>
        <p:nvSpPr>
          <p:cNvPr id="19" name="TextBox 18"/>
          <p:cNvSpPr txBox="1"/>
          <p:nvPr/>
        </p:nvSpPr>
        <p:spPr>
          <a:xfrm>
            <a:off x="10674321" y="4220013"/>
            <a:ext cx="1236236" cy="584776"/>
          </a:xfrm>
          <a:prstGeom prst="rect">
            <a:avLst/>
          </a:prstGeom>
          <a:noFill/>
        </p:spPr>
        <p:txBody>
          <a:bodyPr wrap="none" rtlCol="0">
            <a:spAutoFit/>
          </a:bodyPr>
          <a:lstStyle/>
          <a:p>
            <a:r>
              <a:rPr lang="en-US" sz="3200" dirty="0" smtClean="0">
                <a:solidFill>
                  <a:srgbClr val="008000"/>
                </a:solidFill>
                <a:latin typeface="Calibri"/>
                <a:cs typeface="Calibri"/>
              </a:rPr>
              <a:t>$209K</a:t>
            </a:r>
            <a:endParaRPr lang="en-US" sz="3200" dirty="0">
              <a:solidFill>
                <a:srgbClr val="008000"/>
              </a:solidFill>
              <a:latin typeface="Calibri"/>
              <a:cs typeface="Calibri"/>
            </a:endParaRPr>
          </a:p>
        </p:txBody>
      </p:sp>
      <p:sp>
        <p:nvSpPr>
          <p:cNvPr id="20" name="TextBox 19"/>
          <p:cNvSpPr txBox="1"/>
          <p:nvPr/>
        </p:nvSpPr>
        <p:spPr>
          <a:xfrm>
            <a:off x="10677153" y="5732181"/>
            <a:ext cx="1236236" cy="584776"/>
          </a:xfrm>
          <a:prstGeom prst="rect">
            <a:avLst/>
          </a:prstGeom>
          <a:noFill/>
        </p:spPr>
        <p:txBody>
          <a:bodyPr wrap="none" rtlCol="0">
            <a:spAutoFit/>
          </a:bodyPr>
          <a:lstStyle/>
          <a:p>
            <a:r>
              <a:rPr lang="en-US" sz="3200" dirty="0" smtClean="0">
                <a:solidFill>
                  <a:srgbClr val="008000"/>
                </a:solidFill>
                <a:latin typeface="Calibri"/>
                <a:cs typeface="Calibri"/>
              </a:rPr>
              <a:t>$252K</a:t>
            </a:r>
            <a:endParaRPr lang="en-US" sz="3200" dirty="0">
              <a:solidFill>
                <a:srgbClr val="008000"/>
              </a:solidFill>
              <a:latin typeface="Calibri"/>
              <a:cs typeface="Calibri"/>
            </a:endParaRPr>
          </a:p>
        </p:txBody>
      </p:sp>
      <p:sp>
        <p:nvSpPr>
          <p:cNvPr id="21" name="TextBox 20"/>
          <p:cNvSpPr txBox="1"/>
          <p:nvPr/>
        </p:nvSpPr>
        <p:spPr>
          <a:xfrm>
            <a:off x="8020415" y="1564429"/>
            <a:ext cx="1932816" cy="646331"/>
          </a:xfrm>
          <a:prstGeom prst="rect">
            <a:avLst/>
          </a:prstGeom>
          <a:noFill/>
        </p:spPr>
        <p:txBody>
          <a:bodyPr wrap="none" rtlCol="0">
            <a:spAutoFit/>
          </a:bodyPr>
          <a:lstStyle/>
          <a:p>
            <a:r>
              <a:rPr lang="en-US" sz="3600" b="1" dirty="0" smtClean="0">
                <a:solidFill>
                  <a:srgbClr val="FF0000"/>
                </a:solidFill>
                <a:latin typeface="Calibri"/>
                <a:cs typeface="Calibri"/>
              </a:rPr>
              <a:t>$11 835K</a:t>
            </a:r>
            <a:endParaRPr lang="en-US" sz="3600" b="1" dirty="0">
              <a:solidFill>
                <a:srgbClr val="FF0000"/>
              </a:solidFill>
              <a:latin typeface="Calibri"/>
              <a:cs typeface="Calibri"/>
            </a:endParaRPr>
          </a:p>
        </p:txBody>
      </p:sp>
      <p:sp>
        <p:nvSpPr>
          <p:cNvPr id="25" name="TextBox 24"/>
          <p:cNvSpPr txBox="1"/>
          <p:nvPr/>
        </p:nvSpPr>
        <p:spPr>
          <a:xfrm>
            <a:off x="10606856" y="1564429"/>
            <a:ext cx="1360469" cy="646331"/>
          </a:xfrm>
          <a:prstGeom prst="rect">
            <a:avLst/>
          </a:prstGeom>
          <a:noFill/>
        </p:spPr>
        <p:txBody>
          <a:bodyPr wrap="none" rtlCol="0">
            <a:spAutoFit/>
          </a:bodyPr>
          <a:lstStyle/>
          <a:p>
            <a:r>
              <a:rPr lang="en-US" sz="3600" b="1" dirty="0" smtClean="0">
                <a:solidFill>
                  <a:srgbClr val="008000"/>
                </a:solidFill>
                <a:latin typeface="Calibri"/>
                <a:cs typeface="Calibri"/>
              </a:rPr>
              <a:t>$767K</a:t>
            </a:r>
            <a:endParaRPr lang="en-US" sz="3600" b="1" dirty="0">
              <a:solidFill>
                <a:srgbClr val="008000"/>
              </a:solidFill>
              <a:latin typeface="Calibri"/>
              <a:cs typeface="Calibri"/>
            </a:endParaRPr>
          </a:p>
        </p:txBody>
      </p:sp>
      <p:sp>
        <p:nvSpPr>
          <p:cNvPr id="26" name="TextBox 25"/>
          <p:cNvSpPr txBox="1"/>
          <p:nvPr/>
        </p:nvSpPr>
        <p:spPr>
          <a:xfrm>
            <a:off x="2371675" y="7829128"/>
            <a:ext cx="507114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3600" dirty="0" err="1" smtClean="0">
                <a:latin typeface="Calibri"/>
                <a:cs typeface="Calibri"/>
              </a:rPr>
              <a:t>Érték-termető</a:t>
            </a:r>
            <a:r>
              <a:rPr lang="en-US" sz="3600" dirty="0" smtClean="0">
                <a:latin typeface="Calibri"/>
                <a:cs typeface="Calibri"/>
              </a:rPr>
              <a:t> </a:t>
            </a:r>
            <a:r>
              <a:rPr lang="en-US" sz="3600" dirty="0" err="1" smtClean="0">
                <a:latin typeface="Calibri"/>
                <a:cs typeface="Calibri"/>
              </a:rPr>
              <a:t>folyamatok</a:t>
            </a:r>
            <a:endParaRPr lang="en-US" sz="3600" dirty="0">
              <a:latin typeface="Calibri"/>
              <a:cs typeface="Calibri"/>
            </a:endParaRPr>
          </a:p>
        </p:txBody>
      </p:sp>
      <p:sp>
        <p:nvSpPr>
          <p:cNvPr id="27" name="TextBox 26"/>
          <p:cNvSpPr txBox="1"/>
          <p:nvPr/>
        </p:nvSpPr>
        <p:spPr>
          <a:xfrm>
            <a:off x="7920881" y="7829128"/>
            <a:ext cx="2195207" cy="646331"/>
          </a:xfrm>
          <a:prstGeom prst="rect">
            <a:avLst/>
          </a:prstGeom>
          <a:noFill/>
        </p:spPr>
        <p:txBody>
          <a:bodyPr wrap="none" rtlCol="0">
            <a:spAutoFit/>
          </a:bodyPr>
          <a:lstStyle/>
          <a:p>
            <a:r>
              <a:rPr lang="en-US" sz="3600" dirty="0" err="1" smtClean="0">
                <a:latin typeface="Calibri"/>
                <a:cs typeface="Calibri"/>
              </a:rPr>
              <a:t>Befektetés</a:t>
            </a:r>
            <a:endParaRPr lang="en-US" sz="3600" dirty="0">
              <a:latin typeface="Calibri"/>
              <a:cs typeface="Calibri"/>
            </a:endParaRPr>
          </a:p>
        </p:txBody>
      </p:sp>
      <p:sp>
        <p:nvSpPr>
          <p:cNvPr id="28" name="TextBox 27"/>
          <p:cNvSpPr txBox="1"/>
          <p:nvPr/>
        </p:nvSpPr>
        <p:spPr>
          <a:xfrm>
            <a:off x="9921040" y="6893024"/>
            <a:ext cx="2656421" cy="646331"/>
          </a:xfrm>
          <a:prstGeom prst="rect">
            <a:avLst/>
          </a:prstGeom>
          <a:noFill/>
        </p:spPr>
        <p:txBody>
          <a:bodyPr wrap="none" rtlCol="0">
            <a:spAutoFit/>
          </a:bodyPr>
          <a:lstStyle/>
          <a:p>
            <a:r>
              <a:rPr lang="en-US" sz="3600" dirty="0" err="1" smtClean="0">
                <a:latin typeface="Calibri"/>
                <a:cs typeface="Calibri"/>
              </a:rPr>
              <a:t>Megtakarítás</a:t>
            </a:r>
            <a:endParaRPr lang="en-US" sz="3600" dirty="0">
              <a:latin typeface="Calibri"/>
              <a:cs typeface="Calibri"/>
            </a:endParaRPr>
          </a:p>
        </p:txBody>
      </p:sp>
      <p:pic>
        <p:nvPicPr>
          <p:cNvPr id="40" name="Picture 39" descr="AD_prezihez_haromszog_viaduct-1.png"/>
          <p:cNvPicPr>
            <a:picLocks noChangeAspect="1"/>
          </p:cNvPicPr>
          <p:nvPr/>
        </p:nvPicPr>
        <p:blipFill rotWithShape="1">
          <a:blip r:embed="rId2">
            <a:extLst>
              <a:ext uri="{28A0092B-C50C-407E-A947-70E740481C1C}">
                <a14:useLocalDpi xmlns:a14="http://schemas.microsoft.com/office/drawing/2010/main" val="0"/>
              </a:ext>
            </a:extLst>
          </a:blip>
          <a:srcRect l="-2462" t="-10202" r="2462" b="10202"/>
          <a:stretch/>
        </p:blipFill>
        <p:spPr>
          <a:xfrm>
            <a:off x="741760" y="2428528"/>
            <a:ext cx="1296144" cy="1296144"/>
          </a:xfrm>
          <a:prstGeom prst="ellipse">
            <a:avLst/>
          </a:prstGeom>
          <a:solidFill>
            <a:schemeClr val="bg1"/>
          </a:solidFill>
          <a:ln w="28575" cap="rnd" cmpd="sng">
            <a:solidFill>
              <a:srgbClr val="6600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 name="Picture 40" descr="AD_prezihez_haromszog_leadder-1.png"/>
          <p:cNvPicPr>
            <a:picLocks noChangeAspect="1"/>
          </p:cNvPicPr>
          <p:nvPr/>
        </p:nvPicPr>
        <p:blipFill rotWithShape="1">
          <a:blip r:embed="rId3">
            <a:extLst>
              <a:ext uri="{28A0092B-C50C-407E-A947-70E740481C1C}">
                <a14:useLocalDpi xmlns:a14="http://schemas.microsoft.com/office/drawing/2010/main" val="0"/>
              </a:ext>
            </a:extLst>
          </a:blip>
          <a:srcRect l="17606" t="11680" r="18252" b="28770"/>
          <a:stretch/>
        </p:blipFill>
        <p:spPr>
          <a:xfrm>
            <a:off x="713828" y="3940696"/>
            <a:ext cx="1396084" cy="1296144"/>
          </a:xfrm>
          <a:prstGeom prst="ellipse">
            <a:avLst/>
          </a:prstGeom>
          <a:solidFill>
            <a:schemeClr val="bg1"/>
          </a:solidFill>
          <a:ln w="28575" cap="rnd" cmpd="sng">
            <a:solidFill>
              <a:srgbClr val="6600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Picture 41" descr="AD_prezihez_haromszog_goahead-1.png"/>
          <p:cNvPicPr>
            <a:picLocks noChangeAspect="1"/>
          </p:cNvPicPr>
          <p:nvPr/>
        </p:nvPicPr>
        <p:blipFill rotWithShape="1">
          <a:blip r:embed="rId4">
            <a:extLst>
              <a:ext uri="{28A0092B-C50C-407E-A947-70E740481C1C}">
                <a14:useLocalDpi xmlns:a14="http://schemas.microsoft.com/office/drawing/2010/main" val="0"/>
              </a:ext>
            </a:extLst>
          </a:blip>
          <a:srcRect l="10139" r="15955" b="30876"/>
          <a:stretch/>
        </p:blipFill>
        <p:spPr>
          <a:xfrm>
            <a:off x="669752" y="5474050"/>
            <a:ext cx="1440160" cy="1346966"/>
          </a:xfrm>
          <a:prstGeom prst="ellipse">
            <a:avLst/>
          </a:prstGeom>
          <a:solidFill>
            <a:schemeClr val="bg1"/>
          </a:solidFill>
          <a:ln w="28575" cap="rnd" cmpd="sng">
            <a:solidFill>
              <a:srgbClr val="660066"/>
            </a:solidFill>
          </a:ln>
          <a:effectLst/>
          <a:scene3d>
            <a:camera prst="orthographicFront"/>
            <a:lightRig rig="contrasting" dir="t">
              <a:rot lat="0" lon="0" rev="3000000"/>
            </a:lightRig>
          </a:scene3d>
          <a:sp3d contourW="7620">
            <a:bevelT w="95250" h="31750"/>
            <a:contourClr>
              <a:srgbClr val="333333"/>
            </a:contourClr>
          </a:sp3d>
        </p:spPr>
      </p:pic>
      <p:sp>
        <p:nvSpPr>
          <p:cNvPr id="38" name="TextBox 37"/>
          <p:cNvSpPr txBox="1"/>
          <p:nvPr/>
        </p:nvSpPr>
        <p:spPr>
          <a:xfrm>
            <a:off x="11916958" y="8909248"/>
            <a:ext cx="869324" cy="523220"/>
          </a:xfrm>
          <a:prstGeom prst="rect">
            <a:avLst/>
          </a:prstGeom>
          <a:noFill/>
        </p:spPr>
        <p:txBody>
          <a:bodyPr wrap="none" rtlCol="0">
            <a:spAutoFit/>
          </a:bodyPr>
          <a:lstStyle/>
          <a:p>
            <a:r>
              <a:rPr lang="en-US" sz="2800" dirty="0">
                <a:solidFill>
                  <a:schemeClr val="bg1"/>
                </a:solidFill>
                <a:latin typeface="Calibri"/>
                <a:cs typeface="Calibri"/>
              </a:rPr>
              <a:t>4</a:t>
            </a:r>
            <a:r>
              <a:rPr lang="en-US" sz="2800" dirty="0" smtClean="0">
                <a:solidFill>
                  <a:schemeClr val="bg1"/>
                </a:solidFill>
                <a:latin typeface="Calibri"/>
                <a:cs typeface="Calibri"/>
              </a:rPr>
              <a:t>/13</a:t>
            </a:r>
            <a:endParaRPr lang="en-US" sz="2800" dirty="0">
              <a:solidFill>
                <a:schemeClr val="bg1"/>
              </a:solidFill>
              <a:latin typeface="Calibri"/>
              <a:cs typeface="Calibri"/>
            </a:endParaRPr>
          </a:p>
        </p:txBody>
      </p:sp>
    </p:spTree>
    <p:extLst>
      <p:ext uri="{BB962C8B-B14F-4D97-AF65-F5344CB8AC3E}">
        <p14:creationId xmlns:p14="http://schemas.microsoft.com/office/powerpoint/2010/main" val="34103566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7" grpId="0" animBg="1"/>
      <p:bldP spid="36" grpId="0" animBg="1"/>
      <p:bldP spid="35" grpId="0" animBg="1"/>
      <p:bldP spid="12" grpId="0" animBg="1"/>
      <p:bldP spid="13" grpId="0"/>
      <p:bldP spid="14" grpId="0" animBg="1"/>
      <p:bldP spid="15" grpId="0"/>
      <p:bldP spid="16" grpId="0"/>
      <p:bldP spid="17" grpId="0"/>
      <p:bldP spid="18" grpId="0"/>
      <p:bldP spid="19" grpId="0"/>
      <p:bldP spid="20" grpId="0"/>
      <p:bldP spid="21" grpId="0"/>
      <p:bldP spid="25"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5936" y="1060376"/>
            <a:ext cx="10441160" cy="8208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Experience map.jpg"/>
          <p:cNvPicPr>
            <a:picLocks noChangeAspect="1"/>
          </p:cNvPicPr>
          <p:nvPr/>
        </p:nvPicPr>
        <p:blipFill rotWithShape="1">
          <a:blip r:embed="rId2">
            <a:extLst>
              <a:ext uri="{28A0092B-C50C-407E-A947-70E740481C1C}">
                <a14:useLocalDpi xmlns:a14="http://schemas.microsoft.com/office/drawing/2010/main" val="0"/>
              </a:ext>
            </a:extLst>
          </a:blip>
          <a:srcRect l="28146" t="9584" r="20948" b="30881"/>
          <a:stretch/>
        </p:blipFill>
        <p:spPr>
          <a:xfrm>
            <a:off x="2253928" y="1066710"/>
            <a:ext cx="10020929" cy="7410490"/>
          </a:xfrm>
          <a:prstGeom prst="rect">
            <a:avLst/>
          </a:prstGeom>
        </p:spPr>
      </p:pic>
      <p:sp>
        <p:nvSpPr>
          <p:cNvPr id="5" name="TextBox 4"/>
          <p:cNvSpPr txBox="1"/>
          <p:nvPr/>
        </p:nvSpPr>
        <p:spPr>
          <a:xfrm>
            <a:off x="11916958" y="8909248"/>
            <a:ext cx="869324" cy="523220"/>
          </a:xfrm>
          <a:prstGeom prst="rect">
            <a:avLst/>
          </a:prstGeom>
          <a:noFill/>
        </p:spPr>
        <p:txBody>
          <a:bodyPr wrap="none" rtlCol="0">
            <a:spAutoFit/>
          </a:bodyPr>
          <a:lstStyle/>
          <a:p>
            <a:r>
              <a:rPr lang="en-US" sz="2800" dirty="0">
                <a:latin typeface="Calibri"/>
                <a:cs typeface="Calibri"/>
              </a:rPr>
              <a:t>8</a:t>
            </a:r>
            <a:r>
              <a:rPr lang="en-US" sz="2800" dirty="0" smtClean="0">
                <a:latin typeface="Calibri"/>
                <a:cs typeface="Calibri"/>
              </a:rPr>
              <a:t>/13</a:t>
            </a:r>
            <a:endParaRPr lang="en-US" sz="2800" dirty="0">
              <a:latin typeface="Calibri"/>
              <a:cs typeface="Calibri"/>
            </a:endParaRPr>
          </a:p>
        </p:txBody>
      </p:sp>
    </p:spTree>
    <p:extLst>
      <p:ext uri="{BB962C8B-B14F-4D97-AF65-F5344CB8AC3E}">
        <p14:creationId xmlns:p14="http://schemas.microsoft.com/office/powerpoint/2010/main" val="35725311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bulb-i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7152" y="1420416"/>
            <a:ext cx="2927648" cy="2342119"/>
          </a:xfrm>
          <a:prstGeom prst="rect">
            <a:avLst/>
          </a:prstGeom>
        </p:spPr>
      </p:pic>
      <p:sp>
        <p:nvSpPr>
          <p:cNvPr id="4" name="Rectangle 7"/>
          <p:cNvSpPr>
            <a:spLocks/>
          </p:cNvSpPr>
          <p:nvPr/>
        </p:nvSpPr>
        <p:spPr bwMode="auto">
          <a:xfrm>
            <a:off x="4992688" y="233363"/>
            <a:ext cx="7785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r"/>
            <a:r>
              <a:rPr lang="en-US" dirty="0" err="1" smtClean="0">
                <a:solidFill>
                  <a:schemeClr val="tx1"/>
                </a:solidFill>
                <a:ea typeface="MS PGothic" pitchFamily="34" charset="-128"/>
              </a:rPr>
              <a:t>Tapasztalat</a:t>
            </a:r>
            <a:r>
              <a:rPr lang="en-US" dirty="0" smtClean="0">
                <a:solidFill>
                  <a:schemeClr val="tx1"/>
                </a:solidFill>
                <a:ea typeface="MS PGothic" pitchFamily="34" charset="-128"/>
              </a:rPr>
              <a:t> </a:t>
            </a:r>
            <a:r>
              <a:rPr lang="en-US" dirty="0" err="1" smtClean="0">
                <a:solidFill>
                  <a:schemeClr val="tx1"/>
                </a:solidFill>
                <a:ea typeface="MS PGothic" pitchFamily="34" charset="-128"/>
              </a:rPr>
              <a:t>használat</a:t>
            </a:r>
            <a:r>
              <a:rPr lang="en-US" dirty="0" smtClean="0">
                <a:solidFill>
                  <a:schemeClr val="tx1"/>
                </a:solidFill>
                <a:ea typeface="MS PGothic" pitchFamily="34" charset="-128"/>
              </a:rPr>
              <a:t> </a:t>
            </a:r>
            <a:r>
              <a:rPr lang="en-US" dirty="0" err="1" smtClean="0">
                <a:solidFill>
                  <a:schemeClr val="tx1"/>
                </a:solidFill>
                <a:ea typeface="MS PGothic" pitchFamily="34" charset="-128"/>
              </a:rPr>
              <a:t>modellje</a:t>
            </a:r>
            <a:endParaRPr lang="en-US" dirty="0">
              <a:solidFill>
                <a:schemeClr val="tx1"/>
              </a:solidFill>
              <a:ea typeface="MS PGothic" pitchFamily="34" charset="-128"/>
            </a:endParaRPr>
          </a:p>
        </p:txBody>
      </p:sp>
      <p:sp>
        <p:nvSpPr>
          <p:cNvPr id="12" name="Right Arrow 11"/>
          <p:cNvSpPr/>
          <p:nvPr/>
        </p:nvSpPr>
        <p:spPr bwMode="auto">
          <a:xfrm rot="19785632" flipV="1">
            <a:off x="1476209" y="3399247"/>
            <a:ext cx="9977993" cy="3610909"/>
          </a:xfrm>
          <a:prstGeom prst="rightArrow">
            <a:avLst>
              <a:gd name="adj1" fmla="val 65900"/>
              <a:gd name="adj2" fmla="val 26926"/>
            </a:avLst>
          </a:prstGeom>
          <a:solidFill>
            <a:srgbClr val="BBE0E3"/>
          </a:solidFill>
          <a:ln w="25400" cap="flat" cmpd="sng" algn="ctr">
            <a:noFill/>
            <a:prstDash val="solid"/>
            <a:round/>
            <a:headEnd type="none" w="med" len="med"/>
            <a:tailEnd type="none" w="med" len="med"/>
          </a:ln>
          <a:effectLst/>
          <a:scene3d>
            <a:camera prst="orthographicFront">
              <a:rot lat="17819988" lon="0" rev="0"/>
            </a:camera>
            <a:lightRig rig="threePt" dir="t">
              <a:rot lat="0" lon="0" rev="11100000"/>
            </a:lightRig>
          </a:scene3d>
          <a:sp3d extrusionH="50800">
            <a:bevelT w="12700"/>
            <a:bevelB w="57150" h="463550"/>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21" tIns="45711" rIns="91421" bIns="45711" numCol="1" rtlCol="0" anchor="t" anchorCtr="0" compatLnSpc="1">
            <a:prstTxWarp prst="textNoShape">
              <a:avLst/>
            </a:prstTxWarp>
          </a:bodyPr>
          <a:lstStyle/>
          <a:p>
            <a:pPr algn="ctr" defTabSz="914212" fontAlgn="base">
              <a:spcBef>
                <a:spcPct val="0"/>
              </a:spcBef>
              <a:spcAft>
                <a:spcPct val="0"/>
              </a:spcAft>
            </a:pPr>
            <a:endParaRPr lang="en-US" sz="4200" kern="0">
              <a:solidFill>
                <a:srgbClr val="000000"/>
              </a:solidFill>
              <a:latin typeface="Gill Sans" charset="0"/>
              <a:ea typeface="ヒラギノ角ゴ ProN W3" charset="0"/>
              <a:cs typeface="ヒラギノ角ゴ ProN W3" charset="0"/>
              <a:sym typeface="Gill Sans" charset="0"/>
            </a:endParaRPr>
          </a:p>
        </p:txBody>
      </p:sp>
      <p:sp>
        <p:nvSpPr>
          <p:cNvPr id="13" name="Rounded Rectangle 12"/>
          <p:cNvSpPr/>
          <p:nvPr/>
        </p:nvSpPr>
        <p:spPr bwMode="auto">
          <a:xfrm>
            <a:off x="2037904" y="6604992"/>
            <a:ext cx="2160239" cy="648072"/>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400" kern="0" dirty="0" err="1" smtClean="0">
                <a:solidFill>
                  <a:srgbClr val="FFFFFF"/>
                </a:solidFill>
                <a:latin typeface="Gill Sans" charset="0"/>
                <a:ea typeface="ヒラギノ角ゴ ProN W3" charset="0"/>
                <a:cs typeface="ヒラギノ角ゴ ProN W3" charset="0"/>
              </a:rPr>
              <a:t>Összegyűjtés</a:t>
            </a:r>
            <a:endParaRPr lang="en-US" sz="2400" kern="0" dirty="0">
              <a:solidFill>
                <a:srgbClr val="FFFFFF"/>
              </a:solidFill>
              <a:latin typeface="Gill Sans" charset="0"/>
              <a:ea typeface="ヒラギノ角ゴ ProN W3" charset="0"/>
              <a:cs typeface="ヒラギノ角ゴ ProN W3" charset="0"/>
              <a:sym typeface="Gill Sans" charset="0"/>
            </a:endParaRPr>
          </a:p>
        </p:txBody>
      </p:sp>
      <p:sp>
        <p:nvSpPr>
          <p:cNvPr id="14" name="Rounded Rectangle 13"/>
          <p:cNvSpPr/>
          <p:nvPr/>
        </p:nvSpPr>
        <p:spPr bwMode="auto">
          <a:xfrm>
            <a:off x="5350272" y="4732784"/>
            <a:ext cx="2160239" cy="648072"/>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400" kern="0" dirty="0" err="1" smtClean="0">
                <a:solidFill>
                  <a:srgbClr val="FFFFFF"/>
                </a:solidFill>
                <a:latin typeface="Gill Sans" charset="0"/>
                <a:ea typeface="ヒラギノ角ゴ ProN W3" charset="0"/>
                <a:cs typeface="ヒラギノ角ゴ ProN W3" charset="0"/>
              </a:rPr>
              <a:t>Aggregálás</a:t>
            </a:r>
            <a:endParaRPr lang="en-US" sz="2400" kern="0" dirty="0">
              <a:solidFill>
                <a:srgbClr val="FFFFFF"/>
              </a:solidFill>
              <a:latin typeface="Gill Sans" charset="0"/>
              <a:ea typeface="ヒラギノ角ゴ ProN W3" charset="0"/>
              <a:cs typeface="ヒラギノ角ゴ ProN W3" charset="0"/>
              <a:sym typeface="Gill Sans" charset="0"/>
            </a:endParaRPr>
          </a:p>
        </p:txBody>
      </p:sp>
      <p:sp>
        <p:nvSpPr>
          <p:cNvPr id="15" name="Rounded Rectangle 14"/>
          <p:cNvSpPr/>
          <p:nvPr/>
        </p:nvSpPr>
        <p:spPr bwMode="auto">
          <a:xfrm>
            <a:off x="8086577" y="3004592"/>
            <a:ext cx="2160239" cy="648072"/>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400" kern="0" dirty="0" err="1" smtClean="0">
                <a:solidFill>
                  <a:srgbClr val="FFFFFF"/>
                </a:solidFill>
                <a:latin typeface="Gill Sans" charset="0"/>
                <a:ea typeface="ヒラギノ角ゴ ProN W3" charset="0"/>
                <a:cs typeface="ヒラギノ角ゴ ProN W3" charset="0"/>
              </a:rPr>
              <a:t>Adaptálás</a:t>
            </a:r>
            <a:endParaRPr lang="en-US" sz="2400" kern="0" dirty="0">
              <a:solidFill>
                <a:srgbClr val="FFFFFF"/>
              </a:solidFill>
              <a:latin typeface="Gill Sans" charset="0"/>
              <a:ea typeface="ヒラギノ角ゴ ProN W3" charset="0"/>
              <a:cs typeface="ヒラギノ角ゴ ProN W3" charset="0"/>
              <a:sym typeface="Gill Sans" charset="0"/>
            </a:endParaRPr>
          </a:p>
        </p:txBody>
      </p:sp>
      <p:sp>
        <p:nvSpPr>
          <p:cNvPr id="11" name="TextBox 10"/>
          <p:cNvSpPr txBox="1"/>
          <p:nvPr/>
        </p:nvSpPr>
        <p:spPr>
          <a:xfrm>
            <a:off x="12007953" y="8909248"/>
            <a:ext cx="687333" cy="523220"/>
          </a:xfrm>
          <a:prstGeom prst="rect">
            <a:avLst/>
          </a:prstGeom>
          <a:noFill/>
        </p:spPr>
        <p:txBody>
          <a:bodyPr wrap="none" rtlCol="0">
            <a:spAutoFit/>
          </a:bodyPr>
          <a:lstStyle/>
          <a:p>
            <a:r>
              <a:rPr lang="en-US" sz="2800" dirty="0">
                <a:solidFill>
                  <a:schemeClr val="bg1"/>
                </a:solidFill>
                <a:latin typeface="Calibri"/>
                <a:cs typeface="Calibri"/>
              </a:rPr>
              <a:t>1</a:t>
            </a:r>
            <a:r>
              <a:rPr lang="en-US" sz="2800" dirty="0" smtClean="0">
                <a:solidFill>
                  <a:schemeClr val="bg1"/>
                </a:solidFill>
                <a:latin typeface="Calibri"/>
                <a:cs typeface="Calibri"/>
              </a:rPr>
              <a:t>/</a:t>
            </a:r>
            <a:r>
              <a:rPr lang="en-US" sz="2800" dirty="0">
                <a:solidFill>
                  <a:schemeClr val="bg1"/>
                </a:solidFill>
                <a:latin typeface="Calibri"/>
                <a:cs typeface="Calibri"/>
              </a:rPr>
              <a:t>5</a:t>
            </a:r>
            <a:endParaRPr lang="en-US" sz="2800" dirty="0">
              <a:solidFill>
                <a:schemeClr val="bg1"/>
              </a:solidFill>
              <a:latin typeface="Calibri"/>
              <a:cs typeface="Calibri"/>
            </a:endParaRPr>
          </a:p>
        </p:txBody>
      </p:sp>
      <p:sp>
        <p:nvSpPr>
          <p:cNvPr id="16" name="Rounded Rectangle 15"/>
          <p:cNvSpPr/>
          <p:nvPr/>
        </p:nvSpPr>
        <p:spPr bwMode="auto">
          <a:xfrm>
            <a:off x="453728" y="7469088"/>
            <a:ext cx="2376264" cy="792088"/>
          </a:xfrm>
          <a:prstGeom prst="roundRect">
            <a:avLst>
              <a:gd name="adj" fmla="val 50000"/>
            </a:avLst>
          </a:prstGeom>
          <a:solidFill>
            <a:srgbClr val="FFFD86"/>
          </a:solidFill>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000" kern="0" dirty="0" smtClean="0">
                <a:solidFill>
                  <a:schemeClr val="tx2"/>
                </a:solidFill>
                <a:latin typeface="Gill Sans" charset="0"/>
                <a:ea typeface="ヒラギノ角ゴ ProN W3" charset="0"/>
                <a:cs typeface="ヒラギノ角ゴ ProN W3" charset="0"/>
              </a:rPr>
              <a:t>TAPASZTALATI HELYZETEK</a:t>
            </a:r>
            <a:endParaRPr lang="en-US" sz="2000" kern="0" dirty="0">
              <a:solidFill>
                <a:schemeClr val="tx2"/>
              </a:solidFill>
              <a:latin typeface="Gill Sans" charset="0"/>
              <a:ea typeface="ヒラギノ角ゴ ProN W3" charset="0"/>
              <a:cs typeface="ヒラギノ角ゴ ProN W3" charset="0"/>
              <a:sym typeface="Gill Sans" charset="0"/>
            </a:endParaRPr>
          </a:p>
        </p:txBody>
      </p:sp>
      <p:sp>
        <p:nvSpPr>
          <p:cNvPr id="17" name="Rounded Rectangle 16"/>
          <p:cNvSpPr/>
          <p:nvPr/>
        </p:nvSpPr>
        <p:spPr bwMode="auto">
          <a:xfrm>
            <a:off x="3550072" y="5596880"/>
            <a:ext cx="2376264" cy="792088"/>
          </a:xfrm>
          <a:prstGeom prst="roundRect">
            <a:avLst>
              <a:gd name="adj" fmla="val 50000"/>
            </a:avLst>
          </a:prstGeom>
          <a:solidFill>
            <a:srgbClr val="FFFD86"/>
          </a:solidFill>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000" kern="0" dirty="0" smtClean="0">
                <a:solidFill>
                  <a:schemeClr val="tx2"/>
                </a:solidFill>
                <a:latin typeface="Gill Sans" charset="0"/>
                <a:ea typeface="ヒラギノ角ゴ ProN W3" charset="0"/>
                <a:cs typeface="ヒラギノ角ゴ ProN W3" charset="0"/>
              </a:rPr>
              <a:t>TAPASZTALAT</a:t>
            </a:r>
          </a:p>
          <a:p>
            <a:pPr algn="ctr" defTabSz="914212" fontAlgn="base">
              <a:spcBef>
                <a:spcPct val="0"/>
              </a:spcBef>
              <a:spcAft>
                <a:spcPct val="0"/>
              </a:spcAft>
            </a:pPr>
            <a:r>
              <a:rPr lang="en-US" sz="2000" kern="0" dirty="0" smtClean="0">
                <a:solidFill>
                  <a:schemeClr val="tx2"/>
                </a:solidFill>
                <a:latin typeface="Gill Sans" charset="0"/>
                <a:ea typeface="ヒラギノ角ゴ ProN W3" charset="0"/>
                <a:cs typeface="ヒラギノ角ゴ ProN W3" charset="0"/>
                <a:sym typeface="Gill Sans" charset="0"/>
              </a:rPr>
              <a:t>BÁZIS</a:t>
            </a:r>
            <a:endParaRPr lang="en-US" sz="2000" kern="0" dirty="0">
              <a:solidFill>
                <a:schemeClr val="tx2"/>
              </a:solidFill>
              <a:latin typeface="Gill Sans" charset="0"/>
              <a:ea typeface="ヒラギノ角ゴ ProN W3" charset="0"/>
              <a:cs typeface="ヒラギノ角ゴ ProN W3" charset="0"/>
              <a:sym typeface="Gill Sans" charset="0"/>
            </a:endParaRPr>
          </a:p>
        </p:txBody>
      </p:sp>
      <p:sp>
        <p:nvSpPr>
          <p:cNvPr id="18" name="Rounded Rectangle 17"/>
          <p:cNvSpPr/>
          <p:nvPr/>
        </p:nvSpPr>
        <p:spPr bwMode="auto">
          <a:xfrm>
            <a:off x="6286376" y="3868688"/>
            <a:ext cx="2376264" cy="792088"/>
          </a:xfrm>
          <a:prstGeom prst="roundRect">
            <a:avLst>
              <a:gd name="adj" fmla="val 50000"/>
            </a:avLst>
          </a:prstGeom>
          <a:solidFill>
            <a:srgbClr val="FFFD86"/>
          </a:solidFill>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000" kern="0" dirty="0" smtClean="0">
                <a:solidFill>
                  <a:schemeClr val="tx2"/>
                </a:solidFill>
                <a:latin typeface="Gill Sans" charset="0"/>
                <a:ea typeface="ヒラギノ角ゴ ProN W3" charset="0"/>
                <a:cs typeface="ヒラギノ角ゴ ProN W3" charset="0"/>
              </a:rPr>
              <a:t>ELVEK</a:t>
            </a:r>
            <a:endParaRPr lang="en-US" sz="2000" kern="0" dirty="0">
              <a:solidFill>
                <a:schemeClr val="tx2"/>
              </a:solidFill>
              <a:latin typeface="Gill Sans" charset="0"/>
              <a:ea typeface="ヒラギノ角ゴ ProN W3" charset="0"/>
              <a:cs typeface="ヒラギノ角ゴ ProN W3" charset="0"/>
              <a:sym typeface="Gill Sans" charset="0"/>
            </a:endParaRPr>
          </a:p>
        </p:txBody>
      </p:sp>
      <p:pic>
        <p:nvPicPr>
          <p:cNvPr id="3" name="Picture 2" descr="kerdoj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824" y="1636440"/>
            <a:ext cx="1944216" cy="1944216"/>
          </a:xfrm>
          <a:prstGeom prst="rect">
            <a:avLst/>
          </a:prstGeom>
        </p:spPr>
      </p:pic>
      <p:cxnSp>
        <p:nvCxnSpPr>
          <p:cNvPr id="19" name="Straight Arrow Connector 18"/>
          <p:cNvCxnSpPr/>
          <p:nvPr/>
        </p:nvCxnSpPr>
        <p:spPr bwMode="auto">
          <a:xfrm flipH="1" flipV="1">
            <a:off x="2902000" y="3508648"/>
            <a:ext cx="1296144" cy="1728192"/>
          </a:xfrm>
          <a:prstGeom prst="straightConnector1">
            <a:avLst/>
          </a:prstGeom>
          <a:solidFill>
            <a:schemeClr val="accent1"/>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p:cNvCxnSpPr/>
          <p:nvPr/>
        </p:nvCxnSpPr>
        <p:spPr bwMode="auto">
          <a:xfrm flipH="1" flipV="1">
            <a:off x="3262040" y="3220616"/>
            <a:ext cx="2736304" cy="1080120"/>
          </a:xfrm>
          <a:prstGeom prst="straightConnector1">
            <a:avLst/>
          </a:prstGeom>
          <a:solidFill>
            <a:schemeClr val="accent1"/>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Rounded Rectangle 21"/>
          <p:cNvSpPr/>
          <p:nvPr/>
        </p:nvSpPr>
        <p:spPr bwMode="auto">
          <a:xfrm>
            <a:off x="3190032" y="3580656"/>
            <a:ext cx="2160239" cy="648072"/>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400" kern="0" dirty="0" err="1" smtClean="0">
                <a:solidFill>
                  <a:srgbClr val="FFFFFF"/>
                </a:solidFill>
                <a:latin typeface="Gill Sans" charset="0"/>
                <a:ea typeface="ヒラギノ角ゴ ProN W3" charset="0"/>
                <a:cs typeface="ヒラギノ角ゴ ProN W3" charset="0"/>
              </a:rPr>
              <a:t>Pontosítás</a:t>
            </a:r>
            <a:endParaRPr lang="en-US" sz="2400" kern="0" dirty="0">
              <a:solidFill>
                <a:srgbClr val="FFFFFF"/>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4450324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entagon 36"/>
          <p:cNvSpPr/>
          <p:nvPr/>
        </p:nvSpPr>
        <p:spPr bwMode="auto">
          <a:xfrm rot="10800000">
            <a:off x="3478064" y="5956920"/>
            <a:ext cx="7272808" cy="1800198"/>
          </a:xfrm>
          <a:prstGeom prst="homePlate">
            <a:avLst/>
          </a:prstGeom>
          <a:gradFill flip="none" rotWithShape="1">
            <a:gsLst>
              <a:gs pos="0">
                <a:srgbClr val="A890DA"/>
              </a:gs>
              <a:gs pos="100000">
                <a:srgbClr val="FFFFFF"/>
              </a:gs>
            </a:gsLst>
            <a:lin ang="10800000" scaled="0"/>
            <a:tileRect/>
          </a:gradFill>
          <a:ln w="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ea typeface="ヒラギノ角ゴ ProN W3" charset="0"/>
              <a:cs typeface="ヒラギノ角ゴ ProN W3" charset="0"/>
            </a:endParaRPr>
          </a:p>
        </p:txBody>
      </p:sp>
      <p:sp>
        <p:nvSpPr>
          <p:cNvPr id="36" name="Pentagon 35"/>
          <p:cNvSpPr/>
          <p:nvPr/>
        </p:nvSpPr>
        <p:spPr bwMode="auto">
          <a:xfrm rot="10800000">
            <a:off x="3478064" y="3868686"/>
            <a:ext cx="7272808" cy="1800201"/>
          </a:xfrm>
          <a:prstGeom prst="homePlate">
            <a:avLst/>
          </a:prstGeom>
          <a:gradFill flip="none" rotWithShape="1">
            <a:gsLst>
              <a:gs pos="0">
                <a:srgbClr val="A890DA"/>
              </a:gs>
              <a:gs pos="100000">
                <a:srgbClr val="FFFFFF"/>
              </a:gs>
            </a:gsLst>
            <a:lin ang="10800000" scaled="0"/>
            <a:tileRect/>
          </a:gradFill>
          <a:ln w="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ea typeface="ヒラギノ角ゴ ProN W3" charset="0"/>
              <a:cs typeface="ヒラギノ角ゴ ProN W3" charset="0"/>
            </a:endParaRPr>
          </a:p>
        </p:txBody>
      </p:sp>
      <p:sp>
        <p:nvSpPr>
          <p:cNvPr id="35" name="Pentagon 34"/>
          <p:cNvSpPr/>
          <p:nvPr/>
        </p:nvSpPr>
        <p:spPr bwMode="auto">
          <a:xfrm rot="10800000">
            <a:off x="3478064" y="1780454"/>
            <a:ext cx="7272808" cy="1800201"/>
          </a:xfrm>
          <a:prstGeom prst="homePlate">
            <a:avLst/>
          </a:prstGeom>
          <a:gradFill flip="none" rotWithShape="1">
            <a:gsLst>
              <a:gs pos="0">
                <a:srgbClr val="A890DA"/>
              </a:gs>
              <a:gs pos="100000">
                <a:srgbClr val="FFFFFF"/>
              </a:gs>
            </a:gsLst>
            <a:lin ang="10800000" scaled="0"/>
            <a:tileRect/>
          </a:gradFill>
          <a:ln w="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Rectangle 7"/>
          <p:cNvSpPr>
            <a:spLocks/>
          </p:cNvSpPr>
          <p:nvPr/>
        </p:nvSpPr>
        <p:spPr bwMode="auto">
          <a:xfrm>
            <a:off x="4198144" y="233363"/>
            <a:ext cx="8579644"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r"/>
            <a:r>
              <a:rPr lang="en-US" dirty="0" err="1" smtClean="0">
                <a:solidFill>
                  <a:schemeClr val="tx1"/>
                </a:solidFill>
                <a:ea typeface="MS PGothic" pitchFamily="34" charset="-128"/>
              </a:rPr>
              <a:t>Tapasztalat-menedzsment</a:t>
            </a:r>
            <a:r>
              <a:rPr lang="en-US" dirty="0" smtClean="0">
                <a:solidFill>
                  <a:schemeClr val="tx1"/>
                </a:solidFill>
                <a:ea typeface="MS PGothic" pitchFamily="34" charset="-128"/>
              </a:rPr>
              <a:t> </a:t>
            </a:r>
            <a:r>
              <a:rPr lang="en-US" dirty="0" err="1" smtClean="0">
                <a:solidFill>
                  <a:schemeClr val="tx1"/>
                </a:solidFill>
                <a:ea typeface="MS PGothic" pitchFamily="34" charset="-128"/>
              </a:rPr>
              <a:t>folyamatok</a:t>
            </a:r>
            <a:endParaRPr lang="en-US" dirty="0">
              <a:solidFill>
                <a:schemeClr val="tx1"/>
              </a:solidFill>
              <a:ea typeface="MS PGothic" pitchFamily="34" charset="-128"/>
            </a:endParaRPr>
          </a:p>
        </p:txBody>
      </p:sp>
      <p:grpSp>
        <p:nvGrpSpPr>
          <p:cNvPr id="22" name="Group 21"/>
          <p:cNvGrpSpPr/>
          <p:nvPr/>
        </p:nvGrpSpPr>
        <p:grpSpPr>
          <a:xfrm>
            <a:off x="4904390" y="1852463"/>
            <a:ext cx="3851656" cy="1499976"/>
            <a:chOff x="2398634" y="2923872"/>
            <a:chExt cx="3851656" cy="1113415"/>
          </a:xfrm>
        </p:grpSpPr>
        <p:sp>
          <p:nvSpPr>
            <p:cNvPr id="5" name="TextBox 4"/>
            <p:cNvSpPr txBox="1"/>
            <p:nvPr/>
          </p:nvSpPr>
          <p:spPr>
            <a:xfrm>
              <a:off x="2398634" y="2923872"/>
              <a:ext cx="2141832" cy="525456"/>
            </a:xfrm>
            <a:prstGeom prst="rect">
              <a:avLst/>
            </a:prstGeom>
            <a:noFill/>
          </p:spPr>
          <p:txBody>
            <a:bodyPr wrap="none" rtlCol="0">
              <a:spAutoFit/>
            </a:bodyPr>
            <a:lstStyle/>
            <a:p>
              <a:pPr algn="l"/>
              <a:r>
                <a:rPr lang="en-US" sz="4000" dirty="0" err="1" smtClean="0">
                  <a:latin typeface="Calibri"/>
                  <a:cs typeface="Calibri"/>
                </a:rPr>
                <a:t>Betanítás</a:t>
              </a:r>
              <a:endParaRPr lang="en-US" sz="4000" dirty="0" smtClean="0">
                <a:latin typeface="Calibri"/>
                <a:cs typeface="Calibri"/>
              </a:endParaRPr>
            </a:p>
          </p:txBody>
        </p:sp>
        <p:sp>
          <p:nvSpPr>
            <p:cNvPr id="6" name="TextBox 5"/>
            <p:cNvSpPr txBox="1"/>
            <p:nvPr/>
          </p:nvSpPr>
          <p:spPr>
            <a:xfrm>
              <a:off x="2434822" y="3511831"/>
              <a:ext cx="3815468" cy="525456"/>
            </a:xfrm>
            <a:prstGeom prst="rect">
              <a:avLst/>
            </a:prstGeom>
            <a:noFill/>
          </p:spPr>
          <p:txBody>
            <a:bodyPr wrap="none" rtlCol="0">
              <a:spAutoFit/>
            </a:bodyPr>
            <a:lstStyle/>
            <a:p>
              <a:pPr algn="l"/>
              <a:r>
                <a:rPr lang="en-US" sz="4000" dirty="0" err="1" smtClean="0">
                  <a:latin typeface="Calibri"/>
                  <a:cs typeface="Calibri"/>
                </a:rPr>
                <a:t>Pozíció</a:t>
              </a:r>
              <a:r>
                <a:rPr lang="en-US" sz="4000" dirty="0" smtClean="0">
                  <a:latin typeface="Calibri"/>
                  <a:cs typeface="Calibri"/>
                </a:rPr>
                <a:t> </a:t>
              </a:r>
              <a:r>
                <a:rPr lang="en-US" sz="4000" dirty="0" err="1" smtClean="0">
                  <a:latin typeface="Calibri"/>
                  <a:cs typeface="Calibri"/>
                </a:rPr>
                <a:t>elhagyása</a:t>
              </a:r>
              <a:endParaRPr lang="en-US" sz="4000" dirty="0" smtClean="0">
                <a:latin typeface="Calibri"/>
                <a:cs typeface="Calibri"/>
              </a:endParaRPr>
            </a:p>
          </p:txBody>
        </p:sp>
      </p:grpSp>
      <p:grpSp>
        <p:nvGrpSpPr>
          <p:cNvPr id="23" name="Group 22"/>
          <p:cNvGrpSpPr/>
          <p:nvPr/>
        </p:nvGrpSpPr>
        <p:grpSpPr>
          <a:xfrm>
            <a:off x="4918224" y="3940697"/>
            <a:ext cx="2578901" cy="1427969"/>
            <a:chOff x="2356412" y="4547811"/>
            <a:chExt cx="2578901" cy="963595"/>
          </a:xfrm>
        </p:grpSpPr>
        <p:sp>
          <p:nvSpPr>
            <p:cNvPr id="7" name="TextBox 6"/>
            <p:cNvSpPr txBox="1"/>
            <p:nvPr/>
          </p:nvSpPr>
          <p:spPr>
            <a:xfrm>
              <a:off x="2356412" y="4547811"/>
              <a:ext cx="2578901" cy="477682"/>
            </a:xfrm>
            <a:prstGeom prst="rect">
              <a:avLst/>
            </a:prstGeom>
            <a:noFill/>
          </p:spPr>
          <p:txBody>
            <a:bodyPr wrap="none" rtlCol="0">
              <a:spAutoFit/>
            </a:bodyPr>
            <a:lstStyle/>
            <a:p>
              <a:pPr algn="l"/>
              <a:r>
                <a:rPr lang="en-US" sz="4000" dirty="0" err="1" smtClean="0">
                  <a:latin typeface="Calibri"/>
                  <a:cs typeface="Calibri"/>
                </a:rPr>
                <a:t>Mentorálás</a:t>
              </a:r>
              <a:endParaRPr lang="en-US" sz="4000" dirty="0">
                <a:latin typeface="Calibri"/>
                <a:cs typeface="Calibri"/>
              </a:endParaRPr>
            </a:p>
          </p:txBody>
        </p:sp>
        <p:sp>
          <p:nvSpPr>
            <p:cNvPr id="8" name="TextBox 7"/>
            <p:cNvSpPr txBox="1"/>
            <p:nvPr/>
          </p:nvSpPr>
          <p:spPr>
            <a:xfrm>
              <a:off x="2362814" y="5033724"/>
              <a:ext cx="1634382" cy="477682"/>
            </a:xfrm>
            <a:prstGeom prst="rect">
              <a:avLst/>
            </a:prstGeom>
            <a:noFill/>
          </p:spPr>
          <p:txBody>
            <a:bodyPr wrap="none" rtlCol="0">
              <a:spAutoFit/>
            </a:bodyPr>
            <a:lstStyle/>
            <a:p>
              <a:pPr algn="l"/>
              <a:r>
                <a:rPr lang="en-US" sz="4000" dirty="0" err="1" smtClean="0">
                  <a:latin typeface="Calibri"/>
                  <a:cs typeface="Calibri"/>
                </a:rPr>
                <a:t>Képzés</a:t>
              </a:r>
              <a:endParaRPr lang="en-US" sz="4000" dirty="0">
                <a:latin typeface="Calibri"/>
                <a:cs typeface="Calibri"/>
              </a:endParaRPr>
            </a:p>
          </p:txBody>
        </p:sp>
      </p:grpSp>
      <p:grpSp>
        <p:nvGrpSpPr>
          <p:cNvPr id="24" name="Group 23"/>
          <p:cNvGrpSpPr/>
          <p:nvPr/>
        </p:nvGrpSpPr>
        <p:grpSpPr>
          <a:xfrm>
            <a:off x="4841643" y="6185138"/>
            <a:ext cx="5735565" cy="1415772"/>
            <a:chOff x="2394061" y="5617785"/>
            <a:chExt cx="5735565" cy="1415772"/>
          </a:xfrm>
        </p:grpSpPr>
        <p:sp>
          <p:nvSpPr>
            <p:cNvPr id="9" name="TextBox 8"/>
            <p:cNvSpPr txBox="1"/>
            <p:nvPr/>
          </p:nvSpPr>
          <p:spPr>
            <a:xfrm>
              <a:off x="2394061" y="5617785"/>
              <a:ext cx="5735565" cy="707886"/>
            </a:xfrm>
            <a:prstGeom prst="rect">
              <a:avLst/>
            </a:prstGeom>
            <a:noFill/>
          </p:spPr>
          <p:txBody>
            <a:bodyPr wrap="none" rtlCol="0">
              <a:spAutoFit/>
            </a:bodyPr>
            <a:lstStyle/>
            <a:p>
              <a:pPr algn="l"/>
              <a:r>
                <a:rPr lang="en-US" sz="4000" dirty="0" err="1" smtClean="0">
                  <a:latin typeface="Calibri"/>
                  <a:cs typeface="Calibri"/>
                </a:rPr>
                <a:t>Jó</a:t>
              </a:r>
              <a:r>
                <a:rPr lang="en-US" sz="4000" dirty="0" smtClean="0">
                  <a:latin typeface="Calibri"/>
                  <a:cs typeface="Calibri"/>
                </a:rPr>
                <a:t> </a:t>
              </a:r>
              <a:r>
                <a:rPr lang="en-US" sz="4000" dirty="0" err="1" smtClean="0">
                  <a:latin typeface="Calibri"/>
                  <a:cs typeface="Calibri"/>
                </a:rPr>
                <a:t>gyakorlatok</a:t>
              </a:r>
              <a:r>
                <a:rPr lang="en-US" sz="4000" dirty="0" smtClean="0">
                  <a:latin typeface="Calibri"/>
                  <a:cs typeface="Calibri"/>
                </a:rPr>
                <a:t> </a:t>
              </a:r>
              <a:r>
                <a:rPr lang="en-US" sz="4000" dirty="0" err="1" smtClean="0">
                  <a:latin typeface="Calibri"/>
                  <a:cs typeface="Calibri"/>
                </a:rPr>
                <a:t>megosztása</a:t>
              </a:r>
              <a:endParaRPr lang="en-US" sz="4000" dirty="0">
                <a:latin typeface="Calibri"/>
                <a:cs typeface="Calibri"/>
              </a:endParaRPr>
            </a:p>
          </p:txBody>
        </p:sp>
        <p:sp>
          <p:nvSpPr>
            <p:cNvPr id="10" name="TextBox 9"/>
            <p:cNvSpPr txBox="1"/>
            <p:nvPr/>
          </p:nvSpPr>
          <p:spPr>
            <a:xfrm>
              <a:off x="2398634" y="6325671"/>
              <a:ext cx="4802316" cy="707886"/>
            </a:xfrm>
            <a:prstGeom prst="rect">
              <a:avLst/>
            </a:prstGeom>
            <a:noFill/>
          </p:spPr>
          <p:txBody>
            <a:bodyPr wrap="none" rtlCol="0">
              <a:spAutoFit/>
            </a:bodyPr>
            <a:lstStyle/>
            <a:p>
              <a:pPr algn="l"/>
              <a:r>
                <a:rPr lang="en-US" sz="4000" dirty="0" err="1" smtClean="0">
                  <a:latin typeface="Calibri"/>
                  <a:cs typeface="Calibri"/>
                </a:rPr>
                <a:t>Problémák</a:t>
              </a:r>
              <a:r>
                <a:rPr lang="en-US" sz="4000" dirty="0" smtClean="0">
                  <a:latin typeface="Calibri"/>
                  <a:cs typeface="Calibri"/>
                </a:rPr>
                <a:t> </a:t>
              </a:r>
              <a:r>
                <a:rPr lang="en-US" sz="4000" dirty="0" err="1" smtClean="0">
                  <a:latin typeface="Calibri"/>
                  <a:cs typeface="Calibri"/>
                </a:rPr>
                <a:t>megoldása</a:t>
              </a:r>
              <a:endParaRPr lang="en-US" sz="4000" dirty="0">
                <a:latin typeface="Calibri"/>
                <a:cs typeface="Calibri"/>
              </a:endParaRPr>
            </a:p>
          </p:txBody>
        </p:sp>
      </p:grpSp>
      <p:sp>
        <p:nvSpPr>
          <p:cNvPr id="12" name="TextBox 11"/>
          <p:cNvSpPr txBox="1"/>
          <p:nvPr/>
        </p:nvSpPr>
        <p:spPr>
          <a:xfrm>
            <a:off x="1101800" y="8046893"/>
            <a:ext cx="1130525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3600" dirty="0" smtClean="0">
                <a:latin typeface="Calibri"/>
                <a:cs typeface="Calibri"/>
              </a:rPr>
              <a:t>A </a:t>
            </a:r>
            <a:r>
              <a:rPr lang="en-US" sz="3600" dirty="0" err="1" smtClean="0">
                <a:latin typeface="Calibri"/>
                <a:cs typeface="Calibri"/>
              </a:rPr>
              <a:t>tapasztalatok</a:t>
            </a:r>
            <a:r>
              <a:rPr lang="en-US" sz="3600" dirty="0" smtClean="0">
                <a:latin typeface="Calibri"/>
                <a:cs typeface="Calibri"/>
              </a:rPr>
              <a:t> </a:t>
            </a:r>
            <a:r>
              <a:rPr lang="en-US" sz="3600" dirty="0" err="1" smtClean="0">
                <a:latin typeface="Calibri"/>
                <a:cs typeface="Calibri"/>
              </a:rPr>
              <a:t>megjelennek</a:t>
            </a:r>
            <a:r>
              <a:rPr lang="en-US" sz="3600" dirty="0" smtClean="0">
                <a:latin typeface="Calibri"/>
                <a:cs typeface="Calibri"/>
              </a:rPr>
              <a:t>, de </a:t>
            </a:r>
            <a:r>
              <a:rPr lang="en-US" sz="3600" dirty="0" err="1" smtClean="0">
                <a:latin typeface="Calibri"/>
                <a:cs typeface="Calibri"/>
              </a:rPr>
              <a:t>nincsenek</a:t>
            </a:r>
            <a:r>
              <a:rPr lang="en-US" sz="3600" dirty="0" smtClean="0">
                <a:latin typeface="Calibri"/>
                <a:cs typeface="Calibri"/>
              </a:rPr>
              <a:t> </a:t>
            </a:r>
            <a:r>
              <a:rPr lang="en-US" sz="3600" dirty="0" err="1" smtClean="0">
                <a:latin typeface="Calibri"/>
                <a:cs typeface="Calibri"/>
              </a:rPr>
              <a:t>összegyűjtve</a:t>
            </a:r>
            <a:endParaRPr lang="en-US" sz="3600" dirty="0">
              <a:latin typeface="Calibri"/>
              <a:cs typeface="Calibri"/>
            </a:endParaRPr>
          </a:p>
        </p:txBody>
      </p:sp>
      <p:pic>
        <p:nvPicPr>
          <p:cNvPr id="40" name="Picture 39" descr="AD_prezihez_haromszog_viaduct-1.png"/>
          <p:cNvPicPr>
            <a:picLocks noChangeAspect="1"/>
          </p:cNvPicPr>
          <p:nvPr/>
        </p:nvPicPr>
        <p:blipFill rotWithShape="1">
          <a:blip r:embed="rId2">
            <a:extLst>
              <a:ext uri="{28A0092B-C50C-407E-A947-70E740481C1C}">
                <a14:useLocalDpi xmlns:a14="http://schemas.microsoft.com/office/drawing/2010/main" val="0"/>
              </a:ext>
            </a:extLst>
          </a:blip>
          <a:srcRect l="-2462" t="-10202" r="2462" b="10202"/>
          <a:stretch/>
        </p:blipFill>
        <p:spPr>
          <a:xfrm>
            <a:off x="1605856" y="1636440"/>
            <a:ext cx="2016224" cy="2016224"/>
          </a:xfrm>
          <a:prstGeom prst="ellipse">
            <a:avLst/>
          </a:prstGeom>
          <a:solidFill>
            <a:schemeClr val="bg1"/>
          </a:solidFill>
          <a:ln w="28575" cap="rnd" cmpd="sng">
            <a:solidFill>
              <a:srgbClr val="6600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 name="Picture 40" descr="AD_prezihez_haromszog_leadder-1.png"/>
          <p:cNvPicPr>
            <a:picLocks noChangeAspect="1"/>
          </p:cNvPicPr>
          <p:nvPr/>
        </p:nvPicPr>
        <p:blipFill rotWithShape="1">
          <a:blip r:embed="rId3">
            <a:extLst>
              <a:ext uri="{28A0092B-C50C-407E-A947-70E740481C1C}">
                <a14:useLocalDpi xmlns:a14="http://schemas.microsoft.com/office/drawing/2010/main" val="0"/>
              </a:ext>
            </a:extLst>
          </a:blip>
          <a:srcRect l="17606" t="11680" r="18252" b="28770"/>
          <a:stretch/>
        </p:blipFill>
        <p:spPr>
          <a:xfrm>
            <a:off x="1605856" y="3796680"/>
            <a:ext cx="2088232" cy="1938744"/>
          </a:xfrm>
          <a:prstGeom prst="ellipse">
            <a:avLst/>
          </a:prstGeom>
          <a:solidFill>
            <a:schemeClr val="bg1"/>
          </a:solidFill>
          <a:ln w="28575" cap="rnd" cmpd="sng">
            <a:solidFill>
              <a:srgbClr val="6600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Picture 41" descr="AD_prezihez_haromszog_goahead-1.png"/>
          <p:cNvPicPr>
            <a:picLocks noChangeAspect="1"/>
          </p:cNvPicPr>
          <p:nvPr/>
        </p:nvPicPr>
        <p:blipFill rotWithShape="1">
          <a:blip r:embed="rId4">
            <a:extLst>
              <a:ext uri="{28A0092B-C50C-407E-A947-70E740481C1C}">
                <a14:useLocalDpi xmlns:a14="http://schemas.microsoft.com/office/drawing/2010/main" val="0"/>
              </a:ext>
            </a:extLst>
          </a:blip>
          <a:srcRect l="10139" r="15955" b="30876"/>
          <a:stretch/>
        </p:blipFill>
        <p:spPr>
          <a:xfrm>
            <a:off x="1605856" y="5884912"/>
            <a:ext cx="2088232" cy="1953101"/>
          </a:xfrm>
          <a:prstGeom prst="ellipse">
            <a:avLst/>
          </a:prstGeom>
          <a:solidFill>
            <a:schemeClr val="bg1"/>
          </a:solidFill>
          <a:ln w="28575" cap="rnd" cmpd="sng">
            <a:solidFill>
              <a:srgbClr val="660066"/>
            </a:solidFill>
          </a:ln>
          <a:effectLst/>
          <a:scene3d>
            <a:camera prst="orthographicFront"/>
            <a:lightRig rig="contrasting" dir="t">
              <a:rot lat="0" lon="0" rev="3000000"/>
            </a:lightRig>
          </a:scene3d>
          <a:sp3d contourW="7620">
            <a:bevelT w="95250" h="31750"/>
            <a:contourClr>
              <a:srgbClr val="333333"/>
            </a:contourClr>
          </a:sp3d>
        </p:spPr>
      </p:pic>
      <p:sp>
        <p:nvSpPr>
          <p:cNvPr id="38" name="TextBox 37"/>
          <p:cNvSpPr txBox="1"/>
          <p:nvPr/>
        </p:nvSpPr>
        <p:spPr>
          <a:xfrm>
            <a:off x="12007953" y="8909248"/>
            <a:ext cx="687333" cy="523220"/>
          </a:xfrm>
          <a:prstGeom prst="rect">
            <a:avLst/>
          </a:prstGeom>
          <a:noFill/>
        </p:spPr>
        <p:txBody>
          <a:bodyPr wrap="none" rtlCol="0">
            <a:spAutoFit/>
          </a:bodyPr>
          <a:lstStyle/>
          <a:p>
            <a:r>
              <a:rPr lang="en-US" sz="2800" dirty="0" smtClean="0">
                <a:solidFill>
                  <a:schemeClr val="bg1"/>
                </a:solidFill>
                <a:latin typeface="Calibri"/>
                <a:cs typeface="Calibri"/>
              </a:rPr>
              <a:t>2/5</a:t>
            </a:r>
            <a:endParaRPr lang="en-US" sz="2800" dirty="0">
              <a:solidFill>
                <a:schemeClr val="bg1"/>
              </a:solidFill>
              <a:latin typeface="Calibri"/>
              <a:cs typeface="Calibri"/>
            </a:endParaRPr>
          </a:p>
        </p:txBody>
      </p:sp>
    </p:spTree>
    <p:extLst>
      <p:ext uri="{BB962C8B-B14F-4D97-AF65-F5344CB8AC3E}">
        <p14:creationId xmlns:p14="http://schemas.microsoft.com/office/powerpoint/2010/main" val="24016223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3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bwMode="auto">
          <a:xfrm>
            <a:off x="597744" y="2284512"/>
            <a:ext cx="1584176" cy="4680520"/>
          </a:xfrm>
          <a:prstGeom prst="roundRect">
            <a:avLst>
              <a:gd name="adj" fmla="val 49675"/>
            </a:avLst>
          </a:prstGeom>
          <a:noFill/>
          <a:ln w="25400" cap="flat" cmpd="sng" algn="ctr">
            <a:solidFill>
              <a:srgbClr val="66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Rectangle 7"/>
          <p:cNvSpPr>
            <a:spLocks/>
          </p:cNvSpPr>
          <p:nvPr/>
        </p:nvSpPr>
        <p:spPr bwMode="auto">
          <a:xfrm>
            <a:off x="4992688" y="233363"/>
            <a:ext cx="7785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r"/>
            <a:r>
              <a:rPr lang="en-US" dirty="0" err="1" smtClean="0">
                <a:solidFill>
                  <a:schemeClr val="tx1"/>
                </a:solidFill>
                <a:ea typeface="MS PGothic" pitchFamily="34" charset="-128"/>
              </a:rPr>
              <a:t>Tapasztalat</a:t>
            </a:r>
            <a:r>
              <a:rPr lang="en-US" dirty="0" smtClean="0">
                <a:solidFill>
                  <a:schemeClr val="tx1"/>
                </a:solidFill>
                <a:ea typeface="MS PGothic" pitchFamily="34" charset="-128"/>
              </a:rPr>
              <a:t> </a:t>
            </a:r>
            <a:r>
              <a:rPr lang="en-US" dirty="0" err="1" smtClean="0">
                <a:solidFill>
                  <a:schemeClr val="tx1"/>
                </a:solidFill>
                <a:ea typeface="MS PGothic" pitchFamily="34" charset="-128"/>
              </a:rPr>
              <a:t>használat</a:t>
            </a:r>
            <a:r>
              <a:rPr lang="en-US" dirty="0" smtClean="0">
                <a:solidFill>
                  <a:schemeClr val="tx1"/>
                </a:solidFill>
                <a:ea typeface="MS PGothic" pitchFamily="34" charset="-128"/>
              </a:rPr>
              <a:t> </a:t>
            </a:r>
            <a:r>
              <a:rPr lang="en-US" dirty="0" err="1" smtClean="0">
                <a:solidFill>
                  <a:schemeClr val="tx1"/>
                </a:solidFill>
                <a:ea typeface="MS PGothic" pitchFamily="34" charset="-128"/>
              </a:rPr>
              <a:t>technológiája</a:t>
            </a:r>
            <a:endParaRPr lang="en-US" dirty="0">
              <a:solidFill>
                <a:schemeClr val="tx1"/>
              </a:solidFill>
              <a:ea typeface="MS PGothic" pitchFamily="34" charset="-128"/>
            </a:endParaRPr>
          </a:p>
        </p:txBody>
      </p:sp>
      <p:sp>
        <p:nvSpPr>
          <p:cNvPr id="3" name="TextBox 2"/>
          <p:cNvSpPr txBox="1"/>
          <p:nvPr/>
        </p:nvSpPr>
        <p:spPr>
          <a:xfrm>
            <a:off x="3766096" y="1708448"/>
            <a:ext cx="4627489" cy="1938992"/>
          </a:xfrm>
          <a:prstGeom prst="rect">
            <a:avLst/>
          </a:prstGeom>
          <a:noFill/>
        </p:spPr>
        <p:txBody>
          <a:bodyPr wrap="none" rtlCol="0">
            <a:spAutoFit/>
          </a:bodyPr>
          <a:lstStyle/>
          <a:p>
            <a:r>
              <a:rPr lang="en-US" sz="4000" b="1" dirty="0" smtClean="0">
                <a:latin typeface="Calibri"/>
                <a:cs typeface="Calibri"/>
              </a:rPr>
              <a:t>Andy</a:t>
            </a:r>
          </a:p>
          <a:p>
            <a:r>
              <a:rPr lang="en-US" sz="4000" dirty="0" err="1" smtClean="0">
                <a:latin typeface="Calibri"/>
                <a:cs typeface="Calibri"/>
              </a:rPr>
              <a:t>Szervezeti</a:t>
            </a:r>
            <a:r>
              <a:rPr lang="en-US" sz="4000" dirty="0" smtClean="0">
                <a:latin typeface="Calibri"/>
                <a:cs typeface="Calibri"/>
              </a:rPr>
              <a:t> </a:t>
            </a:r>
            <a:r>
              <a:rPr lang="en-US" sz="4000" dirty="0" err="1" smtClean="0">
                <a:latin typeface="Calibri"/>
                <a:cs typeface="Calibri"/>
              </a:rPr>
              <a:t>agy</a:t>
            </a:r>
            <a:r>
              <a:rPr lang="en-US" sz="4000" dirty="0" smtClean="0">
                <a:latin typeface="Calibri"/>
                <a:cs typeface="Calibri"/>
              </a:rPr>
              <a:t>, </a:t>
            </a:r>
            <a:r>
              <a:rPr lang="en-US" sz="4000" dirty="0" err="1" smtClean="0">
                <a:latin typeface="Calibri"/>
                <a:cs typeface="Calibri"/>
              </a:rPr>
              <a:t>amely</a:t>
            </a:r>
            <a:r>
              <a:rPr lang="en-US" sz="4000" dirty="0" smtClean="0">
                <a:latin typeface="Calibri"/>
                <a:cs typeface="Calibri"/>
              </a:rPr>
              <a:t> </a:t>
            </a:r>
          </a:p>
          <a:p>
            <a:r>
              <a:rPr lang="en-US" sz="4000" b="1" dirty="0" err="1">
                <a:latin typeface="Calibri"/>
                <a:cs typeface="Calibri"/>
              </a:rPr>
              <a:t>t</a:t>
            </a:r>
            <a:r>
              <a:rPr lang="en-US" sz="4000" b="1" dirty="0" err="1" smtClean="0">
                <a:latin typeface="Calibri"/>
                <a:cs typeface="Calibri"/>
              </a:rPr>
              <a:t>örténetekből</a:t>
            </a:r>
            <a:r>
              <a:rPr lang="en-US" sz="4000" b="1" dirty="0" smtClean="0">
                <a:latin typeface="Calibri"/>
                <a:cs typeface="Calibri"/>
              </a:rPr>
              <a:t> </a:t>
            </a:r>
            <a:r>
              <a:rPr lang="en-US" sz="4000" dirty="0" err="1" smtClean="0">
                <a:latin typeface="Calibri"/>
                <a:cs typeface="Calibri"/>
              </a:rPr>
              <a:t>tanul</a:t>
            </a:r>
            <a:endParaRPr lang="en-US" sz="4000" b="1" dirty="0" smtClean="0">
              <a:latin typeface="Calibri"/>
              <a:cs typeface="Calibri"/>
            </a:endParaRPr>
          </a:p>
        </p:txBody>
      </p:sp>
      <p:pic>
        <p:nvPicPr>
          <p:cNvPr id="20" name="Picture 19" descr="AD_prezihez_haromszog_viaduct-1.png"/>
          <p:cNvPicPr>
            <a:picLocks noChangeAspect="1"/>
          </p:cNvPicPr>
          <p:nvPr/>
        </p:nvPicPr>
        <p:blipFill rotWithShape="1">
          <a:blip r:embed="rId2">
            <a:extLst>
              <a:ext uri="{28A0092B-C50C-407E-A947-70E740481C1C}">
                <a14:useLocalDpi xmlns:a14="http://schemas.microsoft.com/office/drawing/2010/main" val="0"/>
              </a:ext>
            </a:extLst>
          </a:blip>
          <a:srcRect l="-2462" t="-10202" r="2462" b="10202"/>
          <a:stretch/>
        </p:blipFill>
        <p:spPr>
          <a:xfrm>
            <a:off x="741760" y="2428528"/>
            <a:ext cx="1296144" cy="1296144"/>
          </a:xfrm>
          <a:prstGeom prst="ellipse">
            <a:avLst/>
          </a:prstGeom>
          <a:solidFill>
            <a:schemeClr val="bg1"/>
          </a:solidFill>
          <a:ln w="28575" cap="rnd" cmpd="sng">
            <a:solidFill>
              <a:srgbClr val="6600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descr="AD_prezihez_haromszog_leadder-1.png"/>
          <p:cNvPicPr>
            <a:picLocks noChangeAspect="1"/>
          </p:cNvPicPr>
          <p:nvPr/>
        </p:nvPicPr>
        <p:blipFill rotWithShape="1">
          <a:blip r:embed="rId3">
            <a:extLst>
              <a:ext uri="{28A0092B-C50C-407E-A947-70E740481C1C}">
                <a14:useLocalDpi xmlns:a14="http://schemas.microsoft.com/office/drawing/2010/main" val="0"/>
              </a:ext>
            </a:extLst>
          </a:blip>
          <a:srcRect l="17606" t="11680" r="18252" b="28770"/>
          <a:stretch/>
        </p:blipFill>
        <p:spPr>
          <a:xfrm>
            <a:off x="713828" y="3940696"/>
            <a:ext cx="1396084" cy="1296144"/>
          </a:xfrm>
          <a:prstGeom prst="ellipse">
            <a:avLst/>
          </a:prstGeom>
          <a:solidFill>
            <a:schemeClr val="bg1"/>
          </a:solidFill>
          <a:ln w="28575" cap="rnd" cmpd="sng">
            <a:solidFill>
              <a:srgbClr val="6600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descr="AD_prezihez_haromszog_goahead-1.png"/>
          <p:cNvPicPr>
            <a:picLocks noChangeAspect="1"/>
          </p:cNvPicPr>
          <p:nvPr/>
        </p:nvPicPr>
        <p:blipFill rotWithShape="1">
          <a:blip r:embed="rId4">
            <a:extLst>
              <a:ext uri="{28A0092B-C50C-407E-A947-70E740481C1C}">
                <a14:useLocalDpi xmlns:a14="http://schemas.microsoft.com/office/drawing/2010/main" val="0"/>
              </a:ext>
            </a:extLst>
          </a:blip>
          <a:srcRect l="10139" r="15955" b="30876"/>
          <a:stretch/>
        </p:blipFill>
        <p:spPr>
          <a:xfrm>
            <a:off x="669752" y="5474050"/>
            <a:ext cx="1440160" cy="1346966"/>
          </a:xfrm>
          <a:prstGeom prst="ellipse">
            <a:avLst/>
          </a:prstGeom>
          <a:solidFill>
            <a:schemeClr val="bg1"/>
          </a:solidFill>
          <a:ln w="28575" cap="rnd" cmpd="sng">
            <a:solidFill>
              <a:srgbClr val="660066"/>
            </a:solidFill>
          </a:ln>
          <a:effectLst/>
          <a:scene3d>
            <a:camera prst="orthographicFront"/>
            <a:lightRig rig="contrasting" dir="t">
              <a:rot lat="0" lon="0" rev="3000000"/>
            </a:lightRig>
          </a:scene3d>
          <a:sp3d contourW="7620">
            <a:bevelT w="95250" h="31750"/>
            <a:contourClr>
              <a:srgbClr val="333333"/>
            </a:contourClr>
          </a:sp3d>
        </p:spPr>
      </p:pic>
      <p:pic>
        <p:nvPicPr>
          <p:cNvPr id="31" name="Picture 30" descr="AD_prezihez_felho_IT.png"/>
          <p:cNvPicPr>
            <a:picLocks noChangeAspect="1"/>
          </p:cNvPicPr>
          <p:nvPr/>
        </p:nvPicPr>
        <p:blipFill rotWithShape="1">
          <a:blip r:embed="rId5">
            <a:extLst>
              <a:ext uri="{28A0092B-C50C-407E-A947-70E740481C1C}">
                <a14:useLocalDpi xmlns:a14="http://schemas.microsoft.com/office/drawing/2010/main" val="0"/>
              </a:ext>
            </a:extLst>
          </a:blip>
          <a:srcRect l="5400" t="10181" b="10255"/>
          <a:stretch/>
        </p:blipFill>
        <p:spPr>
          <a:xfrm>
            <a:off x="3205176" y="3580656"/>
            <a:ext cx="6249552" cy="3253878"/>
          </a:xfrm>
          <a:prstGeom prst="rect">
            <a:avLst/>
          </a:prstGeom>
        </p:spPr>
      </p:pic>
      <p:sp>
        <p:nvSpPr>
          <p:cNvPr id="33" name="TextBox 32"/>
          <p:cNvSpPr txBox="1"/>
          <p:nvPr/>
        </p:nvSpPr>
        <p:spPr>
          <a:xfrm>
            <a:off x="5922818" y="5812904"/>
            <a:ext cx="2607730" cy="646331"/>
          </a:xfrm>
          <a:prstGeom prst="rect">
            <a:avLst/>
          </a:prstGeom>
          <a:noFill/>
        </p:spPr>
        <p:txBody>
          <a:bodyPr wrap="none" rtlCol="0">
            <a:spAutoFit/>
          </a:bodyPr>
          <a:lstStyle/>
          <a:p>
            <a:r>
              <a:rPr lang="en-US" sz="3600" dirty="0" err="1" smtClean="0">
                <a:latin typeface="Calibri"/>
                <a:cs typeface="Calibri"/>
              </a:rPr>
              <a:t>Összegyűjtés</a:t>
            </a:r>
            <a:endParaRPr lang="en-US" sz="3600" dirty="0">
              <a:latin typeface="Calibri"/>
              <a:cs typeface="Calibri"/>
            </a:endParaRPr>
          </a:p>
        </p:txBody>
      </p:sp>
      <p:sp>
        <p:nvSpPr>
          <p:cNvPr id="34" name="TextBox 33"/>
          <p:cNvSpPr txBox="1"/>
          <p:nvPr/>
        </p:nvSpPr>
        <p:spPr>
          <a:xfrm>
            <a:off x="3987914" y="5164832"/>
            <a:ext cx="2041469" cy="646331"/>
          </a:xfrm>
          <a:prstGeom prst="rect">
            <a:avLst/>
          </a:prstGeom>
          <a:noFill/>
        </p:spPr>
        <p:txBody>
          <a:bodyPr wrap="none" rtlCol="0">
            <a:spAutoFit/>
          </a:bodyPr>
          <a:lstStyle/>
          <a:p>
            <a:r>
              <a:rPr lang="en-US" sz="3600" dirty="0" err="1" smtClean="0">
                <a:latin typeface="Calibri"/>
                <a:cs typeface="Calibri"/>
              </a:rPr>
              <a:t>Adaptálás</a:t>
            </a:r>
            <a:endParaRPr lang="en-US" sz="3600" dirty="0">
              <a:latin typeface="Calibri"/>
              <a:cs typeface="Calibri"/>
            </a:endParaRPr>
          </a:p>
        </p:txBody>
      </p:sp>
      <p:sp>
        <p:nvSpPr>
          <p:cNvPr id="35" name="TextBox 34"/>
          <p:cNvSpPr txBox="1"/>
          <p:nvPr/>
        </p:nvSpPr>
        <p:spPr>
          <a:xfrm>
            <a:off x="5215344" y="4156720"/>
            <a:ext cx="2223160" cy="646331"/>
          </a:xfrm>
          <a:prstGeom prst="rect">
            <a:avLst/>
          </a:prstGeom>
          <a:noFill/>
        </p:spPr>
        <p:txBody>
          <a:bodyPr wrap="none" rtlCol="0">
            <a:spAutoFit/>
          </a:bodyPr>
          <a:lstStyle/>
          <a:p>
            <a:r>
              <a:rPr lang="en-US" sz="3600" dirty="0" err="1" smtClean="0">
                <a:latin typeface="Calibri"/>
                <a:cs typeface="Calibri"/>
              </a:rPr>
              <a:t>Aggregálás</a:t>
            </a:r>
            <a:endParaRPr lang="en-US" sz="3600" dirty="0">
              <a:latin typeface="Calibri"/>
              <a:cs typeface="Calibri"/>
            </a:endParaRPr>
          </a:p>
        </p:txBody>
      </p:sp>
      <p:cxnSp>
        <p:nvCxnSpPr>
          <p:cNvPr id="37" name="Elbow Connector 36"/>
          <p:cNvCxnSpPr>
            <a:stCxn id="32" idx="2"/>
            <a:endCxn id="33" idx="2"/>
          </p:cNvCxnSpPr>
          <p:nvPr/>
        </p:nvCxnSpPr>
        <p:spPr bwMode="auto">
          <a:xfrm rot="5400000" flipH="1" flipV="1">
            <a:off x="4055358" y="3793708"/>
            <a:ext cx="505797" cy="5836851"/>
          </a:xfrm>
          <a:prstGeom prst="bentConnector3">
            <a:avLst>
              <a:gd name="adj1" fmla="val -45196"/>
            </a:avLst>
          </a:prstGeom>
          <a:solidFill>
            <a:schemeClr val="accent1"/>
          </a:solidFill>
          <a:ln w="57150" cap="flat" cmpd="sng" algn="ctr">
            <a:solidFill>
              <a:srgbClr val="660066"/>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Arrow Connector 39"/>
          <p:cNvCxnSpPr>
            <a:stCxn id="33" idx="1"/>
          </p:cNvCxnSpPr>
          <p:nvPr/>
        </p:nvCxnSpPr>
        <p:spPr bwMode="auto">
          <a:xfrm flipH="1" flipV="1">
            <a:off x="5278271" y="5884912"/>
            <a:ext cx="644547" cy="251158"/>
          </a:xfrm>
          <a:prstGeom prst="straightConnector1">
            <a:avLst/>
          </a:prstGeom>
          <a:solidFill>
            <a:schemeClr val="accent1"/>
          </a:solid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Straight Arrow Connector 44"/>
          <p:cNvCxnSpPr>
            <a:endCxn id="35" idx="2"/>
          </p:cNvCxnSpPr>
          <p:nvPr/>
        </p:nvCxnSpPr>
        <p:spPr bwMode="auto">
          <a:xfrm flipH="1" flipV="1">
            <a:off x="6326924" y="4803051"/>
            <a:ext cx="750274" cy="1009854"/>
          </a:xfrm>
          <a:prstGeom prst="straightConnector1">
            <a:avLst/>
          </a:prstGeom>
          <a:solidFill>
            <a:schemeClr val="accent1"/>
          </a:solid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p:cNvCxnSpPr/>
          <p:nvPr/>
        </p:nvCxnSpPr>
        <p:spPr bwMode="auto">
          <a:xfrm flipH="1">
            <a:off x="2253928" y="5740896"/>
            <a:ext cx="1512168" cy="360040"/>
          </a:xfrm>
          <a:prstGeom prst="straightConnector1">
            <a:avLst/>
          </a:prstGeom>
          <a:solidFill>
            <a:schemeClr val="accent1"/>
          </a:solidFill>
          <a:ln w="25400" cap="flat" cmpd="sng" algn="ctr">
            <a:solidFill>
              <a:srgbClr val="660066"/>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Arrow Connector 51"/>
          <p:cNvCxnSpPr/>
          <p:nvPr/>
        </p:nvCxnSpPr>
        <p:spPr bwMode="auto">
          <a:xfrm flipH="1" flipV="1">
            <a:off x="2253928" y="3148608"/>
            <a:ext cx="1728192" cy="1944216"/>
          </a:xfrm>
          <a:prstGeom prst="straightConnector1">
            <a:avLst/>
          </a:prstGeom>
          <a:solidFill>
            <a:schemeClr val="accent1"/>
          </a:solidFill>
          <a:ln w="25400" cap="flat" cmpd="sng" algn="ctr">
            <a:solidFill>
              <a:srgbClr val="660066"/>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Arrow Connector 52"/>
          <p:cNvCxnSpPr/>
          <p:nvPr/>
        </p:nvCxnSpPr>
        <p:spPr bwMode="auto">
          <a:xfrm flipH="1" flipV="1">
            <a:off x="2253928" y="4084712"/>
            <a:ext cx="1584176" cy="1152128"/>
          </a:xfrm>
          <a:prstGeom prst="straightConnector1">
            <a:avLst/>
          </a:prstGeom>
          <a:solidFill>
            <a:schemeClr val="accent1"/>
          </a:solidFill>
          <a:ln w="25400" cap="flat" cmpd="sng" algn="ctr">
            <a:solidFill>
              <a:srgbClr val="660066"/>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Arrow Connector 53"/>
          <p:cNvCxnSpPr/>
          <p:nvPr/>
        </p:nvCxnSpPr>
        <p:spPr bwMode="auto">
          <a:xfrm flipH="1" flipV="1">
            <a:off x="2253928" y="4876800"/>
            <a:ext cx="1512168" cy="504056"/>
          </a:xfrm>
          <a:prstGeom prst="straightConnector1">
            <a:avLst/>
          </a:prstGeom>
          <a:solidFill>
            <a:schemeClr val="accent1"/>
          </a:solidFill>
          <a:ln w="25400" cap="flat" cmpd="sng" algn="ctr">
            <a:solidFill>
              <a:srgbClr val="660066"/>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Straight Arrow Connector 54"/>
          <p:cNvCxnSpPr/>
          <p:nvPr/>
        </p:nvCxnSpPr>
        <p:spPr bwMode="auto">
          <a:xfrm flipH="1">
            <a:off x="2253928" y="5524872"/>
            <a:ext cx="1512168" cy="72008"/>
          </a:xfrm>
          <a:prstGeom prst="straightConnector1">
            <a:avLst/>
          </a:prstGeom>
          <a:solidFill>
            <a:schemeClr val="accent1"/>
          </a:solidFill>
          <a:ln w="25400" cap="flat" cmpd="sng" algn="ctr">
            <a:solidFill>
              <a:srgbClr val="660066"/>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7" name="Right Arrow 66"/>
          <p:cNvSpPr/>
          <p:nvPr/>
        </p:nvSpPr>
        <p:spPr bwMode="auto">
          <a:xfrm rot="10800000">
            <a:off x="2181920" y="3868688"/>
            <a:ext cx="2952328" cy="1224136"/>
          </a:xfrm>
          <a:prstGeom prst="rightArrow">
            <a:avLst>
              <a:gd name="adj1" fmla="val 50000"/>
              <a:gd name="adj2" fmla="val 50000"/>
            </a:avLst>
          </a:prstGeom>
          <a:solidFill>
            <a:srgbClr val="6600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6" name="TextBox 35"/>
          <p:cNvSpPr txBox="1"/>
          <p:nvPr/>
        </p:nvSpPr>
        <p:spPr>
          <a:xfrm>
            <a:off x="12007953" y="8909248"/>
            <a:ext cx="687333" cy="523220"/>
          </a:xfrm>
          <a:prstGeom prst="rect">
            <a:avLst/>
          </a:prstGeom>
          <a:noFill/>
        </p:spPr>
        <p:txBody>
          <a:bodyPr wrap="none" rtlCol="0">
            <a:spAutoFit/>
          </a:bodyPr>
          <a:lstStyle/>
          <a:p>
            <a:r>
              <a:rPr lang="en-US" sz="2800" dirty="0" smtClean="0">
                <a:solidFill>
                  <a:schemeClr val="bg1"/>
                </a:solidFill>
                <a:latin typeface="Calibri"/>
                <a:cs typeface="Calibri"/>
              </a:rPr>
              <a:t>3/5</a:t>
            </a:r>
            <a:endParaRPr lang="en-US" sz="2800" dirty="0">
              <a:solidFill>
                <a:schemeClr val="bg1"/>
              </a:solidFill>
              <a:latin typeface="Calibri"/>
              <a:cs typeface="Calibri"/>
            </a:endParaRPr>
          </a:p>
        </p:txBody>
      </p:sp>
      <p:sp>
        <p:nvSpPr>
          <p:cNvPr id="38" name="Rounded Rectangle 37"/>
          <p:cNvSpPr/>
          <p:nvPr/>
        </p:nvSpPr>
        <p:spPr bwMode="auto">
          <a:xfrm>
            <a:off x="3478064" y="7325072"/>
            <a:ext cx="3240360" cy="108012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400" kern="0" dirty="0" err="1" smtClean="0">
                <a:solidFill>
                  <a:srgbClr val="FFFFFF"/>
                </a:solidFill>
                <a:latin typeface="Gill Sans" charset="0"/>
                <a:ea typeface="ヒラギノ角ゴ ProN W3" charset="0"/>
                <a:cs typeface="ヒラギノ角ゴ ProN W3" charset="0"/>
              </a:rPr>
              <a:t>Egységes</a:t>
            </a:r>
            <a:r>
              <a:rPr lang="en-US" sz="2400" kern="0" dirty="0" smtClean="0">
                <a:solidFill>
                  <a:srgbClr val="FFFFFF"/>
                </a:solidFill>
                <a:latin typeface="Gill Sans" charset="0"/>
                <a:ea typeface="ヒラギノ角ゴ ProN W3" charset="0"/>
                <a:cs typeface="ヒラギノ角ゴ ProN W3" charset="0"/>
              </a:rPr>
              <a:t> </a:t>
            </a:r>
            <a:r>
              <a:rPr lang="en-US" sz="2400" kern="0" dirty="0" err="1" smtClean="0">
                <a:solidFill>
                  <a:srgbClr val="FFFFFF"/>
                </a:solidFill>
                <a:latin typeface="Gill Sans" charset="0"/>
                <a:ea typeface="ヒラギノ角ゴ ProN W3" charset="0"/>
                <a:cs typeface="ヒラギノ角ゴ ProN W3" charset="0"/>
              </a:rPr>
              <a:t>tapasztalat</a:t>
            </a:r>
            <a:r>
              <a:rPr lang="en-US" sz="2400" kern="0" dirty="0" smtClean="0">
                <a:solidFill>
                  <a:srgbClr val="FFFFFF"/>
                </a:solidFill>
                <a:latin typeface="Gill Sans" charset="0"/>
                <a:ea typeface="ヒラギノ角ゴ ProN W3" charset="0"/>
                <a:cs typeface="ヒラギノ角ゴ ProN W3" charset="0"/>
              </a:rPr>
              <a:t> </a:t>
            </a:r>
            <a:r>
              <a:rPr lang="en-US" sz="2400" kern="0" dirty="0" err="1" smtClean="0">
                <a:solidFill>
                  <a:srgbClr val="FFFFFF"/>
                </a:solidFill>
                <a:latin typeface="Gill Sans" charset="0"/>
                <a:ea typeface="ヒラギノ角ゴ ProN W3" charset="0"/>
                <a:cs typeface="ヒラギノ角ゴ ProN W3" charset="0"/>
              </a:rPr>
              <a:t>szerkezet</a:t>
            </a:r>
            <a:r>
              <a:rPr lang="en-US" sz="2400" kern="0" dirty="0" smtClean="0">
                <a:solidFill>
                  <a:srgbClr val="FFFFFF"/>
                </a:solidFill>
                <a:latin typeface="Gill Sans" charset="0"/>
                <a:ea typeface="ヒラギノ角ゴ ProN W3" charset="0"/>
                <a:cs typeface="ヒラギノ角ゴ ProN W3" charset="0"/>
              </a:rPr>
              <a:t>: [</a:t>
            </a:r>
            <a:r>
              <a:rPr lang="en-US" sz="2400" kern="0" dirty="0" err="1" smtClean="0">
                <a:solidFill>
                  <a:srgbClr val="FFFFFF"/>
                </a:solidFill>
                <a:latin typeface="Gill Sans" charset="0"/>
                <a:ea typeface="ヒラギノ角ゴ ProN W3" charset="0"/>
                <a:cs typeface="ヒラギノ角ゴ ProN W3" charset="0"/>
              </a:rPr>
              <a:t>ChASE</a:t>
            </a:r>
            <a:r>
              <a:rPr lang="en-US" sz="2400" kern="0" dirty="0" smtClean="0">
                <a:solidFill>
                  <a:srgbClr val="FFFFFF"/>
                </a:solidFill>
                <a:latin typeface="Gill Sans" charset="0"/>
                <a:ea typeface="ヒラギノ角ゴ ProN W3" charset="0"/>
                <a:cs typeface="ヒラギノ角ゴ ProN W3" charset="0"/>
              </a:rPr>
              <a:t>]</a:t>
            </a:r>
            <a:endParaRPr lang="en-US" sz="2400" kern="0" dirty="0">
              <a:solidFill>
                <a:srgbClr val="FFFFFF"/>
              </a:solidFill>
              <a:latin typeface="Gill Sans" charset="0"/>
              <a:ea typeface="ヒラギノ角ゴ ProN W3" charset="0"/>
              <a:cs typeface="ヒラギノ角ゴ ProN W3" charset="0"/>
              <a:sym typeface="Gill Sans" charset="0"/>
            </a:endParaRPr>
          </a:p>
        </p:txBody>
      </p:sp>
      <p:sp>
        <p:nvSpPr>
          <p:cNvPr id="39" name="Rounded Rectangle 38"/>
          <p:cNvSpPr/>
          <p:nvPr/>
        </p:nvSpPr>
        <p:spPr bwMode="auto">
          <a:xfrm>
            <a:off x="7870552" y="6677000"/>
            <a:ext cx="3240360" cy="108012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400" kern="0" dirty="0" smtClean="0">
                <a:solidFill>
                  <a:srgbClr val="FFFFFF"/>
                </a:solidFill>
                <a:latin typeface="Gill Sans" charset="0"/>
                <a:ea typeface="ヒラギノ角ゴ ProN W3" charset="0"/>
                <a:cs typeface="ヒラギノ角ゴ ProN W3" charset="0"/>
              </a:rPr>
              <a:t>Social networking </a:t>
            </a:r>
            <a:r>
              <a:rPr lang="en-US" sz="2400" kern="0" dirty="0" err="1" smtClean="0">
                <a:solidFill>
                  <a:srgbClr val="FFFFFF"/>
                </a:solidFill>
                <a:latin typeface="Gill Sans" charset="0"/>
                <a:ea typeface="ヒラギノ角ゴ ProN W3" charset="0"/>
                <a:cs typeface="ヒラギノ角ゴ ProN W3" charset="0"/>
              </a:rPr>
              <a:t>felület</a:t>
            </a:r>
            <a:endParaRPr lang="en-US" sz="2400" kern="0" dirty="0">
              <a:solidFill>
                <a:srgbClr val="FFFFFF"/>
              </a:solidFill>
              <a:latin typeface="Gill Sans" charset="0"/>
              <a:ea typeface="ヒラギノ角ゴ ProN W3" charset="0"/>
              <a:cs typeface="ヒラギノ角ゴ ProN W3" charset="0"/>
              <a:sym typeface="Gill Sans" charset="0"/>
            </a:endParaRPr>
          </a:p>
        </p:txBody>
      </p:sp>
      <p:sp>
        <p:nvSpPr>
          <p:cNvPr id="41" name="Rounded Rectangle 40"/>
          <p:cNvSpPr/>
          <p:nvPr/>
        </p:nvSpPr>
        <p:spPr bwMode="auto">
          <a:xfrm>
            <a:off x="9382720" y="2788568"/>
            <a:ext cx="3240360" cy="108012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400" kern="0" dirty="0" err="1" smtClean="0">
                <a:solidFill>
                  <a:srgbClr val="FFFFFF"/>
                </a:solidFill>
                <a:latin typeface="Gill Sans" charset="0"/>
                <a:ea typeface="ヒラギノ角ゴ ProN W3" charset="0"/>
                <a:cs typeface="ヒラギノ角ゴ ProN W3" charset="0"/>
              </a:rPr>
              <a:t>Tanuló</a:t>
            </a:r>
            <a:r>
              <a:rPr lang="en-US" sz="2400" kern="0" dirty="0" smtClean="0">
                <a:solidFill>
                  <a:srgbClr val="FFFFFF"/>
                </a:solidFill>
                <a:latin typeface="Gill Sans" charset="0"/>
                <a:ea typeface="ヒラギノ角ゴ ProN W3" charset="0"/>
                <a:cs typeface="ヒラギノ角ゴ ProN W3" charset="0"/>
              </a:rPr>
              <a:t> </a:t>
            </a:r>
            <a:r>
              <a:rPr lang="en-US" sz="2400" kern="0" dirty="0" err="1" smtClean="0">
                <a:solidFill>
                  <a:srgbClr val="FFFFFF"/>
                </a:solidFill>
                <a:latin typeface="Gill Sans" charset="0"/>
                <a:ea typeface="ヒラギノ角ゴ ProN W3" charset="0"/>
                <a:cs typeface="ヒラギノ角ゴ ProN W3" charset="0"/>
              </a:rPr>
              <a:t>szemantikus</a:t>
            </a:r>
            <a:r>
              <a:rPr lang="en-US" sz="2400" kern="0" dirty="0" smtClean="0">
                <a:solidFill>
                  <a:srgbClr val="FFFFFF"/>
                </a:solidFill>
                <a:latin typeface="Gill Sans" charset="0"/>
                <a:ea typeface="ヒラギノ角ゴ ProN W3" charset="0"/>
                <a:cs typeface="ヒラギノ角ゴ ProN W3" charset="0"/>
              </a:rPr>
              <a:t> motor</a:t>
            </a:r>
            <a:endParaRPr lang="en-US" sz="2400" kern="0" dirty="0">
              <a:solidFill>
                <a:srgbClr val="FFFFFF"/>
              </a:solidFill>
              <a:latin typeface="Gill Sans" charset="0"/>
              <a:ea typeface="ヒラギノ角ゴ ProN W3" charset="0"/>
              <a:cs typeface="ヒラギノ角ゴ ProN W3" charset="0"/>
              <a:sym typeface="Gill Sans" charset="0"/>
            </a:endParaRPr>
          </a:p>
        </p:txBody>
      </p:sp>
      <p:sp>
        <p:nvSpPr>
          <p:cNvPr id="42" name="Rounded Rectangle 41"/>
          <p:cNvSpPr/>
          <p:nvPr/>
        </p:nvSpPr>
        <p:spPr bwMode="auto">
          <a:xfrm>
            <a:off x="9382720" y="4732784"/>
            <a:ext cx="3240360" cy="108012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400" kern="0" dirty="0" err="1" smtClean="0">
                <a:solidFill>
                  <a:srgbClr val="FFFFFF"/>
                </a:solidFill>
                <a:latin typeface="Gill Sans" charset="0"/>
                <a:ea typeface="ヒラギノ角ゴ ProN W3" charset="0"/>
                <a:cs typeface="ヒラギノ角ゴ ProN W3" charset="0"/>
              </a:rPr>
              <a:t>Mikro</a:t>
            </a:r>
            <a:r>
              <a:rPr lang="en-US" sz="2400" kern="0" dirty="0" err="1" smtClean="0">
                <a:solidFill>
                  <a:srgbClr val="FFFFFF"/>
                </a:solidFill>
                <a:ea typeface="ヒラギノ角ゴ ProN W3" charset="0"/>
                <a:cs typeface="ヒラギノ角ゴ ProN W3" charset="0"/>
              </a:rPr>
              <a:t>-akciókká</a:t>
            </a:r>
            <a:r>
              <a:rPr lang="en-US" sz="2400" kern="0" dirty="0" smtClean="0">
                <a:solidFill>
                  <a:srgbClr val="FFFFFF"/>
                </a:solidFill>
                <a:ea typeface="ヒラギノ角ゴ ProN W3" charset="0"/>
                <a:cs typeface="ヒラギノ角ゴ ProN W3" charset="0"/>
              </a:rPr>
              <a:t> </a:t>
            </a:r>
            <a:r>
              <a:rPr lang="en-US" sz="2400" kern="0" dirty="0" err="1" smtClean="0">
                <a:solidFill>
                  <a:srgbClr val="FFFFFF"/>
                </a:solidFill>
                <a:ea typeface="ヒラギノ角ゴ ProN W3" charset="0"/>
                <a:cs typeface="ヒラギノ角ゴ ProN W3" charset="0"/>
              </a:rPr>
              <a:t>lebontott</a:t>
            </a:r>
            <a:r>
              <a:rPr lang="en-US" sz="2400" kern="0" dirty="0" smtClean="0">
                <a:solidFill>
                  <a:srgbClr val="FFFFFF"/>
                </a:solidFill>
                <a:ea typeface="ヒラギノ角ゴ ProN W3" charset="0"/>
                <a:cs typeface="ヒラギノ角ゴ ProN W3" charset="0"/>
              </a:rPr>
              <a:t> </a:t>
            </a:r>
            <a:r>
              <a:rPr lang="en-US" sz="2400" kern="0" dirty="0" err="1" smtClean="0">
                <a:solidFill>
                  <a:srgbClr val="FFFFFF"/>
                </a:solidFill>
                <a:ea typeface="ヒラギノ角ゴ ProN W3" charset="0"/>
                <a:cs typeface="ヒラギノ角ゴ ProN W3" charset="0"/>
              </a:rPr>
              <a:t>tanítás</a:t>
            </a:r>
            <a:endParaRPr lang="en-US" sz="2400" kern="0" dirty="0">
              <a:solidFill>
                <a:srgbClr val="FFFFFF"/>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6338866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p:bldP spid="67" grpId="0" animBg="1"/>
      <p:bldP spid="38" grpId="0" animBg="1"/>
      <p:bldP spid="39"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p:cNvSpPr>
          <p:nvPr/>
        </p:nvSpPr>
        <p:spPr bwMode="auto">
          <a:xfrm>
            <a:off x="4992688" y="233363"/>
            <a:ext cx="7785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r"/>
            <a:r>
              <a:rPr lang="en-US" dirty="0" err="1" smtClean="0">
                <a:solidFill>
                  <a:schemeClr val="tx1"/>
                </a:solidFill>
                <a:ea typeface="MS PGothic" pitchFamily="34" charset="-128"/>
              </a:rPr>
              <a:t>Eredményesség</a:t>
            </a:r>
            <a:r>
              <a:rPr lang="en-US" dirty="0" smtClean="0">
                <a:solidFill>
                  <a:schemeClr val="tx1"/>
                </a:solidFill>
                <a:ea typeface="MS PGothic" pitchFamily="34" charset="-128"/>
              </a:rPr>
              <a:t> </a:t>
            </a:r>
            <a:r>
              <a:rPr lang="en-US" dirty="0" err="1" smtClean="0">
                <a:solidFill>
                  <a:schemeClr val="tx1"/>
                </a:solidFill>
                <a:ea typeface="MS PGothic" pitchFamily="34" charset="-128"/>
              </a:rPr>
              <a:t>területei</a:t>
            </a:r>
            <a:endParaRPr lang="en-US" dirty="0">
              <a:solidFill>
                <a:schemeClr val="tx1"/>
              </a:solidFill>
              <a:ea typeface="MS PGothic" pitchFamily="34" charset="-128"/>
            </a:endParaRPr>
          </a:p>
        </p:txBody>
      </p:sp>
      <p:graphicFrame>
        <p:nvGraphicFramePr>
          <p:cNvPr id="4" name="Diagram 3"/>
          <p:cNvGraphicFramePr/>
          <p:nvPr>
            <p:extLst>
              <p:ext uri="{D42A27DB-BD31-4B8C-83A1-F6EECF244321}">
                <p14:modId xmlns:p14="http://schemas.microsoft.com/office/powerpoint/2010/main" val="3331666872"/>
              </p:ext>
            </p:extLst>
          </p:nvPr>
        </p:nvGraphicFramePr>
        <p:xfrm>
          <a:off x="1893888" y="2068488"/>
          <a:ext cx="9735533"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007953" y="8909248"/>
            <a:ext cx="687333" cy="523220"/>
          </a:xfrm>
          <a:prstGeom prst="rect">
            <a:avLst/>
          </a:prstGeom>
          <a:noFill/>
        </p:spPr>
        <p:txBody>
          <a:bodyPr wrap="none" rtlCol="0">
            <a:spAutoFit/>
          </a:bodyPr>
          <a:lstStyle/>
          <a:p>
            <a:r>
              <a:rPr lang="en-US" sz="2800" dirty="0">
                <a:solidFill>
                  <a:schemeClr val="bg1"/>
                </a:solidFill>
                <a:latin typeface="Calibri"/>
                <a:cs typeface="Calibri"/>
              </a:rPr>
              <a:t>4</a:t>
            </a:r>
            <a:r>
              <a:rPr lang="en-US" sz="2800" dirty="0" smtClean="0">
                <a:solidFill>
                  <a:schemeClr val="bg1"/>
                </a:solidFill>
                <a:latin typeface="Calibri"/>
                <a:cs typeface="Calibri"/>
              </a:rPr>
              <a:t>/5</a:t>
            </a:r>
            <a:endParaRPr lang="en-US" sz="2800" dirty="0">
              <a:solidFill>
                <a:schemeClr val="bg1"/>
              </a:solidFill>
              <a:latin typeface="Calibri"/>
              <a:cs typeface="Calibri"/>
            </a:endParaRPr>
          </a:p>
        </p:txBody>
      </p:sp>
    </p:spTree>
    <p:extLst>
      <p:ext uri="{BB962C8B-B14F-4D97-AF65-F5344CB8AC3E}">
        <p14:creationId xmlns:p14="http://schemas.microsoft.com/office/powerpoint/2010/main" val="6475938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855C45C-D2AB-0D4E-8CB5-C19F90BF67B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6A88711-DC09-7745-BF19-2495A86F3F1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9233BD3-E245-524F-9297-75FFF067100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4F351048-A254-4745-9B75-4CEE553911F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5A7A72F-C57F-3449-9067-52DF4B48A76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p:cNvSpPr>
          <p:nvPr/>
        </p:nvSpPr>
        <p:spPr bwMode="auto">
          <a:xfrm>
            <a:off x="4992688" y="233363"/>
            <a:ext cx="7785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r"/>
            <a:r>
              <a:rPr lang="en-US" dirty="0" err="1" smtClean="0">
                <a:solidFill>
                  <a:schemeClr val="tx1"/>
                </a:solidFill>
                <a:ea typeface="MS PGothic" pitchFamily="34" charset="-128"/>
              </a:rPr>
              <a:t>Felhasználási</a:t>
            </a:r>
            <a:r>
              <a:rPr lang="en-US" dirty="0" smtClean="0">
                <a:solidFill>
                  <a:schemeClr val="tx1"/>
                </a:solidFill>
                <a:ea typeface="MS PGothic" pitchFamily="34" charset="-128"/>
              </a:rPr>
              <a:t> </a:t>
            </a:r>
            <a:r>
              <a:rPr lang="en-US" dirty="0" err="1" smtClean="0">
                <a:solidFill>
                  <a:schemeClr val="tx1"/>
                </a:solidFill>
                <a:ea typeface="MS PGothic" pitchFamily="34" charset="-128"/>
              </a:rPr>
              <a:t>területek</a:t>
            </a:r>
            <a:endParaRPr lang="en-US" dirty="0">
              <a:solidFill>
                <a:schemeClr val="tx1"/>
              </a:solidFill>
              <a:ea typeface="MS PGothic" pitchFamily="34" charset="-128"/>
            </a:endParaRPr>
          </a:p>
        </p:txBody>
      </p:sp>
      <p:graphicFrame>
        <p:nvGraphicFramePr>
          <p:cNvPr id="3" name="Diagram 2"/>
          <p:cNvGraphicFramePr/>
          <p:nvPr>
            <p:extLst>
              <p:ext uri="{D42A27DB-BD31-4B8C-83A1-F6EECF244321}">
                <p14:modId xmlns:p14="http://schemas.microsoft.com/office/powerpoint/2010/main" val="4078099249"/>
              </p:ext>
            </p:extLst>
          </p:nvPr>
        </p:nvGraphicFramePr>
        <p:xfrm>
          <a:off x="2167466" y="1708448"/>
          <a:ext cx="8669867" cy="684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007953" y="8909248"/>
            <a:ext cx="687333" cy="523220"/>
          </a:xfrm>
          <a:prstGeom prst="rect">
            <a:avLst/>
          </a:prstGeom>
          <a:noFill/>
        </p:spPr>
        <p:txBody>
          <a:bodyPr wrap="none" rtlCol="0">
            <a:spAutoFit/>
          </a:bodyPr>
          <a:lstStyle/>
          <a:p>
            <a:r>
              <a:rPr lang="en-US" sz="2800" dirty="0">
                <a:solidFill>
                  <a:schemeClr val="bg1"/>
                </a:solidFill>
                <a:latin typeface="Calibri"/>
                <a:cs typeface="Calibri"/>
              </a:rPr>
              <a:t>5</a:t>
            </a:r>
            <a:r>
              <a:rPr lang="en-US" sz="2800" dirty="0" smtClean="0">
                <a:solidFill>
                  <a:schemeClr val="bg1"/>
                </a:solidFill>
                <a:latin typeface="Calibri"/>
                <a:cs typeface="Calibri"/>
              </a:rPr>
              <a:t>/5</a:t>
            </a:r>
            <a:endParaRPr lang="en-US" sz="2800" dirty="0">
              <a:solidFill>
                <a:schemeClr val="bg1"/>
              </a:solidFill>
              <a:latin typeface="Calibri"/>
              <a:cs typeface="Calibri"/>
            </a:endParaRPr>
          </a:p>
        </p:txBody>
      </p:sp>
    </p:spTree>
    <p:extLst>
      <p:ext uri="{BB962C8B-B14F-4D97-AF65-F5344CB8AC3E}">
        <p14:creationId xmlns:p14="http://schemas.microsoft.com/office/powerpoint/2010/main" val="2460106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9"/>
          <p:cNvSpPr txBox="1">
            <a:spLocks noChangeArrowheads="1"/>
          </p:cNvSpPr>
          <p:nvPr/>
        </p:nvSpPr>
        <p:spPr bwMode="auto">
          <a:xfrm>
            <a:off x="2541960" y="3508648"/>
            <a:ext cx="74898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hu-HU" dirty="0" smtClean="0">
                <a:latin typeface="Calibri"/>
                <a:cs typeface="Calibri"/>
              </a:rPr>
              <a:t>Köszönöm a figyelmet!</a:t>
            </a:r>
            <a:endParaRPr lang="hu-HU" dirty="0" smtClean="0">
              <a:latin typeface="Calibri"/>
              <a:cs typeface="Calibri"/>
            </a:endParaRPr>
          </a:p>
          <a:p>
            <a:pPr eaLnBrk="1" hangingPunct="1"/>
            <a:endParaRPr lang="hu-HU" dirty="0">
              <a:latin typeface="Calibri"/>
              <a:cs typeface="Calibri"/>
            </a:endParaRPr>
          </a:p>
          <a:p>
            <a:pPr eaLnBrk="1" hangingPunct="1"/>
            <a:r>
              <a:rPr lang="hu-HU" sz="2400" dirty="0" smtClean="0">
                <a:latin typeface="Calibri"/>
                <a:cs typeface="Calibri"/>
              </a:rPr>
              <a:t>Contact:</a:t>
            </a:r>
          </a:p>
          <a:p>
            <a:pPr eaLnBrk="1" hangingPunct="1"/>
            <a:r>
              <a:rPr lang="hu-HU" sz="2400" dirty="0" smtClean="0">
                <a:latin typeface="Calibri"/>
                <a:cs typeface="Calibri"/>
              </a:rPr>
              <a:t>Gergely Szertics </a:t>
            </a:r>
            <a:r>
              <a:rPr lang="hu-HU" sz="2400" dirty="0" smtClean="0">
                <a:latin typeface="Calibri"/>
                <a:cs typeface="Calibri"/>
              </a:rPr>
              <a:t>(ügyvezető)</a:t>
            </a:r>
            <a:endParaRPr lang="hu-HU" sz="2400" dirty="0" smtClean="0">
              <a:latin typeface="Calibri"/>
              <a:cs typeface="Calibri"/>
            </a:endParaRPr>
          </a:p>
          <a:p>
            <a:pPr eaLnBrk="1" hangingPunct="1"/>
            <a:r>
              <a:rPr lang="en-US" sz="2400" dirty="0">
                <a:latin typeface="Calibri"/>
                <a:cs typeface="Calibri"/>
                <a:hlinkClick r:id="rId2"/>
              </a:rPr>
              <a:t>g</a:t>
            </a:r>
            <a:r>
              <a:rPr lang="hu-HU" sz="2400" dirty="0" smtClean="0">
                <a:latin typeface="Calibri"/>
                <a:cs typeface="Calibri"/>
                <a:hlinkClick r:id="rId2"/>
              </a:rPr>
              <a:t>ergely.szertics@analogydialogue.com</a:t>
            </a:r>
            <a:endParaRPr lang="hu-HU" sz="2400" dirty="0" smtClean="0">
              <a:latin typeface="Calibri"/>
              <a:cs typeface="Calibri"/>
            </a:endParaRPr>
          </a:p>
          <a:p>
            <a:pPr eaLnBrk="1" hangingPunct="1"/>
            <a:r>
              <a:rPr lang="hu-HU" sz="2400" dirty="0" smtClean="0">
                <a:latin typeface="Calibri"/>
                <a:cs typeface="Calibri"/>
              </a:rPr>
              <a:t>+36-30-411-4306</a:t>
            </a:r>
          </a:p>
          <a:p>
            <a:pPr eaLnBrk="1" hangingPunct="1"/>
            <a:r>
              <a:rPr lang="hu-HU" sz="2400" dirty="0" smtClean="0">
                <a:latin typeface="Calibri"/>
                <a:cs typeface="Calibri"/>
                <a:hlinkClick r:id="rId3"/>
              </a:rPr>
              <a:t>www.analogydialogue.com</a:t>
            </a:r>
            <a:endParaRPr lang="hu-HU" sz="2400" dirty="0" smtClean="0">
              <a:latin typeface="Calibri"/>
              <a:cs typeface="Calibri"/>
            </a:endParaRPr>
          </a:p>
          <a:p>
            <a:pPr eaLnBrk="1" hangingPunct="1"/>
            <a:endParaRPr lang="hu-HU" sz="2400" dirty="0" smtClean="0">
              <a:latin typeface="Calibri"/>
              <a:cs typeface="Calibri"/>
            </a:endParaRPr>
          </a:p>
          <a:p>
            <a:pPr eaLnBrk="1" hangingPunct="1"/>
            <a:endParaRPr lang="hu-HU" sz="2400" dirty="0">
              <a:latin typeface="Calibri"/>
              <a:cs typeface="Calibri"/>
            </a:endParaRPr>
          </a:p>
          <a:p>
            <a:pPr eaLnBrk="1" hangingPunct="1"/>
            <a:r>
              <a:rPr lang="hu-HU" sz="2400" dirty="0" smtClean="0">
                <a:latin typeface="Calibri"/>
                <a:cs typeface="Calibri"/>
              </a:rPr>
              <a:t>Open demo platform:</a:t>
            </a:r>
          </a:p>
          <a:p>
            <a:pPr eaLnBrk="1" hangingPunct="1"/>
            <a:r>
              <a:rPr lang="en-US" sz="2400" dirty="0" smtClean="0">
                <a:latin typeface="Calibri"/>
                <a:cs typeface="Calibri"/>
                <a:hlinkClick r:id="rId4"/>
              </a:rPr>
              <a:t>http://d</a:t>
            </a:r>
            <a:r>
              <a:rPr lang="hu-HU" sz="2400" dirty="0" smtClean="0">
                <a:latin typeface="Calibri"/>
                <a:cs typeface="Calibri"/>
                <a:hlinkClick r:id="rId4"/>
              </a:rPr>
              <a:t>ox.analogydialogue.com</a:t>
            </a:r>
            <a:endParaRPr lang="hu-HU" sz="2400" dirty="0" smtClean="0">
              <a:latin typeface="Calibri"/>
              <a:cs typeface="Calibri"/>
            </a:endParaRPr>
          </a:p>
          <a:p>
            <a:pPr eaLnBrk="1" hangingPunct="1"/>
            <a:endParaRPr lang="hu-HU" sz="2400" dirty="0" smtClean="0">
              <a:latin typeface="Calibri"/>
              <a:cs typeface="Calibri"/>
            </a:endParaRPr>
          </a:p>
        </p:txBody>
      </p:sp>
      <p:sp>
        <p:nvSpPr>
          <p:cNvPr id="2" name="TextBox 1"/>
          <p:cNvSpPr txBox="1"/>
          <p:nvPr/>
        </p:nvSpPr>
        <p:spPr>
          <a:xfrm>
            <a:off x="2974008" y="2068488"/>
            <a:ext cx="6970140" cy="738664"/>
          </a:xfrm>
          <a:prstGeom prst="rect">
            <a:avLst/>
          </a:prstGeom>
          <a:noFill/>
        </p:spPr>
        <p:txBody>
          <a:bodyPr wrap="none" rtlCol="0">
            <a:spAutoFit/>
          </a:bodyPr>
          <a:lstStyle/>
          <a:p>
            <a:r>
              <a:rPr lang="en-US" dirty="0" smtClean="0"/>
              <a:t>Your Experience – Your </a:t>
            </a:r>
            <a:r>
              <a:rPr lang="en-US" dirty="0"/>
              <a:t>C</a:t>
            </a:r>
            <a:r>
              <a:rPr lang="en-US" dirty="0" smtClean="0"/>
              <a:t>apital</a:t>
            </a:r>
            <a:endParaRPr lang="en-US" dirty="0"/>
          </a:p>
        </p:txBody>
      </p:sp>
    </p:spTree>
    <p:extLst>
      <p:ext uri="{BB962C8B-B14F-4D97-AF65-F5344CB8AC3E}">
        <p14:creationId xmlns:p14="http://schemas.microsoft.com/office/powerpoint/2010/main" val="24426895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a:stretch>
            <a:fillRect/>
          </a:stretch>
        </p:blipFill>
        <p:spPr>
          <a:xfrm>
            <a:off x="9598744" y="4300736"/>
            <a:ext cx="1944216" cy="1723654"/>
          </a:xfrm>
          <a:prstGeom prst="rect">
            <a:avLst/>
          </a:prstGeom>
        </p:spPr>
      </p:pic>
      <p:grpSp>
        <p:nvGrpSpPr>
          <p:cNvPr id="62" name="Group 61"/>
          <p:cNvGrpSpPr/>
          <p:nvPr/>
        </p:nvGrpSpPr>
        <p:grpSpPr>
          <a:xfrm>
            <a:off x="5062240" y="3004592"/>
            <a:ext cx="2880320" cy="1512168"/>
            <a:chOff x="5062240" y="3004592"/>
            <a:chExt cx="2880320" cy="1512168"/>
          </a:xfrm>
        </p:grpSpPr>
        <p:sp>
          <p:nvSpPr>
            <p:cNvPr id="32" name="Down Arrow Callout 31"/>
            <p:cNvSpPr/>
            <p:nvPr/>
          </p:nvSpPr>
          <p:spPr bwMode="auto">
            <a:xfrm>
              <a:off x="5062240" y="3004592"/>
              <a:ext cx="2880320" cy="1512168"/>
            </a:xfrm>
            <a:prstGeom prst="downArrowCallou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TextBox 4"/>
            <p:cNvSpPr txBox="1"/>
            <p:nvPr/>
          </p:nvSpPr>
          <p:spPr>
            <a:xfrm>
              <a:off x="5276978" y="3148608"/>
              <a:ext cx="2468344" cy="584776"/>
            </a:xfrm>
            <a:prstGeom prst="rect">
              <a:avLst/>
            </a:prstGeom>
            <a:noFill/>
          </p:spPr>
          <p:txBody>
            <a:bodyPr wrap="none" rtlCol="0">
              <a:spAutoFit/>
            </a:bodyPr>
            <a:lstStyle/>
            <a:p>
              <a:r>
                <a:rPr lang="en-US" sz="3200" dirty="0" smtClean="0">
                  <a:solidFill>
                    <a:srgbClr val="FFFFFF"/>
                  </a:solidFill>
                  <a:latin typeface="Calibri"/>
                  <a:cs typeface="Calibri"/>
                </a:rPr>
                <a:t>Collect pieces</a:t>
              </a:r>
              <a:endParaRPr lang="en-US" sz="3200" dirty="0">
                <a:solidFill>
                  <a:srgbClr val="FFFFFF"/>
                </a:solidFill>
                <a:latin typeface="Calibri"/>
                <a:cs typeface="Calibri"/>
              </a:endParaRPr>
            </a:p>
          </p:txBody>
        </p:sp>
      </p:grpSp>
      <p:sp>
        <p:nvSpPr>
          <p:cNvPr id="8" name="TextBox 7"/>
          <p:cNvSpPr txBox="1"/>
          <p:nvPr/>
        </p:nvSpPr>
        <p:spPr>
          <a:xfrm>
            <a:off x="597744" y="1564432"/>
            <a:ext cx="4086500" cy="646331"/>
          </a:xfrm>
          <a:prstGeom prst="rect">
            <a:avLst/>
          </a:prstGeom>
          <a:noFill/>
        </p:spPr>
        <p:txBody>
          <a:bodyPr wrap="none" rtlCol="0">
            <a:spAutoFit/>
          </a:bodyPr>
          <a:lstStyle/>
          <a:p>
            <a:r>
              <a:rPr lang="en-US" sz="3600" dirty="0" smtClean="0">
                <a:latin typeface="Calibri"/>
                <a:cs typeface="Calibri"/>
              </a:rPr>
              <a:t>Who? What? When?</a:t>
            </a:r>
            <a:endParaRPr lang="en-US" sz="3600" dirty="0">
              <a:latin typeface="Calibri"/>
              <a:cs typeface="Calibri"/>
            </a:endParaRPr>
          </a:p>
        </p:txBody>
      </p:sp>
      <p:sp>
        <p:nvSpPr>
          <p:cNvPr id="9" name="TextBox 8"/>
          <p:cNvSpPr txBox="1"/>
          <p:nvPr/>
        </p:nvSpPr>
        <p:spPr>
          <a:xfrm>
            <a:off x="9392756" y="1636440"/>
            <a:ext cx="1762171" cy="646331"/>
          </a:xfrm>
          <a:prstGeom prst="rect">
            <a:avLst/>
          </a:prstGeom>
          <a:noFill/>
        </p:spPr>
        <p:txBody>
          <a:bodyPr wrap="none" rtlCol="0">
            <a:spAutoFit/>
          </a:bodyPr>
          <a:lstStyle/>
          <a:p>
            <a:r>
              <a:rPr lang="en-US" sz="3600" dirty="0" smtClean="0">
                <a:latin typeface="Calibri"/>
                <a:cs typeface="Calibri"/>
              </a:rPr>
              <a:t>How to?</a:t>
            </a:r>
            <a:endParaRPr lang="en-US" sz="3600" dirty="0">
              <a:latin typeface="Calibri"/>
              <a:cs typeface="Calibri"/>
            </a:endParaRPr>
          </a:p>
        </p:txBody>
      </p:sp>
      <p:pic>
        <p:nvPicPr>
          <p:cNvPr id="15" name="Picture 14"/>
          <p:cNvPicPr>
            <a:picLocks noChangeAspect="1"/>
          </p:cNvPicPr>
          <p:nvPr/>
        </p:nvPicPr>
        <p:blipFill>
          <a:blip r:embed="rId4"/>
          <a:stretch>
            <a:fillRect/>
          </a:stretch>
        </p:blipFill>
        <p:spPr>
          <a:xfrm>
            <a:off x="1533848" y="4372744"/>
            <a:ext cx="1956048" cy="1726888"/>
          </a:xfrm>
          <a:prstGeom prst="rect">
            <a:avLst/>
          </a:prstGeom>
        </p:spPr>
      </p:pic>
      <p:grpSp>
        <p:nvGrpSpPr>
          <p:cNvPr id="65" name="Group 64"/>
          <p:cNvGrpSpPr/>
          <p:nvPr/>
        </p:nvGrpSpPr>
        <p:grpSpPr>
          <a:xfrm>
            <a:off x="525736" y="2500536"/>
            <a:ext cx="3528392" cy="2160240"/>
            <a:chOff x="525736" y="2500536"/>
            <a:chExt cx="3528392" cy="2160240"/>
          </a:xfrm>
        </p:grpSpPr>
        <p:pic>
          <p:nvPicPr>
            <p:cNvPr id="10" name="Picture 9"/>
            <p:cNvPicPr>
              <a:picLocks noChangeAspect="1"/>
            </p:cNvPicPr>
            <p:nvPr/>
          </p:nvPicPr>
          <p:blipFill>
            <a:blip r:embed="rId5"/>
            <a:stretch>
              <a:fillRect/>
            </a:stretch>
          </p:blipFill>
          <p:spPr>
            <a:xfrm>
              <a:off x="525736" y="3580656"/>
              <a:ext cx="648072" cy="648072"/>
            </a:xfrm>
            <a:prstGeom prst="rect">
              <a:avLst/>
            </a:prstGeom>
          </p:spPr>
        </p:pic>
        <p:pic>
          <p:nvPicPr>
            <p:cNvPr id="11" name="Picture 10"/>
            <p:cNvPicPr>
              <a:picLocks noChangeAspect="1"/>
            </p:cNvPicPr>
            <p:nvPr/>
          </p:nvPicPr>
          <p:blipFill>
            <a:blip r:embed="rId5"/>
            <a:stretch>
              <a:fillRect/>
            </a:stretch>
          </p:blipFill>
          <p:spPr>
            <a:xfrm>
              <a:off x="1461840" y="2500536"/>
              <a:ext cx="936104" cy="936104"/>
            </a:xfrm>
            <a:prstGeom prst="rect">
              <a:avLst/>
            </a:prstGeom>
          </p:spPr>
        </p:pic>
        <p:pic>
          <p:nvPicPr>
            <p:cNvPr id="12" name="Picture 11"/>
            <p:cNvPicPr>
              <a:picLocks noChangeAspect="1"/>
            </p:cNvPicPr>
            <p:nvPr/>
          </p:nvPicPr>
          <p:blipFill>
            <a:blip r:embed="rId5"/>
            <a:stretch>
              <a:fillRect/>
            </a:stretch>
          </p:blipFill>
          <p:spPr>
            <a:xfrm>
              <a:off x="3622080" y="3508648"/>
              <a:ext cx="432048" cy="432048"/>
            </a:xfrm>
            <a:prstGeom prst="rect">
              <a:avLst/>
            </a:prstGeom>
          </p:spPr>
        </p:pic>
        <p:pic>
          <p:nvPicPr>
            <p:cNvPr id="13" name="Picture 12"/>
            <p:cNvPicPr>
              <a:picLocks noChangeAspect="1"/>
            </p:cNvPicPr>
            <p:nvPr/>
          </p:nvPicPr>
          <p:blipFill>
            <a:blip r:embed="rId5"/>
            <a:stretch>
              <a:fillRect/>
            </a:stretch>
          </p:blipFill>
          <p:spPr>
            <a:xfrm>
              <a:off x="2397944" y="3220616"/>
              <a:ext cx="720080" cy="720080"/>
            </a:xfrm>
            <a:prstGeom prst="rect">
              <a:avLst/>
            </a:prstGeom>
          </p:spPr>
        </p:pic>
        <p:pic>
          <p:nvPicPr>
            <p:cNvPr id="14" name="Picture 13"/>
            <p:cNvPicPr>
              <a:picLocks noChangeAspect="1"/>
            </p:cNvPicPr>
            <p:nvPr/>
          </p:nvPicPr>
          <p:blipFill>
            <a:blip r:embed="rId5"/>
            <a:stretch>
              <a:fillRect/>
            </a:stretch>
          </p:blipFill>
          <p:spPr>
            <a:xfrm>
              <a:off x="3262040" y="2500536"/>
              <a:ext cx="504056" cy="504056"/>
            </a:xfrm>
            <a:prstGeom prst="rect">
              <a:avLst/>
            </a:prstGeom>
          </p:spPr>
        </p:pic>
        <p:pic>
          <p:nvPicPr>
            <p:cNvPr id="17" name="Picture 16"/>
            <p:cNvPicPr>
              <a:picLocks noChangeAspect="1"/>
            </p:cNvPicPr>
            <p:nvPr/>
          </p:nvPicPr>
          <p:blipFill>
            <a:blip r:embed="rId5"/>
            <a:stretch>
              <a:fillRect/>
            </a:stretch>
          </p:blipFill>
          <p:spPr>
            <a:xfrm>
              <a:off x="669752" y="2644552"/>
              <a:ext cx="504056" cy="504056"/>
            </a:xfrm>
            <a:prstGeom prst="rect">
              <a:avLst/>
            </a:prstGeom>
          </p:spPr>
        </p:pic>
        <p:cxnSp>
          <p:nvCxnSpPr>
            <p:cNvPr id="19" name="Straight Arrow Connector 18"/>
            <p:cNvCxnSpPr/>
            <p:nvPr/>
          </p:nvCxnSpPr>
          <p:spPr bwMode="auto">
            <a:xfrm>
              <a:off x="1173808" y="4228728"/>
              <a:ext cx="504056" cy="432048"/>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p:cNvCxnSpPr/>
            <p:nvPr/>
          </p:nvCxnSpPr>
          <p:spPr bwMode="auto">
            <a:xfrm>
              <a:off x="1101800" y="3148608"/>
              <a:ext cx="936104" cy="1296144"/>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p:cNvCxnSpPr>
              <a:stCxn id="11" idx="2"/>
            </p:cNvCxnSpPr>
            <p:nvPr/>
          </p:nvCxnSpPr>
          <p:spPr bwMode="auto">
            <a:xfrm>
              <a:off x="1929892" y="3436640"/>
              <a:ext cx="396044" cy="864096"/>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Arrow Connector 24"/>
            <p:cNvCxnSpPr>
              <a:stCxn id="13" idx="2"/>
            </p:cNvCxnSpPr>
            <p:nvPr/>
          </p:nvCxnSpPr>
          <p:spPr bwMode="auto">
            <a:xfrm flipH="1">
              <a:off x="2685976" y="3940696"/>
              <a:ext cx="72008" cy="36004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p:nvPr/>
          </p:nvCxnSpPr>
          <p:spPr bwMode="auto">
            <a:xfrm flipH="1">
              <a:off x="2974008" y="3148608"/>
              <a:ext cx="432048" cy="1224136"/>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Arrow Connector 28"/>
            <p:cNvCxnSpPr/>
            <p:nvPr/>
          </p:nvCxnSpPr>
          <p:spPr bwMode="auto">
            <a:xfrm flipH="1">
              <a:off x="3190032" y="3868688"/>
              <a:ext cx="432048" cy="576064"/>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63" name="Group 62"/>
          <p:cNvGrpSpPr/>
          <p:nvPr/>
        </p:nvGrpSpPr>
        <p:grpSpPr>
          <a:xfrm>
            <a:off x="5062240" y="4588768"/>
            <a:ext cx="2880320" cy="1512168"/>
            <a:chOff x="5062240" y="4588768"/>
            <a:chExt cx="2880320" cy="1512168"/>
          </a:xfrm>
        </p:grpSpPr>
        <p:sp>
          <p:nvSpPr>
            <p:cNvPr id="6" name="TextBox 5"/>
            <p:cNvSpPr txBox="1"/>
            <p:nvPr/>
          </p:nvSpPr>
          <p:spPr>
            <a:xfrm>
              <a:off x="5206256" y="4804792"/>
              <a:ext cx="2099854" cy="646331"/>
            </a:xfrm>
            <a:prstGeom prst="rect">
              <a:avLst/>
            </a:prstGeom>
            <a:noFill/>
          </p:spPr>
          <p:txBody>
            <a:bodyPr wrap="none" rtlCol="0">
              <a:spAutoFit/>
            </a:bodyPr>
            <a:lstStyle/>
            <a:p>
              <a:r>
                <a:rPr lang="en-US" sz="3600" dirty="0" smtClean="0">
                  <a:latin typeface="Calibri"/>
                  <a:cs typeface="Calibri"/>
                </a:rPr>
                <a:t>Aggregate</a:t>
              </a:r>
              <a:endParaRPr lang="en-US" sz="3600" dirty="0">
                <a:latin typeface="Calibri"/>
                <a:cs typeface="Calibri"/>
              </a:endParaRPr>
            </a:p>
          </p:txBody>
        </p:sp>
        <p:sp>
          <p:nvSpPr>
            <p:cNvPr id="33" name="Down Arrow Callout 32"/>
            <p:cNvSpPr/>
            <p:nvPr/>
          </p:nvSpPr>
          <p:spPr bwMode="auto">
            <a:xfrm>
              <a:off x="5062240" y="4588768"/>
              <a:ext cx="2880320" cy="1512168"/>
            </a:xfrm>
            <a:prstGeom prst="downArrowCallou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TextBox 33"/>
            <p:cNvSpPr txBox="1"/>
            <p:nvPr/>
          </p:nvSpPr>
          <p:spPr>
            <a:xfrm>
              <a:off x="5567623" y="4732784"/>
              <a:ext cx="1887055" cy="584776"/>
            </a:xfrm>
            <a:prstGeom prst="rect">
              <a:avLst/>
            </a:prstGeom>
            <a:noFill/>
          </p:spPr>
          <p:txBody>
            <a:bodyPr wrap="none" rtlCol="0">
              <a:spAutoFit/>
            </a:bodyPr>
            <a:lstStyle/>
            <a:p>
              <a:r>
                <a:rPr lang="en-US" sz="3200" dirty="0" smtClean="0">
                  <a:solidFill>
                    <a:srgbClr val="FFFFFF"/>
                  </a:solidFill>
                  <a:latin typeface="Calibri"/>
                  <a:cs typeface="Calibri"/>
                </a:rPr>
                <a:t>Aggregate</a:t>
              </a:r>
              <a:endParaRPr lang="en-US" sz="3200" dirty="0">
                <a:solidFill>
                  <a:srgbClr val="FFFFFF"/>
                </a:solidFill>
                <a:latin typeface="Calibri"/>
                <a:cs typeface="Calibri"/>
              </a:endParaRPr>
            </a:p>
          </p:txBody>
        </p:sp>
      </p:grpSp>
      <p:grpSp>
        <p:nvGrpSpPr>
          <p:cNvPr id="64" name="Group 63"/>
          <p:cNvGrpSpPr/>
          <p:nvPr/>
        </p:nvGrpSpPr>
        <p:grpSpPr>
          <a:xfrm>
            <a:off x="5134248" y="6172944"/>
            <a:ext cx="2880320" cy="1512168"/>
            <a:chOff x="5134248" y="6172944"/>
            <a:chExt cx="2880320" cy="1512168"/>
          </a:xfrm>
        </p:grpSpPr>
        <p:sp>
          <p:nvSpPr>
            <p:cNvPr id="35" name="Down Arrow Callout 34"/>
            <p:cNvSpPr/>
            <p:nvPr/>
          </p:nvSpPr>
          <p:spPr bwMode="auto">
            <a:xfrm>
              <a:off x="5134248" y="6172944"/>
              <a:ext cx="2880320" cy="1512168"/>
            </a:xfrm>
            <a:prstGeom prst="downArrowCallout">
              <a:avLst>
                <a:gd name="adj1" fmla="val 25000"/>
                <a:gd name="adj2" fmla="val 0"/>
                <a:gd name="adj3" fmla="val 25000"/>
                <a:gd name="adj4" fmla="val 64977"/>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6" name="TextBox 35"/>
            <p:cNvSpPr txBox="1"/>
            <p:nvPr/>
          </p:nvSpPr>
          <p:spPr>
            <a:xfrm>
              <a:off x="5468413" y="6316960"/>
              <a:ext cx="2229497" cy="584776"/>
            </a:xfrm>
            <a:prstGeom prst="rect">
              <a:avLst/>
            </a:prstGeom>
            <a:noFill/>
          </p:spPr>
          <p:txBody>
            <a:bodyPr wrap="none" rtlCol="0">
              <a:spAutoFit/>
            </a:bodyPr>
            <a:lstStyle/>
            <a:p>
              <a:r>
                <a:rPr lang="en-US" sz="3200" dirty="0" smtClean="0">
                  <a:solidFill>
                    <a:srgbClr val="FFFFFF"/>
                  </a:solidFill>
                  <a:latin typeface="Calibri"/>
                  <a:cs typeface="Calibri"/>
                </a:rPr>
                <a:t>Redistribute</a:t>
              </a:r>
              <a:endParaRPr lang="en-US" sz="3200" dirty="0">
                <a:solidFill>
                  <a:srgbClr val="FFFFFF"/>
                </a:solidFill>
                <a:latin typeface="Calibri"/>
                <a:cs typeface="Calibri"/>
              </a:endParaRPr>
            </a:p>
          </p:txBody>
        </p:sp>
      </p:grpSp>
      <p:grpSp>
        <p:nvGrpSpPr>
          <p:cNvPr id="67" name="Group 66"/>
          <p:cNvGrpSpPr/>
          <p:nvPr/>
        </p:nvGrpSpPr>
        <p:grpSpPr>
          <a:xfrm>
            <a:off x="1383586" y="6244952"/>
            <a:ext cx="2370811" cy="1479069"/>
            <a:chOff x="1383586" y="6244952"/>
            <a:chExt cx="2370811" cy="1479069"/>
          </a:xfrm>
        </p:grpSpPr>
        <p:sp>
          <p:nvSpPr>
            <p:cNvPr id="16" name="TextBox 15"/>
            <p:cNvSpPr txBox="1"/>
            <p:nvPr/>
          </p:nvSpPr>
          <p:spPr>
            <a:xfrm>
              <a:off x="1383586" y="6893024"/>
              <a:ext cx="2370811" cy="830997"/>
            </a:xfrm>
            <a:prstGeom prst="rect">
              <a:avLst/>
            </a:prstGeom>
            <a:noFill/>
          </p:spPr>
          <p:txBody>
            <a:bodyPr wrap="none" rtlCol="0">
              <a:spAutoFit/>
            </a:bodyPr>
            <a:lstStyle/>
            <a:p>
              <a:r>
                <a:rPr lang="en-US" sz="2400" dirty="0" smtClean="0">
                  <a:latin typeface="Calibri"/>
                  <a:cs typeface="Calibri"/>
                </a:rPr>
                <a:t>The right piece of </a:t>
              </a:r>
            </a:p>
            <a:p>
              <a:r>
                <a:rPr lang="en-US" sz="2400" b="1" dirty="0" smtClean="0">
                  <a:latin typeface="Calibri"/>
                  <a:cs typeface="Calibri"/>
                </a:rPr>
                <a:t>INFORMATION</a:t>
              </a:r>
              <a:endParaRPr lang="en-US" sz="2400" b="1" dirty="0">
                <a:latin typeface="Calibri"/>
                <a:cs typeface="Calibri"/>
              </a:endParaRPr>
            </a:p>
          </p:txBody>
        </p:sp>
        <p:sp>
          <p:nvSpPr>
            <p:cNvPr id="38" name="Down Arrow 37"/>
            <p:cNvSpPr/>
            <p:nvPr/>
          </p:nvSpPr>
          <p:spPr bwMode="auto">
            <a:xfrm>
              <a:off x="2181920" y="6244952"/>
              <a:ext cx="648072" cy="720080"/>
            </a:xfrm>
            <a:prstGeom prst="down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a:t>
              </a: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68" name="Group 67"/>
          <p:cNvGrpSpPr/>
          <p:nvPr/>
        </p:nvGrpSpPr>
        <p:grpSpPr>
          <a:xfrm>
            <a:off x="9283050" y="6172944"/>
            <a:ext cx="2370811" cy="1551077"/>
            <a:chOff x="9283050" y="6172944"/>
            <a:chExt cx="2370811" cy="1551077"/>
          </a:xfrm>
        </p:grpSpPr>
        <p:sp>
          <p:nvSpPr>
            <p:cNvPr id="37" name="TextBox 36"/>
            <p:cNvSpPr txBox="1"/>
            <p:nvPr/>
          </p:nvSpPr>
          <p:spPr>
            <a:xfrm>
              <a:off x="9283050" y="6893024"/>
              <a:ext cx="2370811" cy="830997"/>
            </a:xfrm>
            <a:prstGeom prst="rect">
              <a:avLst/>
            </a:prstGeom>
            <a:noFill/>
          </p:spPr>
          <p:txBody>
            <a:bodyPr wrap="none" rtlCol="0">
              <a:spAutoFit/>
            </a:bodyPr>
            <a:lstStyle/>
            <a:p>
              <a:r>
                <a:rPr lang="en-US" sz="2400" dirty="0" smtClean="0">
                  <a:latin typeface="Calibri"/>
                  <a:cs typeface="Calibri"/>
                </a:rPr>
                <a:t>The right piece of </a:t>
              </a:r>
            </a:p>
            <a:p>
              <a:r>
                <a:rPr lang="en-US" sz="2400" b="1" dirty="0" smtClean="0">
                  <a:latin typeface="Calibri"/>
                  <a:cs typeface="Calibri"/>
                </a:rPr>
                <a:t>ADVICE</a:t>
              </a:r>
              <a:endParaRPr lang="en-US" sz="2400" b="1" dirty="0">
                <a:latin typeface="Calibri"/>
                <a:cs typeface="Calibri"/>
              </a:endParaRPr>
            </a:p>
          </p:txBody>
        </p:sp>
        <p:sp>
          <p:nvSpPr>
            <p:cNvPr id="51" name="Down Arrow 50"/>
            <p:cNvSpPr/>
            <p:nvPr/>
          </p:nvSpPr>
          <p:spPr bwMode="auto">
            <a:xfrm>
              <a:off x="10318824" y="6172944"/>
              <a:ext cx="648072" cy="792088"/>
            </a:xfrm>
            <a:prstGeom prst="down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a:t>
              </a: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66" name="Group 65"/>
          <p:cNvGrpSpPr/>
          <p:nvPr/>
        </p:nvGrpSpPr>
        <p:grpSpPr>
          <a:xfrm>
            <a:off x="8230592" y="2500536"/>
            <a:ext cx="4652120" cy="2160240"/>
            <a:chOff x="8230592" y="2500536"/>
            <a:chExt cx="4652120" cy="2160240"/>
          </a:xfrm>
        </p:grpSpPr>
        <p:cxnSp>
          <p:nvCxnSpPr>
            <p:cNvPr id="45" name="Straight Arrow Connector 44"/>
            <p:cNvCxnSpPr/>
            <p:nvPr/>
          </p:nvCxnSpPr>
          <p:spPr bwMode="auto">
            <a:xfrm>
              <a:off x="9238704" y="4228728"/>
              <a:ext cx="504056" cy="432048"/>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Straight Arrow Connector 45"/>
            <p:cNvCxnSpPr/>
            <p:nvPr/>
          </p:nvCxnSpPr>
          <p:spPr bwMode="auto">
            <a:xfrm>
              <a:off x="9166696" y="3148608"/>
              <a:ext cx="936104" cy="1296144"/>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Arrow Connector 46"/>
            <p:cNvCxnSpPr/>
            <p:nvPr/>
          </p:nvCxnSpPr>
          <p:spPr bwMode="auto">
            <a:xfrm>
              <a:off x="9994788" y="3436640"/>
              <a:ext cx="396044" cy="864096"/>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Arrow Connector 47"/>
            <p:cNvCxnSpPr/>
            <p:nvPr/>
          </p:nvCxnSpPr>
          <p:spPr bwMode="auto">
            <a:xfrm flipH="1">
              <a:off x="10750872" y="3940696"/>
              <a:ext cx="72008" cy="36004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Arrow Connector 48"/>
            <p:cNvCxnSpPr/>
            <p:nvPr/>
          </p:nvCxnSpPr>
          <p:spPr bwMode="auto">
            <a:xfrm flipH="1">
              <a:off x="11038904" y="3148608"/>
              <a:ext cx="432048" cy="1224136"/>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p:cNvCxnSpPr/>
            <p:nvPr/>
          </p:nvCxnSpPr>
          <p:spPr bwMode="auto">
            <a:xfrm flipH="1">
              <a:off x="11254928" y="3868688"/>
              <a:ext cx="432048" cy="576064"/>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2" name="TextBox 51"/>
            <p:cNvSpPr txBox="1"/>
            <p:nvPr/>
          </p:nvSpPr>
          <p:spPr>
            <a:xfrm>
              <a:off x="8230592" y="3796680"/>
              <a:ext cx="1330062" cy="400110"/>
            </a:xfrm>
            <a:prstGeom prst="rect">
              <a:avLst/>
            </a:prstGeom>
            <a:noFill/>
          </p:spPr>
          <p:txBody>
            <a:bodyPr wrap="none" rtlCol="0">
              <a:spAutoFit/>
            </a:bodyPr>
            <a:lstStyle/>
            <a:p>
              <a:r>
                <a:rPr lang="en-US" sz="2000" dirty="0" smtClean="0">
                  <a:solidFill>
                    <a:srgbClr val="A890DA"/>
                  </a:solidFill>
                  <a:latin typeface="Calibri"/>
                  <a:cs typeface="Calibri"/>
                </a:rPr>
                <a:t>Experience</a:t>
              </a:r>
              <a:endParaRPr lang="en-US" sz="2000" dirty="0">
                <a:solidFill>
                  <a:srgbClr val="A890DA"/>
                </a:solidFill>
                <a:latin typeface="Calibri"/>
                <a:cs typeface="Calibri"/>
              </a:endParaRPr>
            </a:p>
          </p:txBody>
        </p:sp>
        <p:sp>
          <p:nvSpPr>
            <p:cNvPr id="53" name="TextBox 52"/>
            <p:cNvSpPr txBox="1"/>
            <p:nvPr/>
          </p:nvSpPr>
          <p:spPr>
            <a:xfrm>
              <a:off x="10407255" y="2500536"/>
              <a:ext cx="2475457" cy="707886"/>
            </a:xfrm>
            <a:prstGeom prst="rect">
              <a:avLst/>
            </a:prstGeom>
            <a:noFill/>
          </p:spPr>
          <p:txBody>
            <a:bodyPr wrap="none" rtlCol="0">
              <a:spAutoFit/>
            </a:bodyPr>
            <a:lstStyle/>
            <a:p>
              <a:r>
                <a:rPr lang="en-US" sz="4000" dirty="0" smtClean="0">
                  <a:solidFill>
                    <a:srgbClr val="A890DA"/>
                  </a:solidFill>
                  <a:latin typeface="Calibri"/>
                  <a:cs typeface="Calibri"/>
                </a:rPr>
                <a:t>Experience</a:t>
              </a:r>
              <a:endParaRPr lang="en-US" sz="4000" dirty="0">
                <a:solidFill>
                  <a:srgbClr val="A890DA"/>
                </a:solidFill>
                <a:latin typeface="Calibri"/>
                <a:cs typeface="Calibri"/>
              </a:endParaRPr>
            </a:p>
          </p:txBody>
        </p:sp>
        <p:sp>
          <p:nvSpPr>
            <p:cNvPr id="54" name="TextBox 53"/>
            <p:cNvSpPr txBox="1"/>
            <p:nvPr/>
          </p:nvSpPr>
          <p:spPr>
            <a:xfrm>
              <a:off x="8332077" y="2500536"/>
              <a:ext cx="2017299" cy="584776"/>
            </a:xfrm>
            <a:prstGeom prst="rect">
              <a:avLst/>
            </a:prstGeom>
            <a:noFill/>
          </p:spPr>
          <p:txBody>
            <a:bodyPr wrap="none" rtlCol="0">
              <a:spAutoFit/>
            </a:bodyPr>
            <a:lstStyle/>
            <a:p>
              <a:r>
                <a:rPr lang="en-US" sz="3200" dirty="0" smtClean="0">
                  <a:solidFill>
                    <a:srgbClr val="A890DA"/>
                  </a:solidFill>
                  <a:latin typeface="Calibri"/>
                  <a:cs typeface="Calibri"/>
                </a:rPr>
                <a:t>Experience</a:t>
              </a:r>
              <a:endParaRPr lang="en-US" sz="3200" dirty="0">
                <a:solidFill>
                  <a:srgbClr val="A890DA"/>
                </a:solidFill>
                <a:latin typeface="Calibri"/>
                <a:cs typeface="Calibri"/>
              </a:endParaRPr>
            </a:p>
          </p:txBody>
        </p:sp>
        <p:sp>
          <p:nvSpPr>
            <p:cNvPr id="55" name="TextBox 54"/>
            <p:cNvSpPr txBox="1"/>
            <p:nvPr/>
          </p:nvSpPr>
          <p:spPr>
            <a:xfrm>
              <a:off x="9382720" y="3004592"/>
              <a:ext cx="1559141" cy="461665"/>
            </a:xfrm>
            <a:prstGeom prst="rect">
              <a:avLst/>
            </a:prstGeom>
            <a:noFill/>
          </p:spPr>
          <p:txBody>
            <a:bodyPr wrap="none" rtlCol="0">
              <a:spAutoFit/>
            </a:bodyPr>
            <a:lstStyle/>
            <a:p>
              <a:r>
                <a:rPr lang="en-US" sz="2400" dirty="0" smtClean="0">
                  <a:solidFill>
                    <a:srgbClr val="A890DA"/>
                  </a:solidFill>
                  <a:latin typeface="Calibri"/>
                  <a:cs typeface="Calibri"/>
                </a:rPr>
                <a:t>Experience</a:t>
              </a:r>
              <a:endParaRPr lang="en-US" sz="2400" dirty="0">
                <a:solidFill>
                  <a:srgbClr val="A890DA"/>
                </a:solidFill>
                <a:latin typeface="Calibri"/>
                <a:cs typeface="Calibri"/>
              </a:endParaRPr>
            </a:p>
          </p:txBody>
        </p:sp>
        <p:sp>
          <p:nvSpPr>
            <p:cNvPr id="56" name="TextBox 55"/>
            <p:cNvSpPr txBox="1"/>
            <p:nvPr/>
          </p:nvSpPr>
          <p:spPr>
            <a:xfrm>
              <a:off x="10246816" y="3436640"/>
              <a:ext cx="1100982" cy="338554"/>
            </a:xfrm>
            <a:prstGeom prst="rect">
              <a:avLst/>
            </a:prstGeom>
            <a:noFill/>
          </p:spPr>
          <p:txBody>
            <a:bodyPr wrap="none" rtlCol="0">
              <a:spAutoFit/>
            </a:bodyPr>
            <a:lstStyle/>
            <a:p>
              <a:r>
                <a:rPr lang="en-US" sz="1600" dirty="0" smtClean="0">
                  <a:solidFill>
                    <a:srgbClr val="A890DA"/>
                  </a:solidFill>
                  <a:latin typeface="Calibri"/>
                  <a:cs typeface="Calibri"/>
                </a:rPr>
                <a:t>Experience</a:t>
              </a:r>
              <a:endParaRPr lang="en-US" sz="1600" dirty="0">
                <a:solidFill>
                  <a:srgbClr val="A890DA"/>
                </a:solidFill>
                <a:latin typeface="Calibri"/>
                <a:cs typeface="Calibri"/>
              </a:endParaRPr>
            </a:p>
          </p:txBody>
        </p:sp>
        <p:sp>
          <p:nvSpPr>
            <p:cNvPr id="57" name="TextBox 56"/>
            <p:cNvSpPr txBox="1"/>
            <p:nvPr/>
          </p:nvSpPr>
          <p:spPr>
            <a:xfrm>
              <a:off x="11428420" y="3508648"/>
              <a:ext cx="1330062" cy="400110"/>
            </a:xfrm>
            <a:prstGeom prst="rect">
              <a:avLst/>
            </a:prstGeom>
            <a:noFill/>
          </p:spPr>
          <p:txBody>
            <a:bodyPr wrap="none" rtlCol="0">
              <a:spAutoFit/>
            </a:bodyPr>
            <a:lstStyle/>
            <a:p>
              <a:r>
                <a:rPr lang="en-US" sz="2000" dirty="0" smtClean="0">
                  <a:solidFill>
                    <a:srgbClr val="A890DA"/>
                  </a:solidFill>
                  <a:latin typeface="Calibri"/>
                  <a:cs typeface="Calibri"/>
                </a:rPr>
                <a:t>Experience</a:t>
              </a:r>
              <a:endParaRPr lang="en-US" sz="2000" dirty="0">
                <a:solidFill>
                  <a:srgbClr val="A890DA"/>
                </a:solidFill>
                <a:latin typeface="Calibri"/>
                <a:cs typeface="Calibri"/>
              </a:endParaRPr>
            </a:p>
          </p:txBody>
        </p:sp>
      </p:grpSp>
      <p:sp>
        <p:nvSpPr>
          <p:cNvPr id="61" name="Rectangle 7"/>
          <p:cNvSpPr>
            <a:spLocks/>
          </p:cNvSpPr>
          <p:nvPr/>
        </p:nvSpPr>
        <p:spPr bwMode="auto">
          <a:xfrm>
            <a:off x="4992688" y="233363"/>
            <a:ext cx="7785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r"/>
            <a:r>
              <a:rPr lang="en-US" dirty="0" smtClean="0">
                <a:solidFill>
                  <a:schemeClr val="tx1"/>
                </a:solidFill>
                <a:ea typeface="MS PGothic" pitchFamily="34" charset="-128"/>
              </a:rPr>
              <a:t>What it is</a:t>
            </a:r>
            <a:endParaRPr lang="en-US" dirty="0">
              <a:solidFill>
                <a:schemeClr val="tx1"/>
              </a:solidFill>
              <a:ea typeface="MS PGothic" pitchFamily="34" charset="-128"/>
            </a:endParaRPr>
          </a:p>
        </p:txBody>
      </p:sp>
      <p:sp>
        <p:nvSpPr>
          <p:cNvPr id="69" name="TextBox 68"/>
          <p:cNvSpPr txBox="1"/>
          <p:nvPr/>
        </p:nvSpPr>
        <p:spPr>
          <a:xfrm>
            <a:off x="11916958" y="8909248"/>
            <a:ext cx="869324" cy="523220"/>
          </a:xfrm>
          <a:prstGeom prst="rect">
            <a:avLst/>
          </a:prstGeom>
          <a:noFill/>
        </p:spPr>
        <p:txBody>
          <a:bodyPr wrap="none" rtlCol="0">
            <a:spAutoFit/>
          </a:bodyPr>
          <a:lstStyle/>
          <a:p>
            <a:r>
              <a:rPr lang="en-US" sz="2800" dirty="0">
                <a:solidFill>
                  <a:schemeClr val="bg1"/>
                </a:solidFill>
                <a:latin typeface="Calibri"/>
                <a:cs typeface="Calibri"/>
              </a:rPr>
              <a:t>1</a:t>
            </a:r>
            <a:r>
              <a:rPr lang="en-US" sz="2800" dirty="0" smtClean="0">
                <a:solidFill>
                  <a:schemeClr val="bg1"/>
                </a:solidFill>
                <a:latin typeface="Calibri"/>
                <a:cs typeface="Calibri"/>
              </a:rPr>
              <a:t>/13</a:t>
            </a:r>
            <a:endParaRPr lang="en-US" sz="2800" dirty="0">
              <a:solidFill>
                <a:schemeClr val="bg1"/>
              </a:solidFill>
              <a:latin typeface="Calibri"/>
              <a:cs typeface="Calibri"/>
            </a:endParaRPr>
          </a:p>
        </p:txBody>
      </p:sp>
    </p:spTree>
    <p:extLst>
      <p:ext uri="{BB962C8B-B14F-4D97-AF65-F5344CB8AC3E}">
        <p14:creationId xmlns:p14="http://schemas.microsoft.com/office/powerpoint/2010/main" val="29021519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p:cNvSpPr>
          <p:nvPr/>
        </p:nvSpPr>
        <p:spPr bwMode="auto">
          <a:xfrm>
            <a:off x="4992688" y="233363"/>
            <a:ext cx="7785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p>
            <a:pPr algn="r"/>
            <a:r>
              <a:rPr lang="en-US" dirty="0" err="1" smtClean="0">
                <a:solidFill>
                  <a:schemeClr val="tx1"/>
                </a:solidFill>
                <a:ea typeface="MS PGothic" pitchFamily="34" charset="-128"/>
              </a:rPr>
              <a:t>Támogatott</a:t>
            </a:r>
            <a:r>
              <a:rPr lang="en-US" dirty="0" smtClean="0">
                <a:solidFill>
                  <a:schemeClr val="tx1"/>
                </a:solidFill>
                <a:ea typeface="MS PGothic" pitchFamily="34" charset="-128"/>
              </a:rPr>
              <a:t> </a:t>
            </a:r>
            <a:r>
              <a:rPr lang="en-US" dirty="0" err="1" smtClean="0">
                <a:solidFill>
                  <a:schemeClr val="tx1"/>
                </a:solidFill>
                <a:ea typeface="MS PGothic" pitchFamily="34" charset="-128"/>
              </a:rPr>
              <a:t>felhasználások</a:t>
            </a:r>
            <a:endParaRPr lang="en-US" dirty="0">
              <a:solidFill>
                <a:schemeClr val="tx1"/>
              </a:solidFill>
              <a:ea typeface="MS PGothic" pitchFamily="34" charset="-128"/>
            </a:endParaRPr>
          </a:p>
        </p:txBody>
      </p:sp>
      <p:pic>
        <p:nvPicPr>
          <p:cNvPr id="5" name="Picture 4"/>
          <p:cNvPicPr>
            <a:picLocks noChangeAspect="1"/>
          </p:cNvPicPr>
          <p:nvPr/>
        </p:nvPicPr>
        <p:blipFill>
          <a:blip r:embed="rId2"/>
          <a:stretch>
            <a:fillRect/>
          </a:stretch>
        </p:blipFill>
        <p:spPr>
          <a:xfrm>
            <a:off x="5278264" y="1426467"/>
            <a:ext cx="2592288" cy="2298205"/>
          </a:xfrm>
          <a:prstGeom prst="rect">
            <a:avLst/>
          </a:prstGeom>
        </p:spPr>
      </p:pic>
      <p:pic>
        <p:nvPicPr>
          <p:cNvPr id="6" name="Picture 5"/>
          <p:cNvPicPr>
            <a:picLocks noChangeAspect="1"/>
          </p:cNvPicPr>
          <p:nvPr/>
        </p:nvPicPr>
        <p:blipFill>
          <a:blip r:embed="rId3"/>
          <a:stretch>
            <a:fillRect/>
          </a:stretch>
        </p:blipFill>
        <p:spPr>
          <a:xfrm>
            <a:off x="957784" y="4012704"/>
            <a:ext cx="2857500" cy="2857500"/>
          </a:xfrm>
          <a:prstGeom prst="rect">
            <a:avLst/>
          </a:prstGeom>
        </p:spPr>
      </p:pic>
      <p:pic>
        <p:nvPicPr>
          <p:cNvPr id="8" name="Picture 7"/>
          <p:cNvPicPr>
            <a:picLocks noChangeAspect="1"/>
          </p:cNvPicPr>
          <p:nvPr/>
        </p:nvPicPr>
        <p:blipFill>
          <a:blip r:embed="rId4"/>
          <a:stretch>
            <a:fillRect/>
          </a:stretch>
        </p:blipFill>
        <p:spPr>
          <a:xfrm>
            <a:off x="4846216" y="4228728"/>
            <a:ext cx="3289300" cy="2463800"/>
          </a:xfrm>
          <a:prstGeom prst="rect">
            <a:avLst/>
          </a:prstGeom>
        </p:spPr>
      </p:pic>
      <p:pic>
        <p:nvPicPr>
          <p:cNvPr id="10" name="Picture 9"/>
          <p:cNvPicPr>
            <a:picLocks noChangeAspect="1"/>
          </p:cNvPicPr>
          <p:nvPr/>
        </p:nvPicPr>
        <p:blipFill>
          <a:blip r:embed="rId5"/>
          <a:stretch>
            <a:fillRect/>
          </a:stretch>
        </p:blipFill>
        <p:spPr>
          <a:xfrm>
            <a:off x="9310712" y="4012704"/>
            <a:ext cx="2857500" cy="2857500"/>
          </a:xfrm>
          <a:prstGeom prst="rect">
            <a:avLst/>
          </a:prstGeom>
        </p:spPr>
      </p:pic>
      <p:sp>
        <p:nvSpPr>
          <p:cNvPr id="12" name="Right Arrow 11"/>
          <p:cNvSpPr/>
          <p:nvPr/>
        </p:nvSpPr>
        <p:spPr bwMode="auto">
          <a:xfrm flipV="1">
            <a:off x="885776" y="6893024"/>
            <a:ext cx="11305256" cy="1872208"/>
          </a:xfrm>
          <a:prstGeom prst="rightArrow">
            <a:avLst>
              <a:gd name="adj1" fmla="val 65900"/>
              <a:gd name="adj2" fmla="val 3990"/>
            </a:avLst>
          </a:prstGeom>
          <a:solidFill>
            <a:srgbClr val="BBE0E3"/>
          </a:solidFill>
          <a:ln w="25400" cap="flat" cmpd="sng" algn="ctr">
            <a:noFill/>
            <a:prstDash val="solid"/>
            <a:round/>
            <a:headEnd type="none" w="med" len="med"/>
            <a:tailEnd type="none" w="med" len="med"/>
          </a:ln>
          <a:effectLst/>
          <a:scene3d>
            <a:camera prst="orthographicFront">
              <a:rot lat="17819988" lon="0" rev="0"/>
            </a:camera>
            <a:lightRig rig="threePt" dir="t">
              <a:rot lat="0" lon="0" rev="11100000"/>
            </a:lightRig>
          </a:scene3d>
          <a:sp3d extrusionH="50800">
            <a:bevelT w="12700"/>
            <a:bevelB w="57150" h="463550"/>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21" tIns="45711" rIns="91421" bIns="45711" numCol="1" rtlCol="0" anchor="t" anchorCtr="0" compatLnSpc="1">
            <a:prstTxWarp prst="textNoShape">
              <a:avLst/>
            </a:prstTxWarp>
          </a:bodyPr>
          <a:lstStyle/>
          <a:p>
            <a:pPr algn="ctr" defTabSz="914212" fontAlgn="base">
              <a:spcBef>
                <a:spcPct val="0"/>
              </a:spcBef>
              <a:spcAft>
                <a:spcPct val="0"/>
              </a:spcAft>
            </a:pPr>
            <a:endParaRPr lang="en-US" sz="4200" kern="0">
              <a:solidFill>
                <a:srgbClr val="000000"/>
              </a:solidFill>
              <a:latin typeface="Gill Sans" charset="0"/>
              <a:ea typeface="ヒラギノ角ゴ ProN W3" charset="0"/>
              <a:cs typeface="ヒラギノ角ゴ ProN W3" charset="0"/>
              <a:sym typeface="Gill Sans" charset="0"/>
            </a:endParaRPr>
          </a:p>
        </p:txBody>
      </p:sp>
      <p:sp>
        <p:nvSpPr>
          <p:cNvPr id="13" name="Rounded Rectangle 12"/>
          <p:cNvSpPr/>
          <p:nvPr/>
        </p:nvSpPr>
        <p:spPr bwMode="auto">
          <a:xfrm>
            <a:off x="1101800" y="6677000"/>
            <a:ext cx="2686691" cy="108012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000" kern="0" dirty="0" smtClean="0">
                <a:solidFill>
                  <a:srgbClr val="FFFFFF"/>
                </a:solidFill>
                <a:latin typeface="Gill Sans" charset="0"/>
                <a:ea typeface="ヒラギノ角ゴ ProN W3" charset="0"/>
                <a:cs typeface="ヒラギノ角ゴ ProN W3" charset="0"/>
              </a:rPr>
              <a:t>www.</a:t>
            </a:r>
          </a:p>
          <a:p>
            <a:pPr algn="ctr" defTabSz="914212" fontAlgn="base">
              <a:spcBef>
                <a:spcPct val="0"/>
              </a:spcBef>
              <a:spcAft>
                <a:spcPct val="0"/>
              </a:spcAft>
            </a:pPr>
            <a:r>
              <a:rPr lang="en-US" sz="2000" kern="0" dirty="0" err="1">
                <a:solidFill>
                  <a:srgbClr val="FFFFFF"/>
                </a:solidFill>
                <a:ea typeface="ヒラギノ角ゴ ProN W3" charset="0"/>
                <a:cs typeface="ヒラギノ角ゴ ProN W3" charset="0"/>
              </a:rPr>
              <a:t>c</a:t>
            </a:r>
            <a:r>
              <a:rPr lang="en-US" sz="2000" kern="0" dirty="0" err="1" smtClean="0">
                <a:solidFill>
                  <a:srgbClr val="FFFFFF"/>
                </a:solidFill>
                <a:ea typeface="ヒラギノ角ゴ ProN W3" charset="0"/>
                <a:cs typeface="ヒラギノ角ゴ ProN W3" charset="0"/>
                <a:sym typeface="Gill Sans" charset="0"/>
              </a:rPr>
              <a:t>hasingstories</a:t>
            </a:r>
            <a:endParaRPr lang="en-US" sz="2000" kern="0" dirty="0" smtClean="0">
              <a:solidFill>
                <a:srgbClr val="FFFFFF"/>
              </a:solidFill>
              <a:ea typeface="ヒラギノ角ゴ ProN W3" charset="0"/>
              <a:cs typeface="ヒラギノ角ゴ ProN W3" charset="0"/>
              <a:sym typeface="Gill Sans" charset="0"/>
            </a:endParaRPr>
          </a:p>
          <a:p>
            <a:pPr algn="ctr" defTabSz="914212" fontAlgn="base">
              <a:spcBef>
                <a:spcPct val="0"/>
              </a:spcBef>
              <a:spcAft>
                <a:spcPct val="0"/>
              </a:spcAft>
            </a:pPr>
            <a:r>
              <a:rPr lang="en-US" sz="2000" kern="0" dirty="0" smtClean="0">
                <a:solidFill>
                  <a:srgbClr val="FFFFFF"/>
                </a:solidFill>
                <a:latin typeface="Gill Sans" charset="0"/>
                <a:ea typeface="ヒラギノ角ゴ ProN W3" charset="0"/>
                <a:cs typeface="ヒラギノ角ゴ ProN W3" charset="0"/>
              </a:rPr>
              <a:t>.com</a:t>
            </a:r>
            <a:endParaRPr lang="en-US" sz="2000" kern="0" dirty="0">
              <a:solidFill>
                <a:srgbClr val="FFFFFF"/>
              </a:solidFill>
              <a:latin typeface="Gill Sans" charset="0"/>
              <a:ea typeface="ヒラギノ角ゴ ProN W3" charset="0"/>
              <a:cs typeface="ヒラギノ角ゴ ProN W3" charset="0"/>
              <a:sym typeface="Gill Sans" charset="0"/>
            </a:endParaRPr>
          </a:p>
        </p:txBody>
      </p:sp>
      <p:sp>
        <p:nvSpPr>
          <p:cNvPr id="14" name="Rounded Rectangle 13"/>
          <p:cNvSpPr/>
          <p:nvPr/>
        </p:nvSpPr>
        <p:spPr bwMode="auto">
          <a:xfrm>
            <a:off x="5206256" y="6677000"/>
            <a:ext cx="2686691" cy="108012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000" kern="0" dirty="0" err="1" smtClean="0">
                <a:solidFill>
                  <a:srgbClr val="FFFFFF"/>
                </a:solidFill>
                <a:latin typeface="Gill Sans" charset="0"/>
                <a:ea typeface="ヒラギノ角ゴ ProN W3" charset="0"/>
                <a:cs typeface="ヒラギノ角ゴ ProN W3" charset="0"/>
              </a:rPr>
              <a:t>Szervezeti</a:t>
            </a:r>
            <a:r>
              <a:rPr lang="en-US" sz="2000" kern="0" dirty="0" smtClean="0">
                <a:solidFill>
                  <a:srgbClr val="FFFFFF"/>
                </a:solidFill>
                <a:latin typeface="Gill Sans" charset="0"/>
                <a:ea typeface="ヒラギノ角ゴ ProN W3" charset="0"/>
                <a:cs typeface="ヒラギノ角ゴ ProN W3" charset="0"/>
              </a:rPr>
              <a:t> </a:t>
            </a:r>
            <a:r>
              <a:rPr lang="en-US" sz="2000" kern="0" dirty="0" err="1" smtClean="0">
                <a:solidFill>
                  <a:srgbClr val="FFFFFF"/>
                </a:solidFill>
                <a:latin typeface="Gill Sans" charset="0"/>
                <a:ea typeface="ヒラギノ角ゴ ProN W3" charset="0"/>
                <a:cs typeface="ヒラギノ角ゴ ProN W3" charset="0"/>
              </a:rPr>
              <a:t>tapasztalat</a:t>
            </a:r>
            <a:r>
              <a:rPr lang="en-US" sz="2000" kern="0" dirty="0" smtClean="0">
                <a:solidFill>
                  <a:srgbClr val="FFFFFF"/>
                </a:solidFill>
                <a:latin typeface="Gill Sans" charset="0"/>
                <a:ea typeface="ヒラギノ角ゴ ProN W3" charset="0"/>
                <a:cs typeface="ヒラギノ角ゴ ProN W3" charset="0"/>
              </a:rPr>
              <a:t>- </a:t>
            </a:r>
            <a:r>
              <a:rPr lang="en-US" sz="2000" kern="0" dirty="0" err="1" smtClean="0">
                <a:solidFill>
                  <a:srgbClr val="FFFFFF"/>
                </a:solidFill>
                <a:latin typeface="Gill Sans" charset="0"/>
                <a:ea typeface="ヒラギノ角ゴ ProN W3" charset="0"/>
                <a:cs typeface="ヒラギノ角ゴ ProN W3" charset="0"/>
              </a:rPr>
              <a:t>menedzsment</a:t>
            </a:r>
            <a:endParaRPr lang="en-US" sz="2000" kern="0" dirty="0">
              <a:solidFill>
                <a:srgbClr val="FFFFFF"/>
              </a:solidFill>
              <a:latin typeface="Gill Sans" charset="0"/>
              <a:ea typeface="ヒラギノ角ゴ ProN W3" charset="0"/>
              <a:cs typeface="ヒラギノ角ゴ ProN W3" charset="0"/>
              <a:sym typeface="Gill Sans" charset="0"/>
            </a:endParaRPr>
          </a:p>
        </p:txBody>
      </p:sp>
      <p:sp>
        <p:nvSpPr>
          <p:cNvPr id="15" name="Rounded Rectangle 14"/>
          <p:cNvSpPr/>
          <p:nvPr/>
        </p:nvSpPr>
        <p:spPr bwMode="auto">
          <a:xfrm>
            <a:off x="9454728" y="6677000"/>
            <a:ext cx="2686691" cy="1080120"/>
          </a:xfrm>
          <a:prstGeom prst="roundRect">
            <a:avLst/>
          </a:prstGeom>
          <a:gradFill rotWithShape="1">
            <a:gsLst>
              <a:gs pos="0">
                <a:srgbClr val="2D2D8A">
                  <a:tint val="100000"/>
                  <a:shade val="100000"/>
                  <a:satMod val="130000"/>
                </a:srgbClr>
              </a:gs>
              <a:gs pos="100000">
                <a:srgbClr val="2D2D8A">
                  <a:tint val="50000"/>
                  <a:shade val="100000"/>
                  <a:satMod val="350000"/>
                </a:srgbClr>
              </a:gs>
            </a:gsLst>
            <a:lin ang="16200000" scaled="0"/>
          </a:gradFill>
          <a:ln>
            <a:noFill/>
            <a:headEnd type="none" w="med" len="med"/>
            <a:tailEnd type="none" w="med" len="med"/>
          </a:ln>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a:sp3d>
          <a:extLst/>
        </p:spPr>
        <p:txBody>
          <a:bodyPr vert="horz" wrap="square" lIns="91421" tIns="45711" rIns="91421" bIns="45711" numCol="1" rtlCol="0" anchor="ctr" anchorCtr="0" compatLnSpc="1">
            <a:prstTxWarp prst="textNoShape">
              <a:avLst/>
            </a:prstTxWarp>
          </a:bodyPr>
          <a:lstStyle/>
          <a:p>
            <a:pPr algn="ctr" defTabSz="914212" fontAlgn="base">
              <a:spcBef>
                <a:spcPct val="0"/>
              </a:spcBef>
              <a:spcAft>
                <a:spcPct val="0"/>
              </a:spcAft>
            </a:pPr>
            <a:r>
              <a:rPr lang="en-US" sz="2000" kern="0" dirty="0" err="1" smtClean="0">
                <a:solidFill>
                  <a:srgbClr val="FFFFFF"/>
                </a:solidFill>
                <a:latin typeface="Gill Sans" charset="0"/>
                <a:ea typeface="ヒラギノ角ゴ ProN W3" charset="0"/>
                <a:cs typeface="ヒラギノ角ゴ ProN W3" charset="0"/>
              </a:rPr>
              <a:t>Tapasztalat</a:t>
            </a:r>
            <a:r>
              <a:rPr lang="en-US" sz="2000" kern="0" dirty="0" smtClean="0">
                <a:solidFill>
                  <a:srgbClr val="FFFFFF"/>
                </a:solidFill>
                <a:latin typeface="Gill Sans" charset="0"/>
                <a:ea typeface="ヒラギノ角ゴ ProN W3" charset="0"/>
                <a:cs typeface="ヒラギノ角ゴ ProN W3" charset="0"/>
              </a:rPr>
              <a:t> </a:t>
            </a:r>
            <a:r>
              <a:rPr lang="en-US" sz="2000" kern="0" dirty="0" err="1" smtClean="0">
                <a:solidFill>
                  <a:srgbClr val="FFFFFF"/>
                </a:solidFill>
                <a:latin typeface="Gill Sans" charset="0"/>
                <a:ea typeface="ヒラギノ角ゴ ProN W3" charset="0"/>
                <a:cs typeface="ヒラギノ角ゴ ProN W3" charset="0"/>
              </a:rPr>
              <a:t>piac</a:t>
            </a:r>
            <a:endParaRPr lang="en-US" sz="2000" kern="0" dirty="0">
              <a:solidFill>
                <a:srgbClr val="FFFFFF"/>
              </a:solidFill>
              <a:latin typeface="Gill Sans" charset="0"/>
              <a:ea typeface="ヒラギノ角ゴ ProN W3" charset="0"/>
              <a:cs typeface="ヒラギノ角ゴ ProN W3" charset="0"/>
              <a:sym typeface="Gill Sans" charset="0"/>
            </a:endParaRPr>
          </a:p>
        </p:txBody>
      </p:sp>
      <p:sp>
        <p:nvSpPr>
          <p:cNvPr id="11" name="TextBox 10"/>
          <p:cNvSpPr txBox="1"/>
          <p:nvPr/>
        </p:nvSpPr>
        <p:spPr>
          <a:xfrm>
            <a:off x="11916958" y="8909248"/>
            <a:ext cx="869324" cy="523220"/>
          </a:xfrm>
          <a:prstGeom prst="rect">
            <a:avLst/>
          </a:prstGeom>
          <a:noFill/>
        </p:spPr>
        <p:txBody>
          <a:bodyPr wrap="none" rtlCol="0">
            <a:spAutoFit/>
          </a:bodyPr>
          <a:lstStyle/>
          <a:p>
            <a:r>
              <a:rPr lang="en-US" sz="2800" dirty="0">
                <a:solidFill>
                  <a:schemeClr val="bg1"/>
                </a:solidFill>
                <a:latin typeface="Calibri"/>
                <a:cs typeface="Calibri"/>
              </a:rPr>
              <a:t>3</a:t>
            </a:r>
            <a:r>
              <a:rPr lang="en-US" sz="2800" dirty="0" smtClean="0">
                <a:solidFill>
                  <a:schemeClr val="bg1"/>
                </a:solidFill>
                <a:latin typeface="Calibri"/>
                <a:cs typeface="Calibri"/>
              </a:rPr>
              <a:t>/13</a:t>
            </a:r>
            <a:endParaRPr lang="en-US" sz="2800" dirty="0">
              <a:solidFill>
                <a:schemeClr val="bg1"/>
              </a:solidFill>
              <a:latin typeface="Calibri"/>
              <a:cs typeface="Calibri"/>
            </a:endParaRPr>
          </a:p>
        </p:txBody>
      </p:sp>
    </p:spTree>
    <p:extLst>
      <p:ext uri="{BB962C8B-B14F-4D97-AF65-F5344CB8AC3E}">
        <p14:creationId xmlns:p14="http://schemas.microsoft.com/office/powerpoint/2010/main" val="24848903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theme/theme1.xml><?xml version="1.0" encoding="utf-8"?>
<a:theme xmlns:a="http://schemas.openxmlformats.org/drawingml/2006/main" name="Default - Blank">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 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Master #2">
  <a:themeElements>
    <a:clrScheme name="">
      <a:dk1>
        <a:srgbClr val="FFFFFF"/>
      </a:dk1>
      <a:lt1>
        <a:srgbClr val="FFFFFF"/>
      </a:lt1>
      <a:dk2>
        <a:srgbClr val="000000"/>
      </a:dk2>
      <a:lt2>
        <a:srgbClr val="808080"/>
      </a:lt2>
      <a:accent1>
        <a:srgbClr val="483D91"/>
      </a:accent1>
      <a:accent2>
        <a:srgbClr val="333399"/>
      </a:accent2>
      <a:accent3>
        <a:srgbClr val="FFFFFF"/>
      </a:accent3>
      <a:accent4>
        <a:srgbClr val="DADADA"/>
      </a:accent4>
      <a:accent5>
        <a:srgbClr val="B1AFC7"/>
      </a:accent5>
      <a:accent6>
        <a:srgbClr val="2D2D8A"/>
      </a:accent6>
      <a:hlink>
        <a:srgbClr val="009999"/>
      </a:hlink>
      <a:folHlink>
        <a:srgbClr val="99CC00"/>
      </a:folHlink>
    </a:clrScheme>
    <a:fontScheme name="Master #2">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aster #2">
  <a:themeElements>
    <a:clrScheme name="">
      <a:dk1>
        <a:srgbClr val="FFFFFF"/>
      </a:dk1>
      <a:lt1>
        <a:srgbClr val="FFFFFF"/>
      </a:lt1>
      <a:dk2>
        <a:srgbClr val="000000"/>
      </a:dk2>
      <a:lt2>
        <a:srgbClr val="808080"/>
      </a:lt2>
      <a:accent1>
        <a:srgbClr val="483D91"/>
      </a:accent1>
      <a:accent2>
        <a:srgbClr val="333399"/>
      </a:accent2>
      <a:accent3>
        <a:srgbClr val="FFFFFF"/>
      </a:accent3>
      <a:accent4>
        <a:srgbClr val="DADADA"/>
      </a:accent4>
      <a:accent5>
        <a:srgbClr val="B1AFC7"/>
      </a:accent5>
      <a:accent6>
        <a:srgbClr val="2D2D8A"/>
      </a:accent6>
      <a:hlink>
        <a:srgbClr val="009999"/>
      </a:hlink>
      <a:folHlink>
        <a:srgbClr val="99CC00"/>
      </a:folHlink>
    </a:clrScheme>
    <a:fontScheme name="Master #2">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32952</TotalTime>
  <Pages>0</Pages>
  <Words>706</Words>
  <Characters>0</Characters>
  <Application>Microsoft Macintosh PowerPoint</Application>
  <PresentationFormat>Custom</PresentationFormat>
  <Lines>0</Lines>
  <Paragraphs>173</Paragraphs>
  <Slides>15</Slides>
  <Notes>2</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Default - Blank</vt:lpstr>
      <vt:lpstr>1_Custom Design</vt:lpstr>
      <vt:lpstr>Custom Design</vt:lpstr>
      <vt:lpstr>1_Master #2</vt:lpstr>
      <vt:lpstr>2_Master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Seeking “AHA”  via  using our experience</dc:title>
  <dc:creator>Marti</dc:creator>
  <cp:lastModifiedBy>Microsoft Office User</cp:lastModifiedBy>
  <cp:revision>181</cp:revision>
  <dcterms:modified xsi:type="dcterms:W3CDTF">2013-03-12T21:42:04Z</dcterms:modified>
</cp:coreProperties>
</file>