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819" r:id="rId1"/>
  </p:sldMasterIdLst>
  <p:notesMasterIdLst>
    <p:notesMasterId r:id="rId15"/>
  </p:notesMasterIdLst>
  <p:handoutMasterIdLst>
    <p:handoutMasterId r:id="rId16"/>
  </p:handoutMasterIdLst>
  <p:sldIdLst>
    <p:sldId id="447" r:id="rId2"/>
    <p:sldId id="471" r:id="rId3"/>
    <p:sldId id="459" r:id="rId4"/>
    <p:sldId id="489" r:id="rId5"/>
    <p:sldId id="472" r:id="rId6"/>
    <p:sldId id="479" r:id="rId7"/>
    <p:sldId id="458" r:id="rId8"/>
    <p:sldId id="491" r:id="rId9"/>
    <p:sldId id="490" r:id="rId10"/>
    <p:sldId id="492" r:id="rId11"/>
    <p:sldId id="486" r:id="rId12"/>
    <p:sldId id="481" r:id="rId13"/>
    <p:sldId id="457" r:id="rId14"/>
  </p:sldIdLst>
  <p:sldSz cx="9144000" cy="6858000" type="screen4x3"/>
  <p:notesSz cx="6811963" cy="99425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hiddenSlides="1" frameSlides="1"/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Közepesen sötét stílu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Világos stílus 2 – 2. jelölőszín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Közepesen sötét stílus 1 – 2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Téma alapján készült stílus 1 – 2. jelölőszín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90" autoAdjust="0"/>
    <p:restoredTop sz="83390" autoAdjust="0"/>
  </p:normalViewPr>
  <p:slideViewPr>
    <p:cSldViewPr>
      <p:cViewPr>
        <p:scale>
          <a:sx n="60" d="100"/>
          <a:sy n="60" d="100"/>
        </p:scale>
        <p:origin x="-1374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unkaf&#252;zet1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F:\Adatok2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Adatok2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Adatok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juditka\My%20Documents\PhD\FSZ_SAJAT_CIKK\TABLAZAT_12_111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Adatok2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Adatok2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F:\Adatok2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F:\Adatok2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F:\Adatok2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F:\Adatok2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F:\Adatok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2.0299212598425261E-2"/>
          <c:y val="9.4822847020557099E-2"/>
          <c:w val="0.58418974190726058"/>
          <c:h val="0.78611205139103457"/>
        </c:manualLayout>
      </c:layout>
      <c:pie3DChart>
        <c:varyColors val="1"/>
        <c:ser>
          <c:idx val="0"/>
          <c:order val="0"/>
          <c:explosion val="25"/>
          <c:dPt>
            <c:idx val="0"/>
            <c:spPr>
              <a:solidFill>
                <a:srgbClr val="FFFF00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chemeClr val="tx2">
                  <a:lumMod val="50000"/>
                </a:schemeClr>
              </a:solidFill>
            </c:spPr>
          </c:dPt>
          <c:dLbls>
            <c:dLbl>
              <c:idx val="0"/>
              <c:layout>
                <c:manualLayout>
                  <c:x val="-2.1850618107475288E-2"/>
                  <c:y val="4.9448472801590371E-3"/>
                </c:manualLayout>
              </c:layout>
              <c:tx>
                <c:rich>
                  <a:bodyPr/>
                  <a:lstStyle/>
                  <a:p>
                    <a:r>
                      <a:rPr lang="hu-HU"/>
                      <a:t>9,8</a:t>
                    </a:r>
                    <a:r>
                      <a:rPr lang="en-US"/>
                      <a:t>%</a:t>
                    </a:r>
                  </a:p>
                </c:rich>
              </c:tx>
              <c:showPercent val="1"/>
            </c:dLbl>
            <c:dLbl>
              <c:idx val="1"/>
              <c:layout>
                <c:manualLayout>
                  <c:x val="-1.2700940748725775E-2"/>
                  <c:y val="-5.2431351788836733E-2"/>
                </c:manualLayout>
              </c:layout>
              <c:tx>
                <c:rich>
                  <a:bodyPr/>
                  <a:lstStyle/>
                  <a:p>
                    <a:r>
                      <a:rPr lang="hu-HU"/>
                      <a:t>17,1</a:t>
                    </a:r>
                    <a:r>
                      <a:rPr lang="en-US"/>
                      <a:t>%</a:t>
                    </a:r>
                  </a:p>
                </c:rich>
              </c:tx>
              <c:showPercent val="1"/>
            </c:dLbl>
            <c:dLbl>
              <c:idx val="2"/>
              <c:layout>
                <c:manualLayout>
                  <c:x val="1.3833333333333357E-2"/>
                  <c:y val="5.3856445027704883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73</a:t>
                    </a:r>
                    <a:r>
                      <a:rPr lang="hu-HU"/>
                      <a:t>,1</a:t>
                    </a:r>
                    <a:r>
                      <a:rPr lang="en-US"/>
                      <a:t>%</a:t>
                    </a:r>
                  </a:p>
                </c:rich>
              </c:tx>
              <c:showPercent val="1"/>
            </c:dLbl>
            <c:showPercent val="1"/>
            <c:showLeaderLines val="1"/>
          </c:dLbls>
          <c:cat>
            <c:strRef>
              <c:f>Munka1!$A$2:$A$4</c:f>
              <c:strCache>
                <c:ptCount val="3"/>
                <c:pt idx="0">
                  <c:v>Középvállalat</c:v>
                </c:pt>
                <c:pt idx="1">
                  <c:v>Kisvállalkozás</c:v>
                </c:pt>
                <c:pt idx="2">
                  <c:v>Mikrovállalkozás</c:v>
                </c:pt>
              </c:strCache>
            </c:strRef>
          </c:cat>
          <c:val>
            <c:numRef>
              <c:f>Munka1!$B$2:$B$4</c:f>
              <c:numCache>
                <c:formatCode>General</c:formatCode>
                <c:ptCount val="3"/>
                <c:pt idx="0">
                  <c:v>9.8000000000000007</c:v>
                </c:pt>
                <c:pt idx="1">
                  <c:v>17.2</c:v>
                </c:pt>
                <c:pt idx="2">
                  <c:v>73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>
        <c:manualLayout>
          <c:xMode val="edge"/>
          <c:yMode val="edge"/>
          <c:x val="0.63947736220472462"/>
          <c:y val="2.6701475405246568E-2"/>
          <c:w val="0.35879794352286931"/>
          <c:h val="0.63498736348620166"/>
        </c:manualLayout>
      </c:layout>
    </c:legend>
    <c:plotVisOnly val="1"/>
    <c:dispBlanksAs val="zero"/>
  </c:chart>
  <c:txPr>
    <a:bodyPr/>
    <a:lstStyle/>
    <a:p>
      <a:pPr>
        <a:defRPr sz="2400" b="1">
          <a:latin typeface="+mn-lt"/>
        </a:defRPr>
      </a:pPr>
      <a:endParaRPr lang="hu-H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style val="20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Munka2!$T$12</c:f>
              <c:strCache>
                <c:ptCount val="1"/>
                <c:pt idx="0">
                  <c:v>férfi</c:v>
                </c:pt>
              </c:strCache>
            </c:strRef>
          </c:tx>
          <c:spPr>
            <a:solidFill>
              <a:schemeClr val="tx1"/>
            </a:solidFill>
            <a:scene3d>
              <a:camera prst="orthographicFront"/>
              <a:lightRig rig="threePt" dir="t"/>
            </a:scene3d>
            <a:sp3d prstMaterial="matte">
              <a:bevelT w="127000" h="63500"/>
            </a:sp3d>
          </c:spPr>
          <c:cat>
            <c:strRef>
              <c:f>Munka2!$U$11:$W$11</c:f>
              <c:strCache>
                <c:ptCount val="3"/>
                <c:pt idx="0">
                  <c:v>Néha</c:v>
                </c:pt>
                <c:pt idx="1">
                  <c:v>Gyakran</c:v>
                </c:pt>
                <c:pt idx="2">
                  <c:v>Teljes mértékben</c:v>
                </c:pt>
              </c:strCache>
            </c:strRef>
          </c:cat>
          <c:val>
            <c:numRef>
              <c:f>Munka2!$U$12:$W$12</c:f>
              <c:numCache>
                <c:formatCode>0%</c:formatCode>
                <c:ptCount val="3"/>
                <c:pt idx="0">
                  <c:v>6.666666666666668E-2</c:v>
                </c:pt>
                <c:pt idx="1">
                  <c:v>0.66666666666666663</c:v>
                </c:pt>
                <c:pt idx="2">
                  <c:v>0.26666666666666738</c:v>
                </c:pt>
              </c:numCache>
            </c:numRef>
          </c:val>
        </c:ser>
        <c:ser>
          <c:idx val="1"/>
          <c:order val="1"/>
          <c:tx>
            <c:strRef>
              <c:f>Munka2!$T$13</c:f>
              <c:strCache>
                <c:ptCount val="1"/>
                <c:pt idx="0">
                  <c:v>nő</c:v>
                </c:pt>
              </c:strCache>
            </c:strRef>
          </c:tx>
          <c:spPr>
            <a:solidFill>
              <a:srgbClr val="C00000"/>
            </a:solidFill>
            <a:scene3d>
              <a:camera prst="orthographicFront"/>
              <a:lightRig rig="threePt" dir="t"/>
            </a:scene3d>
            <a:sp3d prstMaterial="matte">
              <a:bevelT w="127000" h="63500"/>
            </a:sp3d>
          </c:spPr>
          <c:cat>
            <c:strRef>
              <c:f>Munka2!$U$11:$W$11</c:f>
              <c:strCache>
                <c:ptCount val="3"/>
                <c:pt idx="0">
                  <c:v>Néha</c:v>
                </c:pt>
                <c:pt idx="1">
                  <c:v>Gyakran</c:v>
                </c:pt>
                <c:pt idx="2">
                  <c:v>Teljes mértékben</c:v>
                </c:pt>
              </c:strCache>
            </c:strRef>
          </c:cat>
          <c:val>
            <c:numRef>
              <c:f>Munka2!$U$13:$W$13</c:f>
              <c:numCache>
                <c:formatCode>0%</c:formatCode>
                <c:ptCount val="3"/>
                <c:pt idx="0">
                  <c:v>2.0000000000000011E-2</c:v>
                </c:pt>
                <c:pt idx="1">
                  <c:v>0.24000000000000021</c:v>
                </c:pt>
                <c:pt idx="2">
                  <c:v>0.74000000000000243</c:v>
                </c:pt>
              </c:numCache>
            </c:numRef>
          </c:val>
        </c:ser>
        <c:axId val="69356160"/>
        <c:axId val="69370240"/>
      </c:barChart>
      <c:catAx>
        <c:axId val="69356160"/>
        <c:scaling>
          <c:orientation val="minMax"/>
        </c:scaling>
        <c:axPos val="l"/>
        <c:majorTickMark val="none"/>
        <c:tickLblPos val="nextTo"/>
        <c:crossAx val="69370240"/>
        <c:crosses val="autoZero"/>
        <c:auto val="1"/>
        <c:lblAlgn val="ctr"/>
        <c:lblOffset val="100"/>
      </c:catAx>
      <c:valAx>
        <c:axId val="69370240"/>
        <c:scaling>
          <c:orientation val="minMax"/>
        </c:scaling>
        <c:axPos val="b"/>
        <c:numFmt formatCode="0%" sourceLinked="1"/>
        <c:majorTickMark val="none"/>
        <c:tickLblPos val="nextTo"/>
        <c:crossAx val="69356160"/>
        <c:crosses val="autoZero"/>
        <c:crossBetween val="between"/>
      </c:valAx>
    </c:plotArea>
    <c:legend>
      <c:legendPos val="r"/>
      <c:layout/>
    </c:legend>
    <c:plotVisOnly val="1"/>
    <c:dispBlanksAs val="gap"/>
  </c:chart>
  <c:spPr>
    <a:ln>
      <a:noFill/>
    </a:ln>
  </c:spPr>
  <c:txPr>
    <a:bodyPr/>
    <a:lstStyle/>
    <a:p>
      <a:pPr>
        <a:defRPr sz="2000"/>
      </a:pPr>
      <a:endParaRPr lang="hu-H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style val="19"/>
  <c:chart>
    <c:plotArea>
      <c:layout/>
      <c:barChart>
        <c:barDir val="col"/>
        <c:grouping val="clustered"/>
        <c:ser>
          <c:idx val="0"/>
          <c:order val="0"/>
          <c:spPr>
            <a:scene3d>
              <a:camera prst="orthographicFront"/>
              <a:lightRig rig="threePt" dir="t"/>
            </a:scene3d>
            <a:sp3d prstMaterial="matte">
              <a:bevelT w="127000" h="63500"/>
            </a:sp3d>
          </c:spPr>
          <c:cat>
            <c:strRef>
              <c:f>[Adatok2.xlsx]Munka2!$T$33:$W$33</c:f>
              <c:strCache>
                <c:ptCount val="4"/>
                <c:pt idx="0">
                  <c:v>Egyáltalán nem </c:v>
                </c:pt>
                <c:pt idx="1">
                  <c:v>Kevésbé</c:v>
                </c:pt>
                <c:pt idx="2">
                  <c:v>Eléggé</c:v>
                </c:pt>
                <c:pt idx="3">
                  <c:v>Teljes mértékben</c:v>
                </c:pt>
              </c:strCache>
            </c:strRef>
          </c:cat>
          <c:val>
            <c:numRef>
              <c:f>[Adatok2.xlsx]Munka2!$T$34:$W$34</c:f>
              <c:numCache>
                <c:formatCode>0%</c:formatCode>
                <c:ptCount val="4"/>
                <c:pt idx="0">
                  <c:v>4.0000000000000022E-2</c:v>
                </c:pt>
                <c:pt idx="1">
                  <c:v>0.05</c:v>
                </c:pt>
                <c:pt idx="2">
                  <c:v>0.73000000000000065</c:v>
                </c:pt>
                <c:pt idx="3">
                  <c:v>0.18000000000000024</c:v>
                </c:pt>
              </c:numCache>
            </c:numRef>
          </c:val>
        </c:ser>
        <c:axId val="69386240"/>
        <c:axId val="69387776"/>
      </c:barChart>
      <c:catAx>
        <c:axId val="69386240"/>
        <c:scaling>
          <c:orientation val="minMax"/>
        </c:scaling>
        <c:axPos val="b"/>
        <c:tickLblPos val="nextTo"/>
        <c:crossAx val="69387776"/>
        <c:crosses val="autoZero"/>
        <c:auto val="1"/>
        <c:lblAlgn val="ctr"/>
        <c:lblOffset val="100"/>
      </c:catAx>
      <c:valAx>
        <c:axId val="69387776"/>
        <c:scaling>
          <c:orientation val="minMax"/>
        </c:scaling>
        <c:axPos val="l"/>
        <c:numFmt formatCode="0%" sourceLinked="1"/>
        <c:tickLblPos val="nextTo"/>
        <c:crossAx val="69386240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hu-H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style val="20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Munka2!$S$51</c:f>
              <c:strCache>
                <c:ptCount val="1"/>
                <c:pt idx="0">
                  <c:v>férfi</c:v>
                </c:pt>
              </c:strCache>
            </c:strRef>
          </c:tx>
          <c:spPr>
            <a:solidFill>
              <a:schemeClr val="tx1"/>
            </a:solidFill>
            <a:scene3d>
              <a:camera prst="orthographicFront"/>
              <a:lightRig rig="threePt" dir="t"/>
            </a:scene3d>
            <a:sp3d prstMaterial="matte">
              <a:bevelT w="127000" h="63500"/>
            </a:sp3d>
          </c:spPr>
          <c:cat>
            <c:strRef>
              <c:f>Munka2!$T$50:$W$50</c:f>
              <c:strCache>
                <c:ptCount val="4"/>
                <c:pt idx="0">
                  <c:v>Egyáltalán nem </c:v>
                </c:pt>
                <c:pt idx="1">
                  <c:v>Kevésbé</c:v>
                </c:pt>
                <c:pt idx="2">
                  <c:v>Eléggé</c:v>
                </c:pt>
                <c:pt idx="3">
                  <c:v>Teljes mértékben</c:v>
                </c:pt>
              </c:strCache>
            </c:strRef>
          </c:cat>
          <c:val>
            <c:numRef>
              <c:f>Munka2!$T$51:$W$51</c:f>
              <c:numCache>
                <c:formatCode>0%</c:formatCode>
                <c:ptCount val="4"/>
                <c:pt idx="0">
                  <c:v>6.666666666666668E-2</c:v>
                </c:pt>
                <c:pt idx="1">
                  <c:v>6.666666666666668E-2</c:v>
                </c:pt>
                <c:pt idx="2">
                  <c:v>0.60000000000000064</c:v>
                </c:pt>
                <c:pt idx="3">
                  <c:v>0.26666666666666738</c:v>
                </c:pt>
              </c:numCache>
            </c:numRef>
          </c:val>
        </c:ser>
        <c:ser>
          <c:idx val="1"/>
          <c:order val="1"/>
          <c:tx>
            <c:strRef>
              <c:f>Munka2!$S$52</c:f>
              <c:strCache>
                <c:ptCount val="1"/>
                <c:pt idx="0">
                  <c:v>nő</c:v>
                </c:pt>
              </c:strCache>
            </c:strRef>
          </c:tx>
          <c:spPr>
            <a:solidFill>
              <a:srgbClr val="C00000"/>
            </a:solidFill>
            <a:scene3d>
              <a:camera prst="orthographicFront"/>
              <a:lightRig rig="threePt" dir="t"/>
            </a:scene3d>
            <a:sp3d prstMaterial="matte">
              <a:bevelT w="127000" h="63500"/>
            </a:sp3d>
          </c:spPr>
          <c:cat>
            <c:strRef>
              <c:f>Munka2!$T$50:$W$50</c:f>
              <c:strCache>
                <c:ptCount val="4"/>
                <c:pt idx="0">
                  <c:v>Egyáltalán nem </c:v>
                </c:pt>
                <c:pt idx="1">
                  <c:v>Kevésbé</c:v>
                </c:pt>
                <c:pt idx="2">
                  <c:v>Eléggé</c:v>
                </c:pt>
                <c:pt idx="3">
                  <c:v>Teljes mértékben</c:v>
                </c:pt>
              </c:strCache>
            </c:strRef>
          </c:cat>
          <c:val>
            <c:numRef>
              <c:f>Munka2!$T$52:$W$52</c:f>
              <c:numCache>
                <c:formatCode>0%</c:formatCode>
                <c:ptCount val="4"/>
                <c:pt idx="0">
                  <c:v>0</c:v>
                </c:pt>
                <c:pt idx="1">
                  <c:v>3.0000000000000002E-2</c:v>
                </c:pt>
                <c:pt idx="2">
                  <c:v>0.85000000000000064</c:v>
                </c:pt>
                <c:pt idx="3">
                  <c:v>0.12000000000000002</c:v>
                </c:pt>
              </c:numCache>
            </c:numRef>
          </c:val>
        </c:ser>
        <c:axId val="69481600"/>
        <c:axId val="69483136"/>
      </c:barChart>
      <c:catAx>
        <c:axId val="69481600"/>
        <c:scaling>
          <c:orientation val="minMax"/>
        </c:scaling>
        <c:axPos val="l"/>
        <c:numFmt formatCode="General" sourceLinked="1"/>
        <c:majorTickMark val="none"/>
        <c:tickLblPos val="nextTo"/>
        <c:crossAx val="69483136"/>
        <c:crosses val="autoZero"/>
        <c:auto val="1"/>
        <c:lblAlgn val="ctr"/>
        <c:lblOffset val="100"/>
      </c:catAx>
      <c:valAx>
        <c:axId val="69483136"/>
        <c:scaling>
          <c:orientation val="minMax"/>
        </c:scaling>
        <c:axPos val="b"/>
        <c:numFmt formatCode="0%" sourceLinked="1"/>
        <c:majorTickMark val="none"/>
        <c:tickLblPos val="nextTo"/>
        <c:crossAx val="69481600"/>
        <c:crosses val="autoZero"/>
        <c:crossBetween val="between"/>
      </c:valAx>
    </c:plotArea>
    <c:legend>
      <c:legendPos val="r"/>
      <c:layout/>
    </c:legend>
    <c:plotVisOnly val="1"/>
    <c:dispBlanksAs val="gap"/>
  </c:chart>
  <c:spPr>
    <a:ln>
      <a:noFill/>
    </a:ln>
  </c:spPr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hu-H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.36387510936132988"/>
          <c:y val="5.0096848437891722E-2"/>
          <c:w val="0.63307075678040325"/>
          <c:h val="0.86673134080558434"/>
        </c:manualLayout>
      </c:layout>
      <c:pie3DChart>
        <c:varyColors val="1"/>
        <c:ser>
          <c:idx val="0"/>
          <c:order val="0"/>
          <c:explosion val="77"/>
          <c:dPt>
            <c:idx val="0"/>
            <c:explosion val="15"/>
            <c:spPr>
              <a:solidFill>
                <a:schemeClr val="tx2">
                  <a:lumMod val="75000"/>
                </a:schemeClr>
              </a:solidFill>
            </c:spPr>
          </c:dPt>
          <c:dPt>
            <c:idx val="1"/>
            <c:explosion val="30"/>
          </c:dPt>
          <c:dPt>
            <c:idx val="2"/>
            <c:explosion val="36"/>
          </c:dPt>
          <c:dPt>
            <c:idx val="3"/>
            <c:explosion val="48"/>
          </c:dPt>
          <c:dLbls>
            <c:dLbl>
              <c:idx val="0"/>
              <c:layout>
                <c:manualLayout>
                  <c:x val="2.6755472313430489E-2"/>
                  <c:y val="-4.8953619406831891E-2"/>
                </c:manualLayout>
              </c:layout>
              <c:tx>
                <c:rich>
                  <a:bodyPr/>
                  <a:lstStyle/>
                  <a:p>
                    <a:pPr>
                      <a:defRPr sz="2400">
                        <a:latin typeface="+mn-lt"/>
                      </a:defRPr>
                    </a:pPr>
                    <a:r>
                      <a:rPr lang="hu-HU" sz="2400" dirty="0" smtClean="0">
                        <a:latin typeface="+mn-lt"/>
                        <a:cs typeface="Times New Roman" pitchFamily="18" charset="0"/>
                      </a:rPr>
                      <a:t>60</a:t>
                    </a:r>
                    <a:r>
                      <a:rPr lang="hu-HU" sz="2400" dirty="0">
                        <a:latin typeface="+mn-lt"/>
                        <a:cs typeface="Times New Roman" pitchFamily="18" charset="0"/>
                      </a:rPr>
                      <a:t>%</a:t>
                    </a:r>
                  </a:p>
                </c:rich>
              </c:tx>
              <c:spPr/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 sz="2400">
                        <a:latin typeface="+mn-lt"/>
                      </a:defRPr>
                    </a:pPr>
                    <a:r>
                      <a:rPr lang="en-US" sz="2400" dirty="0" smtClean="0">
                        <a:latin typeface="+mn-lt"/>
                      </a:rPr>
                      <a:t>12</a:t>
                    </a:r>
                    <a:r>
                      <a:rPr lang="hu-HU" sz="2400" dirty="0">
                        <a:latin typeface="+mn-lt"/>
                      </a:rPr>
                      <a:t>,2</a:t>
                    </a:r>
                    <a:r>
                      <a:rPr lang="en-US" sz="2400" dirty="0">
                        <a:latin typeface="+mn-lt"/>
                      </a:rPr>
                      <a:t>%</a:t>
                    </a:r>
                  </a:p>
                </c:rich>
              </c:tx>
              <c:spPr/>
              <c:showPercent val="1"/>
            </c:dLbl>
            <c:dLbl>
              <c:idx val="2"/>
              <c:layout>
                <c:manualLayout>
                  <c:x val="6.9023589989222981E-3"/>
                  <c:y val="-9.62812341141044E-2"/>
                </c:manualLayout>
              </c:layout>
              <c:tx>
                <c:rich>
                  <a:bodyPr/>
                  <a:lstStyle/>
                  <a:p>
                    <a:pPr>
                      <a:defRPr sz="2400">
                        <a:latin typeface="+mn-lt"/>
                      </a:defRPr>
                    </a:pPr>
                    <a:r>
                      <a:rPr lang="en-US" sz="2400" dirty="0" smtClean="0">
                        <a:latin typeface="+mn-lt"/>
                      </a:rPr>
                      <a:t>15</a:t>
                    </a:r>
                    <a:r>
                      <a:rPr lang="hu-HU" sz="2400" dirty="0">
                        <a:latin typeface="+mn-lt"/>
                      </a:rPr>
                      <a:t>,2</a:t>
                    </a:r>
                    <a:r>
                      <a:rPr lang="en-US" sz="2400" dirty="0">
                        <a:latin typeface="+mn-lt"/>
                      </a:rPr>
                      <a:t>%</a:t>
                    </a:r>
                  </a:p>
                </c:rich>
              </c:tx>
              <c:spPr/>
              <c:showPercent val="1"/>
            </c:dLbl>
            <c:dLbl>
              <c:idx val="3"/>
              <c:layout/>
              <c:tx>
                <c:rich>
                  <a:bodyPr/>
                  <a:lstStyle/>
                  <a:p>
                    <a:pPr>
                      <a:defRPr sz="2400">
                        <a:latin typeface="+mn-lt"/>
                      </a:defRPr>
                    </a:pPr>
                    <a:r>
                      <a:rPr lang="en-US" sz="2400" dirty="0" smtClean="0">
                        <a:latin typeface="+mn-lt"/>
                      </a:rPr>
                      <a:t>1</a:t>
                    </a:r>
                    <a:r>
                      <a:rPr lang="hu-HU" sz="2400" dirty="0">
                        <a:latin typeface="+mn-lt"/>
                      </a:rPr>
                      <a:t>2,6</a:t>
                    </a:r>
                    <a:r>
                      <a:rPr lang="en-US" sz="2400" dirty="0">
                        <a:latin typeface="+mn-lt"/>
                      </a:rPr>
                      <a:t>%</a:t>
                    </a:r>
                  </a:p>
                </c:rich>
              </c:tx>
              <c:spPr/>
              <c:showPercent val="1"/>
            </c:dLbl>
            <c:txPr>
              <a:bodyPr/>
              <a:lstStyle/>
              <a:p>
                <a:pPr>
                  <a:defRPr>
                    <a:latin typeface="+mn-lt"/>
                  </a:defRPr>
                </a:pPr>
                <a:endParaRPr lang="hu-HU"/>
              </a:p>
            </c:txPr>
            <c:showPercent val="1"/>
            <c:showLeaderLines val="1"/>
          </c:dLbls>
          <c:cat>
            <c:strRef>
              <c:f>ABRAK_KOMARNOBA!$A$38:$A$41</c:f>
              <c:strCache>
                <c:ptCount val="4"/>
                <c:pt idx="0">
                  <c:v>Jogi személyiséggel rendelkező</c:v>
                </c:pt>
                <c:pt idx="1">
                  <c:v>Jogi személyiség nélküli</c:v>
                </c:pt>
                <c:pt idx="2">
                  <c:v>Egyéni vállalkozó</c:v>
                </c:pt>
                <c:pt idx="3">
                  <c:v>Nonprofit</c:v>
                </c:pt>
              </c:strCache>
            </c:strRef>
          </c:cat>
          <c:val>
            <c:numRef>
              <c:f>ABRAK_KOMARNOBA!$B$38:$B$41</c:f>
              <c:numCache>
                <c:formatCode>General</c:formatCode>
                <c:ptCount val="4"/>
                <c:pt idx="0">
                  <c:v>60</c:v>
                </c:pt>
                <c:pt idx="1">
                  <c:v>12.2</c:v>
                </c:pt>
                <c:pt idx="2">
                  <c:v>15.2</c:v>
                </c:pt>
                <c:pt idx="3">
                  <c:v>12.6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>
        <c:manualLayout>
          <c:xMode val="edge"/>
          <c:yMode val="edge"/>
          <c:x val="0"/>
          <c:y val="0.16797816271188648"/>
          <c:w val="0.46012303149606293"/>
          <c:h val="0.82941848616939262"/>
        </c:manualLayout>
      </c:layout>
      <c:txPr>
        <a:bodyPr/>
        <a:lstStyle/>
        <a:p>
          <a:pPr>
            <a:defRPr sz="2200" baseline="0"/>
          </a:pPr>
          <a:endParaRPr lang="hu-HU"/>
        </a:p>
      </c:txPr>
    </c:legend>
    <c:plotVisOnly val="1"/>
    <c:dispBlanksAs val="zero"/>
  </c:chart>
  <c:txPr>
    <a:bodyPr/>
    <a:lstStyle/>
    <a:p>
      <a:pPr>
        <a:defRPr sz="2400" b="1">
          <a:latin typeface="+mj-lt"/>
        </a:defRPr>
      </a:pPr>
      <a:endParaRPr lang="hu-H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style val="19"/>
  <c:chart>
    <c:plotArea>
      <c:layout/>
      <c:barChart>
        <c:barDir val="col"/>
        <c:grouping val="clustered"/>
        <c:ser>
          <c:idx val="0"/>
          <c:order val="0"/>
          <c:spPr>
            <a:scene3d>
              <a:camera prst="orthographicFront"/>
              <a:lightRig rig="glow" dir="t">
                <a:rot lat="0" lon="0" rev="4800000"/>
              </a:lightRig>
            </a:scene3d>
            <a:sp3d prstMaterial="matte">
              <a:bevelT w="127000" h="63500"/>
            </a:sp3d>
          </c:spPr>
          <c:cat>
            <c:strRef>
              <c:f>Munka2!$M$7:$P$7</c:f>
              <c:strCache>
                <c:ptCount val="4"/>
                <c:pt idx="0">
                  <c:v>Egyáltalán nem </c:v>
                </c:pt>
                <c:pt idx="1">
                  <c:v>Kevésbé</c:v>
                </c:pt>
                <c:pt idx="2">
                  <c:v>Eléggé</c:v>
                </c:pt>
                <c:pt idx="3">
                  <c:v>Teljes mértékben</c:v>
                </c:pt>
              </c:strCache>
            </c:strRef>
          </c:cat>
          <c:val>
            <c:numRef>
              <c:f>Munka2!$M$8:$P$8</c:f>
              <c:numCache>
                <c:formatCode>0%</c:formatCode>
                <c:ptCount val="4"/>
                <c:pt idx="0">
                  <c:v>3.5000000000000052E-2</c:v>
                </c:pt>
                <c:pt idx="1">
                  <c:v>0.25</c:v>
                </c:pt>
                <c:pt idx="2">
                  <c:v>0.43500000000000089</c:v>
                </c:pt>
                <c:pt idx="3">
                  <c:v>0.28000000000000008</c:v>
                </c:pt>
              </c:numCache>
            </c:numRef>
          </c:val>
        </c:ser>
        <c:axId val="57732480"/>
        <c:axId val="66950272"/>
      </c:barChart>
      <c:catAx>
        <c:axId val="57732480"/>
        <c:scaling>
          <c:orientation val="minMax"/>
        </c:scaling>
        <c:axPos val="b"/>
        <c:tickLblPos val="nextTo"/>
        <c:txPr>
          <a:bodyPr/>
          <a:lstStyle/>
          <a:p>
            <a:pPr>
              <a:defRPr sz="1800"/>
            </a:pPr>
            <a:endParaRPr lang="hu-HU"/>
          </a:p>
        </c:txPr>
        <c:crossAx val="66950272"/>
        <c:crosses val="autoZero"/>
        <c:auto val="1"/>
        <c:lblAlgn val="ctr"/>
        <c:lblOffset val="100"/>
      </c:catAx>
      <c:valAx>
        <c:axId val="66950272"/>
        <c:scaling>
          <c:orientation val="minMax"/>
        </c:scaling>
        <c:axPos val="l"/>
        <c:numFmt formatCode="0%" sourceLinked="1"/>
        <c:tickLblPos val="nextTo"/>
        <c:crossAx val="57732480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hu-H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style val="20"/>
  <c:chart>
    <c:autoTitleDeleted val="1"/>
    <c:plotArea>
      <c:layout>
        <c:manualLayout>
          <c:layoutTarget val="inner"/>
          <c:xMode val="edge"/>
          <c:yMode val="edge"/>
          <c:x val="0.36154293135978927"/>
          <c:y val="5.9259259259259262E-2"/>
          <c:w val="0.48855409879961453"/>
          <c:h val="0.81891396908719738"/>
        </c:manualLayout>
      </c:layout>
      <c:barChart>
        <c:barDir val="bar"/>
        <c:grouping val="clustered"/>
        <c:ser>
          <c:idx val="0"/>
          <c:order val="0"/>
          <c:tx>
            <c:strRef>
              <c:f>Munka2!$S$5</c:f>
              <c:strCache>
                <c:ptCount val="1"/>
                <c:pt idx="0">
                  <c:v>férfi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 prstMaterial="matte">
              <a:bevelT w="127000" h="63500"/>
            </a:sp3d>
          </c:spPr>
          <c:cat>
            <c:strRef>
              <c:f>Munka2!$T$4:$W$4</c:f>
              <c:strCache>
                <c:ptCount val="4"/>
                <c:pt idx="0">
                  <c:v>Egyáltalán nem </c:v>
                </c:pt>
                <c:pt idx="1">
                  <c:v>Kevésbé</c:v>
                </c:pt>
                <c:pt idx="2">
                  <c:v>Eléggé</c:v>
                </c:pt>
                <c:pt idx="3">
                  <c:v>Teljes mértékben</c:v>
                </c:pt>
              </c:strCache>
            </c:strRef>
          </c:cat>
          <c:val>
            <c:numRef>
              <c:f>Munka2!$T$5:$W$5</c:f>
              <c:numCache>
                <c:formatCode>0%</c:formatCode>
                <c:ptCount val="4"/>
                <c:pt idx="0">
                  <c:v>6.666666666666668E-2</c:v>
                </c:pt>
                <c:pt idx="1">
                  <c:v>0.26666666666666738</c:v>
                </c:pt>
                <c:pt idx="2">
                  <c:v>0.60000000000000064</c:v>
                </c:pt>
                <c:pt idx="3">
                  <c:v>6.666666666666668E-2</c:v>
                </c:pt>
              </c:numCache>
            </c:numRef>
          </c:val>
        </c:ser>
        <c:ser>
          <c:idx val="1"/>
          <c:order val="1"/>
          <c:tx>
            <c:strRef>
              <c:f>Munka2!$S$6</c:f>
              <c:strCache>
                <c:ptCount val="1"/>
                <c:pt idx="0">
                  <c:v>nő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contrasting" dir="t">
                <a:rot lat="0" lon="0" rev="7800000"/>
              </a:lightRig>
            </a:scene3d>
            <a:sp3d>
              <a:bevelT w="139700" h="139700"/>
            </a:sp3d>
          </c:spPr>
          <c:cat>
            <c:strRef>
              <c:f>Munka2!$T$4:$W$4</c:f>
              <c:strCache>
                <c:ptCount val="4"/>
                <c:pt idx="0">
                  <c:v>Egyáltalán nem </c:v>
                </c:pt>
                <c:pt idx="1">
                  <c:v>Kevésbé</c:v>
                </c:pt>
                <c:pt idx="2">
                  <c:v>Eléggé</c:v>
                </c:pt>
                <c:pt idx="3">
                  <c:v>Teljes mértékben</c:v>
                </c:pt>
              </c:strCache>
            </c:strRef>
          </c:cat>
          <c:val>
            <c:numRef>
              <c:f>Munka2!$T$6:$W$6</c:f>
              <c:numCache>
                <c:formatCode>0%</c:formatCode>
                <c:ptCount val="4"/>
                <c:pt idx="0">
                  <c:v>0</c:v>
                </c:pt>
                <c:pt idx="1">
                  <c:v>0.23</c:v>
                </c:pt>
                <c:pt idx="2">
                  <c:v>0.27</c:v>
                </c:pt>
                <c:pt idx="3">
                  <c:v>0.5</c:v>
                </c:pt>
              </c:numCache>
            </c:numRef>
          </c:val>
        </c:ser>
        <c:axId val="68055808"/>
        <c:axId val="68057344"/>
      </c:barChart>
      <c:catAx>
        <c:axId val="68055808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sz="2000" b="0"/>
            </a:pPr>
            <a:endParaRPr lang="hu-HU"/>
          </a:p>
        </c:txPr>
        <c:crossAx val="68057344"/>
        <c:crosses val="autoZero"/>
        <c:auto val="1"/>
        <c:lblAlgn val="ctr"/>
        <c:lblOffset val="100"/>
      </c:catAx>
      <c:valAx>
        <c:axId val="68057344"/>
        <c:scaling>
          <c:orientation val="minMax"/>
        </c:scaling>
        <c:axPos val="b"/>
        <c:numFmt formatCode="0%" sourceLinked="1"/>
        <c:majorTickMark val="none"/>
        <c:tickLblPos val="nextTo"/>
        <c:txPr>
          <a:bodyPr/>
          <a:lstStyle/>
          <a:p>
            <a:pPr>
              <a:defRPr b="0"/>
            </a:pPr>
            <a:endParaRPr lang="hu-HU"/>
          </a:p>
        </c:txPr>
        <c:crossAx val="680558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948676470588241"/>
          <c:y val="0.56774768518518592"/>
          <c:w val="0.20173777948370497"/>
          <c:h val="0.27386332764570187"/>
        </c:manualLayout>
      </c:layout>
    </c:legend>
    <c:plotVisOnly val="1"/>
    <c:dispBlanksAs val="gap"/>
  </c:chart>
  <c:spPr>
    <a:ln>
      <a:noFill/>
    </a:ln>
  </c:spPr>
  <c:txPr>
    <a:bodyPr/>
    <a:lstStyle/>
    <a:p>
      <a:pPr>
        <a:defRPr sz="1800"/>
      </a:pPr>
      <a:endParaRPr lang="hu-H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style val="19"/>
  <c:chart>
    <c:plotArea>
      <c:layout/>
      <c:barChart>
        <c:barDir val="col"/>
        <c:grouping val="clustered"/>
        <c:ser>
          <c:idx val="0"/>
          <c:order val="0"/>
          <c:dPt>
            <c:idx val="0"/>
            <c:spPr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</c:dPt>
          <c:dPt>
            <c:idx val="1"/>
            <c:spPr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</c:dPt>
          <c:cat>
            <c:strRef>
              <c:f>Munka2!$U$23:$V$23</c:f>
              <c:strCache>
                <c:ptCount val="2"/>
                <c:pt idx="0">
                  <c:v>Gyakran</c:v>
                </c:pt>
                <c:pt idx="1">
                  <c:v>Teljes mértékben</c:v>
                </c:pt>
              </c:strCache>
            </c:strRef>
          </c:cat>
          <c:val>
            <c:numRef>
              <c:f>Munka2!$U$24:$V$24</c:f>
              <c:numCache>
                <c:formatCode>0%</c:formatCode>
                <c:ptCount val="2"/>
                <c:pt idx="0">
                  <c:v>0.56999999999999995</c:v>
                </c:pt>
                <c:pt idx="1">
                  <c:v>0.43000000000000038</c:v>
                </c:pt>
              </c:numCache>
            </c:numRef>
          </c:val>
        </c:ser>
        <c:axId val="68074880"/>
        <c:axId val="68080768"/>
      </c:barChart>
      <c:catAx>
        <c:axId val="68074880"/>
        <c:scaling>
          <c:orientation val="minMax"/>
        </c:scaling>
        <c:axPos val="b"/>
        <c:tickLblPos val="nextTo"/>
        <c:txPr>
          <a:bodyPr/>
          <a:lstStyle/>
          <a:p>
            <a:pPr>
              <a:defRPr sz="2000"/>
            </a:pPr>
            <a:endParaRPr lang="hu-HU"/>
          </a:p>
        </c:txPr>
        <c:crossAx val="68080768"/>
        <c:crosses val="autoZero"/>
        <c:auto val="1"/>
        <c:lblAlgn val="ctr"/>
        <c:lblOffset val="100"/>
      </c:catAx>
      <c:valAx>
        <c:axId val="68080768"/>
        <c:scaling>
          <c:orientation val="minMax"/>
        </c:scaling>
        <c:axPos val="l"/>
        <c:numFmt formatCode="0%" sourceLinked="1"/>
        <c:tickLblPos val="nextTo"/>
        <c:crossAx val="68074880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hu-H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style val="20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Munka2!$U$17</c:f>
              <c:strCache>
                <c:ptCount val="1"/>
                <c:pt idx="0">
                  <c:v>férfi</c:v>
                </c:pt>
              </c:strCache>
            </c:strRef>
          </c:tx>
          <c:spPr>
            <a:solidFill>
              <a:schemeClr val="tx1"/>
            </a:solidFill>
            <a:scene3d>
              <a:camera prst="orthographicFront"/>
              <a:lightRig rig="threePt" dir="t"/>
            </a:scene3d>
            <a:sp3d prstMaterial="matte">
              <a:bevelT w="127000" h="63500"/>
            </a:sp3d>
          </c:spPr>
          <c:cat>
            <c:strRef>
              <c:f>Munka2!$V$16:$W$16</c:f>
              <c:strCache>
                <c:ptCount val="2"/>
                <c:pt idx="0">
                  <c:v>Gyakran</c:v>
                </c:pt>
                <c:pt idx="1">
                  <c:v>Teljes mértékben</c:v>
                </c:pt>
              </c:strCache>
            </c:strRef>
          </c:cat>
          <c:val>
            <c:numRef>
              <c:f>Munka2!$V$17:$W$17</c:f>
              <c:numCache>
                <c:formatCode>0%</c:formatCode>
                <c:ptCount val="2"/>
                <c:pt idx="0">
                  <c:v>0.46666666666666762</c:v>
                </c:pt>
                <c:pt idx="1">
                  <c:v>0.53333333333333333</c:v>
                </c:pt>
              </c:numCache>
            </c:numRef>
          </c:val>
        </c:ser>
        <c:ser>
          <c:idx val="1"/>
          <c:order val="1"/>
          <c:tx>
            <c:strRef>
              <c:f>Munka2!$U$18</c:f>
              <c:strCache>
                <c:ptCount val="1"/>
                <c:pt idx="0">
                  <c:v>nő</c:v>
                </c:pt>
              </c:strCache>
            </c:strRef>
          </c:tx>
          <c:spPr>
            <a:solidFill>
              <a:srgbClr val="C00000"/>
            </a:solidFill>
            <a:scene3d>
              <a:camera prst="orthographicFront"/>
              <a:lightRig rig="threePt" dir="t"/>
            </a:scene3d>
            <a:sp3d prstMaterial="matte">
              <a:bevelT w="127000" h="63500"/>
            </a:sp3d>
          </c:spPr>
          <c:cat>
            <c:strRef>
              <c:f>Munka2!$V$16:$W$16</c:f>
              <c:strCache>
                <c:ptCount val="2"/>
                <c:pt idx="0">
                  <c:v>Gyakran</c:v>
                </c:pt>
                <c:pt idx="1">
                  <c:v>Teljes mértékben</c:v>
                </c:pt>
              </c:strCache>
            </c:strRef>
          </c:cat>
          <c:val>
            <c:numRef>
              <c:f>Munka2!$V$18:$W$18</c:f>
              <c:numCache>
                <c:formatCode>0%</c:formatCode>
                <c:ptCount val="2"/>
                <c:pt idx="0">
                  <c:v>0.68</c:v>
                </c:pt>
                <c:pt idx="1">
                  <c:v>0.32000000000000095</c:v>
                </c:pt>
              </c:numCache>
            </c:numRef>
          </c:val>
        </c:ser>
        <c:axId val="67654400"/>
        <c:axId val="67655936"/>
      </c:barChart>
      <c:catAx>
        <c:axId val="67654400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sz="2000"/>
            </a:pPr>
            <a:endParaRPr lang="hu-HU"/>
          </a:p>
        </c:txPr>
        <c:crossAx val="67655936"/>
        <c:crosses val="autoZero"/>
        <c:auto val="1"/>
        <c:lblAlgn val="ctr"/>
        <c:lblOffset val="100"/>
      </c:catAx>
      <c:valAx>
        <c:axId val="67655936"/>
        <c:scaling>
          <c:orientation val="minMax"/>
        </c:scaling>
        <c:axPos val="b"/>
        <c:numFmt formatCode="0%" sourceLinked="1"/>
        <c:majorTickMark val="none"/>
        <c:tickLblPos val="nextTo"/>
        <c:crossAx val="6765440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txPr>
    <a:bodyPr/>
    <a:lstStyle/>
    <a:p>
      <a:pPr>
        <a:defRPr sz="1800" b="0">
          <a:latin typeface="Times New Roman" pitchFamily="18" charset="0"/>
          <a:cs typeface="Times New Roman" pitchFamily="18" charset="0"/>
        </a:defRPr>
      </a:pPr>
      <a:endParaRPr lang="hu-H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style val="19"/>
  <c:chart>
    <c:plotArea>
      <c:layout/>
      <c:barChart>
        <c:barDir val="col"/>
        <c:grouping val="clustered"/>
        <c:ser>
          <c:idx val="0"/>
          <c:order val="0"/>
          <c:dPt>
            <c:idx val="0"/>
            <c:spPr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</c:dPt>
          <c:dPt>
            <c:idx val="1"/>
            <c:spPr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</c:dPt>
          <c:dPt>
            <c:idx val="2"/>
            <c:spPr>
              <a:scene3d>
                <a:camera prst="orthographicFront"/>
                <a:lightRig rig="threePt" dir="t"/>
              </a:scene3d>
              <a:sp3d prstMaterial="matte">
                <a:bevelT w="127000" h="63500"/>
              </a:sp3d>
            </c:spPr>
          </c:dPt>
          <c:cat>
            <c:strRef>
              <c:f>Munka2!$T$27:$V$27</c:f>
              <c:strCache>
                <c:ptCount val="3"/>
                <c:pt idx="0">
                  <c:v>Lehetne jobb is</c:v>
                </c:pt>
                <c:pt idx="1">
                  <c:v>Elég jó</c:v>
                </c:pt>
                <c:pt idx="2">
                  <c:v>Kitűnő</c:v>
                </c:pt>
              </c:strCache>
            </c:strRef>
          </c:cat>
          <c:val>
            <c:numRef>
              <c:f>Munka2!$T$28:$V$28</c:f>
              <c:numCache>
                <c:formatCode>0%</c:formatCode>
                <c:ptCount val="3"/>
                <c:pt idx="0">
                  <c:v>0.1</c:v>
                </c:pt>
                <c:pt idx="1">
                  <c:v>0.45</c:v>
                </c:pt>
                <c:pt idx="2">
                  <c:v>0.45</c:v>
                </c:pt>
              </c:numCache>
            </c:numRef>
          </c:val>
        </c:ser>
        <c:axId val="67685376"/>
        <c:axId val="67687168"/>
      </c:barChart>
      <c:catAx>
        <c:axId val="67685376"/>
        <c:scaling>
          <c:orientation val="minMax"/>
        </c:scaling>
        <c:axPos val="b"/>
        <c:tickLblPos val="nextTo"/>
        <c:crossAx val="67687168"/>
        <c:crosses val="autoZero"/>
        <c:auto val="1"/>
        <c:lblAlgn val="ctr"/>
        <c:lblOffset val="100"/>
      </c:catAx>
      <c:valAx>
        <c:axId val="67687168"/>
        <c:scaling>
          <c:orientation val="minMax"/>
        </c:scaling>
        <c:axPos val="l"/>
        <c:numFmt formatCode="0%" sourceLinked="1"/>
        <c:tickLblPos val="nextTo"/>
        <c:crossAx val="67685376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2000"/>
      </a:pPr>
      <a:endParaRPr lang="hu-H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style val="20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Munka2!$T$46</c:f>
              <c:strCache>
                <c:ptCount val="1"/>
                <c:pt idx="0">
                  <c:v>férfi</c:v>
                </c:pt>
              </c:strCache>
            </c:strRef>
          </c:tx>
          <c:spPr>
            <a:solidFill>
              <a:schemeClr val="tx1"/>
            </a:solidFill>
            <a:scene3d>
              <a:camera prst="orthographicFront"/>
              <a:lightRig rig="threePt" dir="t"/>
            </a:scene3d>
            <a:sp3d prstMaterial="matte">
              <a:bevelT w="127000" h="63500"/>
            </a:sp3d>
          </c:spPr>
          <c:cat>
            <c:strRef>
              <c:f>Munka2!$U$45:$W$45</c:f>
              <c:strCache>
                <c:ptCount val="3"/>
                <c:pt idx="0">
                  <c:v>Lehetne jobb is</c:v>
                </c:pt>
                <c:pt idx="1">
                  <c:v>Elég jó</c:v>
                </c:pt>
                <c:pt idx="2">
                  <c:v>Kitűnő</c:v>
                </c:pt>
              </c:strCache>
            </c:strRef>
          </c:cat>
          <c:val>
            <c:numRef>
              <c:f>Munka2!$U$46:$W$46</c:f>
              <c:numCache>
                <c:formatCode>0%</c:formatCode>
                <c:ptCount val="3"/>
                <c:pt idx="0">
                  <c:v>0.13333333333333341</c:v>
                </c:pt>
                <c:pt idx="1">
                  <c:v>0.46666666666666773</c:v>
                </c:pt>
                <c:pt idx="2">
                  <c:v>0.4</c:v>
                </c:pt>
              </c:numCache>
            </c:numRef>
          </c:val>
        </c:ser>
        <c:ser>
          <c:idx val="1"/>
          <c:order val="1"/>
          <c:tx>
            <c:strRef>
              <c:f>Munka2!$T$47</c:f>
              <c:strCache>
                <c:ptCount val="1"/>
                <c:pt idx="0">
                  <c:v>nő</c:v>
                </c:pt>
              </c:strCache>
            </c:strRef>
          </c:tx>
          <c:spPr>
            <a:solidFill>
              <a:srgbClr val="C00000"/>
            </a:solidFill>
            <a:scene3d>
              <a:camera prst="orthographicFront"/>
              <a:lightRig rig="threePt" dir="t"/>
            </a:scene3d>
            <a:sp3d prstMaterial="matte">
              <a:bevelT w="127000" h="63500"/>
            </a:sp3d>
          </c:spPr>
          <c:cat>
            <c:strRef>
              <c:f>Munka2!$U$45:$W$45</c:f>
              <c:strCache>
                <c:ptCount val="3"/>
                <c:pt idx="0">
                  <c:v>Lehetne jobb is</c:v>
                </c:pt>
                <c:pt idx="1">
                  <c:v>Elég jó</c:v>
                </c:pt>
                <c:pt idx="2">
                  <c:v>Kitűnő</c:v>
                </c:pt>
              </c:strCache>
            </c:strRef>
          </c:cat>
          <c:val>
            <c:numRef>
              <c:f>Munka2!$U$47:$W$47</c:f>
              <c:numCache>
                <c:formatCode>0%</c:formatCode>
                <c:ptCount val="3"/>
                <c:pt idx="0">
                  <c:v>7.0000000000000021E-2</c:v>
                </c:pt>
                <c:pt idx="1">
                  <c:v>0.43000000000000038</c:v>
                </c:pt>
                <c:pt idx="2">
                  <c:v>0.5</c:v>
                </c:pt>
              </c:numCache>
            </c:numRef>
          </c:val>
        </c:ser>
        <c:axId val="69423488"/>
        <c:axId val="69425024"/>
      </c:barChart>
      <c:catAx>
        <c:axId val="69423488"/>
        <c:scaling>
          <c:orientation val="minMax"/>
        </c:scaling>
        <c:axPos val="l"/>
        <c:numFmt formatCode="General" sourceLinked="1"/>
        <c:majorTickMark val="none"/>
        <c:tickLblPos val="nextTo"/>
        <c:crossAx val="69425024"/>
        <c:crosses val="autoZero"/>
        <c:auto val="1"/>
        <c:lblAlgn val="ctr"/>
        <c:lblOffset val="100"/>
      </c:catAx>
      <c:valAx>
        <c:axId val="69425024"/>
        <c:scaling>
          <c:orientation val="minMax"/>
        </c:scaling>
        <c:axPos val="b"/>
        <c:numFmt formatCode="0%" sourceLinked="1"/>
        <c:majorTickMark val="none"/>
        <c:tickLblPos val="nextTo"/>
        <c:crossAx val="69423488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2000">
          <a:latin typeface="Times New Roman" pitchFamily="18" charset="0"/>
          <a:cs typeface="Times New Roman" pitchFamily="18" charset="0"/>
        </a:defRPr>
      </a:pPr>
      <a:endParaRPr lang="hu-H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style val="19"/>
  <c:chart>
    <c:plotArea>
      <c:layout/>
      <c:barChart>
        <c:barDir val="col"/>
        <c:grouping val="clustered"/>
        <c:ser>
          <c:idx val="0"/>
          <c:order val="0"/>
          <c:spPr>
            <a:scene3d>
              <a:camera prst="orthographicFront"/>
              <a:lightRig rig="threePt" dir="t"/>
            </a:scene3d>
            <a:sp3d prstMaterial="matte">
              <a:bevelT w="127000" h="63500"/>
            </a:sp3d>
          </c:spPr>
          <c:cat>
            <c:strRef>
              <c:f>Munka2!$T$20:$V$20</c:f>
              <c:strCache>
                <c:ptCount val="3"/>
                <c:pt idx="0">
                  <c:v>Néha</c:v>
                </c:pt>
                <c:pt idx="1">
                  <c:v>Gyakran</c:v>
                </c:pt>
                <c:pt idx="2">
                  <c:v>Teljes mértékben</c:v>
                </c:pt>
              </c:strCache>
            </c:strRef>
          </c:cat>
          <c:val>
            <c:numRef>
              <c:f>Munka2!$T$21:$V$21</c:f>
              <c:numCache>
                <c:formatCode>0%</c:formatCode>
                <c:ptCount val="3"/>
                <c:pt idx="0">
                  <c:v>4.5000000000000012E-2</c:v>
                </c:pt>
                <c:pt idx="1">
                  <c:v>0.45</c:v>
                </c:pt>
                <c:pt idx="2">
                  <c:v>0.5</c:v>
                </c:pt>
              </c:numCache>
            </c:numRef>
          </c:val>
        </c:ser>
        <c:axId val="69449216"/>
        <c:axId val="69450752"/>
      </c:barChart>
      <c:catAx>
        <c:axId val="69449216"/>
        <c:scaling>
          <c:orientation val="minMax"/>
        </c:scaling>
        <c:axPos val="b"/>
        <c:tickLblPos val="nextTo"/>
        <c:crossAx val="69450752"/>
        <c:crosses val="autoZero"/>
        <c:auto val="1"/>
        <c:lblAlgn val="ctr"/>
        <c:lblOffset val="100"/>
      </c:catAx>
      <c:valAx>
        <c:axId val="69450752"/>
        <c:scaling>
          <c:orientation val="minMax"/>
        </c:scaling>
        <c:axPos val="l"/>
        <c:numFmt formatCode="0%" sourceLinked="1"/>
        <c:tickLblPos val="nextTo"/>
        <c:crossAx val="69449216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hu-HU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8536" y="0"/>
            <a:ext cx="2951851" cy="49712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05CE629-7C1F-4246-AD3A-97EECF595FC8}" type="datetimeFigureOut">
              <a:rPr lang="en-US"/>
              <a:pPr>
                <a:defRPr/>
              </a:pPr>
              <a:t>3/12/2013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8536" y="9443662"/>
            <a:ext cx="2951851" cy="49712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015F077-F506-48AE-AA5E-FF47549DB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658005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851" cy="497126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News Gothic MT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0112" y="0"/>
            <a:ext cx="2951851" cy="497126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News Gothic MT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2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6125"/>
            <a:ext cx="4967287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262" y="4722694"/>
            <a:ext cx="4995440" cy="4474131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5387"/>
            <a:ext cx="2951851" cy="497126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News Gothic MT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0112" y="9445387"/>
            <a:ext cx="2951851" cy="497126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News Gothic MT" charset="0"/>
              </a:defRPr>
            </a:lvl1pPr>
          </a:lstStyle>
          <a:p>
            <a:pPr>
              <a:defRPr/>
            </a:pPr>
            <a:fld id="{61C00E30-B121-4E9C-B646-1E5A030DC8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814516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News Gothic MT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News Gothic M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News Gothic M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News Gothic M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News Gothic M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hu-HU" sz="1200" kern="1200" dirty="0" smtClean="0">
              <a:solidFill>
                <a:schemeClr val="tx1"/>
              </a:solidFill>
              <a:effectLst/>
              <a:latin typeface="News Gothic MT"/>
              <a:ea typeface="MS PGothic" pitchFamily="34" charset="-128"/>
              <a:cs typeface="ＭＳ Ｐゴシック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C00E30-B121-4E9C-B646-1E5A030DC87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C00E30-B121-4E9C-B646-1E5A030DC87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hu-HU" sz="1200" kern="1200" dirty="0" smtClean="0">
              <a:solidFill>
                <a:schemeClr val="tx1"/>
              </a:solidFill>
              <a:effectLst/>
              <a:latin typeface="News Gothic MT"/>
              <a:ea typeface="MS PGothic" pitchFamily="34" charset="-128"/>
              <a:cs typeface="ＭＳ Ｐゴシック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C00E30-B121-4E9C-B646-1E5A030DC87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u-HU" sz="1200" dirty="0" smtClean="0"/>
              <a:t>Az érzelmileg intelligens vezető ráhangolódik munkatársai érzelmeire, tisztában van saját érzéseivel, indulataival, kézben tudja tartani azokat, és így képes megérteni másokat.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C00E30-B121-4E9C-B646-1E5A030DC87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C00E30-B121-4E9C-B646-1E5A030DC87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C00E30-B121-4E9C-B646-1E5A030DC87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162150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C00E30-B121-4E9C-B646-1E5A030DC87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endParaRPr lang="hu-HU" sz="1200" kern="1200" baseline="0" dirty="0" smtClean="0">
              <a:solidFill>
                <a:schemeClr val="tx1"/>
              </a:solidFill>
              <a:latin typeface="News Gothic MT"/>
              <a:ea typeface="MS PGothic" pitchFamily="34" charset="-128"/>
              <a:cs typeface="ＭＳ Ｐゴシック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C00E30-B121-4E9C-B646-1E5A030DC87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C00E30-B121-4E9C-B646-1E5A030DC87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C00E30-B121-4E9C-B646-1E5A030DC87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C00E30-B121-4E9C-B646-1E5A030DC87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252810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C00E30-B121-4E9C-B646-1E5A030DC87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C00E30-B121-4E9C-B646-1E5A030DC87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97F35C-952D-4B45-AC67-209E6DB9D5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97F35C-952D-4B45-AC67-209E6DB9D5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97F35C-952D-4B45-AC67-209E6DB9D5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97F35C-952D-4B45-AC67-209E6DB9D5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97F35C-952D-4B45-AC67-209E6DB9D5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97F35C-952D-4B45-AC67-209E6DB9D5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97F35C-952D-4B45-AC67-209E6DB9D5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97F35C-952D-4B45-AC67-209E6DB9D5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97F35C-952D-4B45-AC67-209E6DB9D5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97F35C-952D-4B45-AC67-209E6DB9D5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97F35C-952D-4B45-AC67-209E6DB9D5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C97F35C-952D-4B45-AC67-209E6DB9D5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7.xml"/><Relationship Id="rId13" Type="http://schemas.openxmlformats.org/officeDocument/2006/relationships/chart" Target="../charts/chart12.xml"/><Relationship Id="rId3" Type="http://schemas.openxmlformats.org/officeDocument/2006/relationships/image" Target="../media/image1.jpeg"/><Relationship Id="rId7" Type="http://schemas.openxmlformats.org/officeDocument/2006/relationships/chart" Target="../charts/chart6.xml"/><Relationship Id="rId12" Type="http://schemas.openxmlformats.org/officeDocument/2006/relationships/chart" Target="../charts/chart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5.xml"/><Relationship Id="rId11" Type="http://schemas.openxmlformats.org/officeDocument/2006/relationships/chart" Target="../charts/chart10.xml"/><Relationship Id="rId5" Type="http://schemas.openxmlformats.org/officeDocument/2006/relationships/chart" Target="../charts/chart4.xml"/><Relationship Id="rId10" Type="http://schemas.openxmlformats.org/officeDocument/2006/relationships/chart" Target="../charts/chart9.xml"/><Relationship Id="rId4" Type="http://schemas.openxmlformats.org/officeDocument/2006/relationships/chart" Target="../charts/chart3.xml"/><Relationship Id="rId9" Type="http://schemas.openxmlformats.org/officeDocument/2006/relationships/chart" Target="../charts/char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http://www.interaktivtabla.eoldal.hu/img/picture/189/cooperation.jpg"/>
          <p:cNvPicPr>
            <a:picLocks noChangeAspect="1" noChangeArrowheads="1"/>
          </p:cNvPicPr>
          <p:nvPr/>
        </p:nvPicPr>
        <p:blipFill>
          <a:blip r:embed="rId3">
            <a:lum bright="70000" contrast="-70000"/>
          </a:blip>
          <a:srcRect b="17708"/>
          <a:stretch>
            <a:fillRect/>
          </a:stretch>
        </p:blipFill>
        <p:spPr bwMode="auto">
          <a:xfrm>
            <a:off x="-1" y="2132856"/>
            <a:ext cx="7227721" cy="4725144"/>
          </a:xfrm>
          <a:prstGeom prst="rect">
            <a:avLst/>
          </a:prstGeom>
          <a:noFill/>
        </p:spPr>
      </p:pic>
      <p:sp>
        <p:nvSpPr>
          <p:cNvPr id="6" name="Cím 5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8496944" cy="1470025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hu-HU" b="1" dirty="0" smtClean="0">
                <a:solidFill>
                  <a:srgbClr val="C00000"/>
                </a:solidFill>
              </a:rPr>
              <a:t>Egyedül nem megy?!  - avagy Mit ér a megszerzett, de megosztatlan tudás?</a:t>
            </a:r>
            <a:endParaRPr lang="hu-HU" dirty="0">
              <a:solidFill>
                <a:srgbClr val="C00000"/>
              </a:solidFill>
            </a:endParaRPr>
          </a:p>
        </p:txBody>
      </p:sp>
      <p:sp>
        <p:nvSpPr>
          <p:cNvPr id="7" name="Alcím 6"/>
          <p:cNvSpPr>
            <a:spLocks noGrp="1"/>
          </p:cNvSpPr>
          <p:nvPr>
            <p:ph type="subTitle" idx="1"/>
          </p:nvPr>
        </p:nvSpPr>
        <p:spPr>
          <a:xfrm>
            <a:off x="0" y="1628800"/>
            <a:ext cx="9144000" cy="1347936"/>
          </a:xfrm>
        </p:spPr>
        <p:txBody>
          <a:bodyPr>
            <a:noAutofit/>
          </a:bodyPr>
          <a:lstStyle/>
          <a:p>
            <a:endParaRPr lang="hu-HU" sz="2400" b="1" dirty="0" smtClean="0">
              <a:solidFill>
                <a:srgbClr val="C00000"/>
              </a:solidFill>
            </a:endParaRPr>
          </a:p>
          <a:p>
            <a:r>
              <a:rPr lang="hu-HU" sz="2800" b="1" dirty="0" smtClean="0">
                <a:solidFill>
                  <a:schemeClr val="tx1"/>
                </a:solidFill>
              </a:rPr>
              <a:t>Fenyvesi Éva</a:t>
            </a:r>
            <a:r>
              <a:rPr lang="hu-HU" sz="2800" b="1" baseline="30000" dirty="0" smtClean="0">
                <a:solidFill>
                  <a:schemeClr val="tx1"/>
                </a:solidFill>
              </a:rPr>
              <a:t>1</a:t>
            </a:r>
            <a:r>
              <a:rPr lang="hu-HU" sz="2800" b="1" dirty="0" smtClean="0">
                <a:solidFill>
                  <a:schemeClr val="tx1"/>
                </a:solidFill>
              </a:rPr>
              <a:t> – Vágány Judit</a:t>
            </a:r>
            <a:r>
              <a:rPr lang="hu-HU" sz="2800" b="1" baseline="30000" dirty="0" smtClean="0">
                <a:solidFill>
                  <a:schemeClr val="tx1"/>
                </a:solidFill>
              </a:rPr>
              <a:t>2</a:t>
            </a:r>
            <a:r>
              <a:rPr lang="hu-HU" sz="2800" b="1" dirty="0" smtClean="0">
                <a:solidFill>
                  <a:schemeClr val="tx1"/>
                </a:solidFill>
              </a:rPr>
              <a:t> – Kárpátiné Daróczi Judit</a:t>
            </a:r>
            <a:r>
              <a:rPr lang="hu-HU" sz="2800" b="1" baseline="30000" dirty="0" smtClean="0">
                <a:solidFill>
                  <a:schemeClr val="tx1"/>
                </a:solidFill>
              </a:rPr>
              <a:t>3</a:t>
            </a:r>
            <a:r>
              <a:rPr lang="hu-HU" sz="2800" b="1" dirty="0" smtClean="0">
                <a:solidFill>
                  <a:schemeClr val="tx1"/>
                </a:solidFill>
              </a:rPr>
              <a:t> </a:t>
            </a:r>
          </a:p>
          <a:p>
            <a:r>
              <a:rPr lang="hu-HU" sz="2400" b="1" baseline="30000" dirty="0" smtClean="0">
                <a:solidFill>
                  <a:schemeClr val="tx1"/>
                </a:solidFill>
              </a:rPr>
              <a:t>1,2</a:t>
            </a:r>
            <a:r>
              <a:rPr lang="hu-HU" sz="2400" b="1" dirty="0" smtClean="0">
                <a:solidFill>
                  <a:schemeClr val="tx1"/>
                </a:solidFill>
              </a:rPr>
              <a:t>főiskolai tanár, </a:t>
            </a:r>
            <a:r>
              <a:rPr lang="hu-HU" sz="2400" b="1" baseline="30000" dirty="0" smtClean="0">
                <a:solidFill>
                  <a:schemeClr val="tx1"/>
                </a:solidFill>
              </a:rPr>
              <a:t>3</a:t>
            </a:r>
            <a:r>
              <a:rPr lang="hu-HU" sz="2400" b="1" dirty="0" smtClean="0">
                <a:solidFill>
                  <a:schemeClr val="tx1"/>
                </a:solidFill>
              </a:rPr>
              <a:t>főiskolai adjunktus</a:t>
            </a:r>
          </a:p>
          <a:p>
            <a:r>
              <a:rPr lang="hu-HU" sz="2400" b="1" baseline="30000" dirty="0" smtClean="0">
                <a:solidFill>
                  <a:schemeClr val="tx1"/>
                </a:solidFill>
              </a:rPr>
              <a:t>1</a:t>
            </a:r>
            <a:r>
              <a:rPr lang="hu-HU" sz="2400" b="1" dirty="0" smtClean="0">
                <a:solidFill>
                  <a:schemeClr val="tx1"/>
                </a:solidFill>
              </a:rPr>
              <a:t>Budapesti Gazdasági Főiskola, </a:t>
            </a:r>
            <a:r>
              <a:rPr lang="hu-HU" sz="2400" b="1" baseline="30000" dirty="0" smtClean="0">
                <a:solidFill>
                  <a:schemeClr val="tx1"/>
                </a:solidFill>
              </a:rPr>
              <a:t>2,3</a:t>
            </a:r>
            <a:r>
              <a:rPr lang="hu-HU" sz="2400" b="1" dirty="0" smtClean="0">
                <a:solidFill>
                  <a:schemeClr val="tx1"/>
                </a:solidFill>
              </a:rPr>
              <a:t>Általános Vállalkozási Főiskola</a:t>
            </a:r>
            <a:endParaRPr lang="hu-HU" sz="2400" b="1" dirty="0">
              <a:solidFill>
                <a:schemeClr val="tx1"/>
              </a:solidFill>
            </a:endParaRPr>
          </a:p>
        </p:txBody>
      </p:sp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0" y="5534561"/>
            <a:ext cx="9144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  <a:cs typeface="Tahoma" pitchFamily="34" charset="0"/>
              </a:rPr>
              <a:t>„KIHÍVÁSOK ÉS ÚJ PARADIGMÁK A TUDÁSMENEDZSMENT, A GENERÁCIÓK ÉS A KULTÚRA DIMENZIÓIBAN”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sz="2000" b="1" dirty="0" smtClean="0">
                <a:solidFill>
                  <a:srgbClr val="C00000"/>
                </a:solidFill>
                <a:latin typeface="+mn-lt"/>
                <a:cs typeface="Tahoma" pitchFamily="34" charset="0"/>
              </a:rPr>
              <a:t>2013. Március 13.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cs typeface="Tahoma" pitchFamily="34" charset="0"/>
              </a:rPr>
              <a:t>GYŐR</a:t>
            </a:r>
            <a:endParaRPr kumimoji="0" lang="hu-HU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hu-HU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  Az EQ kvadránsa</a:t>
            </a:r>
            <a:endParaRPr lang="hu-HU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7" name="Tartalom helye 6"/>
          <p:cNvGraphicFramePr>
            <a:graphicFrameLocks noGrp="1"/>
          </p:cNvGraphicFramePr>
          <p:nvPr>
            <p:ph idx="1"/>
          </p:nvPr>
        </p:nvGraphicFramePr>
        <p:xfrm>
          <a:off x="1259632" y="1600200"/>
          <a:ext cx="6840760" cy="5151120"/>
        </p:xfrm>
        <a:graphic>
          <a:graphicData uri="http://schemas.openxmlformats.org/drawingml/2006/table">
            <a:tbl>
              <a:tblPr>
                <a:tableStyleId>{9DCAF9ED-07DC-4A11-8D7F-57B35C25682E}</a:tableStyleId>
              </a:tblPr>
              <a:tblGrid>
                <a:gridCol w="3420380"/>
                <a:gridCol w="3420380"/>
              </a:tblGrid>
              <a:tr h="2030524">
                <a:tc>
                  <a:txBody>
                    <a:bodyPr/>
                    <a:lstStyle/>
                    <a:p>
                      <a:pPr algn="ctr"/>
                      <a:r>
                        <a:rPr lang="hu-HU" sz="2400" b="1" cap="none" spc="0" dirty="0" err="1" smtClean="0">
                          <a:ln w="18000">
                            <a:solidFill>
                              <a:schemeClr val="accent2">
                                <a:satMod val="140000"/>
                              </a:schemeClr>
                            </a:solidFill>
                            <a:prstDash val="solid"/>
                            <a:miter lim="800000"/>
                          </a:ln>
                          <a:solidFill>
                            <a:srgbClr val="C00000"/>
                          </a:solidFill>
                          <a:effectLst>
                            <a:outerShdw blurRad="25500" dist="23000" dir="7020000" algn="tl">
                              <a:srgbClr val="000000">
                                <a:alpha val="50000"/>
                              </a:srgbClr>
                            </a:outerShdw>
                          </a:effectLst>
                        </a:rPr>
                        <a:t>Éntudatosság</a:t>
                      </a:r>
                      <a:endParaRPr lang="hu-HU" sz="2400" b="1" cap="none" spc="0" dirty="0" smtClean="0">
                        <a:ln w="18000">
                          <a:solidFill>
                            <a:schemeClr val="accent2">
                              <a:satMod val="140000"/>
                            </a:schemeClr>
                          </a:solidFill>
                          <a:prstDash val="solid"/>
                          <a:miter lim="800000"/>
                        </a:ln>
                        <a:solidFill>
                          <a:srgbClr val="C00000"/>
                        </a:solidFill>
                        <a:effectLst>
                          <a:outerShdw blurRad="25500" dist="23000" dir="7020000" algn="tl">
                            <a:srgbClr val="000000">
                              <a:alpha val="50000"/>
                            </a:srgbClr>
                          </a:outerShdw>
                        </a:effectLst>
                      </a:endParaRPr>
                    </a:p>
                    <a:p>
                      <a:endParaRPr lang="hu-HU" dirty="0" smtClean="0"/>
                    </a:p>
                    <a:p>
                      <a:pPr>
                        <a:buFontTx/>
                        <a:buNone/>
                      </a:pPr>
                      <a:r>
                        <a:rPr lang="hu-HU" sz="2400" dirty="0" smtClean="0"/>
                        <a:t>  - Érzelmi </a:t>
                      </a:r>
                      <a:r>
                        <a:rPr lang="hu-HU" sz="2400" dirty="0" err="1" smtClean="0"/>
                        <a:t>éntudatosság</a:t>
                      </a:r>
                      <a:endParaRPr lang="hu-HU" sz="2400" dirty="0" smtClean="0"/>
                    </a:p>
                    <a:p>
                      <a:pPr>
                        <a:buFontTx/>
                        <a:buNone/>
                      </a:pPr>
                      <a:r>
                        <a:rPr lang="hu-HU" sz="2400" dirty="0" smtClean="0"/>
                        <a:t>  - Pontos</a:t>
                      </a:r>
                      <a:r>
                        <a:rPr lang="hu-HU" sz="2400" baseline="0" dirty="0" smtClean="0"/>
                        <a:t> ö</a:t>
                      </a:r>
                      <a:r>
                        <a:rPr lang="hu-HU" sz="2400" dirty="0" smtClean="0"/>
                        <a:t>nismeret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hu-HU" sz="2400" dirty="0" smtClean="0"/>
                        <a:t>  - Önbecsülés</a:t>
                      </a:r>
                    </a:p>
                    <a:p>
                      <a:pPr>
                        <a:buFontTx/>
                        <a:buChar char="-"/>
                      </a:pPr>
                      <a:endParaRPr lang="hu-HU" dirty="0" smtClean="0"/>
                    </a:p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b="1" cap="none" spc="0" dirty="0" smtClean="0">
                          <a:ln w="18000">
                            <a:solidFill>
                              <a:schemeClr val="accent2">
                                <a:satMod val="140000"/>
                              </a:schemeClr>
                            </a:solidFill>
                            <a:prstDash val="solid"/>
                            <a:miter lim="800000"/>
                          </a:ln>
                          <a:solidFill>
                            <a:srgbClr val="C00000"/>
                          </a:solidFill>
                          <a:effectLst>
                            <a:outerShdw blurRad="25500" dist="23000" dir="7020000" algn="tl">
                              <a:srgbClr val="000000">
                                <a:alpha val="50000"/>
                              </a:srgbClr>
                            </a:outerShdw>
                          </a:effectLst>
                        </a:rPr>
                        <a:t>Társas</a:t>
                      </a:r>
                      <a:r>
                        <a:rPr lang="hu-HU" sz="2400" b="1" cap="none" spc="0" baseline="0" dirty="0" smtClean="0">
                          <a:ln w="18000">
                            <a:solidFill>
                              <a:schemeClr val="accent2">
                                <a:satMod val="140000"/>
                              </a:schemeClr>
                            </a:solidFill>
                            <a:prstDash val="solid"/>
                            <a:miter lim="800000"/>
                          </a:ln>
                          <a:solidFill>
                            <a:srgbClr val="C00000"/>
                          </a:solidFill>
                          <a:effectLst>
                            <a:outerShdw blurRad="25500" dist="23000" dir="7020000" algn="tl">
                              <a:srgbClr val="000000">
                                <a:alpha val="50000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hu-HU" sz="2400" b="1" cap="none" spc="0" dirty="0" smtClean="0">
                          <a:ln w="18000">
                            <a:solidFill>
                              <a:schemeClr val="accent2">
                                <a:satMod val="140000"/>
                              </a:schemeClr>
                            </a:solidFill>
                            <a:prstDash val="solid"/>
                            <a:miter lim="800000"/>
                          </a:ln>
                          <a:solidFill>
                            <a:srgbClr val="C00000"/>
                          </a:solidFill>
                          <a:effectLst>
                            <a:outerShdw blurRad="25500" dist="23000" dir="7020000" algn="tl">
                              <a:srgbClr val="000000">
                                <a:alpha val="50000"/>
                              </a:srgbClr>
                            </a:outerShdw>
                          </a:effectLst>
                        </a:rPr>
                        <a:t>tudatosság</a:t>
                      </a:r>
                    </a:p>
                    <a:p>
                      <a:pPr algn="ctr"/>
                      <a:endParaRPr lang="hu-HU" sz="1800" b="1" cap="none" spc="0" dirty="0" smtClean="0">
                        <a:ln w="18000">
                          <a:solidFill>
                            <a:schemeClr val="accent2">
                              <a:satMod val="140000"/>
                            </a:schemeClr>
                          </a:solidFill>
                          <a:prstDash val="solid"/>
                          <a:miter lim="800000"/>
                        </a:ln>
                        <a:solidFill>
                          <a:srgbClr val="C00000"/>
                        </a:solidFill>
                        <a:effectLst>
                          <a:outerShdw blurRad="25500" dist="23000" dir="7020000" algn="tl">
                            <a:srgbClr val="000000">
                              <a:alpha val="50000"/>
                            </a:srgbClr>
                          </a:outerShdw>
                        </a:effectLst>
                      </a:endParaRPr>
                    </a:p>
                    <a:p>
                      <a:pPr>
                        <a:buFontTx/>
                        <a:buNone/>
                      </a:pPr>
                      <a:r>
                        <a:rPr lang="hu-HU" sz="2400" dirty="0" smtClean="0"/>
                        <a:t>  -</a:t>
                      </a:r>
                      <a:r>
                        <a:rPr lang="hu-HU" sz="2400" baseline="0" dirty="0" smtClean="0"/>
                        <a:t> Empátia</a:t>
                      </a:r>
                      <a:endParaRPr lang="hu-HU" sz="2400" dirty="0" smtClean="0"/>
                    </a:p>
                    <a:p>
                      <a:pPr>
                        <a:buFontTx/>
                        <a:buNone/>
                      </a:pPr>
                      <a:r>
                        <a:rPr lang="hu-HU" sz="2400" dirty="0" smtClean="0"/>
                        <a:t>  - Szervezeti tudatosság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hu-HU" sz="2400" dirty="0" smtClean="0"/>
                        <a:t>  - Szolgálatkészség</a:t>
                      </a:r>
                      <a:endParaRPr lang="hu-HU" sz="2400" b="1" cap="none" spc="0" dirty="0" smtClean="0">
                        <a:ln w="18000">
                          <a:solidFill>
                            <a:schemeClr val="accent2">
                              <a:satMod val="140000"/>
                            </a:schemeClr>
                          </a:solidFill>
                          <a:prstDash val="solid"/>
                          <a:miter lim="800000"/>
                        </a:ln>
                        <a:solidFill>
                          <a:srgbClr val="C00000"/>
                        </a:solidFill>
                        <a:effectLst>
                          <a:outerShdw blurRad="25500" dist="23000" dir="7020000" algn="tl">
                            <a:srgbClr val="000000">
                              <a:alpha val="50000"/>
                            </a:srgbClr>
                          </a:outerShdw>
                        </a:effectLst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305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400" b="1" cap="none" spc="0" dirty="0" smtClean="0">
                          <a:ln w="18000">
                            <a:solidFill>
                              <a:schemeClr val="accent2">
                                <a:satMod val="140000"/>
                              </a:schemeClr>
                            </a:solidFill>
                            <a:prstDash val="solid"/>
                            <a:miter lim="800000"/>
                          </a:ln>
                          <a:solidFill>
                            <a:srgbClr val="C00000"/>
                          </a:solidFill>
                          <a:effectLst>
                            <a:outerShdw blurRad="25500" dist="23000" dir="7020000" algn="tl">
                              <a:srgbClr val="000000">
                                <a:alpha val="50000"/>
                              </a:srgbClr>
                            </a:outerShdw>
                          </a:effectLst>
                        </a:rPr>
                        <a:t>Önmenedzselés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800" b="1" cap="none" spc="0" dirty="0" smtClean="0">
                        <a:ln w="18000">
                          <a:solidFill>
                            <a:schemeClr val="accent2">
                              <a:satMod val="140000"/>
                            </a:schemeClr>
                          </a:solidFill>
                          <a:prstDash val="solid"/>
                          <a:miter lim="800000"/>
                        </a:ln>
                        <a:solidFill>
                          <a:srgbClr val="C00000"/>
                        </a:solidFill>
                        <a:effectLst>
                          <a:outerShdw blurRad="25500" dist="23000" dir="7020000" algn="tl">
                            <a:srgbClr val="000000">
                              <a:alpha val="50000"/>
                            </a:srgbClr>
                          </a:outerShdw>
                        </a:effectLst>
                      </a:endParaRPr>
                    </a:p>
                    <a:p>
                      <a:pPr>
                        <a:buFontTx/>
                        <a:buNone/>
                      </a:pPr>
                      <a:r>
                        <a:rPr lang="hu-HU" sz="2400" baseline="0" dirty="0" smtClean="0"/>
                        <a:t>  - Önkontroll</a:t>
                      </a:r>
                      <a:endParaRPr lang="hu-HU" sz="2400" dirty="0" smtClean="0"/>
                    </a:p>
                    <a:p>
                      <a:pPr>
                        <a:buFontTx/>
                        <a:buNone/>
                      </a:pPr>
                      <a:r>
                        <a:rPr lang="hu-HU" sz="2400" dirty="0" smtClean="0"/>
                        <a:t>  - Transzparencia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hu-HU" sz="2400" dirty="0" smtClean="0"/>
                        <a:t>  - Alkalmazkodás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hu-HU" sz="2400" baseline="0" dirty="0" smtClean="0"/>
                        <a:t>  - Teljesítménymotiváció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hu-HU" sz="2400" b="0" cap="none" spc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</a:rPr>
                        <a:t>  - Kezdeményezés</a:t>
                      </a:r>
                      <a:endParaRPr lang="hu-HU" sz="2400" b="1" cap="none" spc="0" dirty="0" smtClean="0">
                        <a:ln w="18000">
                          <a:solidFill>
                            <a:schemeClr val="accent2">
                              <a:satMod val="140000"/>
                            </a:schemeClr>
                          </a:solidFill>
                          <a:prstDash val="solid"/>
                          <a:miter lim="800000"/>
                        </a:ln>
                        <a:solidFill>
                          <a:srgbClr val="C00000"/>
                        </a:solidFill>
                        <a:effectLst>
                          <a:outerShdw blurRad="25500" dist="23000" dir="7020000" algn="tl">
                            <a:srgbClr val="000000">
                              <a:alpha val="50000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400" b="1" cap="none" spc="0" dirty="0" err="1" smtClean="0">
                          <a:ln w="18000">
                            <a:solidFill>
                              <a:schemeClr val="accent2">
                                <a:satMod val="140000"/>
                              </a:schemeClr>
                            </a:solidFill>
                            <a:prstDash val="solid"/>
                            <a:miter lim="800000"/>
                          </a:ln>
                          <a:solidFill>
                            <a:srgbClr val="C00000"/>
                          </a:solidFill>
                          <a:effectLst>
                            <a:outerShdw blurRad="25500" dist="23000" dir="7020000" algn="tl">
                              <a:srgbClr val="000000">
                                <a:alpha val="50000"/>
                              </a:srgbClr>
                            </a:outerShdw>
                          </a:effectLst>
                        </a:rPr>
                        <a:t>Társasmenedzselés</a:t>
                      </a:r>
                      <a:endParaRPr lang="hu-HU" sz="2400" b="1" cap="none" spc="0" dirty="0" smtClean="0">
                        <a:ln w="18000">
                          <a:solidFill>
                            <a:schemeClr val="accent2">
                              <a:satMod val="140000"/>
                            </a:schemeClr>
                          </a:solidFill>
                          <a:prstDash val="solid"/>
                          <a:miter lim="800000"/>
                        </a:ln>
                        <a:solidFill>
                          <a:srgbClr val="C00000"/>
                        </a:solidFill>
                        <a:effectLst>
                          <a:outerShdw blurRad="25500" dist="23000" dir="7020000" algn="tl">
                            <a:srgbClr val="000000">
                              <a:alpha val="50000"/>
                            </a:srgbClr>
                          </a:outerShdw>
                        </a:effectLst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800" b="1" cap="none" spc="0" dirty="0" smtClean="0">
                        <a:ln w="18000">
                          <a:solidFill>
                            <a:schemeClr val="accent2">
                              <a:satMod val="140000"/>
                            </a:schemeClr>
                          </a:solidFill>
                          <a:prstDash val="solid"/>
                          <a:miter lim="800000"/>
                        </a:ln>
                        <a:solidFill>
                          <a:srgbClr val="C00000"/>
                        </a:solidFill>
                        <a:effectLst>
                          <a:outerShdw blurRad="25500" dist="23000" dir="7020000" algn="tl">
                            <a:srgbClr val="000000">
                              <a:alpha val="50000"/>
                            </a:srgbClr>
                          </a:outerShdw>
                        </a:effectLst>
                      </a:endParaRPr>
                    </a:p>
                    <a:p>
                      <a:pPr>
                        <a:buFontTx/>
                        <a:buNone/>
                      </a:pPr>
                      <a:r>
                        <a:rPr lang="hu-HU" sz="1800" baseline="0" dirty="0" smtClean="0"/>
                        <a:t>  - Inspiráló vezetés</a:t>
                      </a:r>
                      <a:endParaRPr lang="hu-HU" sz="1800" dirty="0" smtClean="0"/>
                    </a:p>
                    <a:p>
                      <a:pPr>
                        <a:buFontTx/>
                        <a:buNone/>
                      </a:pPr>
                      <a:r>
                        <a:rPr lang="hu-HU" sz="1800" dirty="0" smtClean="0"/>
                        <a:t>  - </a:t>
                      </a:r>
                      <a:r>
                        <a:rPr lang="hu-HU" sz="1800" b="1" dirty="0" smtClean="0">
                          <a:solidFill>
                            <a:srgbClr val="C00000"/>
                          </a:solidFill>
                        </a:rPr>
                        <a:t>Kommunikáció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hu-HU" sz="1800" dirty="0" smtClean="0"/>
                        <a:t>  - </a:t>
                      </a:r>
                      <a:r>
                        <a:rPr lang="hu-HU" sz="1800" b="1" dirty="0" smtClean="0">
                          <a:solidFill>
                            <a:srgbClr val="C00000"/>
                          </a:solidFill>
                        </a:rPr>
                        <a:t>Befolyásolás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hu-HU" sz="1800" baseline="0" dirty="0" smtClean="0"/>
                        <a:t>  - Változás elősegítése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hu-HU" sz="1800" baseline="0" dirty="0" smtClean="0"/>
                        <a:t>  - Konfliktuskezelés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hu-HU" sz="1800" baseline="0" dirty="0" smtClean="0"/>
                        <a:t>  - </a:t>
                      </a:r>
                      <a:r>
                        <a:rPr lang="hu-HU" sz="1800" b="1" baseline="0" dirty="0" smtClean="0">
                          <a:solidFill>
                            <a:srgbClr val="C00000"/>
                          </a:solidFill>
                        </a:rPr>
                        <a:t>Kapcsolatok építése</a:t>
                      </a:r>
                    </a:p>
                    <a:p>
                      <a:pPr algn="l">
                        <a:buFontTx/>
                        <a:buNone/>
                      </a:pPr>
                      <a:r>
                        <a:rPr lang="hu-HU" sz="1800" baseline="0" dirty="0" smtClean="0"/>
                        <a:t>  - </a:t>
                      </a:r>
                      <a:r>
                        <a:rPr lang="hu-HU" sz="1800" b="1" baseline="0" dirty="0" smtClean="0">
                          <a:solidFill>
                            <a:srgbClr val="C00000"/>
                          </a:solidFill>
                        </a:rPr>
                        <a:t>Együttműködés és   </a:t>
                      </a:r>
                    </a:p>
                    <a:p>
                      <a:pPr algn="l">
                        <a:buFontTx/>
                        <a:buNone/>
                      </a:pPr>
                      <a:r>
                        <a:rPr lang="hu-HU" sz="1800" b="1" baseline="0" dirty="0" smtClean="0">
                          <a:solidFill>
                            <a:srgbClr val="C00000"/>
                          </a:solidFill>
                        </a:rPr>
                        <a:t>    csapat- készségek</a:t>
                      </a:r>
                      <a:endParaRPr lang="hu-HU" sz="1800" b="1" dirty="0" smtClean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" name="Szövegdoboz 12"/>
          <p:cNvSpPr txBox="1"/>
          <p:nvPr/>
        </p:nvSpPr>
        <p:spPr>
          <a:xfrm>
            <a:off x="1907704" y="1124744"/>
            <a:ext cx="19316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SZEMÉLYES</a:t>
            </a:r>
            <a:endParaRPr lang="hu-HU" dirty="0"/>
          </a:p>
        </p:txBody>
      </p:sp>
      <p:sp>
        <p:nvSpPr>
          <p:cNvPr id="14" name="Szövegdoboz 13"/>
          <p:cNvSpPr txBox="1"/>
          <p:nvPr/>
        </p:nvSpPr>
        <p:spPr>
          <a:xfrm>
            <a:off x="5292080" y="1124744"/>
            <a:ext cx="1366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TÁRSAS</a:t>
            </a:r>
            <a:endParaRPr lang="hu-HU" dirty="0"/>
          </a:p>
        </p:txBody>
      </p:sp>
      <p:sp>
        <p:nvSpPr>
          <p:cNvPr id="15" name="Szövegdoboz 14"/>
          <p:cNvSpPr txBox="1"/>
          <p:nvPr/>
        </p:nvSpPr>
        <p:spPr>
          <a:xfrm rot="16200000">
            <a:off x="94050" y="4810606"/>
            <a:ext cx="19287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CSELEKVÉS</a:t>
            </a:r>
            <a:endParaRPr lang="hu-HU" dirty="0"/>
          </a:p>
        </p:txBody>
      </p:sp>
      <p:sp>
        <p:nvSpPr>
          <p:cNvPr id="16" name="Szövegdoboz 15"/>
          <p:cNvSpPr txBox="1"/>
          <p:nvPr/>
        </p:nvSpPr>
        <p:spPr>
          <a:xfrm rot="16200000">
            <a:off x="-41596" y="2569988"/>
            <a:ext cx="2200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TUDATOSSÁG</a:t>
            </a:r>
            <a:endParaRPr lang="hu-HU" dirty="0"/>
          </a:p>
        </p:txBody>
      </p:sp>
      <p:sp>
        <p:nvSpPr>
          <p:cNvPr id="17" name="Jobbra nyíl 16"/>
          <p:cNvSpPr/>
          <p:nvPr/>
        </p:nvSpPr>
        <p:spPr>
          <a:xfrm rot="1984522">
            <a:off x="664528" y="1208441"/>
            <a:ext cx="978408" cy="484632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Jobbra nyíl 17"/>
          <p:cNvSpPr/>
          <p:nvPr/>
        </p:nvSpPr>
        <p:spPr>
          <a:xfrm rot="1984522">
            <a:off x="7361271" y="5816952"/>
            <a:ext cx="978408" cy="484632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9" name="Jobbra nyíl 18"/>
          <p:cNvSpPr/>
          <p:nvPr/>
        </p:nvSpPr>
        <p:spPr>
          <a:xfrm>
            <a:off x="4283968" y="1844824"/>
            <a:ext cx="720000" cy="484632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0" name="Jobbra nyíl 19"/>
          <p:cNvSpPr/>
          <p:nvPr/>
        </p:nvSpPr>
        <p:spPr>
          <a:xfrm>
            <a:off x="4211960" y="4293096"/>
            <a:ext cx="720000" cy="484632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1" name="Jobbra nyíl 20"/>
          <p:cNvSpPr/>
          <p:nvPr/>
        </p:nvSpPr>
        <p:spPr>
          <a:xfrm rot="5400000">
            <a:off x="2570628" y="3558164"/>
            <a:ext cx="546360" cy="432048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2" name="Jobbra nyíl 21"/>
          <p:cNvSpPr/>
          <p:nvPr/>
        </p:nvSpPr>
        <p:spPr>
          <a:xfrm rot="5400000">
            <a:off x="5955004" y="3558164"/>
            <a:ext cx="546360" cy="432048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0" y="476672"/>
            <a:ext cx="2555776" cy="769441"/>
          </a:xfrm>
          <a:prstGeom prst="rect">
            <a:avLst/>
          </a:prstGeom>
          <a:noFill/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hu-HU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  <a:ea typeface="ＭＳ Ｐゴシック" charset="0"/>
              </a:rPr>
              <a:t>Az </a:t>
            </a:r>
            <a:r>
              <a:rPr lang="hu-HU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  <a:ea typeface="ＭＳ Ｐゴシック" charset="0"/>
              </a:rPr>
              <a:t>összes változás itt kezdődik</a:t>
            </a:r>
            <a:endParaRPr lang="en-GB" sz="2200" b="1" dirty="0">
              <a:solidFill>
                <a:srgbClr val="C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+mn-lt"/>
              <a:ea typeface="ＭＳ Ｐゴシック" charset="0"/>
            </a:endParaRP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7164288" y="6381328"/>
            <a:ext cx="1979712" cy="430887"/>
          </a:xfrm>
          <a:prstGeom prst="rect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hu-HU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  <a:ea typeface="ＭＳ Ｐゴシック" charset="0"/>
              </a:rPr>
              <a:t>Teljesítmény</a:t>
            </a:r>
            <a:endParaRPr lang="en-GB" sz="2200" b="1" dirty="0">
              <a:solidFill>
                <a:srgbClr val="C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+mn-lt"/>
              <a:ea typeface="ＭＳ Ｐゴシック" charset="0"/>
            </a:endParaRPr>
          </a:p>
        </p:txBody>
      </p:sp>
      <p:sp>
        <p:nvSpPr>
          <p:cNvPr id="25" name="Dia számának helye 24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2133600" cy="365125"/>
          </a:xfrm>
        </p:spPr>
        <p:txBody>
          <a:bodyPr/>
          <a:lstStyle/>
          <a:p>
            <a:pPr algn="l">
              <a:defRPr/>
            </a:pPr>
            <a:fld id="{4C97F35C-952D-4B45-AC67-209E6DB9D5CB}" type="slidenum">
              <a:rPr lang="en-US" smtClean="0"/>
              <a:pPr algn="l"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http://www.interaktivtabla.eoldal.hu/img/picture/189/cooperation.jpg"/>
          <p:cNvPicPr>
            <a:picLocks noChangeAspect="1" noChangeArrowheads="1"/>
          </p:cNvPicPr>
          <p:nvPr/>
        </p:nvPicPr>
        <p:blipFill>
          <a:blip r:embed="rId3">
            <a:lum bright="70000" contrast="-70000"/>
          </a:blip>
          <a:srcRect b="17708"/>
          <a:stretch>
            <a:fillRect/>
          </a:stretch>
        </p:blipFill>
        <p:spPr bwMode="auto">
          <a:xfrm>
            <a:off x="-1" y="2132856"/>
            <a:ext cx="7227721" cy="4725144"/>
          </a:xfrm>
          <a:prstGeom prst="rect">
            <a:avLst/>
          </a:prstGeom>
          <a:noFill/>
        </p:spPr>
      </p:pic>
      <p:sp>
        <p:nvSpPr>
          <p:cNvPr id="11" name="Cím 5"/>
          <p:cNvSpPr txBox="1">
            <a:spLocks/>
          </p:cNvSpPr>
          <p:nvPr/>
        </p:nvSpPr>
        <p:spPr>
          <a:xfrm>
            <a:off x="0" y="0"/>
            <a:ext cx="9144000" cy="792088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3600" b="1" noProof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Munkatársaimnak a mentalitása mennyiben hasonlít az önéhez?</a:t>
            </a:r>
            <a:endParaRPr kumimoji="0" lang="hu-HU" sz="3600" b="1" i="0" u="none" strike="noStrike" kern="1200" cap="none" spc="0" normalizeH="0" baseline="0" noProof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="" xmlns:p14="http://schemas.microsoft.com/office/powerpoint/2010/main" val="243398176"/>
              </p:ext>
            </p:extLst>
          </p:nvPr>
        </p:nvGraphicFramePr>
        <p:xfrm>
          <a:off x="4104000" y="1124744"/>
          <a:ext cx="5040000" cy="32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Diagram 12"/>
          <p:cNvGraphicFramePr/>
          <p:nvPr>
            <p:extLst>
              <p:ext uri="{D42A27DB-BD31-4B8C-83A1-F6EECF244321}">
                <p14:modId xmlns="" xmlns:p14="http://schemas.microsoft.com/office/powerpoint/2010/main" val="42352893"/>
              </p:ext>
            </p:extLst>
          </p:nvPr>
        </p:nvGraphicFramePr>
        <p:xfrm>
          <a:off x="0" y="3402000"/>
          <a:ext cx="6120000" cy="345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2133600" cy="365125"/>
          </a:xfrm>
        </p:spPr>
        <p:txBody>
          <a:bodyPr/>
          <a:lstStyle/>
          <a:p>
            <a:pPr algn="l">
              <a:defRPr/>
            </a:pPr>
            <a:fld id="{4C97F35C-952D-4B45-AC67-209E6DB9D5CB}" type="slidenum">
              <a:rPr lang="en-US" smtClean="0"/>
              <a:pPr algn="l">
                <a:defRPr/>
              </a:pPr>
              <a:t>11</a:t>
            </a:fld>
            <a:endParaRPr lang="en-US" dirty="0"/>
          </a:p>
        </p:txBody>
      </p:sp>
      <p:sp>
        <p:nvSpPr>
          <p:cNvPr id="8" name="Cím 5"/>
          <p:cNvSpPr txBox="1">
            <a:spLocks/>
          </p:cNvSpPr>
          <p:nvPr/>
        </p:nvSpPr>
        <p:spPr>
          <a:xfrm>
            <a:off x="0" y="0"/>
            <a:ext cx="9144000" cy="792088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3000" b="1" noProof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Mennyiben osztják meg egymás között a munkával kapcsolatos információkat, terveket, erőforrásokat?</a:t>
            </a:r>
            <a:endParaRPr kumimoji="0" lang="hu-HU" sz="3000" b="1" i="0" u="none" strike="noStrike" kern="1200" cap="none" spc="0" normalizeH="0" noProof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="" xmlns:p14="http://schemas.microsoft.com/office/powerpoint/2010/main" val="892351749"/>
              </p:ext>
            </p:extLst>
          </p:nvPr>
        </p:nvGraphicFramePr>
        <p:xfrm>
          <a:off x="4104000" y="980728"/>
          <a:ext cx="5040000" cy="32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5" name="Diagram 14"/>
          <p:cNvGraphicFramePr/>
          <p:nvPr>
            <p:extLst>
              <p:ext uri="{D42A27DB-BD31-4B8C-83A1-F6EECF244321}">
                <p14:modId xmlns="" xmlns:p14="http://schemas.microsoft.com/office/powerpoint/2010/main" val="978176683"/>
              </p:ext>
            </p:extLst>
          </p:nvPr>
        </p:nvGraphicFramePr>
        <p:xfrm>
          <a:off x="0" y="3402000"/>
          <a:ext cx="6120000" cy="345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6" name="Cím 5"/>
          <p:cNvSpPr txBox="1">
            <a:spLocks/>
          </p:cNvSpPr>
          <p:nvPr/>
        </p:nvSpPr>
        <p:spPr>
          <a:xfrm>
            <a:off x="0" y="0"/>
            <a:ext cx="9144000" cy="792088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 eaLnBrk="1" fontAlgn="auto" hangingPunct="1">
              <a:spcAft>
                <a:spcPts val="0"/>
              </a:spcAft>
              <a:defRPr/>
            </a:pPr>
            <a:r>
              <a:rPr lang="hu-HU" sz="3200" b="1" noProof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Milyennek ítéli </a:t>
            </a:r>
            <a:r>
              <a:rPr lang="hu-HU" sz="32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meg </a:t>
            </a:r>
            <a:r>
              <a:rPr lang="hu-HU" sz="32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munkatársaival való kapcsolatát</a:t>
            </a:r>
            <a:r>
              <a:rPr lang="hu-HU" sz="32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?</a:t>
            </a:r>
            <a:endParaRPr kumimoji="0" lang="hu-HU" sz="3200" b="1" i="0" u="none" strike="noStrike" kern="1200" cap="none" spc="0" normalizeH="0" baseline="0" noProof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7" name="Diagram 16"/>
          <p:cNvGraphicFramePr/>
          <p:nvPr>
            <p:extLst>
              <p:ext uri="{D42A27DB-BD31-4B8C-83A1-F6EECF244321}">
                <p14:modId xmlns="" xmlns:p14="http://schemas.microsoft.com/office/powerpoint/2010/main" val="1356574544"/>
              </p:ext>
            </p:extLst>
          </p:nvPr>
        </p:nvGraphicFramePr>
        <p:xfrm>
          <a:off x="4104000" y="908720"/>
          <a:ext cx="5040000" cy="32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8" name="Diagram 17"/>
          <p:cNvGraphicFramePr/>
          <p:nvPr>
            <p:extLst>
              <p:ext uri="{D42A27DB-BD31-4B8C-83A1-F6EECF244321}">
                <p14:modId xmlns="" xmlns:p14="http://schemas.microsoft.com/office/powerpoint/2010/main" val="2054702501"/>
              </p:ext>
            </p:extLst>
          </p:nvPr>
        </p:nvGraphicFramePr>
        <p:xfrm>
          <a:off x="0" y="3356992"/>
          <a:ext cx="6120000" cy="345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19" name="Cím 5"/>
          <p:cNvSpPr txBox="1">
            <a:spLocks/>
          </p:cNvSpPr>
          <p:nvPr/>
        </p:nvSpPr>
        <p:spPr>
          <a:xfrm>
            <a:off x="0" y="0"/>
            <a:ext cx="9144000" cy="792088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3200" b="1" noProof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Problémás helyzetekben mennyiben sikerül a problémát megoldani kommunikáció útján?</a:t>
            </a:r>
            <a:endParaRPr kumimoji="0" lang="hu-HU" sz="3200" b="1" i="0" u="none" strike="noStrike" kern="1200" cap="none" spc="0" normalizeH="0" noProof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0" name="Diagram 19"/>
          <p:cNvGraphicFramePr/>
          <p:nvPr>
            <p:extLst>
              <p:ext uri="{D42A27DB-BD31-4B8C-83A1-F6EECF244321}">
                <p14:modId xmlns="" xmlns:p14="http://schemas.microsoft.com/office/powerpoint/2010/main" val="4195487365"/>
              </p:ext>
            </p:extLst>
          </p:nvPr>
        </p:nvGraphicFramePr>
        <p:xfrm>
          <a:off x="4284000" y="908720"/>
          <a:ext cx="4860000" cy="32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21" name="Diagram 20"/>
          <p:cNvGraphicFramePr/>
          <p:nvPr/>
        </p:nvGraphicFramePr>
        <p:xfrm>
          <a:off x="0" y="3402000"/>
          <a:ext cx="6120000" cy="345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sp>
        <p:nvSpPr>
          <p:cNvPr id="22" name="Cím 5"/>
          <p:cNvSpPr txBox="1">
            <a:spLocks/>
          </p:cNvSpPr>
          <p:nvPr/>
        </p:nvSpPr>
        <p:spPr>
          <a:xfrm>
            <a:off x="0" y="0"/>
            <a:ext cx="9144000" cy="792088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3000" b="1" noProof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Befolyásolja-e a munkatársába vetett bizalom, hogy mit és hogyan kommunikál vele szakmai kérdésekben</a:t>
            </a:r>
            <a:endParaRPr kumimoji="0" lang="hu-HU" sz="3000" b="1" i="0" u="none" strike="noStrike" kern="1200" cap="none" spc="0" normalizeH="0" noProof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3" name="Diagram 22"/>
          <p:cNvGraphicFramePr/>
          <p:nvPr>
            <p:extLst>
              <p:ext uri="{D42A27DB-BD31-4B8C-83A1-F6EECF244321}">
                <p14:modId xmlns="" xmlns:p14="http://schemas.microsoft.com/office/powerpoint/2010/main" val="545311379"/>
              </p:ext>
            </p:extLst>
          </p:nvPr>
        </p:nvGraphicFramePr>
        <p:xfrm>
          <a:off x="4104000" y="836712"/>
          <a:ext cx="5040000" cy="30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graphicFrame>
        <p:nvGraphicFramePr>
          <p:cNvPr id="24" name="Diagram 23"/>
          <p:cNvGraphicFramePr/>
          <p:nvPr/>
        </p:nvGraphicFramePr>
        <p:xfrm>
          <a:off x="0" y="3429000"/>
          <a:ext cx="6120000" cy="345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Graphic spid="12" grpId="0">
        <p:bldAsOne/>
      </p:bldGraphic>
      <p:bldGraphic spid="13" grpId="1">
        <p:bldAsOne/>
      </p:bldGraphic>
      <p:bldP spid="8" grpId="0"/>
      <p:bldP spid="8" grpId="1"/>
      <p:bldGraphic spid="9" grpId="0">
        <p:bldAsOne/>
      </p:bldGraphic>
      <p:bldGraphic spid="9" grpId="1">
        <p:bldAsOne/>
      </p:bldGraphic>
      <p:bldGraphic spid="15" grpId="0">
        <p:bldAsOne/>
      </p:bldGraphic>
      <p:bldGraphic spid="15" grpId="1">
        <p:bldAsOne/>
      </p:bldGraphic>
      <p:bldP spid="16" grpId="0"/>
      <p:bldP spid="16" grpId="1"/>
      <p:bldGraphic spid="17" grpId="0">
        <p:bldAsOne/>
      </p:bldGraphic>
      <p:bldGraphic spid="17" grpId="1">
        <p:bldAsOne/>
      </p:bldGraphic>
      <p:bldGraphic spid="18" grpId="0">
        <p:bldAsOne/>
      </p:bldGraphic>
      <p:bldGraphic spid="18" grpId="1">
        <p:bldAsOne/>
      </p:bldGraphic>
      <p:bldP spid="19" grpId="0"/>
      <p:bldP spid="19" grpId="1"/>
      <p:bldGraphic spid="20" grpId="0">
        <p:bldAsOne/>
      </p:bldGraphic>
      <p:bldGraphic spid="20" grpId="1">
        <p:bldAsOne/>
      </p:bldGraphic>
      <p:bldGraphic spid="21" grpId="0">
        <p:bldAsOne/>
      </p:bldGraphic>
      <p:bldGraphic spid="21" grpId="1">
        <p:bldAsOne/>
      </p:bldGraphic>
      <p:bldP spid="22" grpId="0"/>
      <p:bldGraphic spid="23" grpId="0">
        <p:bldAsOne/>
      </p:bldGraphic>
      <p:bldGraphic spid="24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http://www.interaktivtabla.eoldal.hu/img/picture/189/cooperation.jpg"/>
          <p:cNvPicPr>
            <a:picLocks noChangeAspect="1" noChangeArrowheads="1"/>
          </p:cNvPicPr>
          <p:nvPr/>
        </p:nvPicPr>
        <p:blipFill>
          <a:blip r:embed="rId3">
            <a:lum bright="70000" contrast="-70000"/>
          </a:blip>
          <a:srcRect b="17708"/>
          <a:stretch>
            <a:fillRect/>
          </a:stretch>
        </p:blipFill>
        <p:spPr bwMode="auto">
          <a:xfrm>
            <a:off x="-1" y="2132856"/>
            <a:ext cx="7227721" cy="4725144"/>
          </a:xfrm>
          <a:prstGeom prst="rect">
            <a:avLst/>
          </a:prstGeom>
          <a:noFill/>
        </p:spPr>
      </p:pic>
      <p:sp>
        <p:nvSpPr>
          <p:cNvPr id="11" name="Cím 5"/>
          <p:cNvSpPr txBox="1">
            <a:spLocks/>
          </p:cNvSpPr>
          <p:nvPr/>
        </p:nvSpPr>
        <p:spPr>
          <a:xfrm>
            <a:off x="395536" y="260649"/>
            <a:ext cx="8496944" cy="792088"/>
          </a:xfrm>
          <a:prstGeom prst="rect">
            <a:avLst/>
          </a:prstGeom>
        </p:spPr>
        <p:txBody>
          <a:bodyPr>
            <a:normAutofit fontScale="975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4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Következtetések</a:t>
            </a:r>
            <a:endParaRPr kumimoji="0" lang="hu-HU" sz="4400" b="1" i="0" u="none" strike="noStrike" kern="1200" cap="none" spc="0" normalizeH="0" baseline="0" noProof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Téglalap 11"/>
          <p:cNvSpPr/>
          <p:nvPr/>
        </p:nvSpPr>
        <p:spPr>
          <a:xfrm>
            <a:off x="395536" y="1484784"/>
            <a:ext cx="8352928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hu-HU" sz="2800" dirty="0" smtClean="0"/>
              <a:t> </a:t>
            </a:r>
            <a:r>
              <a:rPr lang="hu-HU" sz="3200" dirty="0" smtClean="0">
                <a:latin typeface="+mn-lt"/>
              </a:rPr>
              <a:t>A munkaerővel szembeni legfontosabb elvárások között szerepelnek EQ elemek: a vezetők a munkaerő kiválasztása során fontosnak tartják azokat de választásuk során mégsem ezt preferálják.</a:t>
            </a:r>
          </a:p>
          <a:p>
            <a:pPr algn="just">
              <a:buClr>
                <a:srgbClr val="C00000"/>
              </a:buClr>
            </a:pPr>
            <a:endParaRPr lang="hu-HU" sz="3200" dirty="0" smtClean="0">
              <a:latin typeface="+mn-lt"/>
            </a:endParaRPr>
          </a:p>
          <a:p>
            <a:pPr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hu-HU" sz="3200" dirty="0" smtClean="0">
                <a:latin typeface="+mn-lt"/>
              </a:rPr>
              <a:t> A vizsgálatban részt vett </a:t>
            </a:r>
            <a:r>
              <a:rPr lang="hu-HU" sz="3000" dirty="0" smtClean="0"/>
              <a:t>vezetők érzékelése alapján, az elemzett 4 + 1 EQ </a:t>
            </a:r>
            <a:r>
              <a:rPr lang="hu-HU" dirty="0" smtClean="0"/>
              <a:t>(befolyásolás, együttműködés, kapcsolatépítés, kommunikáció, bizalom)</a:t>
            </a:r>
            <a:r>
              <a:rPr lang="hu-HU" sz="3000" dirty="0" smtClean="0"/>
              <a:t> tényező fontos szerepet játszik </a:t>
            </a:r>
            <a:r>
              <a:rPr lang="hu-HU" sz="3000" dirty="0" smtClean="0"/>
              <a:t>a munkájukban.</a:t>
            </a:r>
            <a:endParaRPr lang="hu-HU" sz="3000" dirty="0" smtClean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4C97F35C-952D-4B45-AC67-209E6DB9D5CB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 bldLvl="5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http://lajkolda.hu/kepek/bizalom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2267744" y="-1"/>
            <a:ext cx="4752528" cy="682742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ím 5"/>
          <p:cNvSpPr txBox="1">
            <a:spLocks/>
          </p:cNvSpPr>
          <p:nvPr/>
        </p:nvSpPr>
        <p:spPr>
          <a:xfrm>
            <a:off x="323528" y="3212976"/>
            <a:ext cx="8496944" cy="792088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96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Az intelligencia egyén függő…</a:t>
            </a:r>
            <a:endParaRPr kumimoji="0" lang="hu-HU" sz="9600" b="1" i="0" u="none" strike="noStrike" kern="1200" cap="none" spc="0" normalizeH="0" baseline="0" noProof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ím 5"/>
          <p:cNvSpPr txBox="1">
            <a:spLocks/>
          </p:cNvSpPr>
          <p:nvPr/>
        </p:nvSpPr>
        <p:spPr>
          <a:xfrm>
            <a:off x="323528" y="3501008"/>
            <a:ext cx="8496944" cy="792088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96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Kiben bízik?</a:t>
            </a:r>
            <a:endParaRPr kumimoji="0" lang="hu-HU" sz="9600" b="1" i="0" u="none" strike="noStrike" kern="1200" cap="none" spc="0" normalizeH="0" baseline="0" noProof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ím 5"/>
          <p:cNvSpPr txBox="1">
            <a:spLocks/>
          </p:cNvSpPr>
          <p:nvPr/>
        </p:nvSpPr>
        <p:spPr>
          <a:xfrm>
            <a:off x="395536" y="3356992"/>
            <a:ext cx="8496944" cy="792088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96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Kivel működik együtt?</a:t>
            </a:r>
            <a:endParaRPr kumimoji="0" lang="hu-HU" sz="9600" b="1" i="0" u="none" strike="noStrike" kern="1200" cap="none" spc="0" normalizeH="0" baseline="0" noProof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/>
      <p:bldP spid="3" grpId="2"/>
      <p:bldP spid="5" grpId="0"/>
      <p:bldP spid="5" grpId="1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3"/>
          <p:cNvGraphicFramePr>
            <a:graphicFrameLocks noGrp="1"/>
          </p:cNvGraphicFramePr>
          <p:nvPr>
            <p:ph sz="quarter" idx="1"/>
          </p:nvPr>
        </p:nvGraphicFramePr>
        <p:xfrm>
          <a:off x="71408" y="1700808"/>
          <a:ext cx="9072592" cy="4826825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237761"/>
                <a:gridCol w="1237761"/>
                <a:gridCol w="1237761"/>
                <a:gridCol w="1237761"/>
                <a:gridCol w="1646026"/>
                <a:gridCol w="1237761"/>
                <a:gridCol w="1237761"/>
              </a:tblGrid>
              <a:tr h="636181">
                <a:tc rowSpan="2">
                  <a:txBody>
                    <a:bodyPr/>
                    <a:lstStyle/>
                    <a:p>
                      <a:pPr algn="ctr"/>
                      <a:r>
                        <a:rPr kumimoji="0" lang="hu-HU" sz="2400" kern="1200" dirty="0" smtClean="0"/>
                        <a:t>Vállalat mérete</a:t>
                      </a:r>
                      <a:endParaRPr lang="hu-HU" sz="2400" dirty="0">
                        <a:solidFill>
                          <a:srgbClr val="002060"/>
                        </a:solidFill>
                        <a:latin typeface="Comic Sans MS" pitchFamily="66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0" lang="hu-HU" sz="2400" kern="1200" dirty="0" smtClean="0"/>
                        <a:t>Vállalatok száma</a:t>
                      </a:r>
                      <a:endParaRPr lang="hu-HU" sz="2400" dirty="0">
                        <a:solidFill>
                          <a:srgbClr val="002060"/>
                        </a:solidFill>
                        <a:latin typeface="Comic Sans MS" pitchFamily="66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0" lang="hu-HU" sz="2400" kern="1200" dirty="0" smtClean="0"/>
                        <a:t>Foglalkoztatottak száma</a:t>
                      </a:r>
                      <a:endParaRPr lang="hu-HU" sz="2400" dirty="0">
                        <a:solidFill>
                          <a:srgbClr val="002060"/>
                        </a:solidFill>
                        <a:latin typeface="Comic Sans MS" pitchFamily="66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0" lang="hu-HU" sz="2400" kern="1200" dirty="0" smtClean="0"/>
                        <a:t>Hozzáadott érték</a:t>
                      </a:r>
                      <a:endParaRPr lang="hu-HU" sz="2400" dirty="0">
                        <a:solidFill>
                          <a:srgbClr val="002060"/>
                        </a:solidFill>
                        <a:latin typeface="Comic Sans MS" pitchFamily="66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  <a:tr h="636181"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Magyar-ország</a:t>
                      </a:r>
                      <a:endParaRPr lang="hu-HU" sz="2400" b="1" dirty="0">
                        <a:solidFill>
                          <a:srgbClr val="002060"/>
                        </a:solidFill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EU27</a:t>
                      </a:r>
                      <a:endParaRPr lang="hu-HU" sz="2400" b="1" dirty="0">
                        <a:solidFill>
                          <a:srgbClr val="002060"/>
                        </a:solidFill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Magyar-ország</a:t>
                      </a:r>
                      <a:endParaRPr lang="hu-HU" sz="2400" b="1" dirty="0">
                        <a:solidFill>
                          <a:srgbClr val="002060"/>
                        </a:solidFill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EU27</a:t>
                      </a:r>
                      <a:endParaRPr lang="hu-HU" sz="2400" b="1" dirty="0">
                        <a:solidFill>
                          <a:srgbClr val="002060"/>
                        </a:solidFill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Magyar-ország</a:t>
                      </a:r>
                      <a:endParaRPr lang="hu-HU" sz="2400" b="1" dirty="0">
                        <a:solidFill>
                          <a:srgbClr val="002060"/>
                        </a:solidFill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EU27</a:t>
                      </a:r>
                      <a:endParaRPr lang="hu-HU" sz="2400" b="1" dirty="0">
                        <a:solidFill>
                          <a:srgbClr val="002060"/>
                        </a:solidFill>
                        <a:latin typeface="Comic Sans MS" pitchFamily="66" charset="0"/>
                      </a:endParaRPr>
                    </a:p>
                  </a:txBody>
                  <a:tcPr anchor="ctr"/>
                </a:tc>
              </a:tr>
              <a:tr h="63618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/>
                        <a:t>Mikro</a:t>
                      </a:r>
                      <a:endParaRPr lang="hu-HU" sz="2400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2400" b="1" dirty="0"/>
                        <a:t>94,8</a:t>
                      </a:r>
                      <a:endParaRPr lang="hu-HU" sz="2400" b="1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2400" b="1" dirty="0"/>
                        <a:t>92,2</a:t>
                      </a:r>
                      <a:endParaRPr lang="hu-HU" sz="2400" b="1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2400" b="1" dirty="0"/>
                        <a:t>36,4</a:t>
                      </a:r>
                      <a:endParaRPr lang="hu-HU" sz="2400" b="1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2400" b="1" dirty="0"/>
                        <a:t>29,8</a:t>
                      </a:r>
                      <a:endParaRPr lang="hu-HU" sz="2400" b="1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2400" b="1" dirty="0"/>
                        <a:t>18,2</a:t>
                      </a:r>
                      <a:endParaRPr lang="hu-HU" sz="2400" b="1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2400" b="1" dirty="0"/>
                        <a:t>21,2</a:t>
                      </a:r>
                      <a:endParaRPr lang="hu-HU" sz="2400" b="1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63618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/>
                        <a:t>Kis</a:t>
                      </a:r>
                      <a:endParaRPr lang="hu-HU" sz="2400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2400" b="1"/>
                        <a:t>4,3</a:t>
                      </a:r>
                      <a:endParaRPr lang="hu-HU" sz="2400" b="1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2400" b="1" dirty="0"/>
                        <a:t>6,5</a:t>
                      </a:r>
                      <a:endParaRPr lang="hu-HU" sz="2400" b="1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2400" b="1" dirty="0"/>
                        <a:t>19,3</a:t>
                      </a:r>
                      <a:endParaRPr lang="hu-HU" sz="2400" b="1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2400" b="1" dirty="0"/>
                        <a:t>20,4</a:t>
                      </a:r>
                      <a:endParaRPr lang="hu-HU" sz="2400" b="1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2400" b="1"/>
                        <a:t>16,0</a:t>
                      </a:r>
                      <a:endParaRPr lang="hu-HU" sz="2400" b="1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2400" b="1"/>
                        <a:t>18,5</a:t>
                      </a:r>
                      <a:endParaRPr lang="hu-HU" sz="2400" b="1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63618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/>
                        <a:t>Közép</a:t>
                      </a:r>
                      <a:endParaRPr lang="hu-HU" sz="2400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2400" b="1"/>
                        <a:t>0,7</a:t>
                      </a:r>
                      <a:endParaRPr lang="hu-HU" sz="2400" b="1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2400" b="1"/>
                        <a:t>1,1</a:t>
                      </a:r>
                      <a:endParaRPr lang="hu-HU" sz="2400" b="1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2400" b="1"/>
                        <a:t>16,9</a:t>
                      </a:r>
                      <a:endParaRPr lang="hu-HU" sz="2400" b="1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2400" b="1" dirty="0"/>
                        <a:t>16,8</a:t>
                      </a:r>
                      <a:endParaRPr lang="hu-HU" sz="2400" b="1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2400" b="1" dirty="0"/>
                        <a:t>19,6</a:t>
                      </a:r>
                      <a:endParaRPr lang="hu-HU" sz="2400" b="1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2400" b="1" dirty="0"/>
                        <a:t>18,4</a:t>
                      </a:r>
                      <a:endParaRPr lang="hu-HU" sz="2400" b="1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63618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/>
                        <a:t>KKV</a:t>
                      </a:r>
                      <a:endParaRPr lang="hu-HU" sz="2400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2400" b="1"/>
                        <a:t>99,9</a:t>
                      </a:r>
                      <a:endParaRPr lang="hu-HU" sz="2400" b="1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2400" b="1"/>
                        <a:t>99,8</a:t>
                      </a:r>
                      <a:endParaRPr lang="hu-HU" sz="2400" b="1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2400" b="1"/>
                        <a:t>72,7</a:t>
                      </a:r>
                      <a:endParaRPr lang="hu-HU" sz="2400" b="1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2400" b="1" dirty="0"/>
                        <a:t>66,9</a:t>
                      </a:r>
                      <a:endParaRPr lang="hu-HU" sz="2400" b="1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2400" b="1" dirty="0"/>
                        <a:t>53,8</a:t>
                      </a:r>
                      <a:endParaRPr lang="hu-HU" sz="2400" b="1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2400" b="1" dirty="0"/>
                        <a:t>58,1</a:t>
                      </a:r>
                      <a:endParaRPr lang="hu-HU" sz="2400" b="1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63618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2400" dirty="0"/>
                        <a:t>Nagy</a:t>
                      </a:r>
                      <a:endParaRPr lang="hu-HU" sz="2400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2400" b="1" dirty="0"/>
                        <a:t>0,1</a:t>
                      </a:r>
                      <a:endParaRPr lang="hu-HU" sz="2400" b="1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2400" b="1" dirty="0"/>
                        <a:t>0,2</a:t>
                      </a:r>
                      <a:endParaRPr lang="hu-HU" sz="2400" b="1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2400" b="1" dirty="0"/>
                        <a:t>27,3</a:t>
                      </a:r>
                      <a:endParaRPr lang="hu-HU" sz="2400" b="1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2400" b="1" dirty="0"/>
                        <a:t>33,1</a:t>
                      </a:r>
                      <a:endParaRPr lang="hu-HU" sz="2400" b="1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2400" b="1" dirty="0"/>
                        <a:t>46,2</a:t>
                      </a:r>
                      <a:endParaRPr lang="hu-HU" sz="2400" b="1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2400" b="1" dirty="0"/>
                        <a:t>41,9</a:t>
                      </a:r>
                      <a:endParaRPr lang="hu-HU" sz="2400" b="1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6484298" y="6581001"/>
            <a:ext cx="2659702" cy="2769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2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Forrás: SBA </a:t>
            </a:r>
            <a:r>
              <a:rPr kumimoji="0" lang="hu-HU" sz="1200" b="0" i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Fact</a:t>
            </a:r>
            <a:r>
              <a:rPr kumimoji="0" lang="hu-HU" sz="12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hu-HU" sz="1200" b="0" i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Sheet</a:t>
            </a:r>
            <a:r>
              <a:rPr kumimoji="0" lang="hu-HU" sz="12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Hungary, 2012.</a:t>
            </a:r>
            <a:endParaRPr kumimoji="0" lang="hu-HU" sz="1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7" name="Cím 5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hu-HU" b="1" dirty="0" smtClean="0">
                <a:solidFill>
                  <a:srgbClr val="C00000"/>
                </a:solidFill>
              </a:rPr>
              <a:t>A vállalati nagyságstruktúra részesedése a foglalkoztatásból és a hozzáadott értékből </a:t>
            </a:r>
            <a:r>
              <a:rPr lang="hu-HU" b="1" dirty="0" err="1" smtClean="0">
                <a:solidFill>
                  <a:srgbClr val="C00000"/>
                </a:solidFill>
              </a:rPr>
              <a:t>Mo-n</a:t>
            </a:r>
            <a:r>
              <a:rPr lang="hu-HU" b="1" dirty="0" smtClean="0">
                <a:solidFill>
                  <a:srgbClr val="C00000"/>
                </a:solidFill>
              </a:rPr>
              <a:t> és az EU-ban</a:t>
            </a:r>
            <a:endParaRPr lang="hu-HU" dirty="0">
              <a:solidFill>
                <a:srgbClr val="C00000"/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2133600" cy="365125"/>
          </a:xfrm>
        </p:spPr>
        <p:txBody>
          <a:bodyPr/>
          <a:lstStyle/>
          <a:p>
            <a:pPr algn="l">
              <a:defRPr/>
            </a:pPr>
            <a:fld id="{4C97F35C-952D-4B45-AC67-209E6DB9D5CB}" type="slidenum">
              <a:rPr lang="en-US" smtClean="0"/>
              <a:pPr algn="l">
                <a:defRPr/>
              </a:pPr>
              <a:t>2</a:t>
            </a:fld>
            <a:endParaRPr lang="en-US" dirty="0"/>
          </a:p>
        </p:txBody>
      </p:sp>
      <p:sp>
        <p:nvSpPr>
          <p:cNvPr id="6" name="Ellipszis 5"/>
          <p:cNvSpPr/>
          <p:nvPr/>
        </p:nvSpPr>
        <p:spPr>
          <a:xfrm>
            <a:off x="1475656" y="5157192"/>
            <a:ext cx="914400" cy="9144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8" name="Ellipszis 7"/>
          <p:cNvSpPr/>
          <p:nvPr/>
        </p:nvSpPr>
        <p:spPr>
          <a:xfrm>
            <a:off x="2699792" y="5157192"/>
            <a:ext cx="914400" cy="9144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9" name="Ellipszis 8"/>
          <p:cNvSpPr/>
          <p:nvPr/>
        </p:nvSpPr>
        <p:spPr>
          <a:xfrm>
            <a:off x="3923928" y="5085184"/>
            <a:ext cx="914400" cy="9144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10" name="Ellipszis 9"/>
          <p:cNvSpPr/>
          <p:nvPr/>
        </p:nvSpPr>
        <p:spPr>
          <a:xfrm>
            <a:off x="5364088" y="5085184"/>
            <a:ext cx="914400" cy="9144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11" name="Ellipszis 10"/>
          <p:cNvSpPr/>
          <p:nvPr/>
        </p:nvSpPr>
        <p:spPr>
          <a:xfrm>
            <a:off x="6804248" y="5157192"/>
            <a:ext cx="914400" cy="9144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12" name="Ellipszis 11"/>
          <p:cNvSpPr/>
          <p:nvPr/>
        </p:nvSpPr>
        <p:spPr>
          <a:xfrm>
            <a:off x="8028384" y="5157192"/>
            <a:ext cx="914400" cy="9144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>
              <a:ln>
                <a:solidFill>
                  <a:srgbClr val="FF0000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http://www.interaktivtabla.eoldal.hu/img/picture/189/cooperation.jpg"/>
          <p:cNvPicPr>
            <a:picLocks noChangeAspect="1" noChangeArrowheads="1"/>
          </p:cNvPicPr>
          <p:nvPr/>
        </p:nvPicPr>
        <p:blipFill>
          <a:blip r:embed="rId3">
            <a:lum bright="70000" contrast="-70000"/>
          </a:blip>
          <a:srcRect b="17708"/>
          <a:stretch>
            <a:fillRect/>
          </a:stretch>
        </p:blipFill>
        <p:spPr bwMode="auto">
          <a:xfrm>
            <a:off x="-1" y="2132856"/>
            <a:ext cx="7227721" cy="4725144"/>
          </a:xfrm>
          <a:prstGeom prst="rect">
            <a:avLst/>
          </a:prstGeom>
          <a:noFill/>
        </p:spPr>
      </p:pic>
      <p:sp>
        <p:nvSpPr>
          <p:cNvPr id="8" name="Cím 5"/>
          <p:cNvSpPr txBox="1">
            <a:spLocks/>
          </p:cNvSpPr>
          <p:nvPr/>
        </p:nvSpPr>
        <p:spPr>
          <a:xfrm>
            <a:off x="395536" y="260649"/>
            <a:ext cx="8496944" cy="792088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3600" b="1" i="0" u="none" strike="noStrike" kern="1200" cap="none" spc="0" normalizeH="0" baseline="0" noProof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Az IQ használhatósága</a:t>
            </a:r>
            <a:endParaRPr kumimoji="0" lang="hu-HU" sz="3600" b="1" i="0" u="none" strike="noStrike" kern="1200" cap="none" spc="0" normalizeH="0" baseline="0" noProof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Felhő 9"/>
          <p:cNvSpPr/>
          <p:nvPr/>
        </p:nvSpPr>
        <p:spPr>
          <a:xfrm>
            <a:off x="0" y="1916832"/>
            <a:ext cx="2880320" cy="1980800"/>
          </a:xfrm>
          <a:prstGeom prst="cloudCallout">
            <a:avLst>
              <a:gd name="adj1" fmla="val 84112"/>
              <a:gd name="adj2" fmla="val -102501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600" b="1" dirty="0" smtClean="0"/>
              <a:t>Egyesek szerint bizonyított</a:t>
            </a:r>
            <a:endParaRPr lang="hu-HU" sz="2600" b="1" dirty="0"/>
          </a:p>
        </p:txBody>
      </p:sp>
      <p:sp>
        <p:nvSpPr>
          <p:cNvPr id="12" name="Felhő 11"/>
          <p:cNvSpPr/>
          <p:nvPr/>
        </p:nvSpPr>
        <p:spPr>
          <a:xfrm>
            <a:off x="5724128" y="2132856"/>
            <a:ext cx="3419872" cy="1980800"/>
          </a:xfrm>
          <a:prstGeom prst="cloudCallout">
            <a:avLst>
              <a:gd name="adj1" fmla="val -64028"/>
              <a:gd name="adj2" fmla="val -111287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600" b="1" dirty="0" smtClean="0"/>
              <a:t>Mások szerint nem elég megalapozott</a:t>
            </a:r>
            <a:endParaRPr lang="hu-HU" sz="2600" b="1" dirty="0"/>
          </a:p>
        </p:txBody>
      </p:sp>
      <p:sp>
        <p:nvSpPr>
          <p:cNvPr id="13" name="Felhő 12"/>
          <p:cNvSpPr/>
          <p:nvPr/>
        </p:nvSpPr>
        <p:spPr>
          <a:xfrm>
            <a:off x="5940152" y="4877200"/>
            <a:ext cx="3203848" cy="1980800"/>
          </a:xfrm>
          <a:prstGeom prst="cloudCallout">
            <a:avLst>
              <a:gd name="adj1" fmla="val 650"/>
              <a:gd name="adj2" fmla="val -99074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600" b="1" dirty="0" smtClean="0"/>
              <a:t>Többszörös intelligencia modell</a:t>
            </a:r>
            <a:endParaRPr lang="hu-HU" sz="2600" b="1" dirty="0"/>
          </a:p>
        </p:txBody>
      </p:sp>
      <p:sp>
        <p:nvSpPr>
          <p:cNvPr id="14" name="Felhő 13"/>
          <p:cNvSpPr/>
          <p:nvPr/>
        </p:nvSpPr>
        <p:spPr>
          <a:xfrm>
            <a:off x="3779912" y="5013176"/>
            <a:ext cx="1907704" cy="1360112"/>
          </a:xfrm>
          <a:prstGeom prst="cloudCallout">
            <a:avLst>
              <a:gd name="adj1" fmla="val 99209"/>
              <a:gd name="adj2" fmla="val -130102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600" b="1" dirty="0" smtClean="0"/>
              <a:t>EQ</a:t>
            </a:r>
            <a:endParaRPr lang="hu-HU" sz="2600" b="1" dirty="0"/>
          </a:p>
        </p:txBody>
      </p:sp>
      <p:sp>
        <p:nvSpPr>
          <p:cNvPr id="15" name="Felhő 14"/>
          <p:cNvSpPr/>
          <p:nvPr/>
        </p:nvSpPr>
        <p:spPr>
          <a:xfrm>
            <a:off x="323528" y="3573016"/>
            <a:ext cx="3888432" cy="2736304"/>
          </a:xfrm>
          <a:prstGeom prst="cloudCallout">
            <a:avLst>
              <a:gd name="adj1" fmla="val 62065"/>
              <a:gd name="adj2" fmla="val -145946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600" b="1" dirty="0" smtClean="0"/>
              <a:t>Megint mások szerint a IQ és EQ összefügg egymással</a:t>
            </a:r>
            <a:endParaRPr lang="hu-HU" sz="2600" b="1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2133600" cy="365125"/>
          </a:xfrm>
        </p:spPr>
        <p:txBody>
          <a:bodyPr/>
          <a:lstStyle/>
          <a:p>
            <a:pPr algn="l">
              <a:defRPr/>
            </a:pPr>
            <a:fld id="{4C97F35C-952D-4B45-AC67-209E6DB9D5CB}" type="slidenum">
              <a:rPr lang="en-US" smtClean="0"/>
              <a:pPr algn="l"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http://www.interaktivtabla.eoldal.hu/img/picture/189/cooperation.jpg"/>
          <p:cNvPicPr>
            <a:picLocks noChangeAspect="1" noChangeArrowheads="1"/>
          </p:cNvPicPr>
          <p:nvPr/>
        </p:nvPicPr>
        <p:blipFill>
          <a:blip r:embed="rId3">
            <a:lum bright="70000" contrast="-70000"/>
          </a:blip>
          <a:srcRect b="17708"/>
          <a:stretch>
            <a:fillRect/>
          </a:stretch>
        </p:blipFill>
        <p:spPr bwMode="auto">
          <a:xfrm>
            <a:off x="-1" y="2132856"/>
            <a:ext cx="7227721" cy="4725144"/>
          </a:xfrm>
          <a:prstGeom prst="rect">
            <a:avLst/>
          </a:prstGeom>
          <a:noFill/>
        </p:spPr>
      </p:pic>
      <p:sp>
        <p:nvSpPr>
          <p:cNvPr id="8" name="Cím 5"/>
          <p:cNvSpPr txBox="1">
            <a:spLocks/>
          </p:cNvSpPr>
          <p:nvPr/>
        </p:nvSpPr>
        <p:spPr>
          <a:xfrm>
            <a:off x="277916" y="546780"/>
            <a:ext cx="8496944" cy="792088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3600" b="1" i="0" u="none" strike="noStrike" kern="1200" cap="none" spc="0" normalizeH="0" baseline="0" noProof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IQ                                 EQ</a:t>
            </a:r>
            <a:endParaRPr kumimoji="0" lang="hu-HU" sz="3600" b="1" i="0" u="none" strike="noStrike" kern="1200" cap="none" spc="0" normalizeH="0" baseline="0" noProof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899592" y="1443987"/>
            <a:ext cx="2880000" cy="5040000"/>
          </a:xfrm>
          <a:prstGeom prst="rect">
            <a:avLst/>
          </a:prstGeom>
          <a:ln/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en-US" dirty="0">
              <a:latin typeface="News Gothic MT"/>
              <a:ea typeface="ＭＳ Ｐゴシック" charset="0"/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5585686" y="1443987"/>
            <a:ext cx="2880000" cy="5040000"/>
          </a:xfrm>
          <a:prstGeom prst="rect">
            <a:avLst/>
          </a:prstGeom>
          <a:ln/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en-US" dirty="0">
              <a:latin typeface="News Gothic MT"/>
              <a:ea typeface="ＭＳ Ｐゴシック" charset="0"/>
            </a:endParaRP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107503" y="1276265"/>
            <a:ext cx="8979371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tabLst>
                <a:tab pos="1616075" algn="ctr"/>
                <a:tab pos="5051425" algn="ctr"/>
              </a:tabLst>
            </a:pPr>
            <a:r>
              <a:rPr lang="en-GB" sz="2800" dirty="0">
                <a:latin typeface="+mn-lt"/>
              </a:rPr>
              <a:t>	</a:t>
            </a:r>
            <a:r>
              <a:rPr lang="hu-HU" dirty="0">
                <a:latin typeface="+mn-lt"/>
              </a:rPr>
              <a:t> </a:t>
            </a:r>
            <a:r>
              <a:rPr lang="hu-HU" dirty="0" smtClean="0">
                <a:latin typeface="+mn-lt"/>
              </a:rPr>
              <a:t>         Bizalom (magunkban)</a:t>
            </a:r>
            <a:r>
              <a:rPr lang="en-GB" dirty="0">
                <a:latin typeface="+mn-lt"/>
              </a:rPr>
              <a:t>	</a:t>
            </a:r>
            <a:r>
              <a:rPr lang="hu-HU" dirty="0" smtClean="0">
                <a:latin typeface="+mn-lt"/>
              </a:rPr>
              <a:t>            </a:t>
            </a:r>
            <a:r>
              <a:rPr lang="hu-HU" dirty="0">
                <a:latin typeface="+mn-lt"/>
              </a:rPr>
              <a:t> </a:t>
            </a:r>
            <a:r>
              <a:rPr lang="hu-HU" dirty="0" smtClean="0">
                <a:latin typeface="+mn-lt"/>
              </a:rPr>
              <a:t>              Bizalom (másokban)</a:t>
            </a:r>
            <a:endParaRPr lang="en-GB" dirty="0">
              <a:latin typeface="+mn-lt"/>
            </a:endParaRPr>
          </a:p>
          <a:p>
            <a:pPr>
              <a:lnSpc>
                <a:spcPct val="150000"/>
              </a:lnSpc>
              <a:spcBef>
                <a:spcPts val="0"/>
              </a:spcBef>
              <a:tabLst>
                <a:tab pos="1616075" algn="ctr"/>
                <a:tab pos="5051425" algn="ctr"/>
              </a:tabLst>
            </a:pPr>
            <a:r>
              <a:rPr lang="en-GB" dirty="0">
                <a:latin typeface="+mn-lt"/>
              </a:rPr>
              <a:t>	</a:t>
            </a:r>
            <a:r>
              <a:rPr lang="hu-HU" dirty="0">
                <a:latin typeface="+mn-lt"/>
              </a:rPr>
              <a:t> </a:t>
            </a:r>
            <a:r>
              <a:rPr lang="hu-HU" dirty="0" smtClean="0">
                <a:latin typeface="+mn-lt"/>
              </a:rPr>
              <a:t>            Tények</a:t>
            </a:r>
            <a:r>
              <a:rPr lang="en-GB" dirty="0">
                <a:latin typeface="+mn-lt"/>
              </a:rPr>
              <a:t>	</a:t>
            </a:r>
            <a:r>
              <a:rPr lang="hu-HU" dirty="0" smtClean="0">
                <a:latin typeface="+mn-lt"/>
              </a:rPr>
              <a:t>                                             Érzelmek</a:t>
            </a:r>
            <a:endParaRPr lang="en-GB" dirty="0">
              <a:latin typeface="+mn-lt"/>
            </a:endParaRPr>
          </a:p>
          <a:p>
            <a:pPr>
              <a:lnSpc>
                <a:spcPct val="150000"/>
              </a:lnSpc>
              <a:spcBef>
                <a:spcPts val="0"/>
              </a:spcBef>
              <a:tabLst>
                <a:tab pos="1616075" algn="ctr"/>
                <a:tab pos="5051425" algn="ctr"/>
              </a:tabLst>
            </a:pPr>
            <a:r>
              <a:rPr lang="en-GB" dirty="0">
                <a:latin typeface="+mn-lt"/>
              </a:rPr>
              <a:t>	</a:t>
            </a:r>
            <a:r>
              <a:rPr lang="hu-HU" dirty="0" smtClean="0">
                <a:latin typeface="+mn-lt"/>
              </a:rPr>
              <a:t>            Megegyezés</a:t>
            </a:r>
            <a:r>
              <a:rPr lang="en-GB" dirty="0">
                <a:latin typeface="+mn-lt"/>
              </a:rPr>
              <a:t>	</a:t>
            </a:r>
            <a:r>
              <a:rPr lang="hu-HU" dirty="0" smtClean="0">
                <a:latin typeface="+mn-lt"/>
              </a:rPr>
              <a:t>                   </a:t>
            </a:r>
            <a:r>
              <a:rPr lang="hu-HU" dirty="0">
                <a:latin typeface="+mn-lt"/>
              </a:rPr>
              <a:t> </a:t>
            </a:r>
            <a:r>
              <a:rPr lang="hu-HU" dirty="0" smtClean="0">
                <a:latin typeface="+mn-lt"/>
              </a:rPr>
              <a:t>                       Kapcsolat</a:t>
            </a:r>
          </a:p>
          <a:p>
            <a:pPr algn="ctr">
              <a:lnSpc>
                <a:spcPct val="150000"/>
              </a:lnSpc>
              <a:spcBef>
                <a:spcPts val="0"/>
              </a:spcBef>
              <a:tabLst>
                <a:tab pos="1616075" algn="ctr"/>
                <a:tab pos="5051425" algn="ctr"/>
              </a:tabLst>
            </a:pPr>
            <a:r>
              <a:rPr lang="hu-HU" dirty="0">
                <a:latin typeface="+mn-lt"/>
              </a:rPr>
              <a:t> </a:t>
            </a:r>
            <a:r>
              <a:rPr lang="hu-HU" dirty="0" smtClean="0">
                <a:latin typeface="+mn-lt"/>
              </a:rPr>
              <a:t>          Törvény</a:t>
            </a:r>
            <a:r>
              <a:rPr lang="en-GB" dirty="0">
                <a:latin typeface="+mn-lt"/>
              </a:rPr>
              <a:t>	</a:t>
            </a:r>
            <a:r>
              <a:rPr lang="hu-HU" dirty="0" smtClean="0">
                <a:latin typeface="+mn-lt"/>
              </a:rPr>
              <a:t>                              Igazság, pártatlanság </a:t>
            </a:r>
          </a:p>
          <a:p>
            <a:pPr algn="ctr">
              <a:lnSpc>
                <a:spcPct val="150000"/>
              </a:lnSpc>
              <a:spcBef>
                <a:spcPts val="0"/>
              </a:spcBef>
              <a:tabLst>
                <a:tab pos="1616075" algn="ctr"/>
                <a:tab pos="5051425" algn="ctr"/>
              </a:tabLst>
            </a:pPr>
            <a:r>
              <a:rPr lang="hu-HU" dirty="0">
                <a:latin typeface="+mn-lt"/>
              </a:rPr>
              <a:t> </a:t>
            </a:r>
            <a:r>
              <a:rPr lang="hu-HU" dirty="0" smtClean="0">
                <a:latin typeface="+mn-lt"/>
              </a:rPr>
              <a:t>                                                                 Társas </a:t>
            </a:r>
            <a:r>
              <a:rPr lang="hu-HU" dirty="0">
                <a:latin typeface="+mn-lt"/>
              </a:rPr>
              <a:t>tudatosság</a:t>
            </a:r>
            <a:r>
              <a:rPr lang="en-GB" dirty="0">
                <a:latin typeface="+mn-lt"/>
              </a:rPr>
              <a:t>	</a:t>
            </a:r>
            <a:r>
              <a:rPr lang="hu-HU" dirty="0" smtClean="0">
                <a:latin typeface="+mn-lt"/>
              </a:rPr>
              <a:t>                                                                            </a:t>
            </a:r>
            <a:endParaRPr lang="en-GB" altLang="ja-JP" dirty="0">
              <a:latin typeface="+mn-lt"/>
            </a:endParaRPr>
          </a:p>
          <a:p>
            <a:pPr>
              <a:lnSpc>
                <a:spcPct val="150000"/>
              </a:lnSpc>
              <a:spcBef>
                <a:spcPts val="0"/>
              </a:spcBef>
              <a:tabLst>
                <a:tab pos="1616075" algn="ctr"/>
                <a:tab pos="5051425" algn="ctr"/>
              </a:tabLst>
            </a:pPr>
            <a:r>
              <a:rPr lang="en-GB" dirty="0">
                <a:latin typeface="+mn-lt"/>
              </a:rPr>
              <a:t>	</a:t>
            </a:r>
            <a:r>
              <a:rPr lang="hu-HU" dirty="0" smtClean="0">
                <a:latin typeface="+mn-lt"/>
              </a:rPr>
              <a:t>                  Saját output                                        M</a:t>
            </a:r>
            <a:r>
              <a:rPr lang="hu-HU" altLang="ja-JP" dirty="0" smtClean="0">
                <a:latin typeface="+mn-lt"/>
              </a:rPr>
              <a:t>ások ismerete</a:t>
            </a:r>
            <a:endParaRPr lang="en-GB" altLang="ja-JP" dirty="0">
              <a:latin typeface="+mn-lt"/>
            </a:endParaRPr>
          </a:p>
          <a:p>
            <a:pPr>
              <a:lnSpc>
                <a:spcPct val="150000"/>
              </a:lnSpc>
              <a:spcBef>
                <a:spcPts val="0"/>
              </a:spcBef>
              <a:tabLst>
                <a:tab pos="1616075" algn="ctr"/>
                <a:tab pos="5051425" algn="ctr"/>
              </a:tabLst>
            </a:pPr>
            <a:r>
              <a:rPr lang="en-GB" dirty="0">
                <a:latin typeface="+mn-lt"/>
              </a:rPr>
              <a:t>	</a:t>
            </a:r>
            <a:r>
              <a:rPr lang="hu-HU" dirty="0" smtClean="0">
                <a:latin typeface="+mn-lt"/>
              </a:rPr>
              <a:t>              Saját szakértelem</a:t>
            </a:r>
            <a:r>
              <a:rPr lang="en-GB" dirty="0">
                <a:latin typeface="+mn-lt"/>
              </a:rPr>
              <a:t>	</a:t>
            </a:r>
            <a:r>
              <a:rPr lang="hu-HU" dirty="0" smtClean="0">
                <a:latin typeface="+mn-lt"/>
              </a:rPr>
              <a:t>                                 Mások inspirálása</a:t>
            </a:r>
            <a:endParaRPr lang="en-GB" altLang="ja-JP" dirty="0">
              <a:latin typeface="+mn-lt"/>
            </a:endParaRPr>
          </a:p>
          <a:p>
            <a:pPr>
              <a:lnSpc>
                <a:spcPct val="150000"/>
              </a:lnSpc>
              <a:spcBef>
                <a:spcPts val="0"/>
              </a:spcBef>
              <a:tabLst>
                <a:tab pos="1616075" algn="ctr"/>
                <a:tab pos="5051425" algn="ctr"/>
              </a:tabLst>
            </a:pPr>
            <a:r>
              <a:rPr lang="en-GB" dirty="0">
                <a:latin typeface="+mn-lt"/>
              </a:rPr>
              <a:t>	</a:t>
            </a:r>
            <a:r>
              <a:rPr lang="hu-HU" dirty="0">
                <a:latin typeface="+mn-lt"/>
              </a:rPr>
              <a:t> </a:t>
            </a:r>
            <a:r>
              <a:rPr lang="hu-HU" dirty="0" smtClean="0">
                <a:latin typeface="+mn-lt"/>
              </a:rPr>
              <a:t>          Mond</a:t>
            </a:r>
            <a:r>
              <a:rPr lang="en-GB" dirty="0">
                <a:latin typeface="+mn-lt"/>
              </a:rPr>
              <a:t>	</a:t>
            </a:r>
            <a:r>
              <a:rPr lang="hu-HU" dirty="0" smtClean="0">
                <a:latin typeface="+mn-lt"/>
              </a:rPr>
              <a:t>                                               Kérdez</a:t>
            </a:r>
            <a:endParaRPr lang="en-GB" dirty="0" smtClean="0">
              <a:latin typeface="+mn-lt"/>
            </a:endParaRPr>
          </a:p>
          <a:p>
            <a:pPr>
              <a:lnSpc>
                <a:spcPct val="150000"/>
              </a:lnSpc>
              <a:spcBef>
                <a:spcPts val="0"/>
              </a:spcBef>
              <a:tabLst>
                <a:tab pos="1616075" algn="ctr"/>
                <a:tab pos="5051425" algn="ctr"/>
              </a:tabLst>
            </a:pPr>
            <a:r>
              <a:rPr lang="en-GB" dirty="0" smtClean="0">
                <a:latin typeface="+mn-lt"/>
              </a:rPr>
              <a:t>	</a:t>
            </a:r>
            <a:r>
              <a:rPr lang="hu-HU" dirty="0" smtClean="0">
                <a:latin typeface="+mn-lt"/>
              </a:rPr>
              <a:t>          Tol</a:t>
            </a:r>
            <a:r>
              <a:rPr lang="en-GB" dirty="0" smtClean="0">
                <a:latin typeface="+mn-lt"/>
              </a:rPr>
              <a:t>	</a:t>
            </a:r>
            <a:r>
              <a:rPr lang="hu-HU" dirty="0" smtClean="0">
                <a:latin typeface="+mn-lt"/>
              </a:rPr>
              <a:t>                                                 Húz</a:t>
            </a:r>
            <a:r>
              <a:rPr lang="en-GB" sz="2800" dirty="0" smtClean="0">
                <a:latin typeface="+mn-lt"/>
              </a:rPr>
              <a:t>	</a:t>
            </a:r>
            <a:endParaRPr lang="en-GB" sz="2800" dirty="0">
              <a:latin typeface="+mn-lt"/>
            </a:endParaRPr>
          </a:p>
        </p:txBody>
      </p:sp>
      <p:sp>
        <p:nvSpPr>
          <p:cNvPr id="2" name="Szövegdoboz 1"/>
          <p:cNvSpPr txBox="1"/>
          <p:nvPr/>
        </p:nvSpPr>
        <p:spPr>
          <a:xfrm>
            <a:off x="1471640" y="3676923"/>
            <a:ext cx="17359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Önvezérlés</a:t>
            </a:r>
            <a:endParaRPr lang="hu-HU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2133600" cy="365125"/>
          </a:xfrm>
        </p:spPr>
        <p:txBody>
          <a:bodyPr/>
          <a:lstStyle/>
          <a:p>
            <a:pPr algn="l">
              <a:defRPr/>
            </a:pPr>
            <a:fld id="{4C97F35C-952D-4B45-AC67-209E6DB9D5CB}" type="slidenum">
              <a:rPr lang="en-US" smtClean="0"/>
              <a:pPr algn="l"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9887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http://www.interaktivtabla.eoldal.hu/img/picture/189/cooperation.jpg"/>
          <p:cNvPicPr>
            <a:picLocks noChangeAspect="1" noChangeArrowheads="1"/>
          </p:cNvPicPr>
          <p:nvPr/>
        </p:nvPicPr>
        <p:blipFill>
          <a:blip r:embed="rId3">
            <a:lum bright="70000" contrast="-70000"/>
          </a:blip>
          <a:srcRect b="17708"/>
          <a:stretch>
            <a:fillRect/>
          </a:stretch>
        </p:blipFill>
        <p:spPr bwMode="auto">
          <a:xfrm>
            <a:off x="-1" y="2132856"/>
            <a:ext cx="7227721" cy="4725144"/>
          </a:xfrm>
          <a:prstGeom prst="rect">
            <a:avLst/>
          </a:prstGeom>
          <a:noFill/>
        </p:spPr>
      </p:pic>
      <p:sp>
        <p:nvSpPr>
          <p:cNvPr id="6" name="Cím 5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hu-HU" b="1" dirty="0" smtClean="0">
                <a:solidFill>
                  <a:srgbClr val="C00000"/>
                </a:solidFill>
              </a:rPr>
              <a:t>A kutatás felvetései</a:t>
            </a:r>
            <a:endParaRPr lang="hu-HU" dirty="0">
              <a:solidFill>
                <a:srgbClr val="C00000"/>
              </a:solidFill>
            </a:endParaRPr>
          </a:p>
        </p:txBody>
      </p:sp>
      <p:sp>
        <p:nvSpPr>
          <p:cNvPr id="12" name="Tartalom helye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623888" indent="-623888" algn="just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hu-HU" sz="3200" dirty="0" smtClean="0">
                <a:latin typeface="+mn-lt"/>
                <a:ea typeface="+mn-ea"/>
              </a:rPr>
              <a:t>A munkaerővel szembeni legfontosabb elvárások között dominánsan EQ elemek találhatók.</a:t>
            </a:r>
          </a:p>
          <a:p>
            <a:pPr marL="623888" indent="-623888" algn="just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defRPr/>
            </a:pPr>
            <a:endParaRPr lang="hu-HU" sz="3200" dirty="0" smtClean="0">
              <a:latin typeface="+mn-lt"/>
              <a:ea typeface="+mn-ea"/>
            </a:endParaRPr>
          </a:p>
          <a:p>
            <a:pPr marL="623888" marR="0" lvl="0" indent="-6238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itchFamily="2" charset="2"/>
              <a:buChar char="q"/>
              <a:tabLst/>
              <a:defRPr/>
            </a:pPr>
            <a:r>
              <a:rPr kumimoji="0" lang="hu-HU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 kkv vezetők a vezetésben, a csoportban való</a:t>
            </a:r>
            <a:r>
              <a:rPr kumimoji="0" lang="hu-HU" sz="3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hu-HU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munkában lényegesnek tartják az érzelmi intelligenciához kapcsolható</a:t>
            </a:r>
            <a:r>
              <a:rPr kumimoji="0" lang="hu-HU" sz="3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képességeket</a:t>
            </a:r>
            <a:r>
              <a:rPr kumimoji="0" lang="hu-HU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623888" marR="0" lvl="0" indent="-6238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Tx/>
              <a:tabLst/>
              <a:defRPr/>
            </a:pPr>
            <a:endParaRPr kumimoji="0" lang="hu-HU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2133600" cy="365125"/>
          </a:xfrm>
        </p:spPr>
        <p:txBody>
          <a:bodyPr/>
          <a:lstStyle/>
          <a:p>
            <a:pPr algn="l">
              <a:defRPr/>
            </a:pPr>
            <a:fld id="{4C97F35C-952D-4B45-AC67-209E6DB9D5CB}" type="slidenum">
              <a:rPr lang="en-US" smtClean="0"/>
              <a:pPr algn="l"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 bldLvl="5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http://www.interaktivtabla.eoldal.hu/img/picture/189/cooperation.jpg"/>
          <p:cNvPicPr>
            <a:picLocks noChangeAspect="1" noChangeArrowheads="1"/>
          </p:cNvPicPr>
          <p:nvPr/>
        </p:nvPicPr>
        <p:blipFill>
          <a:blip r:embed="rId3">
            <a:lum bright="70000" contrast="-70000"/>
          </a:blip>
          <a:srcRect b="17708"/>
          <a:stretch>
            <a:fillRect/>
          </a:stretch>
        </p:blipFill>
        <p:spPr bwMode="auto">
          <a:xfrm>
            <a:off x="-1" y="2132856"/>
            <a:ext cx="7227721" cy="4725144"/>
          </a:xfrm>
          <a:prstGeom prst="rect">
            <a:avLst/>
          </a:prstGeom>
          <a:noFill/>
        </p:spPr>
      </p:pic>
      <p:sp>
        <p:nvSpPr>
          <p:cNvPr id="6" name="Cím 5"/>
          <p:cNvSpPr txBox="1">
            <a:spLocks/>
          </p:cNvSpPr>
          <p:nvPr/>
        </p:nvSpPr>
        <p:spPr>
          <a:xfrm>
            <a:off x="395536" y="260649"/>
            <a:ext cx="8496944" cy="792088"/>
          </a:xfrm>
          <a:prstGeom prst="rect">
            <a:avLst/>
          </a:prstGeom>
        </p:spPr>
        <p:txBody>
          <a:bodyPr>
            <a:normAutofit fontScale="975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4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Primer kutatás</a:t>
            </a:r>
            <a:endParaRPr kumimoji="0" lang="hu-HU" sz="4400" b="1" i="0" u="none" strike="noStrike" kern="1200" cap="none" spc="0" normalizeH="0" baseline="0" noProof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Tartalom helye 2"/>
          <p:cNvSpPr txBox="1">
            <a:spLocks/>
          </p:cNvSpPr>
          <p:nvPr/>
        </p:nvSpPr>
        <p:spPr>
          <a:xfrm>
            <a:off x="467544" y="1124744"/>
            <a:ext cx="8186766" cy="5733256"/>
          </a:xfrm>
          <a:prstGeom prst="rect">
            <a:avLst/>
          </a:prstGeom>
        </p:spPr>
        <p:txBody>
          <a:bodyPr>
            <a:normAutofit fontScale="4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q"/>
              <a:tabLst/>
              <a:defRPr/>
            </a:pPr>
            <a:r>
              <a:rPr kumimoji="0" lang="hu-HU" sz="65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Próbalekérdezés: 2012. február </a:t>
            </a:r>
            <a:r>
              <a:rPr kumimoji="0" lang="hu-HU" sz="65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 kompetenciák körének szűkítése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q"/>
              <a:tabLst/>
              <a:defRPr/>
            </a:pPr>
            <a:r>
              <a:rPr kumimoji="0" lang="hu-HU" sz="65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Minta: KKV vezetők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q"/>
              <a:tabLst/>
              <a:defRPr/>
            </a:pPr>
            <a:r>
              <a:rPr kumimoji="0" lang="hu-HU" sz="65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Mintavétel: véletlenszerű kiválasztás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q"/>
              <a:tabLst/>
              <a:defRPr/>
            </a:pPr>
            <a:r>
              <a:rPr kumimoji="0" lang="hu-HU" sz="65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Kérdezőbiztosok felkészítése: 2012. február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q"/>
              <a:tabLst/>
              <a:defRPr/>
            </a:pPr>
            <a:r>
              <a:rPr kumimoji="0" lang="hu-HU" sz="65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Kérdőívek kitöltetése: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q"/>
              <a:tabLst/>
              <a:defRPr/>
            </a:pPr>
            <a:r>
              <a:rPr kumimoji="0" lang="hu-HU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2012. márciustól októberig (1. fázis)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q"/>
              <a:tabLst/>
              <a:defRPr/>
            </a:pPr>
            <a:r>
              <a:rPr kumimoji="0" lang="hu-HU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2012. november: adatbevitel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q"/>
              <a:tabLst/>
              <a:defRPr/>
            </a:pPr>
            <a:r>
              <a:rPr kumimoji="0" lang="hu-HU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2012. december: elemzés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q"/>
              <a:tabLst/>
              <a:defRPr/>
            </a:pPr>
            <a:r>
              <a:rPr kumimoji="0" lang="hu-HU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(354 beérkezett kérdőív  296 mintában szereplő kérdőív)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q"/>
              <a:tabLst/>
              <a:defRPr/>
            </a:pPr>
            <a:r>
              <a:rPr kumimoji="0" lang="hu-HU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2013. februártól (2. fázis)</a:t>
            </a:r>
          </a:p>
          <a:p>
            <a:endParaRPr lang="hu-HU" sz="3200" dirty="0" smtClean="0">
              <a:latin typeface="+mn-lt"/>
            </a:endParaRPr>
          </a:p>
          <a:p>
            <a:endParaRPr lang="hu-HU" sz="3200" dirty="0" smtClean="0">
              <a:latin typeface="+mn-lt"/>
            </a:endParaRPr>
          </a:p>
          <a:p>
            <a:endParaRPr lang="hu-HU" sz="3200" dirty="0" smtClean="0">
              <a:latin typeface="+mn-lt"/>
            </a:endParaRPr>
          </a:p>
          <a:p>
            <a:r>
              <a:rPr lang="hu-HU" sz="7000" dirty="0" smtClean="0">
                <a:latin typeface="+mn-lt"/>
              </a:rPr>
              <a:t>Matematikai statisztikai program (SPSS 18.0)</a:t>
            </a:r>
          </a:p>
          <a:p>
            <a:endParaRPr lang="hu-HU" sz="2800" dirty="0" smtClean="0">
              <a:latin typeface="+mn-lt"/>
            </a:endParaRPr>
          </a:p>
          <a:p>
            <a:r>
              <a:rPr lang="hu-HU" sz="7000" dirty="0" smtClean="0">
                <a:latin typeface="+mn-lt"/>
              </a:rPr>
              <a:t>Egyváltozós elemzések:</a:t>
            </a:r>
          </a:p>
          <a:p>
            <a:r>
              <a:rPr lang="hu-HU" sz="7000" dirty="0" smtClean="0">
                <a:latin typeface="+mn-lt"/>
              </a:rPr>
              <a:t>Gyakoriság, </a:t>
            </a:r>
            <a:r>
              <a:rPr lang="hu-HU" sz="7000" dirty="0" err="1" smtClean="0">
                <a:latin typeface="+mn-lt"/>
              </a:rPr>
              <a:t>módusz</a:t>
            </a:r>
            <a:r>
              <a:rPr lang="hu-HU" sz="7000" dirty="0" smtClean="0">
                <a:latin typeface="+mn-lt"/>
              </a:rPr>
              <a:t>, variancia</a:t>
            </a:r>
            <a:endParaRPr kumimoji="0" lang="hu-HU" sz="7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2133600" cy="365125"/>
          </a:xfrm>
        </p:spPr>
        <p:txBody>
          <a:bodyPr/>
          <a:lstStyle/>
          <a:p>
            <a:pPr algn="l">
              <a:defRPr/>
            </a:pPr>
            <a:fld id="{4C97F35C-952D-4B45-AC67-209E6DB9D5CB}" type="slidenum">
              <a:rPr lang="en-US" smtClean="0"/>
              <a:pPr algn="l"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http://www.interaktivtabla.eoldal.hu/img/picture/189/cooperation.jpg"/>
          <p:cNvPicPr>
            <a:picLocks noChangeAspect="1" noChangeArrowheads="1"/>
          </p:cNvPicPr>
          <p:nvPr/>
        </p:nvPicPr>
        <p:blipFill>
          <a:blip r:embed="rId3">
            <a:lum bright="70000" contrast="-70000"/>
          </a:blip>
          <a:srcRect b="17708"/>
          <a:stretch>
            <a:fillRect/>
          </a:stretch>
        </p:blipFill>
        <p:spPr bwMode="auto">
          <a:xfrm>
            <a:off x="-1" y="2132856"/>
            <a:ext cx="7227721" cy="4725144"/>
          </a:xfrm>
          <a:prstGeom prst="rect">
            <a:avLst/>
          </a:prstGeom>
          <a:noFill/>
        </p:spPr>
      </p:pic>
      <p:sp>
        <p:nvSpPr>
          <p:cNvPr id="11" name="Cím 5"/>
          <p:cNvSpPr txBox="1">
            <a:spLocks/>
          </p:cNvSpPr>
          <p:nvPr/>
        </p:nvSpPr>
        <p:spPr>
          <a:xfrm>
            <a:off x="0" y="0"/>
            <a:ext cx="9144000" cy="792088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35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A megkérdezettek megoszlása méret és cégforma szerint</a:t>
            </a:r>
            <a:endParaRPr kumimoji="0" lang="hu-HU" sz="3500" b="1" i="0" u="none" strike="noStrike" kern="1200" cap="none" spc="0" normalizeH="0" noProof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4" name="Diagram 13"/>
          <p:cNvGraphicFramePr/>
          <p:nvPr/>
        </p:nvGraphicFramePr>
        <p:xfrm>
          <a:off x="0" y="1052736"/>
          <a:ext cx="9144000" cy="3143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Diagram 14"/>
          <p:cNvGraphicFramePr/>
          <p:nvPr>
            <p:extLst>
              <p:ext uri="{D42A27DB-BD31-4B8C-83A1-F6EECF244321}">
                <p14:modId xmlns="" xmlns:p14="http://schemas.microsoft.com/office/powerpoint/2010/main" val="165703380"/>
              </p:ext>
            </p:extLst>
          </p:nvPr>
        </p:nvGraphicFramePr>
        <p:xfrm>
          <a:off x="0" y="3704226"/>
          <a:ext cx="9144000" cy="3071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16" name="Egyenes összekötő 15"/>
          <p:cNvCxnSpPr/>
          <p:nvPr/>
        </p:nvCxnSpPr>
        <p:spPr>
          <a:xfrm>
            <a:off x="0" y="3714752"/>
            <a:ext cx="91440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4C97F35C-952D-4B45-AC67-209E6DB9D5C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5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http://www.interaktivtabla.eoldal.hu/img/picture/189/cooperation.jpg"/>
          <p:cNvPicPr>
            <a:picLocks noChangeAspect="1" noChangeArrowheads="1"/>
          </p:cNvPicPr>
          <p:nvPr/>
        </p:nvPicPr>
        <p:blipFill>
          <a:blip r:embed="rId3">
            <a:lum bright="70000" contrast="-70000"/>
          </a:blip>
          <a:srcRect b="17708"/>
          <a:stretch>
            <a:fillRect/>
          </a:stretch>
        </p:blipFill>
        <p:spPr bwMode="auto">
          <a:xfrm>
            <a:off x="-1" y="2132856"/>
            <a:ext cx="7227721" cy="4725144"/>
          </a:xfrm>
          <a:prstGeom prst="rect">
            <a:avLst/>
          </a:prstGeom>
          <a:noFill/>
        </p:spPr>
      </p:pic>
      <p:sp>
        <p:nvSpPr>
          <p:cNvPr id="11" name="Cím 5"/>
          <p:cNvSpPr txBox="1">
            <a:spLocks/>
          </p:cNvSpPr>
          <p:nvPr/>
        </p:nvSpPr>
        <p:spPr>
          <a:xfrm>
            <a:off x="395536" y="260649"/>
            <a:ext cx="8496944" cy="792088"/>
          </a:xfrm>
          <a:prstGeom prst="rect">
            <a:avLst/>
          </a:prstGeom>
        </p:spPr>
        <p:txBody>
          <a:bodyPr>
            <a:normAutofit fontScale="975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4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Eredmények</a:t>
            </a:r>
            <a:endParaRPr kumimoji="0" lang="hu-HU" sz="4400" b="1" i="0" u="none" strike="noStrike" kern="1200" cap="none" spc="0" normalizeH="0" baseline="0" noProof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2" name="Táblázat 11"/>
          <p:cNvGraphicFramePr>
            <a:graphicFrameLocks noGrp="1"/>
          </p:cNvGraphicFramePr>
          <p:nvPr/>
        </p:nvGraphicFramePr>
        <p:xfrm>
          <a:off x="214282" y="1071546"/>
          <a:ext cx="4645749" cy="5599664"/>
        </p:xfrm>
        <a:graphic>
          <a:graphicData uri="http://schemas.openxmlformats.org/drawingml/2006/table">
            <a:tbl>
              <a:tblPr/>
              <a:tblGrid>
                <a:gridCol w="451533"/>
                <a:gridCol w="2363497"/>
                <a:gridCol w="401141"/>
                <a:gridCol w="604447"/>
                <a:gridCol w="825131"/>
              </a:tblGrid>
              <a:tr h="338667"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EQ/IQ</a:t>
                      </a: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Készségek, képességek</a:t>
                      </a: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N</a:t>
                      </a: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%</a:t>
                      </a: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Mean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407" marR="9407" marT="94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667"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EQ</a:t>
                      </a:r>
                    </a:p>
                  </a:txBody>
                  <a:tcPr marL="9407" marR="9407" marT="94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Megbízhatóság</a:t>
                      </a:r>
                    </a:p>
                  </a:txBody>
                  <a:tcPr marL="9407" marR="9407" marT="94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188</a:t>
                      </a:r>
                    </a:p>
                  </a:txBody>
                  <a:tcPr marL="9407" marR="9407" marT="94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54,2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407" marR="9407" marT="94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5,7128</a:t>
                      </a:r>
                    </a:p>
                  </a:txBody>
                  <a:tcPr marL="9407" marR="9407" marT="94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667"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407" marR="9407" marT="94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Pontos, precíz munkavégzés</a:t>
                      </a:r>
                    </a:p>
                  </a:txBody>
                  <a:tcPr marL="9407" marR="9407" marT="94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137</a:t>
                      </a:r>
                    </a:p>
                  </a:txBody>
                  <a:tcPr marL="9407" marR="9407" marT="94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39,5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407" marR="9407" marT="94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5,6569</a:t>
                      </a:r>
                    </a:p>
                  </a:txBody>
                  <a:tcPr marL="9407" marR="9407" marT="94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667"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407" marR="9407" marT="94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Szaktudás alkalmazása a gyakorlatban</a:t>
                      </a:r>
                    </a:p>
                  </a:txBody>
                  <a:tcPr marL="9407" marR="9407" marT="94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134</a:t>
                      </a:r>
                    </a:p>
                  </a:txBody>
                  <a:tcPr marL="9407" marR="9407" marT="94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38,6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407" marR="9407" marT="94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5,6194</a:t>
                      </a:r>
                    </a:p>
                  </a:txBody>
                  <a:tcPr marL="9407" marR="9407" marT="94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667"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EQ</a:t>
                      </a:r>
                    </a:p>
                  </a:txBody>
                  <a:tcPr marL="9407" marR="9407" marT="94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Stressztűrő</a:t>
                      </a:r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képesség</a:t>
                      </a:r>
                    </a:p>
                  </a:txBody>
                  <a:tcPr marL="9407" marR="9407" marT="94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120</a:t>
                      </a:r>
                    </a:p>
                  </a:txBody>
                  <a:tcPr marL="9407" marR="9407" marT="94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34,6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407" marR="9407" marT="94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5,0917</a:t>
                      </a:r>
                    </a:p>
                  </a:txBody>
                  <a:tcPr marL="9407" marR="9407" marT="94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667">
                <a:tc>
                  <a:txBody>
                    <a:bodyPr/>
                    <a:lstStyle/>
                    <a:p>
                      <a:pPr algn="ctr" fontAlgn="b"/>
                      <a:endParaRPr lang="hu-HU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407" marR="9407" marT="94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Problémamegoldási</a:t>
                      </a:r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készség</a:t>
                      </a:r>
                    </a:p>
                  </a:txBody>
                  <a:tcPr marL="9407" marR="9407" marT="94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113</a:t>
                      </a:r>
                    </a:p>
                  </a:txBody>
                  <a:tcPr marL="9407" marR="9407" marT="94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32,6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407" marR="9407" marT="94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5,2743</a:t>
                      </a:r>
                    </a:p>
                  </a:txBody>
                  <a:tcPr marL="9407" marR="9407" marT="94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667">
                <a:tc>
                  <a:txBody>
                    <a:bodyPr/>
                    <a:lstStyle/>
                    <a:p>
                      <a:pPr algn="ctr" fontAlgn="b"/>
                      <a:endParaRPr lang="hu-HU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407" marR="9407" marT="94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Terhelhetőség, munkabírás</a:t>
                      </a:r>
                    </a:p>
                  </a:txBody>
                  <a:tcPr marL="9407" marR="9407" marT="94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95</a:t>
                      </a:r>
                    </a:p>
                  </a:txBody>
                  <a:tcPr marL="9407" marR="9407" marT="94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27,4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407" marR="9407" marT="94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5,3684</a:t>
                      </a:r>
                    </a:p>
                  </a:txBody>
                  <a:tcPr marL="9407" marR="9407" marT="94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667"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EQ</a:t>
                      </a:r>
                    </a:p>
                  </a:txBody>
                  <a:tcPr marL="9407" marR="9407" marT="94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Kommunikációs képesség</a:t>
                      </a:r>
                    </a:p>
                  </a:txBody>
                  <a:tcPr marL="9407" marR="9407" marT="94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80</a:t>
                      </a:r>
                    </a:p>
                  </a:txBody>
                  <a:tcPr marL="9407" marR="9407" marT="94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23,1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407" marR="9407" marT="94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5,3625</a:t>
                      </a:r>
                    </a:p>
                  </a:txBody>
                  <a:tcPr marL="9407" marR="9407" marT="94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667"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EQ</a:t>
                      </a:r>
                    </a:p>
                  </a:txBody>
                  <a:tcPr marL="9407" marR="9407" marT="94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Nyelvtudás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407" marR="9407" marT="94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64</a:t>
                      </a:r>
                    </a:p>
                  </a:txBody>
                  <a:tcPr marL="9407" marR="9407" marT="94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18,4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407" marR="9407" marT="94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5,3438</a:t>
                      </a:r>
                    </a:p>
                  </a:txBody>
                  <a:tcPr marL="9407" marR="9407" marT="94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667"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407" marR="9407" marT="94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Önállóság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407" marR="9407" marT="94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57</a:t>
                      </a:r>
                    </a:p>
                  </a:txBody>
                  <a:tcPr marL="9407" marR="9407" marT="94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16,4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407" marR="9407" marT="94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5,0702</a:t>
                      </a:r>
                    </a:p>
                  </a:txBody>
                  <a:tcPr marL="9407" marR="9407" marT="94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667"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EQ</a:t>
                      </a:r>
                    </a:p>
                  </a:txBody>
                  <a:tcPr marL="9407" marR="9407" marT="94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Együttműküdés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407" marR="9407" marT="94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55</a:t>
                      </a:r>
                    </a:p>
                  </a:txBody>
                  <a:tcPr marL="9407" marR="9407" marT="94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15,9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407" marR="9407" marT="94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4,9818</a:t>
                      </a:r>
                    </a:p>
                  </a:txBody>
                  <a:tcPr marL="9407" marR="9407" marT="94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667"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EQ</a:t>
                      </a:r>
                    </a:p>
                  </a:txBody>
                  <a:tcPr marL="9407" marR="9407" marT="94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Kapcsolattartás, -építés képessége</a:t>
                      </a:r>
                    </a:p>
                  </a:txBody>
                  <a:tcPr marL="9407" marR="9407" marT="94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50</a:t>
                      </a:r>
                    </a:p>
                  </a:txBody>
                  <a:tcPr marL="9407" marR="9407" marT="94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14,4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407" marR="9407" marT="94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5,16</a:t>
                      </a:r>
                    </a:p>
                  </a:txBody>
                  <a:tcPr marL="9407" marR="9407" marT="940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Táblázat 14"/>
          <p:cNvGraphicFramePr>
            <a:graphicFrameLocks noGrp="1"/>
          </p:cNvGraphicFramePr>
          <p:nvPr/>
        </p:nvGraphicFramePr>
        <p:xfrm>
          <a:off x="5004048" y="1340768"/>
          <a:ext cx="4139953" cy="4642485"/>
        </p:xfrm>
        <a:graphic>
          <a:graphicData uri="http://schemas.openxmlformats.org/drawingml/2006/table">
            <a:tbl>
              <a:tblPr/>
              <a:tblGrid>
                <a:gridCol w="495803"/>
                <a:gridCol w="1845913"/>
                <a:gridCol w="392828"/>
                <a:gridCol w="499616"/>
                <a:gridCol w="905793"/>
              </a:tblGrid>
              <a:tr h="3429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EQ/IQ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Készségek, képességek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Mean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EQ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Önfejlesztés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13,8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5,1667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Számítógépes </a:t>
                      </a:r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ismeret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13,5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5,1489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EQ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Munka iránti alázat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11,5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5,075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EQ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Szervezési készség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7,8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EQ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Proaktivitás, kezdeményezőkészség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6,</a:t>
                      </a:r>
                      <a:r>
                        <a:rPr lang="hu-HU" sz="1800" b="0" i="0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6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4,7826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Analitikus szemlélet, elemzőkészség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6,3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4,3182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EQ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Más emberek motiválásának képessége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3,7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4,6154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4C97F35C-952D-4B45-AC67-209E6DB9D5C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Téglalap 6"/>
          <p:cNvSpPr/>
          <p:nvPr/>
        </p:nvSpPr>
        <p:spPr>
          <a:xfrm>
            <a:off x="3059832" y="1052736"/>
            <a:ext cx="360040" cy="5616624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lt1">
                  <a:alpha val="40000"/>
                </a:schemeClr>
              </a:solidFill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7380312" y="1340768"/>
            <a:ext cx="360040" cy="4680520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lt1">
                  <a:alpha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http://www.interaktivtabla.eoldal.hu/img/picture/189/cooperation.jpg"/>
          <p:cNvPicPr>
            <a:picLocks noChangeAspect="1" noChangeArrowheads="1"/>
          </p:cNvPicPr>
          <p:nvPr/>
        </p:nvPicPr>
        <p:blipFill>
          <a:blip r:embed="rId3">
            <a:lum bright="70000" contrast="-70000"/>
          </a:blip>
          <a:srcRect b="17708"/>
          <a:stretch>
            <a:fillRect/>
          </a:stretch>
        </p:blipFill>
        <p:spPr bwMode="auto">
          <a:xfrm>
            <a:off x="-1" y="2132856"/>
            <a:ext cx="7227721" cy="4725144"/>
          </a:xfrm>
          <a:prstGeom prst="rect">
            <a:avLst/>
          </a:prstGeom>
          <a:noFill/>
        </p:spPr>
      </p:pic>
      <p:sp>
        <p:nvSpPr>
          <p:cNvPr id="11" name="Cím 5"/>
          <p:cNvSpPr txBox="1">
            <a:spLocks/>
          </p:cNvSpPr>
          <p:nvPr/>
        </p:nvSpPr>
        <p:spPr>
          <a:xfrm>
            <a:off x="395536" y="260649"/>
            <a:ext cx="8496944" cy="792088"/>
          </a:xfrm>
          <a:prstGeom prst="rect">
            <a:avLst/>
          </a:prstGeom>
        </p:spPr>
        <p:txBody>
          <a:bodyPr>
            <a:normAutofit fontScale="975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4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Eredmények</a:t>
            </a:r>
            <a:endParaRPr kumimoji="0" lang="hu-HU" sz="4400" b="1" i="0" u="none" strike="noStrike" kern="1200" cap="none" spc="0" normalizeH="0" baseline="0" noProof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3" name="Táblázat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41741460"/>
              </p:ext>
            </p:extLst>
          </p:nvPr>
        </p:nvGraphicFramePr>
        <p:xfrm>
          <a:off x="0" y="1226820"/>
          <a:ext cx="4176463" cy="5631180"/>
        </p:xfrm>
        <a:graphic>
          <a:graphicData uri="http://schemas.openxmlformats.org/drawingml/2006/table">
            <a:tbl>
              <a:tblPr/>
              <a:tblGrid>
                <a:gridCol w="734603"/>
                <a:gridCol w="1731213"/>
                <a:gridCol w="395555"/>
                <a:gridCol w="657546"/>
                <a:gridCol w="657546"/>
              </a:tblGrid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EQ/IQ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Képességek,</a:t>
                      </a:r>
                    </a:p>
                    <a:p>
                      <a:pPr algn="ctr" fontAlgn="b"/>
                      <a:r>
                        <a:rPr lang="hu-HU" sz="18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készségek</a:t>
                      </a:r>
                      <a:endParaRPr lang="hu-HU" sz="18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i="0" u="none" strike="noStrike" dirty="0" err="1">
                          <a:solidFill>
                            <a:schemeClr val="tx1"/>
                          </a:solidFill>
                          <a:latin typeface="+mn-lt"/>
                        </a:rPr>
                        <a:t>Mean</a:t>
                      </a:r>
                      <a:endParaRPr lang="hu-HU" sz="18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EQ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Megbízhatóság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188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54,20</a:t>
                      </a:r>
                      <a:endParaRPr lang="hu-HU" sz="18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5,7128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Pontos, precíz munkavégzés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137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39,50</a:t>
                      </a:r>
                      <a:endParaRPr lang="hu-HU" sz="18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5,6569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Szaktudás alkalmazása a gyakorlatban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134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38,60</a:t>
                      </a:r>
                      <a:endParaRPr lang="hu-HU" sz="18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5,6194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Terhelhetőség, munkabírás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27,40</a:t>
                      </a:r>
                      <a:endParaRPr lang="hu-HU" sz="18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5,3684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EQ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Kommunikációs képesség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23,10</a:t>
                      </a:r>
                      <a:endParaRPr lang="hu-HU" sz="18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5,3625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endParaRPr lang="hu-HU" sz="18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Nyelvtudás</a:t>
                      </a:r>
                      <a:endParaRPr lang="hu-HU" sz="18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18,40</a:t>
                      </a:r>
                      <a:endParaRPr lang="hu-HU" sz="18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5,3438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Problémamegol-dási</a:t>
                      </a:r>
                      <a:r>
                        <a:rPr lang="hu-HU" sz="18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hu-HU" sz="1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készség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113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32,60</a:t>
                      </a:r>
                      <a:endParaRPr lang="hu-HU" sz="18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5,2743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EQ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Önfejlesztés</a:t>
                      </a:r>
                      <a:endParaRPr lang="hu-HU" sz="18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13,80</a:t>
                      </a:r>
                      <a:endParaRPr lang="hu-HU" sz="18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5,1667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EQ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Kapcsolattartás, -építés képessége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14,40</a:t>
                      </a:r>
                      <a:endParaRPr lang="hu-HU" sz="18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5,16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Számítógépes </a:t>
                      </a:r>
                      <a:r>
                        <a:rPr lang="hu-HU" sz="18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ismeret</a:t>
                      </a:r>
                      <a:endParaRPr lang="hu-HU" sz="18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13,50</a:t>
                      </a:r>
                      <a:endParaRPr lang="hu-HU" sz="18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5,1489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Táblázat 1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70223640"/>
              </p:ext>
            </p:extLst>
          </p:nvPr>
        </p:nvGraphicFramePr>
        <p:xfrm>
          <a:off x="4500563" y="1844824"/>
          <a:ext cx="4643437" cy="3966210"/>
        </p:xfrm>
        <a:graphic>
          <a:graphicData uri="http://schemas.openxmlformats.org/drawingml/2006/table">
            <a:tbl>
              <a:tblPr/>
              <a:tblGrid>
                <a:gridCol w="780628"/>
                <a:gridCol w="2219107"/>
                <a:gridCol w="405224"/>
                <a:gridCol w="491181"/>
                <a:gridCol w="747297"/>
              </a:tblGrid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EQ/IQ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Képességek,</a:t>
                      </a:r>
                    </a:p>
                    <a:p>
                      <a:pPr algn="ctr" fontAlgn="b"/>
                      <a:r>
                        <a:rPr lang="hu-HU" sz="18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készségek</a:t>
                      </a:r>
                      <a:endParaRPr lang="hu-HU" sz="18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1" i="0" u="none" strike="noStrike" dirty="0" err="1">
                          <a:solidFill>
                            <a:schemeClr val="tx1"/>
                          </a:solidFill>
                          <a:latin typeface="+mn-lt"/>
                        </a:rPr>
                        <a:t>Mean</a:t>
                      </a:r>
                      <a:endParaRPr lang="hu-HU" sz="18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495"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EQ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Stressztűrő</a:t>
                      </a:r>
                      <a:r>
                        <a:rPr lang="hu-HU" sz="18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 képesség</a:t>
                      </a:r>
                      <a:endParaRPr lang="hu-HU" sz="18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120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34,6</a:t>
                      </a:r>
                      <a:endParaRPr lang="hu-HU" sz="18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5,0917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hu-HU" sz="18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Munka</a:t>
                      </a:r>
                      <a:r>
                        <a:rPr lang="hu-HU" sz="1800" b="0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iránti alázat</a:t>
                      </a:r>
                      <a:endParaRPr lang="hu-HU" sz="18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40</a:t>
                      </a:r>
                      <a:endParaRPr lang="hu-HU" sz="18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11,5</a:t>
                      </a:r>
                      <a:endParaRPr lang="hu-HU" sz="18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5,075</a:t>
                      </a:r>
                      <a:endParaRPr lang="hu-HU" sz="18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 </a:t>
                      </a:r>
                      <a:r>
                        <a:rPr lang="hu-HU" sz="18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EQ</a:t>
                      </a:r>
                      <a:endParaRPr lang="hu-HU" sz="18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Önállóság</a:t>
                      </a:r>
                      <a:endParaRPr lang="hu-HU" sz="18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16,4</a:t>
                      </a:r>
                      <a:endParaRPr lang="hu-HU" sz="18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5,0702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EQ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Szervezési </a:t>
                      </a:r>
                      <a:r>
                        <a:rPr lang="hu-HU" sz="1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készség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7,8</a:t>
                      </a:r>
                      <a:endParaRPr lang="hu-HU" sz="18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EQ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Együttműködés</a:t>
                      </a:r>
                      <a:endParaRPr lang="hu-HU" sz="18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15,9</a:t>
                      </a:r>
                      <a:endParaRPr lang="hu-HU" sz="18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4,9818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EQ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Proaktivitás, kezdeményezőkészség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6,</a:t>
                      </a:r>
                      <a:r>
                        <a:rPr lang="hu-HU" sz="1800" b="0" i="0" u="none" strike="noStrike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  <a:endParaRPr lang="hu-HU" sz="18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4,7826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EQ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Más emberek motiválásának képessége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3,7</a:t>
                      </a:r>
                      <a:endParaRPr lang="hu-HU" sz="18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4,6154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Analitikus szemlélet, elemzőkészség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6,3</a:t>
                      </a:r>
                      <a:endParaRPr lang="hu-HU" sz="18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4,3182 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4C97F35C-952D-4B45-AC67-209E6DB9D5C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7" name="Téglalap 6"/>
          <p:cNvSpPr/>
          <p:nvPr/>
        </p:nvSpPr>
        <p:spPr>
          <a:xfrm>
            <a:off x="3491880" y="1268760"/>
            <a:ext cx="720080" cy="5589240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lt1">
                  <a:alpha val="40000"/>
                </a:schemeClr>
              </a:solidFill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8388424" y="1844824"/>
            <a:ext cx="755576" cy="3960440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lt1">
                  <a:alpha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éni 1. sém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3931</TotalTime>
  <Words>801</Words>
  <Application>Microsoft Office PowerPoint</Application>
  <PresentationFormat>Diavetítés a képernyőre (4:3 oldalarány)</PresentationFormat>
  <Paragraphs>373</Paragraphs>
  <Slides>13</Slides>
  <Notes>13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4" baseType="lpstr">
      <vt:lpstr>Office-téma</vt:lpstr>
      <vt:lpstr>Egyedül nem megy?!  - avagy Mit ér a megszerzett, de megosztatlan tudás?</vt:lpstr>
      <vt:lpstr>A vállalati nagyságstruktúra részesedése a foglalkoztatásból és a hozzáadott értékből Mo-n és az EU-ban</vt:lpstr>
      <vt:lpstr>3. dia</vt:lpstr>
      <vt:lpstr>4. dia</vt:lpstr>
      <vt:lpstr>A kutatás felvetései</vt:lpstr>
      <vt:lpstr>6. dia</vt:lpstr>
      <vt:lpstr>7. dia</vt:lpstr>
      <vt:lpstr>8. dia</vt:lpstr>
      <vt:lpstr>9. dia</vt:lpstr>
      <vt:lpstr>          Az EQ kvadránsa</vt:lpstr>
      <vt:lpstr>11. dia</vt:lpstr>
      <vt:lpstr>12. dia</vt:lpstr>
      <vt:lpstr>13.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hetty</dc:creator>
  <cp:lastModifiedBy>Informatika</cp:lastModifiedBy>
  <cp:revision>126</cp:revision>
  <cp:lastPrinted>2013-03-06T16:18:02Z</cp:lastPrinted>
  <dcterms:created xsi:type="dcterms:W3CDTF">2003-11-29T11:29:35Z</dcterms:created>
  <dcterms:modified xsi:type="dcterms:W3CDTF">2013-03-12T08:52:55Z</dcterms:modified>
</cp:coreProperties>
</file>