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19" r:id="rId1"/>
  </p:sldMasterIdLst>
  <p:notesMasterIdLst>
    <p:notesMasterId r:id="rId15"/>
  </p:notesMasterIdLst>
  <p:handoutMasterIdLst>
    <p:handoutMasterId r:id="rId16"/>
  </p:handoutMasterIdLst>
  <p:sldIdLst>
    <p:sldId id="447" r:id="rId2"/>
    <p:sldId id="471" r:id="rId3"/>
    <p:sldId id="459" r:id="rId4"/>
    <p:sldId id="489" r:id="rId5"/>
    <p:sldId id="472" r:id="rId6"/>
    <p:sldId id="479" r:id="rId7"/>
    <p:sldId id="458" r:id="rId8"/>
    <p:sldId id="491" r:id="rId9"/>
    <p:sldId id="490" r:id="rId10"/>
    <p:sldId id="492" r:id="rId11"/>
    <p:sldId id="486" r:id="rId12"/>
    <p:sldId id="481" r:id="rId13"/>
    <p:sldId id="457" r:id="rId14"/>
  </p:sldIdLst>
  <p:sldSz cx="9144000" cy="6858000" type="screen4x3"/>
  <p:notesSz cx="68119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83390" autoAdjust="0"/>
  </p:normalViewPr>
  <p:slideViewPr>
    <p:cSldViewPr>
      <p:cViewPr>
        <p:scale>
          <a:sx n="60" d="100"/>
          <a:sy n="60" d="100"/>
        </p:scale>
        <p:origin x="-137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uditka\My%20Documents\PhD\FSZ_SAJAT_CIKK\TABLAZAT_12_11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datok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299212598425261E-2"/>
          <c:y val="9.4822847020557099E-2"/>
          <c:w val="0.58418974190726058"/>
          <c:h val="0.78611205139103457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tx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2.1850618107475288E-2"/>
                  <c:y val="4.9448472801590371E-3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9,8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1.2700940748725775E-2"/>
                  <c:y val="-5.2431351788836733E-2"/>
                </c:manualLayout>
              </c:layout>
              <c:tx>
                <c:rich>
                  <a:bodyPr/>
                  <a:lstStyle/>
                  <a:p>
                    <a:r>
                      <a:rPr lang="hu-HU"/>
                      <a:t>17,1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1.3833333333333357E-2"/>
                  <c:y val="5.385644502770488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73</a:t>
                    </a:r>
                    <a:r>
                      <a:rPr lang="hu-HU"/>
                      <a:t>,1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Munka1!$A$2:$A$4</c:f>
              <c:strCache>
                <c:ptCount val="3"/>
                <c:pt idx="0">
                  <c:v>Középvállalat</c:v>
                </c:pt>
                <c:pt idx="1">
                  <c:v>Kisvállalkozás</c:v>
                </c:pt>
                <c:pt idx="2">
                  <c:v>Mikrovállalkozás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17.2</c:v>
                </c:pt>
                <c:pt idx="2">
                  <c:v>73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3947736220472462"/>
          <c:y val="2.6701475405246568E-2"/>
          <c:w val="0.35879794352286931"/>
          <c:h val="0.63498736348620166"/>
        </c:manualLayout>
      </c:layout>
    </c:legend>
    <c:plotVisOnly val="1"/>
    <c:dispBlanksAs val="zero"/>
  </c:chart>
  <c:txPr>
    <a:bodyPr/>
    <a:lstStyle/>
    <a:p>
      <a:pPr>
        <a:defRPr sz="2400" b="1">
          <a:latin typeface="+mn-lt"/>
        </a:defRPr>
      </a:pPr>
      <a:endParaRPr lang="hu-H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Munka2!$T$12</c:f>
              <c:strCache>
                <c:ptCount val="1"/>
                <c:pt idx="0">
                  <c:v>férfi</c:v>
                </c:pt>
              </c:strCache>
            </c:strRef>
          </c:tx>
          <c:spPr>
            <a:solidFill>
              <a:schemeClr val="tx1"/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Munka2!$U$11:$W$11</c:f>
              <c:strCache>
                <c:ptCount val="3"/>
                <c:pt idx="0">
                  <c:v>Néha</c:v>
                </c:pt>
                <c:pt idx="1">
                  <c:v>Gyakran</c:v>
                </c:pt>
                <c:pt idx="2">
                  <c:v>Teljes mértékben</c:v>
                </c:pt>
              </c:strCache>
            </c:strRef>
          </c:cat>
          <c:val>
            <c:numRef>
              <c:f>Munka2!$U$12:$W$12</c:f>
              <c:numCache>
                <c:formatCode>0%</c:formatCode>
                <c:ptCount val="3"/>
                <c:pt idx="0">
                  <c:v>6.666666666666668E-2</c:v>
                </c:pt>
                <c:pt idx="1">
                  <c:v>0.66666666666666663</c:v>
                </c:pt>
                <c:pt idx="2">
                  <c:v>0.26666666666666738</c:v>
                </c:pt>
              </c:numCache>
            </c:numRef>
          </c:val>
        </c:ser>
        <c:ser>
          <c:idx val="1"/>
          <c:order val="1"/>
          <c:tx>
            <c:strRef>
              <c:f>Munka2!$T$13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Munka2!$U$11:$W$11</c:f>
              <c:strCache>
                <c:ptCount val="3"/>
                <c:pt idx="0">
                  <c:v>Néha</c:v>
                </c:pt>
                <c:pt idx="1">
                  <c:v>Gyakran</c:v>
                </c:pt>
                <c:pt idx="2">
                  <c:v>Teljes mértékben</c:v>
                </c:pt>
              </c:strCache>
            </c:strRef>
          </c:cat>
          <c:val>
            <c:numRef>
              <c:f>Munka2!$U$13:$W$13</c:f>
              <c:numCache>
                <c:formatCode>0%</c:formatCode>
                <c:ptCount val="3"/>
                <c:pt idx="0">
                  <c:v>2.0000000000000011E-2</c:v>
                </c:pt>
                <c:pt idx="1">
                  <c:v>0.24000000000000021</c:v>
                </c:pt>
                <c:pt idx="2">
                  <c:v>0.74000000000000243</c:v>
                </c:pt>
              </c:numCache>
            </c:numRef>
          </c:val>
        </c:ser>
        <c:axId val="69356160"/>
        <c:axId val="69370240"/>
      </c:barChart>
      <c:catAx>
        <c:axId val="69356160"/>
        <c:scaling>
          <c:orientation val="minMax"/>
        </c:scaling>
        <c:axPos val="l"/>
        <c:majorTickMark val="none"/>
        <c:tickLblPos val="nextTo"/>
        <c:crossAx val="69370240"/>
        <c:crosses val="autoZero"/>
        <c:auto val="1"/>
        <c:lblAlgn val="ctr"/>
        <c:lblOffset val="100"/>
      </c:catAx>
      <c:valAx>
        <c:axId val="69370240"/>
        <c:scaling>
          <c:orientation val="minMax"/>
        </c:scaling>
        <c:axPos val="b"/>
        <c:numFmt formatCode="0%" sourceLinked="1"/>
        <c:majorTickMark val="none"/>
        <c:tickLblPos val="nextTo"/>
        <c:crossAx val="6935616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noFill/>
    </a:ln>
  </c:spPr>
  <c:txPr>
    <a:bodyPr/>
    <a:lstStyle/>
    <a:p>
      <a:pPr>
        <a:defRPr sz="2000"/>
      </a:pPr>
      <a:endParaRPr lang="hu-H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9"/>
  <c:chart>
    <c:plotArea>
      <c:layout/>
      <c:barChart>
        <c:barDir val="col"/>
        <c:grouping val="clustered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[Adatok2.xlsx]Munka2!$T$33:$W$33</c:f>
              <c:strCache>
                <c:ptCount val="4"/>
                <c:pt idx="0">
                  <c:v>Egyáltalán nem </c:v>
                </c:pt>
                <c:pt idx="1">
                  <c:v>Kevésbé</c:v>
                </c:pt>
                <c:pt idx="2">
                  <c:v>Eléggé</c:v>
                </c:pt>
                <c:pt idx="3">
                  <c:v>Teljes mértékben</c:v>
                </c:pt>
              </c:strCache>
            </c:strRef>
          </c:cat>
          <c:val>
            <c:numRef>
              <c:f>[Adatok2.xlsx]Munka2!$T$34:$W$34</c:f>
              <c:numCache>
                <c:formatCode>0%</c:formatCode>
                <c:ptCount val="4"/>
                <c:pt idx="0">
                  <c:v>4.0000000000000022E-2</c:v>
                </c:pt>
                <c:pt idx="1">
                  <c:v>0.05</c:v>
                </c:pt>
                <c:pt idx="2">
                  <c:v>0.73000000000000065</c:v>
                </c:pt>
                <c:pt idx="3">
                  <c:v>0.18000000000000024</c:v>
                </c:pt>
              </c:numCache>
            </c:numRef>
          </c:val>
        </c:ser>
        <c:axId val="69386240"/>
        <c:axId val="69387776"/>
      </c:barChart>
      <c:catAx>
        <c:axId val="69386240"/>
        <c:scaling>
          <c:orientation val="minMax"/>
        </c:scaling>
        <c:axPos val="b"/>
        <c:tickLblPos val="nextTo"/>
        <c:crossAx val="69387776"/>
        <c:crosses val="autoZero"/>
        <c:auto val="1"/>
        <c:lblAlgn val="ctr"/>
        <c:lblOffset val="100"/>
      </c:catAx>
      <c:valAx>
        <c:axId val="69387776"/>
        <c:scaling>
          <c:orientation val="minMax"/>
        </c:scaling>
        <c:axPos val="l"/>
        <c:numFmt formatCode="0%" sourceLinked="1"/>
        <c:tickLblPos val="nextTo"/>
        <c:crossAx val="693862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Munka2!$S$51</c:f>
              <c:strCache>
                <c:ptCount val="1"/>
                <c:pt idx="0">
                  <c:v>férfi</c:v>
                </c:pt>
              </c:strCache>
            </c:strRef>
          </c:tx>
          <c:spPr>
            <a:solidFill>
              <a:schemeClr val="tx1"/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Munka2!$T$50:$W$50</c:f>
              <c:strCache>
                <c:ptCount val="4"/>
                <c:pt idx="0">
                  <c:v>Egyáltalán nem </c:v>
                </c:pt>
                <c:pt idx="1">
                  <c:v>Kevésbé</c:v>
                </c:pt>
                <c:pt idx="2">
                  <c:v>Eléggé</c:v>
                </c:pt>
                <c:pt idx="3">
                  <c:v>Teljes mértékben</c:v>
                </c:pt>
              </c:strCache>
            </c:strRef>
          </c:cat>
          <c:val>
            <c:numRef>
              <c:f>Munka2!$T$51:$W$51</c:f>
              <c:numCache>
                <c:formatCode>0%</c:formatCode>
                <c:ptCount val="4"/>
                <c:pt idx="0">
                  <c:v>6.666666666666668E-2</c:v>
                </c:pt>
                <c:pt idx="1">
                  <c:v>6.666666666666668E-2</c:v>
                </c:pt>
                <c:pt idx="2">
                  <c:v>0.60000000000000064</c:v>
                </c:pt>
                <c:pt idx="3">
                  <c:v>0.26666666666666738</c:v>
                </c:pt>
              </c:numCache>
            </c:numRef>
          </c:val>
        </c:ser>
        <c:ser>
          <c:idx val="1"/>
          <c:order val="1"/>
          <c:tx>
            <c:strRef>
              <c:f>Munka2!$S$52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Munka2!$T$50:$W$50</c:f>
              <c:strCache>
                <c:ptCount val="4"/>
                <c:pt idx="0">
                  <c:v>Egyáltalán nem </c:v>
                </c:pt>
                <c:pt idx="1">
                  <c:v>Kevésbé</c:v>
                </c:pt>
                <c:pt idx="2">
                  <c:v>Eléggé</c:v>
                </c:pt>
                <c:pt idx="3">
                  <c:v>Teljes mértékben</c:v>
                </c:pt>
              </c:strCache>
            </c:strRef>
          </c:cat>
          <c:val>
            <c:numRef>
              <c:f>Munka2!$T$52:$W$52</c:f>
              <c:numCache>
                <c:formatCode>0%</c:formatCode>
                <c:ptCount val="4"/>
                <c:pt idx="0">
                  <c:v>0</c:v>
                </c:pt>
                <c:pt idx="1">
                  <c:v>3.0000000000000002E-2</c:v>
                </c:pt>
                <c:pt idx="2">
                  <c:v>0.85000000000000064</c:v>
                </c:pt>
                <c:pt idx="3">
                  <c:v>0.12000000000000002</c:v>
                </c:pt>
              </c:numCache>
            </c:numRef>
          </c:val>
        </c:ser>
        <c:axId val="69481600"/>
        <c:axId val="69483136"/>
      </c:barChart>
      <c:catAx>
        <c:axId val="69481600"/>
        <c:scaling>
          <c:orientation val="minMax"/>
        </c:scaling>
        <c:axPos val="l"/>
        <c:numFmt formatCode="General" sourceLinked="1"/>
        <c:majorTickMark val="none"/>
        <c:tickLblPos val="nextTo"/>
        <c:crossAx val="69483136"/>
        <c:crosses val="autoZero"/>
        <c:auto val="1"/>
        <c:lblAlgn val="ctr"/>
        <c:lblOffset val="100"/>
      </c:catAx>
      <c:valAx>
        <c:axId val="69483136"/>
        <c:scaling>
          <c:orientation val="minMax"/>
        </c:scaling>
        <c:axPos val="b"/>
        <c:numFmt formatCode="0%" sourceLinked="1"/>
        <c:majorTickMark val="none"/>
        <c:tickLblPos val="nextTo"/>
        <c:crossAx val="6948160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noFill/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36387510936132988"/>
          <c:y val="5.0096848437891722E-2"/>
          <c:w val="0.63307075678040325"/>
          <c:h val="0.86673134080558434"/>
        </c:manualLayout>
      </c:layout>
      <c:pie3DChart>
        <c:varyColors val="1"/>
        <c:ser>
          <c:idx val="0"/>
          <c:order val="0"/>
          <c:explosion val="77"/>
          <c:dPt>
            <c:idx val="0"/>
            <c:explosion val="15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explosion val="30"/>
          </c:dPt>
          <c:dPt>
            <c:idx val="2"/>
            <c:explosion val="36"/>
          </c:dPt>
          <c:dPt>
            <c:idx val="3"/>
            <c:explosion val="48"/>
          </c:dPt>
          <c:dLbls>
            <c:dLbl>
              <c:idx val="0"/>
              <c:layout>
                <c:manualLayout>
                  <c:x val="2.6755472313430489E-2"/>
                  <c:y val="-4.8953619406831891E-2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latin typeface="+mn-lt"/>
                      </a:defRPr>
                    </a:pPr>
                    <a:r>
                      <a:rPr lang="hu-HU" sz="2400" dirty="0" smtClean="0">
                        <a:latin typeface="+mn-lt"/>
                        <a:cs typeface="Times New Roman" pitchFamily="18" charset="0"/>
                      </a:rPr>
                      <a:t>60</a:t>
                    </a:r>
                    <a:r>
                      <a:rPr lang="hu-HU" sz="2400" dirty="0">
                        <a:latin typeface="+mn-lt"/>
                        <a:cs typeface="Times New Roman" pitchFamily="18" charset="0"/>
                      </a:rPr>
                      <a:t>%</a:t>
                    </a:r>
                  </a:p>
                </c:rich>
              </c:tx>
              <c:spPr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400">
                        <a:latin typeface="+mn-lt"/>
                      </a:defRPr>
                    </a:pPr>
                    <a:r>
                      <a:rPr lang="en-US" sz="2400" dirty="0" smtClean="0">
                        <a:latin typeface="+mn-lt"/>
                      </a:rPr>
                      <a:t>12</a:t>
                    </a:r>
                    <a:r>
                      <a:rPr lang="hu-HU" sz="2400" dirty="0">
                        <a:latin typeface="+mn-lt"/>
                      </a:rPr>
                      <a:t>,2</a:t>
                    </a:r>
                    <a:r>
                      <a:rPr lang="en-US" sz="2400" dirty="0">
                        <a:latin typeface="+mn-lt"/>
                      </a:rPr>
                      <a:t>%</a:t>
                    </a:r>
                  </a:p>
                </c:rich>
              </c:tx>
              <c:spPr/>
              <c:showPercent val="1"/>
            </c:dLbl>
            <c:dLbl>
              <c:idx val="2"/>
              <c:layout>
                <c:manualLayout>
                  <c:x val="6.9023589989222981E-3"/>
                  <c:y val="-9.62812341141044E-2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latin typeface="+mn-lt"/>
                      </a:defRPr>
                    </a:pPr>
                    <a:r>
                      <a:rPr lang="en-US" sz="2400" dirty="0" smtClean="0">
                        <a:latin typeface="+mn-lt"/>
                      </a:rPr>
                      <a:t>15</a:t>
                    </a:r>
                    <a:r>
                      <a:rPr lang="hu-HU" sz="2400" dirty="0">
                        <a:latin typeface="+mn-lt"/>
                      </a:rPr>
                      <a:t>,2</a:t>
                    </a:r>
                    <a:r>
                      <a:rPr lang="en-US" sz="2400" dirty="0">
                        <a:latin typeface="+mn-lt"/>
                      </a:rPr>
                      <a:t>%</a:t>
                    </a:r>
                  </a:p>
                </c:rich>
              </c:tx>
              <c:spPr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2400">
                        <a:latin typeface="+mn-lt"/>
                      </a:defRPr>
                    </a:pPr>
                    <a:r>
                      <a:rPr lang="en-US" sz="2400" dirty="0" smtClean="0">
                        <a:latin typeface="+mn-lt"/>
                      </a:rPr>
                      <a:t>1</a:t>
                    </a:r>
                    <a:r>
                      <a:rPr lang="hu-HU" sz="2400" dirty="0">
                        <a:latin typeface="+mn-lt"/>
                      </a:rPr>
                      <a:t>2,6</a:t>
                    </a:r>
                    <a:r>
                      <a:rPr lang="en-US" sz="2400" dirty="0">
                        <a:latin typeface="+mn-lt"/>
                      </a:rPr>
                      <a:t>%</a:t>
                    </a:r>
                  </a:p>
                </c:rich>
              </c:tx>
              <c:spPr/>
              <c:showPercent val="1"/>
            </c:dLbl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hu-HU"/>
              </a:p>
            </c:txPr>
            <c:showPercent val="1"/>
            <c:showLeaderLines val="1"/>
          </c:dLbls>
          <c:cat>
            <c:strRef>
              <c:f>ABRAK_KOMARNOBA!$A$38:$A$41</c:f>
              <c:strCache>
                <c:ptCount val="4"/>
                <c:pt idx="0">
                  <c:v>Jogi személyiséggel rendelkező</c:v>
                </c:pt>
                <c:pt idx="1">
                  <c:v>Jogi személyiség nélküli</c:v>
                </c:pt>
                <c:pt idx="2">
                  <c:v>Egyéni vállalkozó</c:v>
                </c:pt>
                <c:pt idx="3">
                  <c:v>Nonprofit</c:v>
                </c:pt>
              </c:strCache>
            </c:strRef>
          </c:cat>
          <c:val>
            <c:numRef>
              <c:f>ABRAK_KOMARNOBA!$B$38:$B$41</c:f>
              <c:numCache>
                <c:formatCode>General</c:formatCode>
                <c:ptCount val="4"/>
                <c:pt idx="0">
                  <c:v>60</c:v>
                </c:pt>
                <c:pt idx="1">
                  <c:v>12.2</c:v>
                </c:pt>
                <c:pt idx="2">
                  <c:v>15.2</c:v>
                </c:pt>
                <c:pt idx="3">
                  <c:v>12.6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"/>
          <c:y val="0.16797816271188648"/>
          <c:w val="0.46012303149606293"/>
          <c:h val="0.82941848616939262"/>
        </c:manualLayout>
      </c:layout>
      <c:txPr>
        <a:bodyPr/>
        <a:lstStyle/>
        <a:p>
          <a:pPr>
            <a:defRPr sz="2200" baseline="0"/>
          </a:pPr>
          <a:endParaRPr lang="hu-HU"/>
        </a:p>
      </c:txPr>
    </c:legend>
    <c:plotVisOnly val="1"/>
    <c:dispBlanksAs val="zero"/>
  </c:chart>
  <c:txPr>
    <a:bodyPr/>
    <a:lstStyle/>
    <a:p>
      <a:pPr>
        <a:defRPr sz="2400" b="1">
          <a:latin typeface="+mj-lt"/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9"/>
  <c:chart>
    <c:plotArea>
      <c:layout/>
      <c:barChart>
        <c:barDir val="col"/>
        <c:grouping val="clustered"/>
        <c:ser>
          <c:idx val="0"/>
          <c:order val="0"/>
          <c:spPr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cat>
            <c:strRef>
              <c:f>Munka2!$M$7:$P$7</c:f>
              <c:strCache>
                <c:ptCount val="4"/>
                <c:pt idx="0">
                  <c:v>Egyáltalán nem </c:v>
                </c:pt>
                <c:pt idx="1">
                  <c:v>Kevésbé</c:v>
                </c:pt>
                <c:pt idx="2">
                  <c:v>Eléggé</c:v>
                </c:pt>
                <c:pt idx="3">
                  <c:v>Teljes mértékben</c:v>
                </c:pt>
              </c:strCache>
            </c:strRef>
          </c:cat>
          <c:val>
            <c:numRef>
              <c:f>Munka2!$M$8:$P$8</c:f>
              <c:numCache>
                <c:formatCode>0%</c:formatCode>
                <c:ptCount val="4"/>
                <c:pt idx="0">
                  <c:v>3.5000000000000052E-2</c:v>
                </c:pt>
                <c:pt idx="1">
                  <c:v>0.25</c:v>
                </c:pt>
                <c:pt idx="2">
                  <c:v>0.43500000000000089</c:v>
                </c:pt>
                <c:pt idx="3">
                  <c:v>0.28000000000000008</c:v>
                </c:pt>
              </c:numCache>
            </c:numRef>
          </c:val>
        </c:ser>
        <c:axId val="57732480"/>
        <c:axId val="66950272"/>
      </c:barChart>
      <c:catAx>
        <c:axId val="57732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66950272"/>
        <c:crosses val="autoZero"/>
        <c:auto val="1"/>
        <c:lblAlgn val="ctr"/>
        <c:lblOffset val="100"/>
      </c:catAx>
      <c:valAx>
        <c:axId val="66950272"/>
        <c:scaling>
          <c:orientation val="minMax"/>
        </c:scaling>
        <c:axPos val="l"/>
        <c:numFmt formatCode="0%" sourceLinked="1"/>
        <c:tickLblPos val="nextTo"/>
        <c:crossAx val="577324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0"/>
  <c:chart>
    <c:autoTitleDeleted val="1"/>
    <c:plotArea>
      <c:layout>
        <c:manualLayout>
          <c:layoutTarget val="inner"/>
          <c:xMode val="edge"/>
          <c:yMode val="edge"/>
          <c:x val="0.36154293135978927"/>
          <c:y val="5.9259259259259262E-2"/>
          <c:w val="0.48855409879961453"/>
          <c:h val="0.81891396908719738"/>
        </c:manualLayout>
      </c:layout>
      <c:barChart>
        <c:barDir val="bar"/>
        <c:grouping val="clustered"/>
        <c:ser>
          <c:idx val="0"/>
          <c:order val="0"/>
          <c:tx>
            <c:strRef>
              <c:f>Munka2!$S$5</c:f>
              <c:strCache>
                <c:ptCount val="1"/>
                <c:pt idx="0">
                  <c:v>férfi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Munka2!$T$4:$W$4</c:f>
              <c:strCache>
                <c:ptCount val="4"/>
                <c:pt idx="0">
                  <c:v>Egyáltalán nem </c:v>
                </c:pt>
                <c:pt idx="1">
                  <c:v>Kevésbé</c:v>
                </c:pt>
                <c:pt idx="2">
                  <c:v>Eléggé</c:v>
                </c:pt>
                <c:pt idx="3">
                  <c:v>Teljes mértékben</c:v>
                </c:pt>
              </c:strCache>
            </c:strRef>
          </c:cat>
          <c:val>
            <c:numRef>
              <c:f>Munka2!$T$5:$W$5</c:f>
              <c:numCache>
                <c:formatCode>0%</c:formatCode>
                <c:ptCount val="4"/>
                <c:pt idx="0">
                  <c:v>6.666666666666668E-2</c:v>
                </c:pt>
                <c:pt idx="1">
                  <c:v>0.26666666666666738</c:v>
                </c:pt>
                <c:pt idx="2">
                  <c:v>0.60000000000000064</c:v>
                </c:pt>
                <c:pt idx="3">
                  <c:v>6.666666666666668E-2</c:v>
                </c:pt>
              </c:numCache>
            </c:numRef>
          </c:val>
        </c:ser>
        <c:ser>
          <c:idx val="1"/>
          <c:order val="1"/>
          <c:tx>
            <c:strRef>
              <c:f>Munka2!$S$6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contrasting" dir="t">
                <a:rot lat="0" lon="0" rev="7800000"/>
              </a:lightRig>
            </a:scene3d>
            <a:sp3d>
              <a:bevelT w="139700" h="139700"/>
            </a:sp3d>
          </c:spPr>
          <c:cat>
            <c:strRef>
              <c:f>Munka2!$T$4:$W$4</c:f>
              <c:strCache>
                <c:ptCount val="4"/>
                <c:pt idx="0">
                  <c:v>Egyáltalán nem </c:v>
                </c:pt>
                <c:pt idx="1">
                  <c:v>Kevésbé</c:v>
                </c:pt>
                <c:pt idx="2">
                  <c:v>Eléggé</c:v>
                </c:pt>
                <c:pt idx="3">
                  <c:v>Teljes mértékben</c:v>
                </c:pt>
              </c:strCache>
            </c:strRef>
          </c:cat>
          <c:val>
            <c:numRef>
              <c:f>Munka2!$T$6:$W$6</c:f>
              <c:numCache>
                <c:formatCode>0%</c:formatCode>
                <c:ptCount val="4"/>
                <c:pt idx="0">
                  <c:v>0</c:v>
                </c:pt>
                <c:pt idx="1">
                  <c:v>0.23</c:v>
                </c:pt>
                <c:pt idx="2">
                  <c:v>0.27</c:v>
                </c:pt>
                <c:pt idx="3">
                  <c:v>0.5</c:v>
                </c:pt>
              </c:numCache>
            </c:numRef>
          </c:val>
        </c:ser>
        <c:axId val="68055808"/>
        <c:axId val="68057344"/>
      </c:barChart>
      <c:catAx>
        <c:axId val="680558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000" b="0"/>
            </a:pPr>
            <a:endParaRPr lang="hu-HU"/>
          </a:p>
        </c:txPr>
        <c:crossAx val="68057344"/>
        <c:crosses val="autoZero"/>
        <c:auto val="1"/>
        <c:lblAlgn val="ctr"/>
        <c:lblOffset val="100"/>
      </c:catAx>
      <c:valAx>
        <c:axId val="68057344"/>
        <c:scaling>
          <c:orientation val="minMax"/>
        </c:scaling>
        <c:axPos val="b"/>
        <c:numFmt formatCode="0%" sourceLinked="1"/>
        <c:majorTickMark val="none"/>
        <c:tickLblPos val="nextTo"/>
        <c:txPr>
          <a:bodyPr/>
          <a:lstStyle/>
          <a:p>
            <a:pPr>
              <a:defRPr b="0"/>
            </a:pPr>
            <a:endParaRPr lang="hu-HU"/>
          </a:p>
        </c:txPr>
        <c:crossAx val="6805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948676470588241"/>
          <c:y val="0.56774768518518592"/>
          <c:w val="0.20173777948370497"/>
          <c:h val="0.27386332764570187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9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</c:dPt>
          <c:dPt>
            <c:idx val="1"/>
            <c:spPr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</c:dPt>
          <c:cat>
            <c:strRef>
              <c:f>Munka2!$U$23:$V$23</c:f>
              <c:strCache>
                <c:ptCount val="2"/>
                <c:pt idx="0">
                  <c:v>Gyakran</c:v>
                </c:pt>
                <c:pt idx="1">
                  <c:v>Teljes mértékben</c:v>
                </c:pt>
              </c:strCache>
            </c:strRef>
          </c:cat>
          <c:val>
            <c:numRef>
              <c:f>Munka2!$U$24:$V$24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0.43000000000000038</c:v>
                </c:pt>
              </c:numCache>
            </c:numRef>
          </c:val>
        </c:ser>
        <c:axId val="68074880"/>
        <c:axId val="68080768"/>
      </c:barChart>
      <c:catAx>
        <c:axId val="680748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hu-HU"/>
          </a:p>
        </c:txPr>
        <c:crossAx val="68080768"/>
        <c:crosses val="autoZero"/>
        <c:auto val="1"/>
        <c:lblAlgn val="ctr"/>
        <c:lblOffset val="100"/>
      </c:catAx>
      <c:valAx>
        <c:axId val="68080768"/>
        <c:scaling>
          <c:orientation val="minMax"/>
        </c:scaling>
        <c:axPos val="l"/>
        <c:numFmt formatCode="0%" sourceLinked="1"/>
        <c:tickLblPos val="nextTo"/>
        <c:crossAx val="680748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Munka2!$U$17</c:f>
              <c:strCache>
                <c:ptCount val="1"/>
                <c:pt idx="0">
                  <c:v>férfi</c:v>
                </c:pt>
              </c:strCache>
            </c:strRef>
          </c:tx>
          <c:spPr>
            <a:solidFill>
              <a:schemeClr val="tx1"/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Munka2!$V$16:$W$16</c:f>
              <c:strCache>
                <c:ptCount val="2"/>
                <c:pt idx="0">
                  <c:v>Gyakran</c:v>
                </c:pt>
                <c:pt idx="1">
                  <c:v>Teljes mértékben</c:v>
                </c:pt>
              </c:strCache>
            </c:strRef>
          </c:cat>
          <c:val>
            <c:numRef>
              <c:f>Munka2!$V$17:$W$17</c:f>
              <c:numCache>
                <c:formatCode>0%</c:formatCode>
                <c:ptCount val="2"/>
                <c:pt idx="0">
                  <c:v>0.46666666666666762</c:v>
                </c:pt>
                <c:pt idx="1">
                  <c:v>0.53333333333333333</c:v>
                </c:pt>
              </c:numCache>
            </c:numRef>
          </c:val>
        </c:ser>
        <c:ser>
          <c:idx val="1"/>
          <c:order val="1"/>
          <c:tx>
            <c:strRef>
              <c:f>Munka2!$U$18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Munka2!$V$16:$W$16</c:f>
              <c:strCache>
                <c:ptCount val="2"/>
                <c:pt idx="0">
                  <c:v>Gyakran</c:v>
                </c:pt>
                <c:pt idx="1">
                  <c:v>Teljes mértékben</c:v>
                </c:pt>
              </c:strCache>
            </c:strRef>
          </c:cat>
          <c:val>
            <c:numRef>
              <c:f>Munka2!$V$18:$W$18</c:f>
              <c:numCache>
                <c:formatCode>0%</c:formatCode>
                <c:ptCount val="2"/>
                <c:pt idx="0">
                  <c:v>0.68</c:v>
                </c:pt>
                <c:pt idx="1">
                  <c:v>0.32000000000000095</c:v>
                </c:pt>
              </c:numCache>
            </c:numRef>
          </c:val>
        </c:ser>
        <c:axId val="67654400"/>
        <c:axId val="67655936"/>
      </c:barChart>
      <c:catAx>
        <c:axId val="6765440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000"/>
            </a:pPr>
            <a:endParaRPr lang="hu-HU"/>
          </a:p>
        </c:txPr>
        <c:crossAx val="67655936"/>
        <c:crosses val="autoZero"/>
        <c:auto val="1"/>
        <c:lblAlgn val="ctr"/>
        <c:lblOffset val="100"/>
      </c:catAx>
      <c:valAx>
        <c:axId val="67655936"/>
        <c:scaling>
          <c:orientation val="minMax"/>
        </c:scaling>
        <c:axPos val="b"/>
        <c:numFmt formatCode="0%" sourceLinked="1"/>
        <c:majorTickMark val="none"/>
        <c:tickLblPos val="nextTo"/>
        <c:crossAx val="676544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 b="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9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</c:dPt>
          <c:dPt>
            <c:idx val="1"/>
            <c:spPr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</c:dPt>
          <c:dPt>
            <c:idx val="2"/>
            <c:spPr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</c:dPt>
          <c:cat>
            <c:strRef>
              <c:f>Munka2!$T$27:$V$27</c:f>
              <c:strCache>
                <c:ptCount val="3"/>
                <c:pt idx="0">
                  <c:v>Lehetne jobb is</c:v>
                </c:pt>
                <c:pt idx="1">
                  <c:v>Elég jó</c:v>
                </c:pt>
                <c:pt idx="2">
                  <c:v>Kitűnő</c:v>
                </c:pt>
              </c:strCache>
            </c:strRef>
          </c:cat>
          <c:val>
            <c:numRef>
              <c:f>Munka2!$T$28:$V$28</c:f>
              <c:numCache>
                <c:formatCode>0%</c:formatCode>
                <c:ptCount val="3"/>
                <c:pt idx="0">
                  <c:v>0.1</c:v>
                </c:pt>
                <c:pt idx="1">
                  <c:v>0.45</c:v>
                </c:pt>
                <c:pt idx="2">
                  <c:v>0.45</c:v>
                </c:pt>
              </c:numCache>
            </c:numRef>
          </c:val>
        </c:ser>
        <c:axId val="67685376"/>
        <c:axId val="67687168"/>
      </c:barChart>
      <c:catAx>
        <c:axId val="67685376"/>
        <c:scaling>
          <c:orientation val="minMax"/>
        </c:scaling>
        <c:axPos val="b"/>
        <c:tickLblPos val="nextTo"/>
        <c:crossAx val="67687168"/>
        <c:crosses val="autoZero"/>
        <c:auto val="1"/>
        <c:lblAlgn val="ctr"/>
        <c:lblOffset val="100"/>
      </c:catAx>
      <c:valAx>
        <c:axId val="67687168"/>
        <c:scaling>
          <c:orientation val="minMax"/>
        </c:scaling>
        <c:axPos val="l"/>
        <c:numFmt formatCode="0%" sourceLinked="1"/>
        <c:tickLblPos val="nextTo"/>
        <c:crossAx val="67685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hu-H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2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Munka2!$T$46</c:f>
              <c:strCache>
                <c:ptCount val="1"/>
                <c:pt idx="0">
                  <c:v>férfi</c:v>
                </c:pt>
              </c:strCache>
            </c:strRef>
          </c:tx>
          <c:spPr>
            <a:solidFill>
              <a:schemeClr val="tx1"/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Munka2!$U$45:$W$45</c:f>
              <c:strCache>
                <c:ptCount val="3"/>
                <c:pt idx="0">
                  <c:v>Lehetne jobb is</c:v>
                </c:pt>
                <c:pt idx="1">
                  <c:v>Elég jó</c:v>
                </c:pt>
                <c:pt idx="2">
                  <c:v>Kitűnő</c:v>
                </c:pt>
              </c:strCache>
            </c:strRef>
          </c:cat>
          <c:val>
            <c:numRef>
              <c:f>Munka2!$U$46:$W$46</c:f>
              <c:numCache>
                <c:formatCode>0%</c:formatCode>
                <c:ptCount val="3"/>
                <c:pt idx="0">
                  <c:v>0.13333333333333341</c:v>
                </c:pt>
                <c:pt idx="1">
                  <c:v>0.46666666666666773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Munka2!$T$47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Munka2!$U$45:$W$45</c:f>
              <c:strCache>
                <c:ptCount val="3"/>
                <c:pt idx="0">
                  <c:v>Lehetne jobb is</c:v>
                </c:pt>
                <c:pt idx="1">
                  <c:v>Elég jó</c:v>
                </c:pt>
                <c:pt idx="2">
                  <c:v>Kitűnő</c:v>
                </c:pt>
              </c:strCache>
            </c:strRef>
          </c:cat>
          <c:val>
            <c:numRef>
              <c:f>Munka2!$U$47:$W$47</c:f>
              <c:numCache>
                <c:formatCode>0%</c:formatCode>
                <c:ptCount val="3"/>
                <c:pt idx="0">
                  <c:v>7.0000000000000021E-2</c:v>
                </c:pt>
                <c:pt idx="1">
                  <c:v>0.43000000000000038</c:v>
                </c:pt>
                <c:pt idx="2">
                  <c:v>0.5</c:v>
                </c:pt>
              </c:numCache>
            </c:numRef>
          </c:val>
        </c:ser>
        <c:axId val="69423488"/>
        <c:axId val="69425024"/>
      </c:barChart>
      <c:catAx>
        <c:axId val="69423488"/>
        <c:scaling>
          <c:orientation val="minMax"/>
        </c:scaling>
        <c:axPos val="l"/>
        <c:numFmt formatCode="General" sourceLinked="1"/>
        <c:majorTickMark val="none"/>
        <c:tickLblPos val="nextTo"/>
        <c:crossAx val="69425024"/>
        <c:crosses val="autoZero"/>
        <c:auto val="1"/>
        <c:lblAlgn val="ctr"/>
        <c:lblOffset val="100"/>
      </c:catAx>
      <c:valAx>
        <c:axId val="69425024"/>
        <c:scaling>
          <c:orientation val="minMax"/>
        </c:scaling>
        <c:axPos val="b"/>
        <c:numFmt formatCode="0%" sourceLinked="1"/>
        <c:majorTickMark val="none"/>
        <c:tickLblPos val="nextTo"/>
        <c:crossAx val="694234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9"/>
  <c:chart>
    <c:plotArea>
      <c:layout/>
      <c:barChart>
        <c:barDir val="col"/>
        <c:grouping val="clustered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cat>
            <c:strRef>
              <c:f>Munka2!$T$20:$V$20</c:f>
              <c:strCache>
                <c:ptCount val="3"/>
                <c:pt idx="0">
                  <c:v>Néha</c:v>
                </c:pt>
                <c:pt idx="1">
                  <c:v>Gyakran</c:v>
                </c:pt>
                <c:pt idx="2">
                  <c:v>Teljes mértékben</c:v>
                </c:pt>
              </c:strCache>
            </c:strRef>
          </c:cat>
          <c:val>
            <c:numRef>
              <c:f>Munka2!$T$21:$V$21</c:f>
              <c:numCache>
                <c:formatCode>0%</c:formatCode>
                <c:ptCount val="3"/>
                <c:pt idx="0">
                  <c:v>4.5000000000000012E-2</c:v>
                </c:pt>
                <c:pt idx="1">
                  <c:v>0.45</c:v>
                </c:pt>
                <c:pt idx="2">
                  <c:v>0.5</c:v>
                </c:pt>
              </c:numCache>
            </c:numRef>
          </c:val>
        </c:ser>
        <c:axId val="69449216"/>
        <c:axId val="69450752"/>
      </c:barChart>
      <c:catAx>
        <c:axId val="69449216"/>
        <c:scaling>
          <c:orientation val="minMax"/>
        </c:scaling>
        <c:axPos val="b"/>
        <c:tickLblPos val="nextTo"/>
        <c:crossAx val="69450752"/>
        <c:crosses val="autoZero"/>
        <c:auto val="1"/>
        <c:lblAlgn val="ctr"/>
        <c:lblOffset val="100"/>
      </c:catAx>
      <c:valAx>
        <c:axId val="69450752"/>
        <c:scaling>
          <c:orientation val="minMax"/>
        </c:scaling>
        <c:axPos val="l"/>
        <c:numFmt formatCode="0%" sourceLinked="1"/>
        <c:tickLblPos val="nextTo"/>
        <c:crossAx val="694492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5CE629-7C1F-4246-AD3A-97EECF595FC8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15F077-F506-48AE-AA5E-FF47549DB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5800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News Gothic M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ws Gothic M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4"/>
            <a:ext cx="4995440" cy="447413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News Gothic M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News Gothic MT" charset="0"/>
              </a:defRPr>
            </a:lvl1pPr>
          </a:lstStyle>
          <a:p>
            <a:pPr>
              <a:defRPr/>
            </a:pPr>
            <a:fld id="{61C00E30-B121-4E9C-B646-1E5A030DC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1451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News Gothic M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News Gothic M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 smtClean="0"/>
              <a:t>Az érzelmileg intelligens vezető ráhangolódik munkatársai érzelmeire, tisztában van saját érzéseivel, indulataival, kézben tudja tartani azokat, és így képes megérteni másokat.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6215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sz="1200" kern="1200" baseline="0" dirty="0" smtClean="0">
              <a:solidFill>
                <a:schemeClr val="tx1"/>
              </a:solidFill>
              <a:latin typeface="News Gothic M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5281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C00E30-B121-4E9C-B646-1E5A030DC87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chart" Target="../charts/chart12.xml"/><Relationship Id="rId3" Type="http://schemas.openxmlformats.org/officeDocument/2006/relationships/image" Target="../media/image1.jpeg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96944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Egyedül nem megy?!  - avagy Mit ér a megszerzett, de megosztatlan tudás?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1347936"/>
          </a:xfrm>
        </p:spPr>
        <p:txBody>
          <a:bodyPr>
            <a:noAutofit/>
          </a:bodyPr>
          <a:lstStyle/>
          <a:p>
            <a:endParaRPr lang="hu-HU" sz="2400" b="1" dirty="0" smtClean="0">
              <a:solidFill>
                <a:srgbClr val="C00000"/>
              </a:solidFill>
            </a:endParaRPr>
          </a:p>
          <a:p>
            <a:r>
              <a:rPr lang="hu-HU" sz="2800" b="1" dirty="0" smtClean="0">
                <a:solidFill>
                  <a:schemeClr val="tx1"/>
                </a:solidFill>
              </a:rPr>
              <a:t>Fenyvesi Éva</a:t>
            </a:r>
            <a:r>
              <a:rPr lang="hu-HU" sz="2800" b="1" baseline="30000" dirty="0" smtClean="0">
                <a:solidFill>
                  <a:schemeClr val="tx1"/>
                </a:solidFill>
              </a:rPr>
              <a:t>1</a:t>
            </a:r>
            <a:r>
              <a:rPr lang="hu-HU" sz="2800" b="1" dirty="0" smtClean="0">
                <a:solidFill>
                  <a:schemeClr val="tx1"/>
                </a:solidFill>
              </a:rPr>
              <a:t> – Vágány Judit</a:t>
            </a:r>
            <a:r>
              <a:rPr lang="hu-HU" sz="2800" b="1" baseline="30000" dirty="0" smtClean="0">
                <a:solidFill>
                  <a:schemeClr val="tx1"/>
                </a:solidFill>
              </a:rPr>
              <a:t>2</a:t>
            </a:r>
            <a:r>
              <a:rPr lang="hu-HU" sz="2800" b="1" dirty="0" smtClean="0">
                <a:solidFill>
                  <a:schemeClr val="tx1"/>
                </a:solidFill>
              </a:rPr>
              <a:t> – Kárpátiné Daróczi Judit</a:t>
            </a:r>
            <a:r>
              <a:rPr lang="hu-HU" sz="2800" b="1" baseline="30000" dirty="0" smtClean="0">
                <a:solidFill>
                  <a:schemeClr val="tx1"/>
                </a:solidFill>
              </a:rPr>
              <a:t>3</a:t>
            </a:r>
            <a:r>
              <a:rPr lang="hu-HU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hu-HU" sz="2400" b="1" baseline="30000" dirty="0" smtClean="0">
                <a:solidFill>
                  <a:schemeClr val="tx1"/>
                </a:solidFill>
              </a:rPr>
              <a:t>1,2</a:t>
            </a:r>
            <a:r>
              <a:rPr lang="hu-HU" sz="2400" b="1" dirty="0" smtClean="0">
                <a:solidFill>
                  <a:schemeClr val="tx1"/>
                </a:solidFill>
              </a:rPr>
              <a:t>főiskolai tanár, </a:t>
            </a:r>
            <a:r>
              <a:rPr lang="hu-HU" sz="2400" b="1" baseline="30000" dirty="0" smtClean="0">
                <a:solidFill>
                  <a:schemeClr val="tx1"/>
                </a:solidFill>
              </a:rPr>
              <a:t>3</a:t>
            </a:r>
            <a:r>
              <a:rPr lang="hu-HU" sz="2400" b="1" dirty="0" smtClean="0">
                <a:solidFill>
                  <a:schemeClr val="tx1"/>
                </a:solidFill>
              </a:rPr>
              <a:t>főiskolai adjunktus</a:t>
            </a:r>
          </a:p>
          <a:p>
            <a:r>
              <a:rPr lang="hu-HU" sz="2400" b="1" baseline="30000" dirty="0" smtClean="0">
                <a:solidFill>
                  <a:schemeClr val="tx1"/>
                </a:solidFill>
              </a:rPr>
              <a:t>1</a:t>
            </a:r>
            <a:r>
              <a:rPr lang="hu-HU" sz="2400" b="1" dirty="0" smtClean="0">
                <a:solidFill>
                  <a:schemeClr val="tx1"/>
                </a:solidFill>
              </a:rPr>
              <a:t>Budapesti Gazdasági Főiskola, </a:t>
            </a:r>
            <a:r>
              <a:rPr lang="hu-HU" sz="2400" b="1" baseline="30000" dirty="0" smtClean="0">
                <a:solidFill>
                  <a:schemeClr val="tx1"/>
                </a:solidFill>
              </a:rPr>
              <a:t>2,3</a:t>
            </a:r>
            <a:r>
              <a:rPr lang="hu-HU" sz="2400" b="1" dirty="0" smtClean="0">
                <a:solidFill>
                  <a:schemeClr val="tx1"/>
                </a:solidFill>
              </a:rPr>
              <a:t>Általános Vállalkozási Főiskola</a:t>
            </a:r>
            <a:endParaRPr lang="hu-HU" sz="2400" b="1" dirty="0">
              <a:solidFill>
                <a:schemeClr val="tx1"/>
              </a:solidFill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553456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„KIHÍVÁSOK ÉS ÚJ PARADIGMÁK A TUDÁSMENEDZSMENT, A GENERÁCIÓK ÉS A KULTÚRA DIMENZIÓIBAN”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2013. Március 13.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Tahoma" pitchFamily="34" charset="0"/>
              </a:rPr>
              <a:t>GYŐR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Az EQ kvadránsa</a:t>
            </a:r>
            <a:endParaRPr lang="hu-H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259632" y="1600200"/>
          <a:ext cx="6840760" cy="515112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3420380"/>
                <a:gridCol w="3420380"/>
              </a:tblGrid>
              <a:tr h="2030524">
                <a:tc>
                  <a:txBody>
                    <a:bodyPr/>
                    <a:lstStyle/>
                    <a:p>
                      <a:pPr algn="ctr"/>
                      <a:r>
                        <a:rPr lang="hu-HU" sz="2400" b="1" cap="none" spc="0" dirty="0" err="1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Éntudatosság</a:t>
                      </a:r>
                      <a:endParaRPr lang="hu-HU" sz="2400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C00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  <a:p>
                      <a:endParaRPr lang="hu-HU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hu-HU" sz="2400" dirty="0" smtClean="0"/>
                        <a:t>  - Érzelmi </a:t>
                      </a:r>
                      <a:r>
                        <a:rPr lang="hu-HU" sz="2400" dirty="0" err="1" smtClean="0"/>
                        <a:t>éntudatosság</a:t>
                      </a:r>
                      <a:endParaRPr lang="hu-HU" sz="240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hu-HU" sz="2400" dirty="0" smtClean="0"/>
                        <a:t>  - Pontos</a:t>
                      </a:r>
                      <a:r>
                        <a:rPr lang="hu-HU" sz="2400" baseline="0" dirty="0" smtClean="0"/>
                        <a:t> ö</a:t>
                      </a:r>
                      <a:r>
                        <a:rPr lang="hu-HU" sz="2400" dirty="0" smtClean="0"/>
                        <a:t>nismeret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u-HU" sz="2400" dirty="0" smtClean="0"/>
                        <a:t>  - Önbecsülés</a:t>
                      </a:r>
                    </a:p>
                    <a:p>
                      <a:pPr>
                        <a:buFontTx/>
                        <a:buChar char="-"/>
                      </a:pPr>
                      <a:endParaRPr lang="hu-HU" dirty="0" smtClean="0"/>
                    </a:p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cap="none" spc="0" dirty="0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Társas</a:t>
                      </a:r>
                      <a:r>
                        <a:rPr lang="hu-HU" sz="2400" b="1" cap="none" spc="0" baseline="0" dirty="0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u-HU" sz="2400" b="1" cap="none" spc="0" dirty="0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tudatosság</a:t>
                      </a:r>
                    </a:p>
                    <a:p>
                      <a:pPr algn="ctr"/>
                      <a:endParaRPr lang="hu-HU" sz="1800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C00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hu-HU" sz="2400" dirty="0" smtClean="0"/>
                        <a:t>  -</a:t>
                      </a:r>
                      <a:r>
                        <a:rPr lang="hu-HU" sz="2400" baseline="0" dirty="0" smtClean="0"/>
                        <a:t> Empátia</a:t>
                      </a:r>
                      <a:endParaRPr lang="hu-HU" sz="240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hu-HU" sz="2400" dirty="0" smtClean="0"/>
                        <a:t>  - Szervezeti tudatosság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u-HU" sz="2400" dirty="0" smtClean="0"/>
                        <a:t>  - Szolgálatkészség</a:t>
                      </a:r>
                      <a:endParaRPr lang="hu-HU" sz="2400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C00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0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cap="none" spc="0" dirty="0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Önmenedzselés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C00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hu-HU" sz="2400" baseline="0" dirty="0" smtClean="0"/>
                        <a:t>  - Önkontroll</a:t>
                      </a:r>
                      <a:endParaRPr lang="hu-HU" sz="240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hu-HU" sz="2400" dirty="0" smtClean="0"/>
                        <a:t>  - Transzparencia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u-HU" sz="2400" dirty="0" smtClean="0"/>
                        <a:t>  - Alkalmazkodás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u-HU" sz="2400" baseline="0" dirty="0" smtClean="0"/>
                        <a:t>  - Teljesítménymotiváció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u-HU" sz="2400" b="0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</a:rPr>
                        <a:t>  - Kezdeményezés</a:t>
                      </a:r>
                      <a:endParaRPr lang="hu-HU" sz="2400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C00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cap="none" spc="0" dirty="0" err="1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C0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Társasmenedzselés</a:t>
                      </a:r>
                      <a:endParaRPr lang="hu-HU" sz="2400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C00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800" b="1" cap="none" spc="0" dirty="0" smtClean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rgbClr val="C00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hu-HU" sz="1800" baseline="0" dirty="0" smtClean="0"/>
                        <a:t>  - Inspiráló vezetés</a:t>
                      </a:r>
                      <a:endParaRPr lang="hu-HU" sz="180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hu-HU" sz="1800" dirty="0" smtClean="0"/>
                        <a:t>  - </a:t>
                      </a:r>
                      <a:r>
                        <a:rPr lang="hu-HU" sz="1800" b="1" dirty="0" smtClean="0">
                          <a:solidFill>
                            <a:srgbClr val="C00000"/>
                          </a:solidFill>
                        </a:rPr>
                        <a:t>Kommunikáció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u-HU" sz="1800" dirty="0" smtClean="0"/>
                        <a:t>  - </a:t>
                      </a:r>
                      <a:r>
                        <a:rPr lang="hu-HU" sz="1800" b="1" dirty="0" smtClean="0">
                          <a:solidFill>
                            <a:srgbClr val="C00000"/>
                          </a:solidFill>
                        </a:rPr>
                        <a:t>Befolyásolás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u-HU" sz="1800" baseline="0" dirty="0" smtClean="0"/>
                        <a:t>  - Változás elősegítése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u-HU" sz="1800" baseline="0" dirty="0" smtClean="0"/>
                        <a:t>  - Konfliktuskezelés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hu-HU" sz="1800" baseline="0" dirty="0" smtClean="0"/>
                        <a:t>  - </a:t>
                      </a:r>
                      <a:r>
                        <a:rPr lang="hu-HU" sz="1800" b="1" baseline="0" dirty="0" smtClean="0">
                          <a:solidFill>
                            <a:srgbClr val="C00000"/>
                          </a:solidFill>
                        </a:rPr>
                        <a:t>Kapcsolatok építése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hu-HU" sz="1800" baseline="0" dirty="0" smtClean="0"/>
                        <a:t>  - </a:t>
                      </a:r>
                      <a:r>
                        <a:rPr lang="hu-HU" sz="1800" b="1" baseline="0" dirty="0" smtClean="0">
                          <a:solidFill>
                            <a:srgbClr val="C00000"/>
                          </a:solidFill>
                        </a:rPr>
                        <a:t>Együttműködés és   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hu-HU" sz="1800" b="1" baseline="0" dirty="0" smtClean="0">
                          <a:solidFill>
                            <a:srgbClr val="C00000"/>
                          </a:solidFill>
                        </a:rPr>
                        <a:t>    csapat- készségek</a:t>
                      </a:r>
                      <a:endParaRPr lang="hu-HU" sz="1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1907704" y="1124744"/>
            <a:ext cx="1931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SZEMÉLYES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5292080" y="1124744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TÁRSAS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 rot="16200000">
            <a:off x="94050" y="4810606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CSELEKVÉS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 rot="16200000">
            <a:off x="-41596" y="2569988"/>
            <a:ext cx="2200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TUDATOSSÁG</a:t>
            </a:r>
            <a:endParaRPr lang="hu-HU" dirty="0"/>
          </a:p>
        </p:txBody>
      </p:sp>
      <p:sp>
        <p:nvSpPr>
          <p:cNvPr id="17" name="Jobbra nyíl 16"/>
          <p:cNvSpPr/>
          <p:nvPr/>
        </p:nvSpPr>
        <p:spPr>
          <a:xfrm rot="1984522">
            <a:off x="664528" y="1208441"/>
            <a:ext cx="978408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Jobbra nyíl 17"/>
          <p:cNvSpPr/>
          <p:nvPr/>
        </p:nvSpPr>
        <p:spPr>
          <a:xfrm rot="1984522">
            <a:off x="7361271" y="5816952"/>
            <a:ext cx="978408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Jobbra nyíl 18"/>
          <p:cNvSpPr/>
          <p:nvPr/>
        </p:nvSpPr>
        <p:spPr>
          <a:xfrm>
            <a:off x="4283968" y="1844824"/>
            <a:ext cx="720000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Jobbra nyíl 19"/>
          <p:cNvSpPr/>
          <p:nvPr/>
        </p:nvSpPr>
        <p:spPr>
          <a:xfrm>
            <a:off x="4211960" y="4293096"/>
            <a:ext cx="720000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Jobbra nyíl 20"/>
          <p:cNvSpPr/>
          <p:nvPr/>
        </p:nvSpPr>
        <p:spPr>
          <a:xfrm rot="5400000">
            <a:off x="2570628" y="3558164"/>
            <a:ext cx="546360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Jobbra nyíl 21"/>
          <p:cNvSpPr/>
          <p:nvPr/>
        </p:nvSpPr>
        <p:spPr>
          <a:xfrm rot="5400000">
            <a:off x="5955004" y="3558164"/>
            <a:ext cx="546360" cy="4320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0" y="476672"/>
            <a:ext cx="2555776" cy="769441"/>
          </a:xfrm>
          <a:prstGeom prst="rect">
            <a:avLst/>
          </a:prstGeom>
          <a:noFill/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hu-H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ＭＳ Ｐゴシック" charset="0"/>
              </a:rPr>
              <a:t>Az </a:t>
            </a:r>
            <a:r>
              <a:rPr lang="hu-H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ＭＳ Ｐゴシック" charset="0"/>
              </a:rPr>
              <a:t>összes változás itt kezdődik</a:t>
            </a:r>
            <a:endParaRPr lang="en-GB" sz="2200" b="1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n-lt"/>
              <a:ea typeface="ＭＳ Ｐゴシック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164288" y="6381328"/>
            <a:ext cx="1979712" cy="430887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hu-H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ＭＳ Ｐゴシック" charset="0"/>
              </a:rPr>
              <a:t>Teljesítmény</a:t>
            </a:r>
            <a:endParaRPr lang="en-GB" sz="2200" b="1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n-lt"/>
              <a:ea typeface="ＭＳ Ｐゴシック" charset="0"/>
            </a:endParaRPr>
          </a:p>
        </p:txBody>
      </p:sp>
      <p:sp>
        <p:nvSpPr>
          <p:cNvPr id="25" name="Dia számának helye 24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4C97F35C-952D-4B45-AC67-209E6DB9D5CB}" type="slidenum">
              <a:rPr lang="en-US" smtClean="0"/>
              <a:pPr algn="l"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11" name="Cím 5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600" b="1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Munkatársaimnak a mentalitása mennyiben hasonlít az önéhez?</a:t>
            </a:r>
            <a:endParaRPr kumimoji="0" lang="hu-HU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="" xmlns:p14="http://schemas.microsoft.com/office/powerpoint/2010/main" val="243398176"/>
              </p:ext>
            </p:extLst>
          </p:nvPr>
        </p:nvGraphicFramePr>
        <p:xfrm>
          <a:off x="4104000" y="112474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="" xmlns:p14="http://schemas.microsoft.com/office/powerpoint/2010/main" val="42352893"/>
              </p:ext>
            </p:extLst>
          </p:nvPr>
        </p:nvGraphicFramePr>
        <p:xfrm>
          <a:off x="0" y="3402000"/>
          <a:ext cx="6120000" cy="34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4C97F35C-952D-4B45-AC67-209E6DB9D5CB}" type="slidenum">
              <a:rPr lang="en-US" smtClean="0"/>
              <a:pPr algn="l">
                <a:defRPr/>
              </a:pPr>
              <a:t>11</a:t>
            </a:fld>
            <a:endParaRPr lang="en-US" dirty="0"/>
          </a:p>
        </p:txBody>
      </p:sp>
      <p:sp>
        <p:nvSpPr>
          <p:cNvPr id="8" name="Cím 5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000" b="1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Mennyiben osztják meg egymás között a munkával kapcsolatos információkat, terveket, erőforrásokat?</a:t>
            </a:r>
            <a:endParaRPr kumimoji="0" lang="hu-HU" sz="3000" b="1" i="0" u="none" strike="noStrike" kern="1200" cap="none" spc="0" normalizeH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892351749"/>
              </p:ext>
            </p:extLst>
          </p:nvPr>
        </p:nvGraphicFramePr>
        <p:xfrm>
          <a:off x="4104000" y="980728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="" xmlns:p14="http://schemas.microsoft.com/office/powerpoint/2010/main" val="978176683"/>
              </p:ext>
            </p:extLst>
          </p:nvPr>
        </p:nvGraphicFramePr>
        <p:xfrm>
          <a:off x="0" y="3402000"/>
          <a:ext cx="6120000" cy="34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Cím 5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hu-HU" sz="3200" b="1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Milyennek ítéli </a:t>
            </a:r>
            <a:r>
              <a:rPr lang="hu-H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meg </a:t>
            </a:r>
            <a:r>
              <a:rPr lang="hu-H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munkatársaival való kapcsolatát</a:t>
            </a:r>
            <a:r>
              <a:rPr lang="hu-H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kumimoji="0" lang="hu-HU" sz="32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="" xmlns:p14="http://schemas.microsoft.com/office/powerpoint/2010/main" val="1356574544"/>
              </p:ext>
            </p:extLst>
          </p:nvPr>
        </p:nvGraphicFramePr>
        <p:xfrm>
          <a:off x="4104000" y="908720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="" xmlns:p14="http://schemas.microsoft.com/office/powerpoint/2010/main" val="2054702501"/>
              </p:ext>
            </p:extLst>
          </p:nvPr>
        </p:nvGraphicFramePr>
        <p:xfrm>
          <a:off x="0" y="3356992"/>
          <a:ext cx="6120000" cy="34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" name="Cím 5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200" b="1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Problémás helyzetekben mennyiben sikerül a problémát megoldani kommunikáció útján?</a:t>
            </a:r>
            <a:endParaRPr kumimoji="0" lang="hu-HU" sz="3200" b="1" i="0" u="none" strike="noStrike" kern="1200" cap="none" spc="0" normalizeH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="" xmlns:p14="http://schemas.microsoft.com/office/powerpoint/2010/main" val="4195487365"/>
              </p:ext>
            </p:extLst>
          </p:nvPr>
        </p:nvGraphicFramePr>
        <p:xfrm>
          <a:off x="4284000" y="908720"/>
          <a:ext cx="48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1" name="Diagram 20"/>
          <p:cNvGraphicFramePr/>
          <p:nvPr/>
        </p:nvGraphicFramePr>
        <p:xfrm>
          <a:off x="0" y="3402000"/>
          <a:ext cx="6120000" cy="34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2" name="Cím 5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000" b="1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Befolyásolja-e a munkatársába vetett bizalom, hogy mit és hogyan kommunikál vele szakmai kérdésekben</a:t>
            </a:r>
            <a:endParaRPr kumimoji="0" lang="hu-HU" sz="3000" b="1" i="0" u="none" strike="noStrike" kern="1200" cap="none" spc="0" normalizeH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="" xmlns:p14="http://schemas.microsoft.com/office/powerpoint/2010/main" val="545311379"/>
              </p:ext>
            </p:extLst>
          </p:nvPr>
        </p:nvGraphicFramePr>
        <p:xfrm>
          <a:off x="4104000" y="836712"/>
          <a:ext cx="5040000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4" name="Diagram 23"/>
          <p:cNvGraphicFramePr/>
          <p:nvPr/>
        </p:nvGraphicFramePr>
        <p:xfrm>
          <a:off x="0" y="3429000"/>
          <a:ext cx="6120000" cy="34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12" grpId="0">
        <p:bldAsOne/>
      </p:bldGraphic>
      <p:bldGraphic spid="13" grpId="1">
        <p:bldAsOne/>
      </p:bldGraphic>
      <p:bldP spid="8" grpId="0"/>
      <p:bldP spid="8" grpId="1"/>
      <p:bldGraphic spid="9" grpId="0">
        <p:bldAsOne/>
      </p:bldGraphic>
      <p:bldGraphic spid="9" grpId="1">
        <p:bldAsOne/>
      </p:bldGraphic>
      <p:bldGraphic spid="15" grpId="0">
        <p:bldAsOne/>
      </p:bldGraphic>
      <p:bldGraphic spid="15" grpId="1">
        <p:bldAsOne/>
      </p:bldGraphic>
      <p:bldP spid="16" grpId="0"/>
      <p:bldP spid="16" grpId="1"/>
      <p:bldGraphic spid="17" grpId="0">
        <p:bldAsOne/>
      </p:bldGraphic>
      <p:bldGraphic spid="17" grpId="1">
        <p:bldAsOne/>
      </p:bldGraphic>
      <p:bldGraphic spid="18" grpId="0">
        <p:bldAsOne/>
      </p:bldGraphic>
      <p:bldGraphic spid="18" grpId="1">
        <p:bldAsOne/>
      </p:bldGraphic>
      <p:bldP spid="19" grpId="0"/>
      <p:bldP spid="19" grpId="1"/>
      <p:bldGraphic spid="20" grpId="0">
        <p:bldAsOne/>
      </p:bldGraphic>
      <p:bldGraphic spid="20" grpId="1">
        <p:bldAsOne/>
      </p:bldGraphic>
      <p:bldGraphic spid="21" grpId="0">
        <p:bldAsOne/>
      </p:bldGraphic>
      <p:bldGraphic spid="21" grpId="1">
        <p:bldAsOne/>
      </p:bldGraphic>
      <p:bldP spid="22" grpId="0"/>
      <p:bldGraphic spid="23" grpId="0">
        <p:bldAsOne/>
      </p:bldGraphic>
      <p:bldGraphic spid="2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11" name="Cím 5"/>
          <p:cNvSpPr txBox="1">
            <a:spLocks/>
          </p:cNvSpPr>
          <p:nvPr/>
        </p:nvSpPr>
        <p:spPr>
          <a:xfrm>
            <a:off x="395536" y="260649"/>
            <a:ext cx="8496944" cy="792088"/>
          </a:xfrm>
          <a:prstGeom prst="rect">
            <a:avLst/>
          </a:prstGeom>
        </p:spPr>
        <p:txBody>
          <a:bodyPr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Következtetések</a:t>
            </a:r>
            <a:endParaRPr kumimoji="0" lang="hu-HU" sz="44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395536" y="1484784"/>
            <a:ext cx="835292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hu-HU" sz="2800" dirty="0" smtClean="0"/>
              <a:t> </a:t>
            </a:r>
            <a:r>
              <a:rPr lang="hu-HU" sz="3200" dirty="0" smtClean="0">
                <a:latin typeface="+mn-lt"/>
              </a:rPr>
              <a:t>A munkaerővel szembeni legfontosabb elvárások között szerepelnek EQ elemek: a vezetők a munkaerő kiválasztása során fontosnak tartják azokat de választásuk során mégsem ezt preferálják.</a:t>
            </a:r>
          </a:p>
          <a:p>
            <a:pPr algn="just">
              <a:buClr>
                <a:srgbClr val="C00000"/>
              </a:buClr>
            </a:pPr>
            <a:endParaRPr lang="hu-HU" sz="3200" dirty="0" smtClean="0">
              <a:latin typeface="+mn-lt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hu-HU" sz="3200" dirty="0" smtClean="0">
                <a:latin typeface="+mn-lt"/>
              </a:rPr>
              <a:t> A vizsgálatban részt vett </a:t>
            </a:r>
            <a:r>
              <a:rPr lang="hu-HU" sz="3000" dirty="0" smtClean="0"/>
              <a:t>vezetők érzékelése alapján, az elemzett 4 + 1 EQ </a:t>
            </a:r>
            <a:r>
              <a:rPr lang="hu-HU" dirty="0" smtClean="0"/>
              <a:t>(befolyásolás, együttműködés, kapcsolatépítés, kommunikáció, bizalom)</a:t>
            </a:r>
            <a:r>
              <a:rPr lang="hu-HU" sz="3000" dirty="0" smtClean="0"/>
              <a:t> tényező fontos szerepet játszik </a:t>
            </a:r>
            <a:r>
              <a:rPr lang="hu-HU" sz="3000" dirty="0" smtClean="0"/>
              <a:t>a munkájukban.</a:t>
            </a:r>
            <a:endParaRPr lang="hu-HU" sz="3000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lajkolda.hu/kepek/bizalo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267744" y="-1"/>
            <a:ext cx="4752528" cy="68274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ím 5"/>
          <p:cNvSpPr txBox="1">
            <a:spLocks/>
          </p:cNvSpPr>
          <p:nvPr/>
        </p:nvSpPr>
        <p:spPr>
          <a:xfrm>
            <a:off x="323528" y="3212976"/>
            <a:ext cx="8496944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Az intelligencia egyén függő…</a:t>
            </a:r>
            <a:endParaRPr kumimoji="0" lang="hu-HU" sz="9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ím 5"/>
          <p:cNvSpPr txBox="1">
            <a:spLocks/>
          </p:cNvSpPr>
          <p:nvPr/>
        </p:nvSpPr>
        <p:spPr>
          <a:xfrm>
            <a:off x="323528" y="3501008"/>
            <a:ext cx="8496944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Kiben bízik?</a:t>
            </a:r>
            <a:endParaRPr kumimoji="0" lang="hu-HU" sz="9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ím 5"/>
          <p:cNvSpPr txBox="1">
            <a:spLocks/>
          </p:cNvSpPr>
          <p:nvPr/>
        </p:nvSpPr>
        <p:spPr>
          <a:xfrm>
            <a:off x="395536" y="3356992"/>
            <a:ext cx="8496944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9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Kivel működik együtt?</a:t>
            </a:r>
            <a:endParaRPr kumimoji="0" lang="hu-HU" sz="9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2"/>
      <p:bldP spid="5" grpId="0"/>
      <p:bldP spid="5" grpId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71408" y="1700808"/>
          <a:ext cx="9072592" cy="482682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37761"/>
                <a:gridCol w="1237761"/>
                <a:gridCol w="1237761"/>
                <a:gridCol w="1237761"/>
                <a:gridCol w="1646026"/>
                <a:gridCol w="1237761"/>
                <a:gridCol w="1237761"/>
              </a:tblGrid>
              <a:tr h="636181">
                <a:tc rowSpan="2">
                  <a:txBody>
                    <a:bodyPr/>
                    <a:lstStyle/>
                    <a:p>
                      <a:pPr algn="ctr"/>
                      <a:r>
                        <a:rPr kumimoji="0" lang="hu-HU" sz="2400" kern="1200" dirty="0" smtClean="0"/>
                        <a:t>Vállalat mérete</a:t>
                      </a:r>
                      <a:endParaRPr lang="hu-HU" sz="2400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hu-HU" sz="2400" kern="1200" dirty="0" smtClean="0"/>
                        <a:t>Vállalatok száma</a:t>
                      </a:r>
                      <a:endParaRPr lang="hu-HU" sz="2400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hu-HU" sz="2400" kern="1200" dirty="0" smtClean="0"/>
                        <a:t>Foglalkoztatottak száma</a:t>
                      </a:r>
                      <a:endParaRPr lang="hu-HU" sz="2400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hu-HU" sz="2400" kern="1200" dirty="0" smtClean="0"/>
                        <a:t>Hozzáadott érték</a:t>
                      </a:r>
                      <a:endParaRPr lang="hu-HU" sz="2400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636181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Magyar-ország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EU27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Magyar-ország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EU27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Magyar-ország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EU27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6361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/>
                        <a:t>Mikro</a:t>
                      </a:r>
                      <a:endParaRPr lang="hu-HU" sz="2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94,8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92,2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36,4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29,8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18,2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21,2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361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/>
                        <a:t>Kis</a:t>
                      </a:r>
                      <a:endParaRPr lang="hu-HU" sz="2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/>
                        <a:t>4,3</a:t>
                      </a:r>
                      <a:endParaRPr lang="hu-HU" sz="2400" b="1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6,5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19,3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20,4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/>
                        <a:t>16,0</a:t>
                      </a:r>
                      <a:endParaRPr lang="hu-HU" sz="2400" b="1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/>
                        <a:t>18,5</a:t>
                      </a:r>
                      <a:endParaRPr lang="hu-HU" sz="2400" b="1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361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/>
                        <a:t>Közép</a:t>
                      </a:r>
                      <a:endParaRPr lang="hu-HU" sz="2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/>
                        <a:t>0,7</a:t>
                      </a:r>
                      <a:endParaRPr lang="hu-HU" sz="2400" b="1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/>
                        <a:t>1,1</a:t>
                      </a:r>
                      <a:endParaRPr lang="hu-HU" sz="2400" b="1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/>
                        <a:t>16,9</a:t>
                      </a:r>
                      <a:endParaRPr lang="hu-HU" sz="2400" b="1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16,8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19,6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18,4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361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/>
                        <a:t>KKV</a:t>
                      </a:r>
                      <a:endParaRPr lang="hu-HU" sz="2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/>
                        <a:t>99,9</a:t>
                      </a:r>
                      <a:endParaRPr lang="hu-HU" sz="2400" b="1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/>
                        <a:t>99,8</a:t>
                      </a:r>
                      <a:endParaRPr lang="hu-HU" sz="2400" b="1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/>
                        <a:t>72,7</a:t>
                      </a:r>
                      <a:endParaRPr lang="hu-HU" sz="2400" b="1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66,9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53,8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58,1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361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/>
                        <a:t>Nagy</a:t>
                      </a:r>
                      <a:endParaRPr lang="hu-HU" sz="2400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0,1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0,2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27,3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33,1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46,2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/>
                        <a:t>41,9</a:t>
                      </a:r>
                      <a:endParaRPr lang="hu-HU" sz="2400" b="1" dirty="0">
                        <a:solidFill>
                          <a:srgbClr val="002060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484298" y="6581001"/>
            <a:ext cx="2659702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Forrás: SBA </a:t>
            </a:r>
            <a:r>
              <a:rPr kumimoji="0" lang="hu-HU" sz="12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Fact</a:t>
            </a:r>
            <a:r>
              <a:rPr kumimoji="0" lang="hu-HU" sz="1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u-HU" sz="12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Sheet</a:t>
            </a:r>
            <a:r>
              <a:rPr kumimoji="0" lang="hu-HU" sz="12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Hungary, 2012.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7" name="Cím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A vállalati nagyságstruktúra részesedése a foglalkoztatásból és a hozzáadott értékből </a:t>
            </a:r>
            <a:r>
              <a:rPr lang="hu-HU" b="1" dirty="0" err="1" smtClean="0">
                <a:solidFill>
                  <a:srgbClr val="C00000"/>
                </a:solidFill>
              </a:rPr>
              <a:t>Mo-n</a:t>
            </a:r>
            <a:r>
              <a:rPr lang="hu-HU" b="1" dirty="0" smtClean="0">
                <a:solidFill>
                  <a:srgbClr val="C00000"/>
                </a:solidFill>
              </a:rPr>
              <a:t> és az EU-ban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4C97F35C-952D-4B45-AC67-209E6DB9D5CB}" type="slidenum">
              <a:rPr lang="en-US" smtClean="0"/>
              <a:pPr algn="l">
                <a:defRPr/>
              </a:pPr>
              <a:t>2</a:t>
            </a:fld>
            <a:endParaRPr lang="en-US" dirty="0"/>
          </a:p>
        </p:txBody>
      </p:sp>
      <p:sp>
        <p:nvSpPr>
          <p:cNvPr id="6" name="Ellipszis 5"/>
          <p:cNvSpPr/>
          <p:nvPr/>
        </p:nvSpPr>
        <p:spPr>
          <a:xfrm>
            <a:off x="1475656" y="5157192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2699792" y="5157192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3923928" y="5085184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5364088" y="5085184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6804248" y="5157192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8028384" y="5157192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8" name="Cím 5"/>
          <p:cNvSpPr txBox="1">
            <a:spLocks/>
          </p:cNvSpPr>
          <p:nvPr/>
        </p:nvSpPr>
        <p:spPr>
          <a:xfrm>
            <a:off x="395536" y="260649"/>
            <a:ext cx="8496944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Az IQ használhatósága</a:t>
            </a:r>
            <a:endParaRPr kumimoji="0" lang="hu-HU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elhő 9"/>
          <p:cNvSpPr/>
          <p:nvPr/>
        </p:nvSpPr>
        <p:spPr>
          <a:xfrm>
            <a:off x="0" y="1916832"/>
            <a:ext cx="2880320" cy="1980800"/>
          </a:xfrm>
          <a:prstGeom prst="cloudCallout">
            <a:avLst>
              <a:gd name="adj1" fmla="val 84112"/>
              <a:gd name="adj2" fmla="val -10250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dirty="0" smtClean="0"/>
              <a:t>Egyesek szerint bizonyított</a:t>
            </a:r>
            <a:endParaRPr lang="hu-HU" sz="2600" b="1" dirty="0"/>
          </a:p>
        </p:txBody>
      </p:sp>
      <p:sp>
        <p:nvSpPr>
          <p:cNvPr id="12" name="Felhő 11"/>
          <p:cNvSpPr/>
          <p:nvPr/>
        </p:nvSpPr>
        <p:spPr>
          <a:xfrm>
            <a:off x="5724128" y="2132856"/>
            <a:ext cx="3419872" cy="1980800"/>
          </a:xfrm>
          <a:prstGeom prst="cloudCallout">
            <a:avLst>
              <a:gd name="adj1" fmla="val -64028"/>
              <a:gd name="adj2" fmla="val -11128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dirty="0" smtClean="0"/>
              <a:t>Mások szerint nem elég megalapozott</a:t>
            </a:r>
            <a:endParaRPr lang="hu-HU" sz="2600" b="1" dirty="0"/>
          </a:p>
        </p:txBody>
      </p:sp>
      <p:sp>
        <p:nvSpPr>
          <p:cNvPr id="13" name="Felhő 12"/>
          <p:cNvSpPr/>
          <p:nvPr/>
        </p:nvSpPr>
        <p:spPr>
          <a:xfrm>
            <a:off x="5940152" y="4877200"/>
            <a:ext cx="3203848" cy="1980800"/>
          </a:xfrm>
          <a:prstGeom prst="cloudCallout">
            <a:avLst>
              <a:gd name="adj1" fmla="val 650"/>
              <a:gd name="adj2" fmla="val -9907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dirty="0" smtClean="0"/>
              <a:t>Többszörös intelligencia modell</a:t>
            </a:r>
            <a:endParaRPr lang="hu-HU" sz="2600" b="1" dirty="0"/>
          </a:p>
        </p:txBody>
      </p:sp>
      <p:sp>
        <p:nvSpPr>
          <p:cNvPr id="14" name="Felhő 13"/>
          <p:cNvSpPr/>
          <p:nvPr/>
        </p:nvSpPr>
        <p:spPr>
          <a:xfrm>
            <a:off x="3779912" y="5013176"/>
            <a:ext cx="1907704" cy="1360112"/>
          </a:xfrm>
          <a:prstGeom prst="cloudCallout">
            <a:avLst>
              <a:gd name="adj1" fmla="val 99209"/>
              <a:gd name="adj2" fmla="val -13010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dirty="0" smtClean="0"/>
              <a:t>EQ</a:t>
            </a:r>
            <a:endParaRPr lang="hu-HU" sz="2600" b="1" dirty="0"/>
          </a:p>
        </p:txBody>
      </p:sp>
      <p:sp>
        <p:nvSpPr>
          <p:cNvPr id="15" name="Felhő 14"/>
          <p:cNvSpPr/>
          <p:nvPr/>
        </p:nvSpPr>
        <p:spPr>
          <a:xfrm>
            <a:off x="323528" y="3573016"/>
            <a:ext cx="3888432" cy="2736304"/>
          </a:xfrm>
          <a:prstGeom prst="cloudCallout">
            <a:avLst>
              <a:gd name="adj1" fmla="val 62065"/>
              <a:gd name="adj2" fmla="val -14594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600" b="1" dirty="0" smtClean="0"/>
              <a:t>Megint mások szerint a IQ és EQ összefügg egymással</a:t>
            </a:r>
            <a:endParaRPr lang="hu-HU" sz="2600" b="1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4C97F35C-952D-4B45-AC67-209E6DB9D5CB}" type="slidenum">
              <a:rPr lang="en-US" smtClean="0"/>
              <a:pPr algn="l"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8" name="Cím 5"/>
          <p:cNvSpPr txBox="1">
            <a:spLocks/>
          </p:cNvSpPr>
          <p:nvPr/>
        </p:nvSpPr>
        <p:spPr>
          <a:xfrm>
            <a:off x="277916" y="546780"/>
            <a:ext cx="8496944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IQ                                 EQ</a:t>
            </a:r>
            <a:endParaRPr kumimoji="0" lang="hu-HU" sz="36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99592" y="1443987"/>
            <a:ext cx="2880000" cy="5040000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latin typeface="News Gothic MT"/>
              <a:ea typeface="ＭＳ Ｐゴシック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5585686" y="1443987"/>
            <a:ext cx="2880000" cy="5040000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latin typeface="News Gothic MT"/>
              <a:ea typeface="ＭＳ Ｐゴシック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07503" y="1276265"/>
            <a:ext cx="897937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tabLst>
                <a:tab pos="1616075" algn="ctr"/>
                <a:tab pos="5051425" algn="ctr"/>
              </a:tabLst>
            </a:pPr>
            <a:r>
              <a:rPr lang="en-GB" sz="2800" dirty="0">
                <a:latin typeface="+mn-lt"/>
              </a:rPr>
              <a:t>	</a:t>
            </a:r>
            <a:r>
              <a:rPr lang="hu-HU" dirty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         Bizalom (magunkban)</a:t>
            </a: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</a:t>
            </a:r>
            <a:r>
              <a:rPr lang="hu-HU" dirty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              Bizalom (másokban)</a:t>
            </a:r>
            <a:endParaRPr lang="en-GB" dirty="0"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1616075" algn="ctr"/>
                <a:tab pos="5051425" algn="ctr"/>
              </a:tabLst>
            </a:pPr>
            <a:r>
              <a:rPr lang="en-GB" dirty="0">
                <a:latin typeface="+mn-lt"/>
              </a:rPr>
              <a:t>	</a:t>
            </a:r>
            <a:r>
              <a:rPr lang="hu-HU" dirty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            Tények</a:t>
            </a: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                                 Érzelmek</a:t>
            </a:r>
            <a:endParaRPr lang="en-GB" dirty="0"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1616075" algn="ctr"/>
                <a:tab pos="5051425" algn="ctr"/>
              </a:tabLst>
            </a:pP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Megegyezés</a:t>
            </a: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       </a:t>
            </a:r>
            <a:r>
              <a:rPr lang="hu-HU" dirty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                       Kapcsolat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tabLst>
                <a:tab pos="1616075" algn="ctr"/>
                <a:tab pos="5051425" algn="ctr"/>
              </a:tabLst>
            </a:pPr>
            <a:r>
              <a:rPr lang="hu-HU" dirty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          Törvény</a:t>
            </a: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                  Igazság, pártatlanság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tabLst>
                <a:tab pos="1616075" algn="ctr"/>
                <a:tab pos="5051425" algn="ctr"/>
              </a:tabLst>
            </a:pPr>
            <a:r>
              <a:rPr lang="hu-HU" dirty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                                                                 Társas </a:t>
            </a:r>
            <a:r>
              <a:rPr lang="hu-HU" dirty="0">
                <a:latin typeface="+mn-lt"/>
              </a:rPr>
              <a:t>tudatosság</a:t>
            </a: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                                                                </a:t>
            </a:r>
            <a:endParaRPr lang="en-GB" altLang="ja-JP" dirty="0"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1616075" algn="ctr"/>
                <a:tab pos="5051425" algn="ctr"/>
              </a:tabLst>
            </a:pP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      Saját output                                        M</a:t>
            </a:r>
            <a:r>
              <a:rPr lang="hu-HU" altLang="ja-JP" dirty="0" smtClean="0">
                <a:latin typeface="+mn-lt"/>
              </a:rPr>
              <a:t>ások ismerete</a:t>
            </a:r>
            <a:endParaRPr lang="en-GB" altLang="ja-JP" dirty="0"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1616075" algn="ctr"/>
                <a:tab pos="5051425" algn="ctr"/>
              </a:tabLst>
            </a:pP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  Saját szakértelem</a:t>
            </a: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                     Mások inspirálása</a:t>
            </a:r>
            <a:endParaRPr lang="en-GB" altLang="ja-JP" dirty="0"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1616075" algn="ctr"/>
                <a:tab pos="5051425" algn="ctr"/>
              </a:tabLst>
            </a:pPr>
            <a:r>
              <a:rPr lang="en-GB" dirty="0">
                <a:latin typeface="+mn-lt"/>
              </a:rPr>
              <a:t>	</a:t>
            </a:r>
            <a:r>
              <a:rPr lang="hu-HU" dirty="0">
                <a:latin typeface="+mn-lt"/>
              </a:rPr>
              <a:t> </a:t>
            </a:r>
            <a:r>
              <a:rPr lang="hu-HU" dirty="0" smtClean="0">
                <a:latin typeface="+mn-lt"/>
              </a:rPr>
              <a:t>          Mond</a:t>
            </a:r>
            <a:r>
              <a:rPr lang="en-GB" dirty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                                   Kérdez</a:t>
            </a:r>
            <a:endParaRPr lang="en-GB" dirty="0" smtClean="0">
              <a:latin typeface="+mn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1616075" algn="ctr"/>
                <a:tab pos="5051425" algn="ctr"/>
              </a:tabLst>
            </a:pPr>
            <a:r>
              <a:rPr lang="en-GB" dirty="0" smtClean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Tol</a:t>
            </a:r>
            <a:r>
              <a:rPr lang="en-GB" dirty="0" smtClean="0">
                <a:latin typeface="+mn-lt"/>
              </a:rPr>
              <a:t>	</a:t>
            </a:r>
            <a:r>
              <a:rPr lang="hu-HU" dirty="0" smtClean="0">
                <a:latin typeface="+mn-lt"/>
              </a:rPr>
              <a:t>                                                 Húz</a:t>
            </a:r>
            <a:r>
              <a:rPr lang="en-GB" sz="2800" dirty="0" smtClean="0">
                <a:latin typeface="+mn-lt"/>
              </a:rPr>
              <a:t>	</a:t>
            </a:r>
            <a:endParaRPr lang="en-GB" sz="2800" dirty="0">
              <a:latin typeface="+mn-lt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471640" y="3676923"/>
            <a:ext cx="1735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Önvezérlés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4C97F35C-952D-4B45-AC67-209E6DB9D5CB}" type="slidenum">
              <a:rPr lang="en-US" smtClean="0"/>
              <a:pPr algn="l"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88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A kutatás felvetései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23888" indent="-623888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hu-HU" sz="3200" dirty="0" smtClean="0">
                <a:latin typeface="+mn-lt"/>
                <a:ea typeface="+mn-ea"/>
              </a:rPr>
              <a:t>A munkaerővel szembeni legfontosabb elvárások között dominánsan EQ elemek találhatók.</a:t>
            </a:r>
          </a:p>
          <a:p>
            <a:pPr marL="623888" indent="-623888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defRPr/>
            </a:pPr>
            <a:endParaRPr lang="hu-HU" sz="3200" dirty="0" smtClean="0">
              <a:latin typeface="+mn-lt"/>
              <a:ea typeface="+mn-ea"/>
            </a:endParaRPr>
          </a:p>
          <a:p>
            <a:pPr marL="623888" marR="0" lvl="0" indent="-623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 kkv vezetők a vezetésben, a csoportban való</a:t>
            </a:r>
            <a:r>
              <a:rPr kumimoji="0" lang="hu-H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munkában lényegesnek tartják az érzelmi intelligenciához kapcsolható</a:t>
            </a:r>
            <a:r>
              <a:rPr kumimoji="0" lang="hu-H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képességeket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23888" marR="0" lvl="0" indent="-623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4C97F35C-952D-4B45-AC67-209E6DB9D5CB}" type="slidenum">
              <a:rPr lang="en-US" smtClean="0"/>
              <a:pPr algn="l"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6" name="Cím 5"/>
          <p:cNvSpPr txBox="1">
            <a:spLocks/>
          </p:cNvSpPr>
          <p:nvPr/>
        </p:nvSpPr>
        <p:spPr>
          <a:xfrm>
            <a:off x="395536" y="260649"/>
            <a:ext cx="8496944" cy="792088"/>
          </a:xfrm>
          <a:prstGeom prst="rect">
            <a:avLst/>
          </a:prstGeom>
        </p:spPr>
        <p:txBody>
          <a:bodyPr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Primer kutatás</a:t>
            </a:r>
            <a:endParaRPr kumimoji="0" lang="hu-HU" sz="44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artalom helye 2"/>
          <p:cNvSpPr txBox="1">
            <a:spLocks/>
          </p:cNvSpPr>
          <p:nvPr/>
        </p:nvSpPr>
        <p:spPr>
          <a:xfrm>
            <a:off x="467544" y="1124744"/>
            <a:ext cx="8186766" cy="5733256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6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Próbalekérdezés: 2012. február </a:t>
            </a:r>
            <a:r>
              <a:rPr kumimoji="0" lang="hu-HU" sz="6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kompetenciák körének szűkítése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6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Minta: KKV vezetők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6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Mintavétel: véletlenszerű kiválasztás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6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Kérdezőbiztosok felkészítése: 2012. február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6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Kérdőívek kitöltetése: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2012. márciustól októberig (1. fázis)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2012. november: adatbevitel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2012. december: elemzés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(354 beérkezett kérdőív  296 mintában szereplő kérdőív)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2013. februártól (2. fázis)</a:t>
            </a:r>
          </a:p>
          <a:p>
            <a:endParaRPr lang="hu-HU" sz="3200" dirty="0" smtClean="0">
              <a:latin typeface="+mn-lt"/>
            </a:endParaRPr>
          </a:p>
          <a:p>
            <a:endParaRPr lang="hu-HU" sz="3200" dirty="0" smtClean="0">
              <a:latin typeface="+mn-lt"/>
            </a:endParaRPr>
          </a:p>
          <a:p>
            <a:endParaRPr lang="hu-HU" sz="3200" dirty="0" smtClean="0">
              <a:latin typeface="+mn-lt"/>
            </a:endParaRPr>
          </a:p>
          <a:p>
            <a:r>
              <a:rPr lang="hu-HU" sz="7000" dirty="0" smtClean="0">
                <a:latin typeface="+mn-lt"/>
              </a:rPr>
              <a:t>Matematikai statisztikai program (SPSS 18.0)</a:t>
            </a:r>
          </a:p>
          <a:p>
            <a:endParaRPr lang="hu-HU" sz="2800" dirty="0" smtClean="0">
              <a:latin typeface="+mn-lt"/>
            </a:endParaRPr>
          </a:p>
          <a:p>
            <a:r>
              <a:rPr lang="hu-HU" sz="7000" dirty="0" smtClean="0">
                <a:latin typeface="+mn-lt"/>
              </a:rPr>
              <a:t>Egyváltozós elemzések:</a:t>
            </a:r>
          </a:p>
          <a:p>
            <a:r>
              <a:rPr lang="hu-HU" sz="7000" dirty="0" smtClean="0">
                <a:latin typeface="+mn-lt"/>
              </a:rPr>
              <a:t>Gyakoriság, </a:t>
            </a:r>
            <a:r>
              <a:rPr lang="hu-HU" sz="7000" dirty="0" err="1" smtClean="0">
                <a:latin typeface="+mn-lt"/>
              </a:rPr>
              <a:t>módusz</a:t>
            </a:r>
            <a:r>
              <a:rPr lang="hu-HU" sz="7000" dirty="0" smtClean="0">
                <a:latin typeface="+mn-lt"/>
              </a:rPr>
              <a:t>, variancia</a:t>
            </a:r>
            <a:endParaRPr kumimoji="0" lang="hu-HU" sz="7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4C97F35C-952D-4B45-AC67-209E6DB9D5CB}" type="slidenum">
              <a:rPr lang="en-US" smtClean="0"/>
              <a:pPr algn="l"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11" name="Cím 5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A megkérdezettek megoszlása méret és cégforma szerint</a:t>
            </a:r>
            <a:endParaRPr kumimoji="0" lang="hu-HU" sz="3500" b="1" i="0" u="none" strike="noStrike" kern="1200" cap="none" spc="0" normalizeH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Diagram 13"/>
          <p:cNvGraphicFramePr/>
          <p:nvPr/>
        </p:nvGraphicFramePr>
        <p:xfrm>
          <a:off x="0" y="1052736"/>
          <a:ext cx="914400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="" xmlns:p14="http://schemas.microsoft.com/office/powerpoint/2010/main" val="165703380"/>
              </p:ext>
            </p:extLst>
          </p:nvPr>
        </p:nvGraphicFramePr>
        <p:xfrm>
          <a:off x="0" y="3704226"/>
          <a:ext cx="9144000" cy="307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6" name="Egyenes összekötő 15"/>
          <p:cNvCxnSpPr/>
          <p:nvPr/>
        </p:nvCxnSpPr>
        <p:spPr>
          <a:xfrm>
            <a:off x="0" y="3714752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11" name="Cím 5"/>
          <p:cNvSpPr txBox="1">
            <a:spLocks/>
          </p:cNvSpPr>
          <p:nvPr/>
        </p:nvSpPr>
        <p:spPr>
          <a:xfrm>
            <a:off x="395536" y="260649"/>
            <a:ext cx="8496944" cy="792088"/>
          </a:xfrm>
          <a:prstGeom prst="rect">
            <a:avLst/>
          </a:prstGeom>
        </p:spPr>
        <p:txBody>
          <a:bodyPr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Eredmények</a:t>
            </a:r>
            <a:endParaRPr kumimoji="0" lang="hu-HU" sz="44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/>
        </p:nvGraphicFramePr>
        <p:xfrm>
          <a:off x="214282" y="1071546"/>
          <a:ext cx="4645749" cy="5599664"/>
        </p:xfrm>
        <a:graphic>
          <a:graphicData uri="http://schemas.openxmlformats.org/drawingml/2006/table">
            <a:tbl>
              <a:tblPr/>
              <a:tblGrid>
                <a:gridCol w="451533"/>
                <a:gridCol w="2363497"/>
                <a:gridCol w="401141"/>
                <a:gridCol w="604447"/>
                <a:gridCol w="825131"/>
              </a:tblGrid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EQ/IQ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Készségek, képességek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Mean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Megbízhatóság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188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54,2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5,7128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Pontos, precíz munkavégzés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137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39,5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5,6569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Szaktudás alkalmazása a gyakorlatban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134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38,6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5,6194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Stressztűrő</a:t>
                      </a:r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képesség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120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34,6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5,0917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Problémamegoldási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készség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113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32,6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5,2743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Terhelhetőség, munkabírás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27,4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5,3684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Kommunikációs képesség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23,1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5,3625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Nyelvtudás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18,4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5,3438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Önállóság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16,4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5,0702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Együttműküdés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15,9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4,9818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Kapcsolattartás, -építés képessége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14,4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5,16</a:t>
                      </a:r>
                    </a:p>
                  </a:txBody>
                  <a:tcPr marL="9407" marR="9407" marT="940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áblázat 14"/>
          <p:cNvGraphicFramePr>
            <a:graphicFrameLocks noGrp="1"/>
          </p:cNvGraphicFramePr>
          <p:nvPr/>
        </p:nvGraphicFramePr>
        <p:xfrm>
          <a:off x="5004048" y="1340768"/>
          <a:ext cx="4139953" cy="4642485"/>
        </p:xfrm>
        <a:graphic>
          <a:graphicData uri="http://schemas.openxmlformats.org/drawingml/2006/table">
            <a:tbl>
              <a:tblPr/>
              <a:tblGrid>
                <a:gridCol w="495803"/>
                <a:gridCol w="1845913"/>
                <a:gridCol w="392828"/>
                <a:gridCol w="499616"/>
                <a:gridCol w="905793"/>
              </a:tblGrid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EQ/IQ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Készségek, képességek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Önfejlesztés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13,8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5,1667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Számítógépes </a:t>
                      </a:r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ismeret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13,5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5,1489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Munka iránti alázat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11,5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Szervezési készség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7,8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Proaktivitás, kezdeményezőkészség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6,</a:t>
                      </a:r>
                      <a:r>
                        <a:rPr lang="hu-HU" sz="1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4,7826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Analitikus szemlélet, elemzőkészség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6,3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4,3182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Más emberek motiválásának képessége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4,6154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3059832" y="1052736"/>
            <a:ext cx="360040" cy="5616624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lt1">
                  <a:alpha val="40000"/>
                </a:scheme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7380312" y="1340768"/>
            <a:ext cx="360040" cy="468052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lt1">
                  <a:alpha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interaktivtabla.eoldal.hu/img/picture/189/cooperation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b="17708"/>
          <a:stretch>
            <a:fillRect/>
          </a:stretch>
        </p:blipFill>
        <p:spPr bwMode="auto">
          <a:xfrm>
            <a:off x="-1" y="2132856"/>
            <a:ext cx="7227721" cy="4725144"/>
          </a:xfrm>
          <a:prstGeom prst="rect">
            <a:avLst/>
          </a:prstGeom>
          <a:noFill/>
        </p:spPr>
      </p:pic>
      <p:sp>
        <p:nvSpPr>
          <p:cNvPr id="11" name="Cím 5"/>
          <p:cNvSpPr txBox="1">
            <a:spLocks/>
          </p:cNvSpPr>
          <p:nvPr/>
        </p:nvSpPr>
        <p:spPr>
          <a:xfrm>
            <a:off x="395536" y="260649"/>
            <a:ext cx="8496944" cy="792088"/>
          </a:xfrm>
          <a:prstGeom prst="rect">
            <a:avLst/>
          </a:prstGeom>
        </p:spPr>
        <p:txBody>
          <a:bodyPr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Eredmények</a:t>
            </a:r>
            <a:endParaRPr kumimoji="0" lang="hu-HU" sz="44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1741460"/>
              </p:ext>
            </p:extLst>
          </p:nvPr>
        </p:nvGraphicFramePr>
        <p:xfrm>
          <a:off x="0" y="1226820"/>
          <a:ext cx="4176463" cy="5631180"/>
        </p:xfrm>
        <a:graphic>
          <a:graphicData uri="http://schemas.openxmlformats.org/drawingml/2006/table">
            <a:tbl>
              <a:tblPr/>
              <a:tblGrid>
                <a:gridCol w="734603"/>
                <a:gridCol w="1731213"/>
                <a:gridCol w="395555"/>
                <a:gridCol w="657546"/>
                <a:gridCol w="657546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EQ/IQ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Képességek,</a:t>
                      </a:r>
                    </a:p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készségek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Mean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Megbízhatóság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54,20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5,7128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Pontos, precíz munkavégzés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39,50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5,6569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Szaktudás alkalmazása a gyakorlatban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38,60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5,6194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Terhelhetőség, munkabírás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27,40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5,3684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Kommunikációs képesség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23,10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5,3625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Nyelvtudás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18,40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5,3438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Problémamegol-dási</a:t>
                      </a:r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készség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32,60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5,2743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Önfejlesztés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13,80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5,1667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Kapcsolattartás, -építés képessége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14,40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Számítógépes </a:t>
                      </a:r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ismeret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13,50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5,1489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áblázat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70223640"/>
              </p:ext>
            </p:extLst>
          </p:nvPr>
        </p:nvGraphicFramePr>
        <p:xfrm>
          <a:off x="4500563" y="1844824"/>
          <a:ext cx="4643437" cy="3966210"/>
        </p:xfrm>
        <a:graphic>
          <a:graphicData uri="http://schemas.openxmlformats.org/drawingml/2006/table">
            <a:tbl>
              <a:tblPr/>
              <a:tblGrid>
                <a:gridCol w="780628"/>
                <a:gridCol w="2219107"/>
                <a:gridCol w="405224"/>
                <a:gridCol w="491181"/>
                <a:gridCol w="747297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EQ/IQ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Képességek,</a:t>
                      </a:r>
                    </a:p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készségek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Mean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9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Stressztűrő</a:t>
                      </a:r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képesség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34,6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5,0917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Munka</a:t>
                      </a:r>
                      <a:r>
                        <a:rPr lang="hu-HU" sz="1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iránti alázat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40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11,5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5,075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Önállóság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16,4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5,0702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Szervezési </a:t>
                      </a:r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készség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7,8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Együttműködés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15,9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4,9818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Proaktivitás, kezdeményezőkészség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6,</a:t>
                      </a:r>
                      <a:r>
                        <a:rPr lang="hu-HU" sz="18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4,7826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Más emberek motiválásának képessége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3,7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4,6154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Analitikus szemlélet, elemzőkészség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6,3</a:t>
                      </a:r>
                      <a:endParaRPr lang="hu-H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4,3182 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4C97F35C-952D-4B45-AC67-209E6DB9D5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3491880" y="1268760"/>
            <a:ext cx="720080" cy="558924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lt1">
                  <a:alpha val="40000"/>
                </a:scheme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8388424" y="1844824"/>
            <a:ext cx="755576" cy="396044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lt1">
                  <a:alpha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1. sé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</TotalTime>
  <Words>801</Words>
  <Application>Microsoft Office PowerPoint</Application>
  <PresentationFormat>Diavetítés a képernyőre (4:3 oldalarány)</PresentationFormat>
  <Paragraphs>373</Paragraphs>
  <Slides>13</Slides>
  <Notes>13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Egyedül nem megy?!  - avagy Mit ér a megszerzett, de megosztatlan tudás?</vt:lpstr>
      <vt:lpstr>A vállalati nagyságstruktúra részesedése a foglalkoztatásból és a hozzáadott értékből Mo-n és az EU-ban</vt:lpstr>
      <vt:lpstr>3. dia</vt:lpstr>
      <vt:lpstr>4. dia</vt:lpstr>
      <vt:lpstr>A kutatás felvetései</vt:lpstr>
      <vt:lpstr>6. dia</vt:lpstr>
      <vt:lpstr>7. dia</vt:lpstr>
      <vt:lpstr>8. dia</vt:lpstr>
      <vt:lpstr>9. dia</vt:lpstr>
      <vt:lpstr>          Az EQ kvadránsa</vt:lpstr>
      <vt:lpstr>11. dia</vt:lpstr>
      <vt:lpstr>12. dia</vt:lpstr>
      <vt:lpstr>13.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hetty</dc:creator>
  <cp:lastModifiedBy>Informatika</cp:lastModifiedBy>
  <cp:revision>126</cp:revision>
  <cp:lastPrinted>2013-03-06T16:18:02Z</cp:lastPrinted>
  <dcterms:created xsi:type="dcterms:W3CDTF">2003-11-29T11:29:35Z</dcterms:created>
  <dcterms:modified xsi:type="dcterms:W3CDTF">2013-03-12T08:52:55Z</dcterms:modified>
</cp:coreProperties>
</file>