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6"/>
  </p:notesMasterIdLst>
  <p:sldIdLst>
    <p:sldId id="300" r:id="rId3"/>
    <p:sldId id="303" r:id="rId4"/>
    <p:sldId id="305" r:id="rId5"/>
    <p:sldId id="306" r:id="rId6"/>
    <p:sldId id="309" r:id="rId7"/>
    <p:sldId id="330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DD15-EECE-4D41-8149-F817456E4CC6}" type="datetimeFigureOut">
              <a:rPr lang="hu-HU" smtClean="0"/>
              <a:pPr/>
              <a:t>2013.03.10.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A272-7113-4615-B934-909966128A3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7243D-693B-4302-AAF0-4D1C7D1824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6A36DD9-CF6A-4D38-87C4-918115D3203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03D3-0AD8-4E3E-8E72-CEB9D54957A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59F7-A456-40ED-AAEB-E14A51E3D4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3/10/2013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143000"/>
          </a:xfrm>
        </p:spPr>
        <p:txBody>
          <a:bodyPr>
            <a:norm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3/10/2013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696464"/>
                </a:solidFill>
              </a:rPr>
              <a:t>TFK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5536" y="1412776"/>
            <a:ext cx="79208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l="15356" t="25727" r="43301" b="63145"/>
          <a:stretch>
            <a:fillRect/>
          </a:stretch>
        </p:blipFill>
        <p:spPr bwMode="auto">
          <a:xfrm>
            <a:off x="5026363" y="116632"/>
            <a:ext cx="411763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etét_nke.png"/>
          <p:cNvPicPr>
            <a:picLocks noChangeAspect="1"/>
          </p:cNvPicPr>
          <p:nvPr userDrawn="1"/>
        </p:nvPicPr>
        <p:blipFill>
          <a:blip r:embed="rId2" cstate="print"/>
          <a:srcRect t="9966" r="3636" b="10479"/>
          <a:stretch>
            <a:fillRect/>
          </a:stretch>
        </p:blipFill>
        <p:spPr>
          <a:xfrm>
            <a:off x="5292080" y="107112"/>
            <a:ext cx="3816424" cy="657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3/10/2013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3/10/2013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3/10/2013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3/10/2013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3/10/2013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3/10/2013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490E-C831-4653-BCC6-E11DCA67D3C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3/10/2013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3/10/2013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3/10/2013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3/10/2013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792D84D-6B5B-4244-8DCD-D7080A235BB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9E5-9795-4CE2-8FDD-ABC1B010BEE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DD3A-B38E-4B6A-8D07-4F5DBA8D24F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08CB-39EE-463E-91E3-551A2A46E6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F6C1-0BA1-4C24-A3E4-46228E9247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2177-B10A-4820-9871-847672B0617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6AB7FF9-8FD6-4768-9E7C-D037F5809E6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4C53866-61D4-4121-B3DD-6D1C8BC5ED8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64CF2E0-CCC4-4E1E-9902-C3C36AB3FDA4}" type="datetimeFigureOut">
              <a:rPr lang="en-US" smtClean="0">
                <a:solidFill>
                  <a:srgbClr val="696464"/>
                </a:solidFill>
                <a:latin typeface="Perpetu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3/10/2013</a:t>
            </a:fld>
            <a:endParaRPr lang="en-US" dirty="0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2FDE4-A7DD-41A7-A0A6-9B649FB4333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drseres@drseres.com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orika.hu/" TargetMode="External"/><Relationship Id="rId5" Type="http://schemas.openxmlformats.org/officeDocument/2006/relationships/hyperlink" Target="mailto:krisztina@forika.hu" TargetMode="External"/><Relationship Id="rId4" Type="http://schemas.openxmlformats.org/officeDocument/2006/relationships/hyperlink" Target="http://drsere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tudásmenedzsment evolúciójának hatása </a:t>
            </a:r>
            <a:r>
              <a:rPr lang="hu-HU" dirty="0" smtClean="0"/>
              <a:t>a Közszolgálati </a:t>
            </a:r>
            <a:r>
              <a:rPr lang="hu-HU" dirty="0" err="1" smtClean="0"/>
              <a:t>e-Egyetem</a:t>
            </a:r>
            <a:r>
              <a:rPr lang="hu-HU" dirty="0" smtClean="0"/>
              <a:t> </a:t>
            </a:r>
            <a:r>
              <a:rPr lang="hu-HU" dirty="0" smtClean="0"/>
              <a:t>létrehozására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KIHÍVÁSOK ÉS ÚJ PARADIGMÁK A TUDÁSMENEDZSMENT, A GENERÁCIÓK ÉS A KULTÚRA DIMENZIÓIBAN</a:t>
            </a:r>
            <a:endParaRPr lang="en-US" sz="2800" dirty="0"/>
          </a:p>
        </p:txBody>
      </p:sp>
      <p:pic>
        <p:nvPicPr>
          <p:cNvPr id="8" name="Picture 7" descr="mh_cim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4056" y="4755664"/>
            <a:ext cx="1187264" cy="975895"/>
          </a:xfrm>
          <a:prstGeom prst="rect">
            <a:avLst/>
          </a:prstGeom>
        </p:spPr>
      </p:pic>
      <p:grpSp>
        <p:nvGrpSpPr>
          <p:cNvPr id="15" name="Csoportba foglalás 14"/>
          <p:cNvGrpSpPr/>
          <p:nvPr/>
        </p:nvGrpSpPr>
        <p:grpSpPr>
          <a:xfrm>
            <a:off x="177552" y="188640"/>
            <a:ext cx="6956648" cy="1149226"/>
            <a:chOff x="177552" y="188640"/>
            <a:chExt cx="6956648" cy="1149226"/>
          </a:xfrm>
        </p:grpSpPr>
        <p:pic>
          <p:nvPicPr>
            <p:cNvPr id="4" name="Picture 3" descr="nke2012.png"/>
            <p:cNvPicPr>
              <a:picLocks noChangeAspect="1"/>
            </p:cNvPicPr>
            <p:nvPr/>
          </p:nvPicPr>
          <p:blipFill>
            <a:blip r:embed="rId4" cstate="print"/>
            <a:srcRect t="11702" b="12723"/>
            <a:stretch>
              <a:fillRect/>
            </a:stretch>
          </p:blipFill>
          <p:spPr>
            <a:xfrm>
              <a:off x="177552" y="260648"/>
              <a:ext cx="918730" cy="1008112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12285" r="89369" b="71116"/>
            <a:stretch>
              <a:fillRect/>
            </a:stretch>
          </p:blipFill>
          <p:spPr bwMode="auto">
            <a:xfrm>
              <a:off x="6133207" y="188640"/>
              <a:ext cx="1000993" cy="97684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187624" y="260648"/>
              <a:ext cx="50226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u="sng" dirty="0" smtClean="0">
                  <a:latin typeface="Algerian" pitchFamily="82" charset="0"/>
                </a:rPr>
                <a:t>Nemzeti Közszolgálati  Egyetem</a:t>
              </a:r>
            </a:p>
            <a:p>
              <a:r>
                <a:rPr lang="hu-HU" sz="1600" dirty="0" smtClean="0">
                  <a:latin typeface="Aharoni" pitchFamily="2" charset="-79"/>
                  <a:cs typeface="Aharoni" pitchFamily="2" charset="-79"/>
                </a:rPr>
                <a:t>Hadtudományi és Honvédtisztképző Kar</a:t>
              </a:r>
            </a:p>
            <a:p>
              <a:r>
                <a:rPr lang="hu-HU" sz="1600" dirty="0" smtClean="0">
                  <a:latin typeface="Aharoni" pitchFamily="2" charset="-79"/>
                  <a:cs typeface="Aharoni" pitchFamily="2" charset="-79"/>
                </a:rPr>
                <a:t>Informatikai és Elektronikai Hadviselés </a:t>
              </a:r>
              <a:r>
                <a:rPr lang="hu-HU" sz="1600" dirty="0" smtClean="0">
                  <a:latin typeface="Aharoni" pitchFamily="2" charset="-79"/>
                  <a:cs typeface="Aharoni" pitchFamily="2" charset="-79"/>
                </a:rPr>
                <a:t>Tanszék</a:t>
              </a:r>
            </a:p>
            <a:p>
              <a:r>
                <a:rPr lang="hu-HU" sz="1600" dirty="0" err="1" smtClean="0">
                  <a:latin typeface="Aharoni" pitchFamily="2" charset="-79"/>
                  <a:cs typeface="Aharoni" pitchFamily="2" charset="-79"/>
                </a:rPr>
                <a:t>Tibenszkyné</a:t>
              </a:r>
              <a:r>
                <a:rPr lang="hu-HU" sz="1600" dirty="0" smtClean="0">
                  <a:latin typeface="Aharoni" pitchFamily="2" charset="-79"/>
                  <a:cs typeface="Aharoni" pitchFamily="2" charset="-79"/>
                </a:rPr>
                <a:t> dr. </a:t>
              </a:r>
              <a:r>
                <a:rPr lang="hu-HU" sz="1600" dirty="0" err="1" smtClean="0">
                  <a:latin typeface="Aharoni" pitchFamily="2" charset="-79"/>
                  <a:cs typeface="Aharoni" pitchFamily="2" charset="-79"/>
                </a:rPr>
                <a:t>Fórika</a:t>
              </a:r>
              <a:r>
                <a:rPr lang="hu-HU" sz="1600" dirty="0" smtClean="0">
                  <a:latin typeface="Aharoni" pitchFamily="2" charset="-79"/>
                  <a:cs typeface="Aharoni" pitchFamily="2" charset="-79"/>
                </a:rPr>
                <a:t> </a:t>
              </a:r>
              <a:r>
                <a:rPr lang="hu-HU" sz="1600" dirty="0" smtClean="0">
                  <a:latin typeface="Aharoni" pitchFamily="2" charset="-79"/>
                  <a:cs typeface="Aharoni" pitchFamily="2" charset="-79"/>
                </a:rPr>
                <a:t>Krisztina egyetemi docens</a:t>
              </a:r>
              <a:endParaRPr lang="en-US" sz="1600" dirty="0">
                <a:latin typeface="Aharoni" pitchFamily="2" charset="-79"/>
                <a:cs typeface="Aharoni" pitchFamily="2" charset="-79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59632" y="1052736"/>
              <a:ext cx="3960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Csoportba foglalás 15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17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19" name="Picture 31" descr="logo_9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492500" y="476250"/>
            <a:ext cx="2519363" cy="863600"/>
          </a:xfrm>
          <a:prstGeom prst="flowChartAlternateProcess">
            <a:avLst/>
          </a:prstGeom>
          <a:solidFill>
            <a:srgbClr val="99FF66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E-tanári</a:t>
            </a:r>
            <a:br>
              <a:rPr lang="hu-HU" sz="2000" b="1"/>
            </a:br>
            <a:r>
              <a:rPr lang="hu-HU" sz="2000" b="1"/>
              <a:t>követelmények</a:t>
            </a:r>
            <a:br>
              <a:rPr lang="hu-HU" sz="2000" b="1"/>
            </a:br>
            <a:r>
              <a:rPr lang="hu-HU" sz="2000" b="1"/>
              <a:t>meghatározása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492500" y="1557338"/>
            <a:ext cx="2519363" cy="647700"/>
          </a:xfrm>
          <a:prstGeom prst="flowChartAlternateProcess">
            <a:avLst/>
          </a:prstGeom>
          <a:solidFill>
            <a:srgbClr val="99FF66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Távoktatási program </a:t>
            </a:r>
            <a:br>
              <a:rPr lang="hu-HU" sz="2000" b="1"/>
            </a:br>
            <a:r>
              <a:rPr lang="hu-HU" sz="2000" b="1"/>
              <a:t>kidolgozása</a:t>
            </a:r>
          </a:p>
        </p:txBody>
      </p:sp>
      <p:cxnSp>
        <p:nvCxnSpPr>
          <p:cNvPr id="7178" name="AutoShape 10"/>
          <p:cNvCxnSpPr>
            <a:cxnSpLocks noChangeShapeType="1"/>
            <a:stCxn id="7171" idx="2"/>
            <a:endCxn id="7172" idx="0"/>
          </p:cNvCxnSpPr>
          <p:nvPr/>
        </p:nvCxnSpPr>
        <p:spPr bwMode="auto">
          <a:xfrm>
            <a:off x="4752975" y="1354138"/>
            <a:ext cx="0" cy="1889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79" name="AutoShape 11"/>
          <p:cNvCxnSpPr>
            <a:cxnSpLocks noChangeShapeType="1"/>
            <a:stCxn id="7172" idx="2"/>
            <a:endCxn id="7185" idx="0"/>
          </p:cNvCxnSpPr>
          <p:nvPr/>
        </p:nvCxnSpPr>
        <p:spPr bwMode="auto">
          <a:xfrm>
            <a:off x="4752975" y="2219325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341313" y="2438400"/>
            <a:ext cx="1511300" cy="12954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Személyi </a:t>
            </a:r>
            <a:br>
              <a:rPr lang="hu-HU" sz="2000" b="1"/>
            </a:br>
            <a:r>
              <a:rPr lang="hu-HU" sz="2000" b="1"/>
              <a:t>feltételek </a:t>
            </a:r>
            <a:br>
              <a:rPr lang="hu-HU" sz="2000" b="1"/>
            </a:br>
            <a:r>
              <a:rPr lang="hu-HU" sz="2000" b="1"/>
              <a:t>biztosítása</a:t>
            </a: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3492500" y="2420938"/>
            <a:ext cx="2519363" cy="647700"/>
          </a:xfrm>
          <a:prstGeom prst="flowChartAlternateProcess">
            <a:avLst/>
          </a:prstGeom>
          <a:solidFill>
            <a:srgbClr val="99FF66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Távoktatási tananyag </a:t>
            </a:r>
            <a:br>
              <a:rPr lang="hu-HU" sz="2000" b="1"/>
            </a:br>
            <a:r>
              <a:rPr lang="hu-HU" sz="2000" b="1"/>
              <a:t>kidolgozása</a:t>
            </a:r>
          </a:p>
        </p:txBody>
      </p:sp>
      <p:cxnSp>
        <p:nvCxnSpPr>
          <p:cNvPr id="7186" name="AutoShape 18"/>
          <p:cNvCxnSpPr>
            <a:cxnSpLocks noChangeShapeType="1"/>
            <a:stCxn id="7185" idx="2"/>
            <a:endCxn id="7187" idx="0"/>
          </p:cNvCxnSpPr>
          <p:nvPr/>
        </p:nvCxnSpPr>
        <p:spPr bwMode="auto">
          <a:xfrm>
            <a:off x="4752975" y="3082925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3492500" y="3284538"/>
            <a:ext cx="2519363" cy="647700"/>
          </a:xfrm>
          <a:prstGeom prst="flowChartAlternateProcess">
            <a:avLst/>
          </a:prstGeom>
          <a:solidFill>
            <a:srgbClr val="99FF66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Kísérleti kurzusok</a:t>
            </a:r>
            <a:br>
              <a:rPr lang="hu-HU" sz="2000" b="1"/>
            </a:br>
            <a:r>
              <a:rPr lang="hu-HU" sz="2000" b="1"/>
              <a:t>végrehajtása</a:t>
            </a:r>
          </a:p>
        </p:txBody>
      </p:sp>
      <p:cxnSp>
        <p:nvCxnSpPr>
          <p:cNvPr id="7188" name="AutoShape 20"/>
          <p:cNvCxnSpPr>
            <a:cxnSpLocks noChangeShapeType="1"/>
            <a:stCxn id="7187" idx="2"/>
            <a:endCxn id="7189" idx="0"/>
          </p:cNvCxnSpPr>
          <p:nvPr/>
        </p:nvCxnSpPr>
        <p:spPr bwMode="auto">
          <a:xfrm>
            <a:off x="4752975" y="3946525"/>
            <a:ext cx="0" cy="1889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3492500" y="4149725"/>
            <a:ext cx="2519363" cy="647700"/>
          </a:xfrm>
          <a:prstGeom prst="flowChartAlternateProcess">
            <a:avLst/>
          </a:prstGeom>
          <a:solidFill>
            <a:srgbClr val="99FF66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Távoktatási tananyag </a:t>
            </a:r>
            <a:br>
              <a:rPr lang="hu-HU" sz="2000" b="1"/>
            </a:br>
            <a:r>
              <a:rPr lang="hu-HU" sz="2000" b="1"/>
              <a:t>véglegesítése</a:t>
            </a:r>
          </a:p>
        </p:txBody>
      </p:sp>
      <p:cxnSp>
        <p:nvCxnSpPr>
          <p:cNvPr id="7190" name="AutoShape 22"/>
          <p:cNvCxnSpPr>
            <a:cxnSpLocks noChangeShapeType="1"/>
            <a:stCxn id="7189" idx="2"/>
            <a:endCxn id="7191" idx="0"/>
          </p:cNvCxnSpPr>
          <p:nvPr/>
        </p:nvCxnSpPr>
        <p:spPr bwMode="auto">
          <a:xfrm>
            <a:off x="4752975" y="4811713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3492500" y="5013325"/>
            <a:ext cx="2519363" cy="647700"/>
          </a:xfrm>
          <a:prstGeom prst="flowChartAlternateProcess">
            <a:avLst/>
          </a:prstGeom>
          <a:solidFill>
            <a:srgbClr val="99FF66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E-tanári állomány</a:t>
            </a:r>
            <a:br>
              <a:rPr lang="hu-HU" sz="2000" b="1"/>
            </a:br>
            <a:r>
              <a:rPr lang="hu-HU" sz="2000" b="1"/>
              <a:t>felkészítése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011863" y="404813"/>
            <a:ext cx="1944687" cy="863600"/>
            <a:chOff x="3832" y="391"/>
            <a:chExt cx="1225" cy="544"/>
          </a:xfrm>
        </p:grpSpPr>
        <p:sp>
          <p:nvSpPr>
            <p:cNvPr id="8215" name="AutoShape 25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rgbClr val="99FF66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/>
                <a:t>Szenátusi </a:t>
              </a:r>
              <a:br>
                <a:rPr lang="hu-HU" sz="2000" b="1"/>
              </a:br>
              <a:r>
                <a:rPr lang="hu-HU" sz="2000" b="1"/>
                <a:t>határozat</a:t>
              </a:r>
            </a:p>
          </p:txBody>
        </p:sp>
        <p:sp>
          <p:nvSpPr>
            <p:cNvPr id="8216" name="Line 26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cxnSp>
        <p:nvCxnSpPr>
          <p:cNvPr id="7195" name="AutoShape 27"/>
          <p:cNvCxnSpPr>
            <a:cxnSpLocks noChangeShapeType="1"/>
            <a:stCxn id="7191" idx="2"/>
            <a:endCxn id="7196" idx="0"/>
          </p:cNvCxnSpPr>
          <p:nvPr/>
        </p:nvCxnSpPr>
        <p:spPr bwMode="auto">
          <a:xfrm>
            <a:off x="4752975" y="5675313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96" name="AutoShape 28"/>
          <p:cNvSpPr>
            <a:spLocks noChangeArrowheads="1"/>
          </p:cNvSpPr>
          <p:nvPr/>
        </p:nvSpPr>
        <p:spPr bwMode="auto">
          <a:xfrm>
            <a:off x="3492500" y="5876925"/>
            <a:ext cx="2519363" cy="647700"/>
          </a:xfrm>
          <a:prstGeom prst="flowChartAlternateProcess">
            <a:avLst/>
          </a:prstGeom>
          <a:solidFill>
            <a:srgbClr val="99FF66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E-tanári állomány</a:t>
            </a:r>
            <a:br>
              <a:rPr lang="hu-HU" sz="2000" b="1"/>
            </a:br>
            <a:r>
              <a:rPr lang="hu-HU" sz="2000" b="1"/>
              <a:t>vizsgáztatása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011863" y="5734050"/>
            <a:ext cx="2447925" cy="863600"/>
            <a:chOff x="3832" y="391"/>
            <a:chExt cx="1225" cy="544"/>
          </a:xfrm>
        </p:grpSpPr>
        <p:sp>
          <p:nvSpPr>
            <p:cNvPr id="8213" name="AutoShape 30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 dirty="0">
                  <a:solidFill>
                    <a:srgbClr val="FFFF00"/>
                  </a:solidFill>
                </a:rPr>
                <a:t>Akkreditációs</a:t>
              </a:r>
              <a:br>
                <a:rPr lang="hu-HU" sz="2000" b="1" dirty="0">
                  <a:solidFill>
                    <a:srgbClr val="FFFF00"/>
                  </a:solidFill>
                </a:rPr>
              </a:br>
              <a:r>
                <a:rPr lang="hu-HU" sz="2000" b="1" dirty="0">
                  <a:solidFill>
                    <a:srgbClr val="FFFF00"/>
                  </a:solidFill>
                </a:rPr>
                <a:t>pályázat</a:t>
              </a:r>
            </a:p>
          </p:txBody>
        </p:sp>
        <p:sp>
          <p:nvSpPr>
            <p:cNvPr id="8214" name="Line 31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>
                <a:solidFill>
                  <a:srgbClr val="FFFF00"/>
                </a:solidFill>
              </a:endParaRPr>
            </a:p>
          </p:txBody>
        </p:sp>
      </p:grpSp>
      <p:sp>
        <p:nvSpPr>
          <p:cNvPr id="7200" name="AutoShape 32"/>
          <p:cNvSpPr>
            <a:spLocks/>
          </p:cNvSpPr>
          <p:nvPr/>
        </p:nvSpPr>
        <p:spPr bwMode="auto">
          <a:xfrm>
            <a:off x="2411413" y="188913"/>
            <a:ext cx="1008062" cy="6480175"/>
          </a:xfrm>
          <a:prstGeom prst="leftBrace">
            <a:avLst>
              <a:gd name="adj1" fmla="val 53570"/>
              <a:gd name="adj2" fmla="val 44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000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24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26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85" grpId="0" animBg="1"/>
      <p:bldP spid="7187" grpId="0" animBg="1"/>
      <p:bldP spid="7189" grpId="0" animBg="1"/>
      <p:bldP spid="7191" grpId="0" animBg="1"/>
      <p:bldP spid="7196" grpId="0" animBg="1"/>
      <p:bldP spid="72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778250" y="2276475"/>
            <a:ext cx="1584325" cy="1584325"/>
          </a:xfrm>
          <a:prstGeom prst="flowChartProcess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 Akkreditációs 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folyamat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873250" y="2420938"/>
            <a:ext cx="1511300" cy="12954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Személyi </a:t>
            </a:r>
            <a:br>
              <a:rPr lang="hu-HU" sz="2000" b="1"/>
            </a:br>
            <a:r>
              <a:rPr lang="hu-HU" sz="2000" b="1"/>
              <a:t>feltételek </a:t>
            </a:r>
            <a:br>
              <a:rPr lang="hu-HU" sz="2000" b="1"/>
            </a:br>
            <a:r>
              <a:rPr lang="hu-HU" sz="2000" b="1"/>
              <a:t>biztosítása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177800" y="2420938"/>
            <a:ext cx="1511300" cy="1296987"/>
          </a:xfrm>
          <a:prstGeom prst="roundRect">
            <a:avLst>
              <a:gd name="adj" fmla="val 16667"/>
            </a:avLst>
          </a:prstGeom>
          <a:solidFill>
            <a:srgbClr val="D4FFB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Külső </a:t>
            </a:r>
            <a:br>
              <a:rPr lang="hu-HU" sz="2000" b="1"/>
            </a:br>
            <a:r>
              <a:rPr lang="hu-HU" sz="2000" b="1"/>
              <a:t>feltételek </a:t>
            </a:r>
            <a:br>
              <a:rPr lang="hu-HU" sz="2000" b="1"/>
            </a:br>
            <a:r>
              <a:rPr lang="hu-HU" sz="2000" b="1"/>
              <a:t>feltárása</a:t>
            </a:r>
          </a:p>
        </p:txBody>
      </p:sp>
      <p:cxnSp>
        <p:nvCxnSpPr>
          <p:cNvPr id="12294" name="AutoShape 9"/>
          <p:cNvCxnSpPr>
            <a:cxnSpLocks noChangeShapeType="1"/>
            <a:endCxn id="12291" idx="0"/>
          </p:cNvCxnSpPr>
          <p:nvPr/>
        </p:nvCxnSpPr>
        <p:spPr bwMode="auto">
          <a:xfrm flipH="1">
            <a:off x="4570413" y="1571625"/>
            <a:ext cx="1587" cy="6905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295" name="AutoShape 12"/>
          <p:cNvCxnSpPr>
            <a:cxnSpLocks noChangeShapeType="1"/>
          </p:cNvCxnSpPr>
          <p:nvPr/>
        </p:nvCxnSpPr>
        <p:spPr bwMode="auto">
          <a:xfrm rot="10800000" flipV="1">
            <a:off x="2555875" y="2060575"/>
            <a:ext cx="2016125" cy="360363"/>
          </a:xfrm>
          <a:prstGeom prst="bentConnector3">
            <a:avLst>
              <a:gd name="adj1" fmla="val 99917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296" name="AutoShape 14"/>
          <p:cNvCxnSpPr>
            <a:cxnSpLocks noChangeShapeType="1"/>
            <a:stCxn id="12292" idx="3"/>
            <a:endCxn id="12291" idx="1"/>
          </p:cNvCxnSpPr>
          <p:nvPr/>
        </p:nvCxnSpPr>
        <p:spPr bwMode="auto">
          <a:xfrm>
            <a:off x="3398838" y="3068638"/>
            <a:ext cx="3651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297" name="AutoShape 17"/>
          <p:cNvCxnSpPr>
            <a:cxnSpLocks noChangeShapeType="1"/>
            <a:stCxn id="12292" idx="1"/>
            <a:endCxn id="13319" idx="3"/>
          </p:cNvCxnSpPr>
          <p:nvPr/>
        </p:nvCxnSpPr>
        <p:spPr bwMode="auto">
          <a:xfrm flipH="1">
            <a:off x="1703388" y="3068638"/>
            <a:ext cx="155575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298" name="AutoShape 19"/>
          <p:cNvCxnSpPr>
            <a:cxnSpLocks noChangeShapeType="1"/>
          </p:cNvCxnSpPr>
          <p:nvPr/>
        </p:nvCxnSpPr>
        <p:spPr bwMode="auto">
          <a:xfrm>
            <a:off x="4572000" y="3860800"/>
            <a:ext cx="1588" cy="547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299" name="Line 20"/>
          <p:cNvSpPr>
            <a:spLocks noChangeShapeType="1"/>
          </p:cNvSpPr>
          <p:nvPr/>
        </p:nvSpPr>
        <p:spPr bwMode="auto">
          <a:xfrm>
            <a:off x="2628900" y="3703638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 sz="2000"/>
          </a:p>
        </p:txBody>
      </p:sp>
      <p:sp>
        <p:nvSpPr>
          <p:cNvPr id="12300" name="Line 24"/>
          <p:cNvSpPr>
            <a:spLocks noChangeShapeType="1"/>
          </p:cNvSpPr>
          <p:nvPr/>
        </p:nvSpPr>
        <p:spPr bwMode="auto">
          <a:xfrm>
            <a:off x="2627313" y="4076700"/>
            <a:ext cx="1944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083300" y="620713"/>
            <a:ext cx="1944688" cy="863600"/>
            <a:chOff x="3832" y="391"/>
            <a:chExt cx="1225" cy="544"/>
          </a:xfrm>
        </p:grpSpPr>
        <p:sp>
          <p:nvSpPr>
            <p:cNvPr id="12304" name="AutoShape 32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>
                  <a:solidFill>
                    <a:srgbClr val="FFFF00"/>
                  </a:solidFill>
                </a:rPr>
                <a:t>Szenátusi </a:t>
              </a:r>
              <a:br>
                <a:rPr lang="hu-HU" sz="2000" b="1">
                  <a:solidFill>
                    <a:srgbClr val="FFFF00"/>
                  </a:solidFill>
                </a:rPr>
              </a:br>
              <a:r>
                <a:rPr lang="hu-HU" sz="2000" b="1">
                  <a:solidFill>
                    <a:srgbClr val="FFFF00"/>
                  </a:solidFill>
                </a:rPr>
                <a:t>határozat</a:t>
              </a:r>
            </a:p>
          </p:txBody>
        </p:sp>
        <p:sp>
          <p:nvSpPr>
            <p:cNvPr id="12305" name="Line 33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 sz="2000">
                <a:solidFill>
                  <a:srgbClr val="FFFF00"/>
                </a:solidFill>
              </a:endParaRPr>
            </a:p>
          </p:txBody>
        </p:sp>
      </p:grpSp>
      <p:cxnSp>
        <p:nvCxnSpPr>
          <p:cNvPr id="13354" name="AutoShape 42"/>
          <p:cNvCxnSpPr>
            <a:cxnSpLocks noChangeShapeType="1"/>
            <a:stCxn id="13319" idx="2"/>
          </p:cNvCxnSpPr>
          <p:nvPr/>
        </p:nvCxnSpPr>
        <p:spPr bwMode="auto">
          <a:xfrm rot="16200000" flipH="1">
            <a:off x="1608138" y="3057525"/>
            <a:ext cx="344487" cy="1693863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355" name="AutoShape 43"/>
          <p:cNvCxnSpPr>
            <a:cxnSpLocks noChangeShapeType="1"/>
          </p:cNvCxnSpPr>
          <p:nvPr/>
        </p:nvCxnSpPr>
        <p:spPr bwMode="auto">
          <a:xfrm rot="10800000" flipV="1">
            <a:off x="900113" y="2060575"/>
            <a:ext cx="1622425" cy="34607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059113" y="620713"/>
            <a:ext cx="3024187" cy="936625"/>
          </a:xfrm>
          <a:prstGeom prst="flowChartPreparation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>
                <a:solidFill>
                  <a:srgbClr val="FFFF00"/>
                </a:solidFill>
              </a:rPr>
              <a:t>Döntés:</a:t>
            </a:r>
            <a:br>
              <a:rPr lang="hu-HU" sz="2000" b="1" dirty="0">
                <a:solidFill>
                  <a:srgbClr val="FFFF00"/>
                </a:solidFill>
              </a:rPr>
            </a:br>
            <a:r>
              <a:rPr lang="hu-HU" sz="2000" b="1" dirty="0" err="1" smtClean="0">
                <a:solidFill>
                  <a:srgbClr val="FFFF00"/>
                </a:solidFill>
              </a:rPr>
              <a:t>e-Egyetem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>
                <a:solidFill>
                  <a:srgbClr val="FFFF00"/>
                </a:solidFill>
              </a:rPr>
              <a:t/>
            </a:r>
            <a:br>
              <a:rPr lang="hu-HU" sz="2000" b="1" dirty="0">
                <a:solidFill>
                  <a:srgbClr val="FFFF00"/>
                </a:solidFill>
              </a:rPr>
            </a:br>
            <a:r>
              <a:rPr lang="hu-HU" sz="2000" b="1" dirty="0" smtClean="0">
                <a:solidFill>
                  <a:srgbClr val="FFFF00"/>
                </a:solidFill>
              </a:rPr>
              <a:t>létrehozása</a:t>
            </a:r>
            <a:endParaRPr lang="hu-HU" sz="2000" b="1" dirty="0">
              <a:solidFill>
                <a:srgbClr val="FFFF00"/>
              </a:solidFill>
            </a:endParaRP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20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22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261938"/>
            <a:ext cx="8642350" cy="1143000"/>
          </a:xfrm>
        </p:spPr>
        <p:txBody>
          <a:bodyPr/>
          <a:lstStyle/>
          <a:p>
            <a:pPr eaLnBrk="1" hangingPunct="1"/>
            <a:r>
              <a:rPr lang="hu-HU" sz="3200" b="1" dirty="0" smtClean="0"/>
              <a:t>A potenciális partnerek intézményei közötti együttműködés jellege: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600" b="1" smtClean="0"/>
              <a:t>Kutatás-fejlesztési programok egyeztetése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b="1" smtClean="0"/>
              <a:t>Multimédiás oktatási anyagok kölcsönös tesztelése és cseréje 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b="1" smtClean="0"/>
              <a:t>Távoktatási kurzusok kölcsönös tesztelése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b="1" smtClean="0"/>
              <a:t>Távoktatási WEB oldalak tükrözése a saját szervergépen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b="1" smtClean="0"/>
              <a:t>Továbbképző tanfolyamok és kutatási műhelyek közös rendezése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b="1" smtClean="0"/>
              <a:t>Oktatók és kutatók cseréje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b="1" smtClean="0"/>
              <a:t>Doktoranduszok kölcsönös képzése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5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7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778250" y="2278063"/>
            <a:ext cx="1584325" cy="1584325"/>
          </a:xfrm>
          <a:prstGeom prst="flowChartProcess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 Akkreditációs 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folyamat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906588" y="2422525"/>
            <a:ext cx="1511300" cy="12954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Személyi </a:t>
            </a:r>
            <a:br>
              <a:rPr lang="hu-HU" sz="2000" b="1"/>
            </a:br>
            <a:r>
              <a:rPr lang="hu-HU" sz="2000" b="1"/>
              <a:t>feltételek </a:t>
            </a:r>
            <a:br>
              <a:rPr lang="hu-HU" sz="2000" b="1"/>
            </a:br>
            <a:r>
              <a:rPr lang="hu-HU" sz="2000" b="1"/>
              <a:t>biztosítása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5651500" y="2438400"/>
            <a:ext cx="1511300" cy="1296988"/>
          </a:xfrm>
          <a:prstGeom prst="roundRect">
            <a:avLst>
              <a:gd name="adj" fmla="val 16667"/>
            </a:avLst>
          </a:prstGeom>
          <a:solidFill>
            <a:srgbClr val="FFAFA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/>
              <a:t>Anyagi és </a:t>
            </a:r>
            <a:br>
              <a:rPr lang="hu-HU" sz="2000" b="1" dirty="0"/>
            </a:br>
            <a:r>
              <a:rPr lang="hu-HU" sz="2000" b="1" dirty="0"/>
              <a:t>technikai </a:t>
            </a:r>
            <a:br>
              <a:rPr lang="hu-HU" sz="2000" b="1" dirty="0"/>
            </a:br>
            <a:r>
              <a:rPr lang="hu-HU" sz="2000" b="1" dirty="0"/>
              <a:t>feltételek </a:t>
            </a:r>
            <a:br>
              <a:rPr lang="hu-HU" sz="2000" b="1" dirty="0"/>
            </a:br>
            <a:r>
              <a:rPr lang="hu-HU" sz="2000" b="1" dirty="0"/>
              <a:t>biztosítása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77800" y="2422525"/>
            <a:ext cx="1511300" cy="1296988"/>
          </a:xfrm>
          <a:prstGeom prst="roundRect">
            <a:avLst>
              <a:gd name="adj" fmla="val 16667"/>
            </a:avLst>
          </a:prstGeom>
          <a:solidFill>
            <a:srgbClr val="D4FFB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/>
              <a:t>Külső </a:t>
            </a:r>
            <a:br>
              <a:rPr lang="hu-HU" sz="2000" b="1" dirty="0"/>
            </a:br>
            <a:r>
              <a:rPr lang="hu-HU" sz="2000" b="1" dirty="0"/>
              <a:t>feltételek </a:t>
            </a:r>
            <a:br>
              <a:rPr lang="hu-HU" sz="2000" b="1" dirty="0"/>
            </a:br>
            <a:r>
              <a:rPr lang="hu-HU" sz="2000" b="1" dirty="0"/>
              <a:t>feltárása</a:t>
            </a:r>
          </a:p>
        </p:txBody>
      </p:sp>
      <p:cxnSp>
        <p:nvCxnSpPr>
          <p:cNvPr id="14345" name="AutoShape 9"/>
          <p:cNvCxnSpPr>
            <a:cxnSpLocks noChangeShapeType="1"/>
            <a:endCxn id="14339" idx="0"/>
          </p:cNvCxnSpPr>
          <p:nvPr/>
        </p:nvCxnSpPr>
        <p:spPr bwMode="auto">
          <a:xfrm flipH="1">
            <a:off x="4570413" y="1573213"/>
            <a:ext cx="1587" cy="6905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46" name="AutoShape 10"/>
          <p:cNvCxnSpPr>
            <a:cxnSpLocks noChangeShapeType="1"/>
          </p:cNvCxnSpPr>
          <p:nvPr/>
        </p:nvCxnSpPr>
        <p:spPr bwMode="auto">
          <a:xfrm>
            <a:off x="4572000" y="2079625"/>
            <a:ext cx="1835150" cy="34607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50" name="AutoShape 14"/>
          <p:cNvCxnSpPr>
            <a:cxnSpLocks noChangeShapeType="1"/>
            <a:stCxn id="14340" idx="3"/>
            <a:endCxn id="14339" idx="1"/>
          </p:cNvCxnSpPr>
          <p:nvPr/>
        </p:nvCxnSpPr>
        <p:spPr bwMode="auto">
          <a:xfrm>
            <a:off x="3432175" y="3070225"/>
            <a:ext cx="3317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351" name="AutoShape 15"/>
          <p:cNvCxnSpPr>
            <a:cxnSpLocks noChangeShapeType="1"/>
            <a:stCxn id="14339" idx="3"/>
            <a:endCxn id="14341" idx="1"/>
          </p:cNvCxnSpPr>
          <p:nvPr/>
        </p:nvCxnSpPr>
        <p:spPr bwMode="auto">
          <a:xfrm>
            <a:off x="5376863" y="3070225"/>
            <a:ext cx="260350" cy="174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353" name="AutoShape 17"/>
          <p:cNvCxnSpPr>
            <a:cxnSpLocks noChangeShapeType="1"/>
            <a:stCxn id="14340" idx="1"/>
            <a:endCxn id="14343" idx="3"/>
          </p:cNvCxnSpPr>
          <p:nvPr/>
        </p:nvCxnSpPr>
        <p:spPr bwMode="auto">
          <a:xfrm flipH="1">
            <a:off x="1703388" y="3070225"/>
            <a:ext cx="188912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355" name="AutoShape 19"/>
          <p:cNvCxnSpPr>
            <a:cxnSpLocks noChangeShapeType="1"/>
          </p:cNvCxnSpPr>
          <p:nvPr/>
        </p:nvCxnSpPr>
        <p:spPr bwMode="auto">
          <a:xfrm>
            <a:off x="4570413" y="3876675"/>
            <a:ext cx="1587" cy="547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77800" y="3719513"/>
            <a:ext cx="1512888" cy="1727200"/>
            <a:chOff x="112" y="2342"/>
            <a:chExt cx="953" cy="1088"/>
          </a:xfrm>
        </p:grpSpPr>
        <p:sp>
          <p:nvSpPr>
            <p:cNvPr id="15382" name="AutoShape 26"/>
            <p:cNvSpPr>
              <a:spLocks noChangeArrowheads="1"/>
            </p:cNvSpPr>
            <p:nvPr/>
          </p:nvSpPr>
          <p:spPr bwMode="auto">
            <a:xfrm>
              <a:off x="112" y="2750"/>
              <a:ext cx="953" cy="680"/>
            </a:xfrm>
            <a:prstGeom prst="flowChartDocument">
              <a:avLst/>
            </a:prstGeom>
            <a:solidFill>
              <a:srgbClr val="D4FFB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/>
                <a:t>Együtt-</a:t>
              </a:r>
              <a:br>
                <a:rPr lang="hu-HU" sz="2000" b="1"/>
              </a:br>
              <a:r>
                <a:rPr lang="hu-HU" sz="2000" b="1"/>
                <a:t>működési</a:t>
              </a:r>
              <a:br>
                <a:rPr lang="hu-HU" sz="2000" b="1"/>
              </a:br>
              <a:r>
                <a:rPr lang="hu-HU" sz="2000" b="1"/>
                <a:t>szerződések</a:t>
              </a:r>
            </a:p>
          </p:txBody>
        </p:sp>
        <p:sp>
          <p:nvSpPr>
            <p:cNvPr id="15383" name="Line 27"/>
            <p:cNvSpPr>
              <a:spLocks noChangeShapeType="1"/>
            </p:cNvSpPr>
            <p:nvPr/>
          </p:nvSpPr>
          <p:spPr bwMode="auto">
            <a:xfrm>
              <a:off x="294" y="2342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083300" y="622300"/>
            <a:ext cx="1944688" cy="863600"/>
            <a:chOff x="3832" y="391"/>
            <a:chExt cx="1225" cy="544"/>
          </a:xfrm>
        </p:grpSpPr>
        <p:sp>
          <p:nvSpPr>
            <p:cNvPr id="15380" name="AutoShape 32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>
                  <a:solidFill>
                    <a:srgbClr val="FFFF00"/>
                  </a:solidFill>
                </a:rPr>
                <a:t>Szenátusi </a:t>
              </a:r>
              <a:br>
                <a:rPr lang="hu-HU" sz="2000" b="1">
                  <a:solidFill>
                    <a:srgbClr val="FFFF00"/>
                  </a:solidFill>
                </a:rPr>
              </a:br>
              <a:r>
                <a:rPr lang="hu-HU" sz="2000" b="1">
                  <a:solidFill>
                    <a:srgbClr val="FFFF00"/>
                  </a:solidFill>
                </a:rPr>
                <a:t>határozat</a:t>
              </a:r>
            </a:p>
          </p:txBody>
        </p:sp>
        <p:sp>
          <p:nvSpPr>
            <p:cNvPr id="15381" name="Line 33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 sz="2000">
                <a:solidFill>
                  <a:srgbClr val="FFFF00"/>
                </a:solidFill>
              </a:endParaRPr>
            </a:p>
          </p:txBody>
        </p:sp>
      </p:grpSp>
      <p:cxnSp>
        <p:nvCxnSpPr>
          <p:cNvPr id="14379" name="AutoShape 43"/>
          <p:cNvCxnSpPr>
            <a:cxnSpLocks noChangeShapeType="1"/>
          </p:cNvCxnSpPr>
          <p:nvPr/>
        </p:nvCxnSpPr>
        <p:spPr bwMode="auto">
          <a:xfrm rot="5400000">
            <a:off x="5312569" y="3010694"/>
            <a:ext cx="354012" cy="18351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80" name="AutoShape 44"/>
          <p:cNvCxnSpPr>
            <a:cxnSpLocks noChangeShapeType="1"/>
            <a:stCxn id="14340" idx="2"/>
          </p:cNvCxnSpPr>
          <p:nvPr/>
        </p:nvCxnSpPr>
        <p:spPr bwMode="auto">
          <a:xfrm rot="16200000" flipH="1">
            <a:off x="3430588" y="2963863"/>
            <a:ext cx="373062" cy="1909762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81" name="AutoShape 45"/>
          <p:cNvCxnSpPr>
            <a:cxnSpLocks noChangeShapeType="1"/>
          </p:cNvCxnSpPr>
          <p:nvPr/>
        </p:nvCxnSpPr>
        <p:spPr bwMode="auto">
          <a:xfrm>
            <a:off x="927100" y="3744913"/>
            <a:ext cx="1709738" cy="360362"/>
          </a:xfrm>
          <a:prstGeom prst="bentConnector3">
            <a:avLst>
              <a:gd name="adj1" fmla="val 1208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82" name="AutoShape 46"/>
          <p:cNvCxnSpPr>
            <a:cxnSpLocks noChangeShapeType="1"/>
            <a:endCxn id="14340" idx="0"/>
          </p:cNvCxnSpPr>
          <p:nvPr/>
        </p:nvCxnSpPr>
        <p:spPr bwMode="auto">
          <a:xfrm rot="10800000" flipV="1">
            <a:off x="2662238" y="2081213"/>
            <a:ext cx="1909762" cy="32702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83" name="AutoShape 47"/>
          <p:cNvCxnSpPr>
            <a:cxnSpLocks noChangeShapeType="1"/>
            <a:endCxn id="14343" idx="0"/>
          </p:cNvCxnSpPr>
          <p:nvPr/>
        </p:nvCxnSpPr>
        <p:spPr bwMode="auto">
          <a:xfrm rot="10800000" flipV="1">
            <a:off x="933450" y="2081213"/>
            <a:ext cx="1747838" cy="32702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059113" y="620713"/>
            <a:ext cx="3024187" cy="936625"/>
          </a:xfrm>
          <a:prstGeom prst="flowChartPreparation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>
                <a:solidFill>
                  <a:srgbClr val="FFFF00"/>
                </a:solidFill>
              </a:rPr>
              <a:t>Döntés:</a:t>
            </a:r>
            <a:br>
              <a:rPr lang="hu-HU" sz="2000" b="1" dirty="0">
                <a:solidFill>
                  <a:srgbClr val="FFFF00"/>
                </a:solidFill>
              </a:rPr>
            </a:br>
            <a:r>
              <a:rPr lang="hu-HU" sz="2000" b="1" dirty="0" err="1" smtClean="0">
                <a:solidFill>
                  <a:srgbClr val="FFFF00"/>
                </a:solidFill>
              </a:rPr>
              <a:t>e-Egyetem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>
                <a:solidFill>
                  <a:srgbClr val="FFFF00"/>
                </a:solidFill>
              </a:rPr>
              <a:t/>
            </a:r>
            <a:br>
              <a:rPr lang="hu-HU" sz="2000" b="1" dirty="0">
                <a:solidFill>
                  <a:srgbClr val="FFFF00"/>
                </a:solidFill>
              </a:rPr>
            </a:br>
            <a:r>
              <a:rPr lang="hu-HU" sz="2000" b="1" dirty="0" smtClean="0">
                <a:solidFill>
                  <a:srgbClr val="FFFF00"/>
                </a:solidFill>
              </a:rPr>
              <a:t>létrehozása</a:t>
            </a:r>
            <a:endParaRPr lang="hu-HU" sz="2000" b="1" dirty="0">
              <a:solidFill>
                <a:srgbClr val="FFFF00"/>
              </a:solidFill>
            </a:endParaRPr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26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28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 L -0.5993 -0.002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14341" grpId="1" animBg="1"/>
      <p:bldP spid="14343" grpId="0" animBg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492500" y="279400"/>
            <a:ext cx="2519363" cy="8636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Technikai</a:t>
            </a:r>
            <a:br>
              <a:rPr lang="hu-HU" sz="2000" b="1"/>
            </a:br>
            <a:r>
              <a:rPr lang="hu-HU" sz="2000" b="1"/>
              <a:t>követelmények</a:t>
            </a:r>
            <a:br>
              <a:rPr lang="hu-HU" sz="2000" b="1"/>
            </a:br>
            <a:r>
              <a:rPr lang="hu-HU" sz="2000" b="1"/>
              <a:t>meghatározása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492500" y="1341438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Hardver és szoftver-</a:t>
            </a:r>
            <a:br>
              <a:rPr lang="hu-HU" sz="2000" b="1"/>
            </a:br>
            <a:r>
              <a:rPr lang="hu-HU" sz="2000" b="1"/>
              <a:t>igény meghatározása</a:t>
            </a:r>
          </a:p>
        </p:txBody>
      </p:sp>
      <p:cxnSp>
        <p:nvCxnSpPr>
          <p:cNvPr id="8196" name="AutoShape 4"/>
          <p:cNvCxnSpPr>
            <a:cxnSpLocks noChangeShapeType="1"/>
            <a:stCxn id="8194" idx="2"/>
            <a:endCxn id="8195" idx="0"/>
          </p:cNvCxnSpPr>
          <p:nvPr/>
        </p:nvCxnSpPr>
        <p:spPr bwMode="auto">
          <a:xfrm>
            <a:off x="4752975" y="1157288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197" name="AutoShape 5"/>
          <p:cNvCxnSpPr>
            <a:cxnSpLocks noChangeShapeType="1"/>
            <a:stCxn id="8195" idx="2"/>
            <a:endCxn id="8199" idx="0"/>
          </p:cNvCxnSpPr>
          <p:nvPr/>
        </p:nvCxnSpPr>
        <p:spPr bwMode="auto">
          <a:xfrm>
            <a:off x="4752975" y="2003425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492500" y="2205038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Helyzetelemzés</a:t>
            </a:r>
          </a:p>
        </p:txBody>
      </p:sp>
      <p:cxnSp>
        <p:nvCxnSpPr>
          <p:cNvPr id="8200" name="AutoShape 8"/>
          <p:cNvCxnSpPr>
            <a:cxnSpLocks noChangeShapeType="1"/>
            <a:stCxn id="8199" idx="2"/>
            <a:endCxn id="8201" idx="0"/>
          </p:cNvCxnSpPr>
          <p:nvPr/>
        </p:nvCxnSpPr>
        <p:spPr bwMode="auto">
          <a:xfrm>
            <a:off x="4752975" y="2867025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492500" y="3068638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Beszerzés és </a:t>
            </a:r>
            <a:br>
              <a:rPr lang="hu-HU" sz="2000" b="1"/>
            </a:br>
            <a:r>
              <a:rPr lang="hu-HU" sz="2000" b="1"/>
              <a:t>fejlesztés</a:t>
            </a:r>
          </a:p>
        </p:txBody>
      </p:sp>
      <p:sp>
        <p:nvSpPr>
          <p:cNvPr id="16397" name="AutoShape 14"/>
          <p:cNvSpPr>
            <a:spLocks noChangeArrowheads="1"/>
          </p:cNvSpPr>
          <p:nvPr/>
        </p:nvSpPr>
        <p:spPr bwMode="auto">
          <a:xfrm>
            <a:off x="115888" y="2393950"/>
            <a:ext cx="1511300" cy="1296988"/>
          </a:xfrm>
          <a:prstGeom prst="roundRect">
            <a:avLst>
              <a:gd name="adj" fmla="val 16667"/>
            </a:avLst>
          </a:prstGeom>
          <a:solidFill>
            <a:srgbClr val="FFAFA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/>
              <a:t>Anyagi és </a:t>
            </a:r>
            <a:br>
              <a:rPr lang="hu-HU" sz="2000" b="1" dirty="0"/>
            </a:br>
            <a:r>
              <a:rPr lang="hu-HU" sz="2000" b="1" dirty="0"/>
              <a:t>technikai </a:t>
            </a:r>
            <a:br>
              <a:rPr lang="hu-HU" sz="2000" b="1" dirty="0"/>
            </a:br>
            <a:r>
              <a:rPr lang="hu-HU" sz="2000" b="1" dirty="0"/>
              <a:t>feltételek </a:t>
            </a:r>
            <a:br>
              <a:rPr lang="hu-HU" sz="2000" b="1" dirty="0"/>
            </a:br>
            <a:r>
              <a:rPr lang="hu-HU" sz="2000" b="1" dirty="0"/>
              <a:t>biztosítása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11863" y="260350"/>
            <a:ext cx="1944687" cy="863600"/>
            <a:chOff x="3832" y="391"/>
            <a:chExt cx="1225" cy="544"/>
          </a:xfrm>
        </p:grpSpPr>
        <p:sp>
          <p:nvSpPr>
            <p:cNvPr id="16403" name="AutoShape 19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rgbClr val="FFAF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/>
                <a:t>Szenátusi </a:t>
              </a:r>
              <a:br>
                <a:rPr lang="hu-HU" sz="2000" b="1"/>
              </a:br>
              <a:r>
                <a:rPr lang="hu-HU" sz="2000" b="1"/>
                <a:t>határozat</a:t>
              </a:r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sp>
        <p:nvSpPr>
          <p:cNvPr id="8215" name="AutoShape 23"/>
          <p:cNvSpPr>
            <a:spLocks/>
          </p:cNvSpPr>
          <p:nvPr/>
        </p:nvSpPr>
        <p:spPr bwMode="auto">
          <a:xfrm>
            <a:off x="2411413" y="188913"/>
            <a:ext cx="1008062" cy="6264275"/>
          </a:xfrm>
          <a:prstGeom prst="leftBrace">
            <a:avLst>
              <a:gd name="adj1" fmla="val 5178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00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12160" y="2978950"/>
            <a:ext cx="1944687" cy="863600"/>
            <a:chOff x="3832" y="391"/>
            <a:chExt cx="1225" cy="544"/>
          </a:xfrm>
        </p:grpSpPr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rgbClr val="FFAF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 dirty="0" smtClean="0"/>
                <a:t>Kísérleti</a:t>
              </a:r>
              <a:br>
                <a:rPr lang="hu-HU" sz="2000" b="1" dirty="0" smtClean="0"/>
              </a:br>
              <a:r>
                <a:rPr lang="hu-HU" sz="2000" b="1" dirty="0" smtClean="0"/>
                <a:t>klaszter</a:t>
              </a:r>
              <a:endParaRPr lang="hu-HU" sz="2000" b="1" dirty="0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18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20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9" grpId="0" animBg="1"/>
      <p:bldP spid="8201" grpId="0" animBg="1"/>
      <p:bldP spid="82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1235835" y="304800"/>
            <a:ext cx="6231765" cy="5373884"/>
            <a:chOff x="1235835" y="304800"/>
            <a:chExt cx="6231765" cy="5373884"/>
          </a:xfrm>
        </p:grpSpPr>
        <p:pic>
          <p:nvPicPr>
            <p:cNvPr id="2" name="Kép 1" descr="klaszter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5835" y="304800"/>
              <a:ext cx="6148802" cy="5373884"/>
            </a:xfrm>
            <a:prstGeom prst="rect">
              <a:avLst/>
            </a:prstGeom>
          </p:spPr>
        </p:pic>
        <p:sp>
          <p:nvSpPr>
            <p:cNvPr id="3" name="Szövegdoboz 2"/>
            <p:cNvSpPr txBox="1"/>
            <p:nvPr/>
          </p:nvSpPr>
          <p:spPr>
            <a:xfrm>
              <a:off x="1549400" y="749300"/>
              <a:ext cx="1143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Bemenő adatok</a:t>
              </a:r>
              <a:endParaRPr lang="hu-HU" sz="1200" dirty="0"/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2895600" y="4368800"/>
              <a:ext cx="12573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Klaszter-számítógép</a:t>
              </a:r>
              <a:br>
                <a:rPr lang="hu-HU" sz="1200" dirty="0" smtClean="0"/>
              </a:br>
              <a:r>
                <a:rPr lang="hu-HU" sz="1200" dirty="0" smtClean="0"/>
                <a:t>1</a:t>
              </a:r>
              <a:endParaRPr lang="hu-HU" sz="1200" dirty="0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4470400" y="4356100"/>
              <a:ext cx="1270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Klaszter-számítógép</a:t>
              </a:r>
              <a:br>
                <a:rPr lang="hu-HU" sz="1200" dirty="0" smtClean="0"/>
              </a:br>
              <a:r>
                <a:rPr lang="hu-HU" sz="1200" dirty="0" smtClean="0"/>
                <a:t>2</a:t>
              </a:r>
              <a:endParaRPr lang="hu-HU" sz="1200" dirty="0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6223000" y="4330700"/>
              <a:ext cx="124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Klaszter-számítógép</a:t>
              </a:r>
              <a:br>
                <a:rPr lang="hu-HU" sz="1200" dirty="0" smtClean="0"/>
              </a:br>
              <a:r>
                <a:rPr lang="hu-HU" sz="1200" dirty="0" smtClean="0"/>
                <a:t>3</a:t>
              </a:r>
              <a:endParaRPr lang="hu-HU" sz="1200" dirty="0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1612900" y="2921000"/>
              <a:ext cx="1143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Vezér-számítógép</a:t>
              </a:r>
              <a:endParaRPr lang="hu-HU" sz="1200" dirty="0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574800" y="5219700"/>
              <a:ext cx="1143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/>
                <a:t>Eredmény</a:t>
              </a:r>
              <a:endParaRPr lang="hu-HU" sz="1200" dirty="0"/>
            </a:p>
          </p:txBody>
        </p:sp>
      </p:grpSp>
      <p:sp>
        <p:nvSpPr>
          <p:cNvPr id="10" name="Szövegdoboz 9"/>
          <p:cNvSpPr txBox="1"/>
          <p:nvPr/>
        </p:nvSpPr>
        <p:spPr>
          <a:xfrm>
            <a:off x="2565400" y="5880100"/>
            <a:ext cx="414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Kísérleti számítógép-klaszter</a:t>
            </a:r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12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14" name="Picture 31" descr="logo_9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492500" y="279400"/>
            <a:ext cx="2519363" cy="8636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Technikai</a:t>
            </a:r>
            <a:br>
              <a:rPr lang="hu-HU" sz="2000" b="1"/>
            </a:br>
            <a:r>
              <a:rPr lang="hu-HU" sz="2000" b="1"/>
              <a:t>követelmények</a:t>
            </a:r>
            <a:br>
              <a:rPr lang="hu-HU" sz="2000" b="1"/>
            </a:br>
            <a:r>
              <a:rPr lang="hu-HU" sz="2000" b="1"/>
              <a:t>meghatározása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492500" y="1341438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Hardver és szoftver-</a:t>
            </a:r>
            <a:br>
              <a:rPr lang="hu-HU" sz="2000" b="1"/>
            </a:br>
            <a:r>
              <a:rPr lang="hu-HU" sz="2000" b="1"/>
              <a:t>igény meghatározása</a:t>
            </a:r>
          </a:p>
        </p:txBody>
      </p:sp>
      <p:cxnSp>
        <p:nvCxnSpPr>
          <p:cNvPr id="8196" name="AutoShape 4"/>
          <p:cNvCxnSpPr>
            <a:cxnSpLocks noChangeShapeType="1"/>
            <a:stCxn id="8194" idx="2"/>
            <a:endCxn id="8195" idx="0"/>
          </p:cNvCxnSpPr>
          <p:nvPr/>
        </p:nvCxnSpPr>
        <p:spPr bwMode="auto">
          <a:xfrm>
            <a:off x="4752975" y="1157288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197" name="AutoShape 5"/>
          <p:cNvCxnSpPr>
            <a:cxnSpLocks noChangeShapeType="1"/>
            <a:stCxn id="8195" idx="2"/>
            <a:endCxn id="8199" idx="0"/>
          </p:cNvCxnSpPr>
          <p:nvPr/>
        </p:nvCxnSpPr>
        <p:spPr bwMode="auto">
          <a:xfrm>
            <a:off x="4752975" y="2003425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492500" y="2205038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Helyzetelemzés</a:t>
            </a:r>
          </a:p>
        </p:txBody>
      </p:sp>
      <p:cxnSp>
        <p:nvCxnSpPr>
          <p:cNvPr id="8200" name="AutoShape 8"/>
          <p:cNvCxnSpPr>
            <a:cxnSpLocks noChangeShapeType="1"/>
            <a:stCxn id="8199" idx="2"/>
            <a:endCxn id="8201" idx="0"/>
          </p:cNvCxnSpPr>
          <p:nvPr/>
        </p:nvCxnSpPr>
        <p:spPr bwMode="auto">
          <a:xfrm>
            <a:off x="4752975" y="2867025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492500" y="3068638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Beszerzés és </a:t>
            </a:r>
            <a:br>
              <a:rPr lang="hu-HU" sz="2000" b="1"/>
            </a:br>
            <a:r>
              <a:rPr lang="hu-HU" sz="2000" b="1"/>
              <a:t>fejlesztés</a:t>
            </a:r>
          </a:p>
        </p:txBody>
      </p:sp>
      <p:cxnSp>
        <p:nvCxnSpPr>
          <p:cNvPr id="8202" name="AutoShape 10"/>
          <p:cNvCxnSpPr>
            <a:cxnSpLocks noChangeShapeType="1"/>
            <a:stCxn id="8201" idx="2"/>
            <a:endCxn id="8203" idx="0"/>
          </p:cNvCxnSpPr>
          <p:nvPr/>
        </p:nvCxnSpPr>
        <p:spPr bwMode="auto">
          <a:xfrm>
            <a:off x="4752975" y="3730625"/>
            <a:ext cx="0" cy="1889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3492500" y="3933825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/>
              <a:t>Távoktatási hálózat </a:t>
            </a:r>
            <a:br>
              <a:rPr lang="hu-HU" sz="2000" b="1" dirty="0"/>
            </a:br>
            <a:r>
              <a:rPr lang="hu-HU" sz="2000" b="1" dirty="0"/>
              <a:t>létrehozása</a:t>
            </a:r>
          </a:p>
        </p:txBody>
      </p:sp>
      <p:sp>
        <p:nvSpPr>
          <p:cNvPr id="16397" name="AutoShape 14"/>
          <p:cNvSpPr>
            <a:spLocks noChangeArrowheads="1"/>
          </p:cNvSpPr>
          <p:nvPr/>
        </p:nvSpPr>
        <p:spPr bwMode="auto">
          <a:xfrm>
            <a:off x="115888" y="2393950"/>
            <a:ext cx="1511300" cy="1296988"/>
          </a:xfrm>
          <a:prstGeom prst="roundRect">
            <a:avLst>
              <a:gd name="adj" fmla="val 16667"/>
            </a:avLst>
          </a:prstGeom>
          <a:solidFill>
            <a:srgbClr val="FFAFA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Anyagi és </a:t>
            </a:r>
            <a:br>
              <a:rPr lang="hu-HU" sz="2000" b="1"/>
            </a:br>
            <a:r>
              <a:rPr lang="hu-HU" sz="2000" b="1"/>
              <a:t>technikai </a:t>
            </a:r>
            <a:br>
              <a:rPr lang="hu-HU" sz="2000" b="1"/>
            </a:br>
            <a:r>
              <a:rPr lang="hu-HU" sz="2000" b="1"/>
              <a:t>feltételek </a:t>
            </a:r>
            <a:br>
              <a:rPr lang="hu-HU" sz="2000" b="1"/>
            </a:br>
            <a:r>
              <a:rPr lang="hu-HU" sz="2000" b="1"/>
              <a:t>biztosítása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11863" y="260350"/>
            <a:ext cx="1944687" cy="863600"/>
            <a:chOff x="3832" y="391"/>
            <a:chExt cx="1225" cy="544"/>
          </a:xfrm>
        </p:grpSpPr>
        <p:sp>
          <p:nvSpPr>
            <p:cNvPr id="16403" name="AutoShape 19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rgbClr val="FFAF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/>
                <a:t>Szenátusi </a:t>
              </a:r>
              <a:br>
                <a:rPr lang="hu-HU" sz="2000" b="1"/>
              </a:br>
              <a:r>
                <a:rPr lang="hu-HU" sz="2000" b="1"/>
                <a:t>határozat</a:t>
              </a:r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sp>
        <p:nvSpPr>
          <p:cNvPr id="8215" name="AutoShape 23"/>
          <p:cNvSpPr>
            <a:spLocks/>
          </p:cNvSpPr>
          <p:nvPr/>
        </p:nvSpPr>
        <p:spPr bwMode="auto">
          <a:xfrm>
            <a:off x="2411413" y="188913"/>
            <a:ext cx="1008062" cy="6264275"/>
          </a:xfrm>
          <a:prstGeom prst="leftBrace">
            <a:avLst>
              <a:gd name="adj1" fmla="val 5178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00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12160" y="2978950"/>
            <a:ext cx="1944687" cy="863600"/>
            <a:chOff x="3832" y="391"/>
            <a:chExt cx="1225" cy="544"/>
          </a:xfrm>
        </p:grpSpPr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rgbClr val="FFAF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 dirty="0" smtClean="0"/>
                <a:t>Számítógép</a:t>
              </a:r>
              <a:br>
                <a:rPr lang="hu-HU" sz="2000" b="1" dirty="0" smtClean="0"/>
              </a:br>
              <a:r>
                <a:rPr lang="hu-HU" sz="2000" b="1" dirty="0" smtClean="0"/>
                <a:t>klaszter</a:t>
              </a:r>
              <a:endParaRPr lang="hu-HU" sz="2000" b="1" dirty="0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012160" y="3924054"/>
            <a:ext cx="1944687" cy="630071"/>
            <a:chOff x="3832" y="391"/>
            <a:chExt cx="1225" cy="544"/>
          </a:xfrm>
        </p:grpSpPr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rgbClr val="FFAF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 dirty="0" err="1" smtClean="0"/>
                <a:t>Moodle</a:t>
              </a:r>
              <a:endParaRPr lang="hu-HU" sz="2000" b="1" dirty="0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23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29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laszter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500" y="647700"/>
            <a:ext cx="6362700" cy="47720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718300" y="863600"/>
            <a:ext cx="16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Moodle-klaszter</a:t>
            </a:r>
            <a:endParaRPr lang="hu-HU" sz="1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749800" y="2933701"/>
            <a:ext cx="1803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Moodle-szerver</a:t>
            </a:r>
            <a:endParaRPr lang="hu-HU" sz="1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721100" y="5041901"/>
            <a:ext cx="2057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Moodle-munkaállomások</a:t>
            </a:r>
            <a:endParaRPr lang="hu-HU" sz="1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65400" y="5880100"/>
            <a:ext cx="414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Kísérleti </a:t>
            </a:r>
            <a:r>
              <a:rPr lang="hu-HU" dirty="0" err="1" smtClean="0"/>
              <a:t>moodle-klaszter</a:t>
            </a:r>
            <a:endParaRPr lang="hu-HU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8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10" name="Picture 31" descr="logo_9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492500" y="279400"/>
            <a:ext cx="2519363" cy="8636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Technikai</a:t>
            </a:r>
            <a:br>
              <a:rPr lang="hu-HU" sz="2000" b="1"/>
            </a:br>
            <a:r>
              <a:rPr lang="hu-HU" sz="2000" b="1"/>
              <a:t>követelmények</a:t>
            </a:r>
            <a:br>
              <a:rPr lang="hu-HU" sz="2000" b="1"/>
            </a:br>
            <a:r>
              <a:rPr lang="hu-HU" sz="2000" b="1"/>
              <a:t>meghatározása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492500" y="1341438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Hardver és szoftver-</a:t>
            </a:r>
            <a:br>
              <a:rPr lang="hu-HU" sz="2000" b="1"/>
            </a:br>
            <a:r>
              <a:rPr lang="hu-HU" sz="2000" b="1"/>
              <a:t>igény meghatározása</a:t>
            </a:r>
          </a:p>
        </p:txBody>
      </p:sp>
      <p:cxnSp>
        <p:nvCxnSpPr>
          <p:cNvPr id="8196" name="AutoShape 4"/>
          <p:cNvCxnSpPr>
            <a:cxnSpLocks noChangeShapeType="1"/>
            <a:stCxn id="8194" idx="2"/>
            <a:endCxn id="8195" idx="0"/>
          </p:cNvCxnSpPr>
          <p:nvPr/>
        </p:nvCxnSpPr>
        <p:spPr bwMode="auto">
          <a:xfrm>
            <a:off x="4752975" y="1157288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197" name="AutoShape 5"/>
          <p:cNvCxnSpPr>
            <a:cxnSpLocks noChangeShapeType="1"/>
            <a:stCxn id="8195" idx="2"/>
            <a:endCxn id="8199" idx="0"/>
          </p:cNvCxnSpPr>
          <p:nvPr/>
        </p:nvCxnSpPr>
        <p:spPr bwMode="auto">
          <a:xfrm>
            <a:off x="4752975" y="2003425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492500" y="2205038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Helyzetelemzés</a:t>
            </a:r>
          </a:p>
        </p:txBody>
      </p:sp>
      <p:cxnSp>
        <p:nvCxnSpPr>
          <p:cNvPr id="8200" name="AutoShape 8"/>
          <p:cNvCxnSpPr>
            <a:cxnSpLocks noChangeShapeType="1"/>
            <a:stCxn id="8199" idx="2"/>
            <a:endCxn id="8201" idx="0"/>
          </p:cNvCxnSpPr>
          <p:nvPr/>
        </p:nvCxnSpPr>
        <p:spPr bwMode="auto">
          <a:xfrm>
            <a:off x="4752975" y="2867025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492500" y="3068638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Beszerzés és </a:t>
            </a:r>
            <a:br>
              <a:rPr lang="hu-HU" sz="2000" b="1"/>
            </a:br>
            <a:r>
              <a:rPr lang="hu-HU" sz="2000" b="1"/>
              <a:t>fejlesztés</a:t>
            </a:r>
          </a:p>
        </p:txBody>
      </p:sp>
      <p:cxnSp>
        <p:nvCxnSpPr>
          <p:cNvPr id="8202" name="AutoShape 10"/>
          <p:cNvCxnSpPr>
            <a:cxnSpLocks noChangeShapeType="1"/>
            <a:stCxn id="8201" idx="2"/>
            <a:endCxn id="8203" idx="0"/>
          </p:cNvCxnSpPr>
          <p:nvPr/>
        </p:nvCxnSpPr>
        <p:spPr bwMode="auto">
          <a:xfrm>
            <a:off x="4752975" y="3730625"/>
            <a:ext cx="0" cy="1889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3492500" y="3933825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Távoktatási hálózat </a:t>
            </a:r>
            <a:br>
              <a:rPr lang="hu-HU" sz="2000" b="1"/>
            </a:br>
            <a:r>
              <a:rPr lang="hu-HU" sz="2000" b="1"/>
              <a:t>létrehozása</a:t>
            </a:r>
          </a:p>
        </p:txBody>
      </p:sp>
      <p:cxnSp>
        <p:nvCxnSpPr>
          <p:cNvPr id="8204" name="AutoShape 12"/>
          <p:cNvCxnSpPr>
            <a:cxnSpLocks noChangeShapeType="1"/>
            <a:stCxn id="8203" idx="2"/>
            <a:endCxn id="8205" idx="0"/>
          </p:cNvCxnSpPr>
          <p:nvPr/>
        </p:nvCxnSpPr>
        <p:spPr bwMode="auto">
          <a:xfrm>
            <a:off x="4752975" y="4595813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3492500" y="4797425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/>
              <a:t>Távoktatási hálózat </a:t>
            </a:r>
            <a:br>
              <a:rPr lang="hu-HU" sz="2000" b="1" dirty="0"/>
            </a:br>
            <a:r>
              <a:rPr lang="hu-HU" sz="2000" b="1" dirty="0"/>
              <a:t>kísérleti üzeme</a:t>
            </a:r>
          </a:p>
        </p:txBody>
      </p:sp>
      <p:sp>
        <p:nvSpPr>
          <p:cNvPr id="16397" name="AutoShape 14"/>
          <p:cNvSpPr>
            <a:spLocks noChangeArrowheads="1"/>
          </p:cNvSpPr>
          <p:nvPr/>
        </p:nvSpPr>
        <p:spPr bwMode="auto">
          <a:xfrm>
            <a:off x="115888" y="2393950"/>
            <a:ext cx="1511300" cy="1296988"/>
          </a:xfrm>
          <a:prstGeom prst="roundRect">
            <a:avLst>
              <a:gd name="adj" fmla="val 16667"/>
            </a:avLst>
          </a:prstGeom>
          <a:solidFill>
            <a:srgbClr val="FFAFA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Anyagi és </a:t>
            </a:r>
            <a:br>
              <a:rPr lang="hu-HU" sz="2000" b="1"/>
            </a:br>
            <a:r>
              <a:rPr lang="hu-HU" sz="2000" b="1"/>
              <a:t>technikai </a:t>
            </a:r>
            <a:br>
              <a:rPr lang="hu-HU" sz="2000" b="1"/>
            </a:br>
            <a:r>
              <a:rPr lang="hu-HU" sz="2000" b="1"/>
              <a:t>feltételek </a:t>
            </a:r>
            <a:br>
              <a:rPr lang="hu-HU" sz="2000" b="1"/>
            </a:br>
            <a:r>
              <a:rPr lang="hu-HU" sz="2000" b="1"/>
              <a:t>biztosítása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11863" y="260350"/>
            <a:ext cx="1944687" cy="863600"/>
            <a:chOff x="3832" y="391"/>
            <a:chExt cx="1225" cy="544"/>
          </a:xfrm>
        </p:grpSpPr>
        <p:sp>
          <p:nvSpPr>
            <p:cNvPr id="16403" name="AutoShape 19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rgbClr val="FFAF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/>
                <a:t>Szenátusi </a:t>
              </a:r>
              <a:br>
                <a:rPr lang="hu-HU" sz="2000" b="1"/>
              </a:br>
              <a:r>
                <a:rPr lang="hu-HU" sz="2000" b="1"/>
                <a:t>határozat</a:t>
              </a:r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sp>
        <p:nvSpPr>
          <p:cNvPr id="8215" name="AutoShape 23"/>
          <p:cNvSpPr>
            <a:spLocks/>
          </p:cNvSpPr>
          <p:nvPr/>
        </p:nvSpPr>
        <p:spPr bwMode="auto">
          <a:xfrm>
            <a:off x="2411413" y="188913"/>
            <a:ext cx="1008062" cy="6264275"/>
          </a:xfrm>
          <a:prstGeom prst="leftBrace">
            <a:avLst>
              <a:gd name="adj1" fmla="val 5178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00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12160" y="2978950"/>
            <a:ext cx="1944687" cy="863600"/>
            <a:chOff x="3832" y="391"/>
            <a:chExt cx="1225" cy="544"/>
          </a:xfrm>
        </p:grpSpPr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rgbClr val="FFAF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 dirty="0" smtClean="0"/>
                <a:t>Számítógép</a:t>
              </a:r>
              <a:br>
                <a:rPr lang="hu-HU" sz="2000" b="1" dirty="0" smtClean="0"/>
              </a:br>
              <a:r>
                <a:rPr lang="hu-HU" sz="2000" b="1" dirty="0" smtClean="0"/>
                <a:t>klaszter</a:t>
              </a:r>
              <a:endParaRPr lang="hu-HU" sz="2000" b="1" dirty="0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012160" y="3924054"/>
            <a:ext cx="1944687" cy="630071"/>
            <a:chOff x="3832" y="391"/>
            <a:chExt cx="1225" cy="544"/>
          </a:xfrm>
        </p:grpSpPr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rgbClr val="FFAF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 dirty="0" err="1" smtClean="0"/>
                <a:t>Moodle</a:t>
              </a:r>
              <a:endParaRPr lang="hu-HU" sz="2000" b="1" dirty="0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012160" y="4779628"/>
            <a:ext cx="1944687" cy="720725"/>
            <a:chOff x="3832" y="448"/>
            <a:chExt cx="1225" cy="454"/>
          </a:xfrm>
        </p:grpSpPr>
        <p:sp>
          <p:nvSpPr>
            <p:cNvPr id="30" name="AutoShape 19"/>
            <p:cNvSpPr>
              <a:spLocks noChangeArrowheads="1"/>
            </p:cNvSpPr>
            <p:nvPr/>
          </p:nvSpPr>
          <p:spPr bwMode="auto">
            <a:xfrm>
              <a:off x="4240" y="448"/>
              <a:ext cx="817" cy="454"/>
            </a:xfrm>
            <a:prstGeom prst="flowChartDocument">
              <a:avLst/>
            </a:prstGeom>
            <a:solidFill>
              <a:srgbClr val="FFAF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 dirty="0" err="1" smtClean="0"/>
                <a:t>Moodle-</a:t>
              </a:r>
              <a:r>
                <a:rPr lang="hu-HU" sz="2000" b="1" dirty="0" smtClean="0"/>
                <a:t/>
              </a:r>
              <a:br>
                <a:rPr lang="hu-HU" sz="2000" b="1" dirty="0" smtClean="0"/>
              </a:br>
              <a:r>
                <a:rPr lang="hu-HU" sz="2000" b="1" dirty="0" smtClean="0"/>
                <a:t>klaszter</a:t>
              </a:r>
              <a:endParaRPr lang="hu-HU" sz="2000" b="1" dirty="0"/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32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34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06614" y="5679250"/>
            <a:ext cx="6818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smtClean="0"/>
              <a:t>A NASA </a:t>
            </a:r>
            <a:r>
              <a:rPr lang="hu-HU" b="1" smtClean="0"/>
              <a:t>128-processzoros</a:t>
            </a:r>
            <a:r>
              <a:rPr lang="hu-HU" b="1" smtClean="0"/>
              <a:t> Beowulf </a:t>
            </a:r>
            <a:r>
              <a:rPr lang="hu-HU" b="1" smtClean="0"/>
              <a:t>klasztere:</a:t>
            </a:r>
            <a:r>
              <a:rPr lang="hu-HU" smtClean="0"/>
              <a:t> </a:t>
            </a: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A </a:t>
            </a:r>
            <a:r>
              <a:rPr lang="hu-HU" smtClean="0"/>
              <a:t>klaszter </a:t>
            </a:r>
            <a:r>
              <a:rPr lang="hu-HU" smtClean="0"/>
              <a:t>64 </a:t>
            </a:r>
            <a:r>
              <a:rPr lang="hu-HU" smtClean="0"/>
              <a:t>egyszerű </a:t>
            </a:r>
            <a:r>
              <a:rPr lang="hu-HU" smtClean="0"/>
              <a:t>PC</a:t>
            </a:r>
            <a:r>
              <a:rPr lang="hu-HU" smtClean="0"/>
              <a:t>-</a:t>
            </a:r>
            <a:r>
              <a:rPr lang="hu-HU" smtClean="0"/>
              <a:t>ből áll</a:t>
            </a:r>
            <a:endParaRPr lang="hu-HU"/>
          </a:p>
        </p:txBody>
      </p:sp>
      <p:pic>
        <p:nvPicPr>
          <p:cNvPr id="3" name="Kép 2" descr="cluster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1630" y="458670"/>
            <a:ext cx="6540727" cy="4905545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5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7" name="Picture 31" descr="logo_9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Tudásmenedzsment mint perpetuum mobile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416" t="33750" r="24173" b="12812"/>
          <a:stretch>
            <a:fillRect/>
          </a:stretch>
        </p:blipFill>
        <p:spPr bwMode="auto">
          <a:xfrm>
            <a:off x="215900" y="1703388"/>
            <a:ext cx="871220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Csoportba foglalás 22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24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26" name="Picture 31" descr="logo_9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492500" y="279400"/>
            <a:ext cx="2519363" cy="8636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Technikai</a:t>
            </a:r>
            <a:br>
              <a:rPr lang="hu-HU" sz="2000" b="1"/>
            </a:br>
            <a:r>
              <a:rPr lang="hu-HU" sz="2000" b="1"/>
              <a:t>követelmények</a:t>
            </a:r>
            <a:br>
              <a:rPr lang="hu-HU" sz="2000" b="1"/>
            </a:br>
            <a:r>
              <a:rPr lang="hu-HU" sz="2000" b="1"/>
              <a:t>meghatározása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492500" y="1341438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Hardver és szoftver-</a:t>
            </a:r>
            <a:br>
              <a:rPr lang="hu-HU" sz="2000" b="1"/>
            </a:br>
            <a:r>
              <a:rPr lang="hu-HU" sz="2000" b="1"/>
              <a:t>igény meghatározása</a:t>
            </a:r>
          </a:p>
        </p:txBody>
      </p:sp>
      <p:cxnSp>
        <p:nvCxnSpPr>
          <p:cNvPr id="8196" name="AutoShape 4"/>
          <p:cNvCxnSpPr>
            <a:cxnSpLocks noChangeShapeType="1"/>
            <a:stCxn id="8194" idx="2"/>
            <a:endCxn id="8195" idx="0"/>
          </p:cNvCxnSpPr>
          <p:nvPr/>
        </p:nvCxnSpPr>
        <p:spPr bwMode="auto">
          <a:xfrm>
            <a:off x="4752975" y="1157288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197" name="AutoShape 5"/>
          <p:cNvCxnSpPr>
            <a:cxnSpLocks noChangeShapeType="1"/>
            <a:stCxn id="8195" idx="2"/>
            <a:endCxn id="8199" idx="0"/>
          </p:cNvCxnSpPr>
          <p:nvPr/>
        </p:nvCxnSpPr>
        <p:spPr bwMode="auto">
          <a:xfrm>
            <a:off x="4752975" y="2003425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492500" y="2205038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/>
              <a:t>Helyzetelemzés</a:t>
            </a:r>
          </a:p>
        </p:txBody>
      </p:sp>
      <p:cxnSp>
        <p:nvCxnSpPr>
          <p:cNvPr id="8200" name="AutoShape 8"/>
          <p:cNvCxnSpPr>
            <a:cxnSpLocks noChangeShapeType="1"/>
            <a:stCxn id="8199" idx="2"/>
            <a:endCxn id="8201" idx="0"/>
          </p:cNvCxnSpPr>
          <p:nvPr/>
        </p:nvCxnSpPr>
        <p:spPr bwMode="auto">
          <a:xfrm>
            <a:off x="4752975" y="2867025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492500" y="3068638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Beszerzés és </a:t>
            </a:r>
            <a:br>
              <a:rPr lang="hu-HU" sz="2000" b="1"/>
            </a:br>
            <a:r>
              <a:rPr lang="hu-HU" sz="2000" b="1"/>
              <a:t>fejlesztés</a:t>
            </a:r>
          </a:p>
        </p:txBody>
      </p:sp>
      <p:cxnSp>
        <p:nvCxnSpPr>
          <p:cNvPr id="8202" name="AutoShape 10"/>
          <p:cNvCxnSpPr>
            <a:cxnSpLocks noChangeShapeType="1"/>
            <a:stCxn id="8201" idx="2"/>
            <a:endCxn id="8203" idx="0"/>
          </p:cNvCxnSpPr>
          <p:nvPr/>
        </p:nvCxnSpPr>
        <p:spPr bwMode="auto">
          <a:xfrm>
            <a:off x="4752975" y="3730625"/>
            <a:ext cx="0" cy="1889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3492500" y="3933825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Távoktatási hálózat </a:t>
            </a:r>
            <a:br>
              <a:rPr lang="hu-HU" sz="2000" b="1"/>
            </a:br>
            <a:r>
              <a:rPr lang="hu-HU" sz="2000" b="1"/>
              <a:t>létrehozása</a:t>
            </a:r>
          </a:p>
        </p:txBody>
      </p:sp>
      <p:cxnSp>
        <p:nvCxnSpPr>
          <p:cNvPr id="8204" name="AutoShape 12"/>
          <p:cNvCxnSpPr>
            <a:cxnSpLocks noChangeShapeType="1"/>
            <a:stCxn id="8203" idx="2"/>
            <a:endCxn id="8205" idx="0"/>
          </p:cNvCxnSpPr>
          <p:nvPr/>
        </p:nvCxnSpPr>
        <p:spPr bwMode="auto">
          <a:xfrm>
            <a:off x="4752975" y="4595813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3492500" y="4797425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Távoktatási hálózat </a:t>
            </a:r>
            <a:br>
              <a:rPr lang="hu-HU" sz="2000" b="1"/>
            </a:br>
            <a:r>
              <a:rPr lang="hu-HU" sz="2000" b="1"/>
              <a:t>kísérleti üzeme</a:t>
            </a:r>
          </a:p>
        </p:txBody>
      </p:sp>
      <p:sp>
        <p:nvSpPr>
          <p:cNvPr id="16397" name="AutoShape 14"/>
          <p:cNvSpPr>
            <a:spLocks noChangeArrowheads="1"/>
          </p:cNvSpPr>
          <p:nvPr/>
        </p:nvSpPr>
        <p:spPr bwMode="auto">
          <a:xfrm>
            <a:off x="115888" y="2393950"/>
            <a:ext cx="1511300" cy="1296988"/>
          </a:xfrm>
          <a:prstGeom prst="roundRect">
            <a:avLst>
              <a:gd name="adj" fmla="val 16667"/>
            </a:avLst>
          </a:prstGeom>
          <a:solidFill>
            <a:srgbClr val="FFAFA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Anyagi és </a:t>
            </a:r>
            <a:br>
              <a:rPr lang="hu-HU" sz="2000" b="1"/>
            </a:br>
            <a:r>
              <a:rPr lang="hu-HU" sz="2000" b="1"/>
              <a:t>technikai </a:t>
            </a:r>
            <a:br>
              <a:rPr lang="hu-HU" sz="2000" b="1"/>
            </a:br>
            <a:r>
              <a:rPr lang="hu-HU" sz="2000" b="1"/>
              <a:t>feltételek </a:t>
            </a:r>
            <a:br>
              <a:rPr lang="hu-HU" sz="2000" b="1"/>
            </a:br>
            <a:r>
              <a:rPr lang="hu-HU" sz="2000" b="1"/>
              <a:t>biztosítása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11863" y="5589588"/>
            <a:ext cx="2376487" cy="863600"/>
            <a:chOff x="3832" y="391"/>
            <a:chExt cx="1225" cy="544"/>
          </a:xfrm>
        </p:grpSpPr>
        <p:sp>
          <p:nvSpPr>
            <p:cNvPr id="16405" name="AutoShape 16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>
                  <a:solidFill>
                    <a:srgbClr val="FFFF00"/>
                  </a:solidFill>
                </a:rPr>
                <a:t>Akkreditációs</a:t>
              </a:r>
              <a:br>
                <a:rPr lang="hu-HU" sz="2000" b="1">
                  <a:solidFill>
                    <a:srgbClr val="FFFF00"/>
                  </a:solidFill>
                </a:rPr>
              </a:br>
              <a:r>
                <a:rPr lang="hu-HU" sz="2000" b="1">
                  <a:solidFill>
                    <a:srgbClr val="FFFF00"/>
                  </a:solidFill>
                </a:rPr>
                <a:t>pályázat</a:t>
              </a:r>
            </a:p>
          </p:txBody>
        </p:sp>
        <p:sp>
          <p:nvSpPr>
            <p:cNvPr id="16406" name="Line 17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11863" y="260350"/>
            <a:ext cx="1944687" cy="863600"/>
            <a:chOff x="3832" y="391"/>
            <a:chExt cx="1225" cy="544"/>
          </a:xfrm>
        </p:grpSpPr>
        <p:sp>
          <p:nvSpPr>
            <p:cNvPr id="16403" name="AutoShape 19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rgbClr val="FFAF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/>
                <a:t>Szenátusi </a:t>
              </a:r>
              <a:br>
                <a:rPr lang="hu-HU" sz="2000" b="1"/>
              </a:br>
              <a:r>
                <a:rPr lang="hu-HU" sz="2000" b="1"/>
                <a:t>határozat</a:t>
              </a:r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cxnSp>
        <p:nvCxnSpPr>
          <p:cNvPr id="8213" name="AutoShape 21"/>
          <p:cNvCxnSpPr>
            <a:cxnSpLocks noChangeShapeType="1"/>
            <a:stCxn id="8205" idx="2"/>
            <a:endCxn id="8214" idx="0"/>
          </p:cNvCxnSpPr>
          <p:nvPr/>
        </p:nvCxnSpPr>
        <p:spPr bwMode="auto">
          <a:xfrm>
            <a:off x="4752975" y="5459413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3492500" y="5661025"/>
            <a:ext cx="2519363" cy="647700"/>
          </a:xfrm>
          <a:prstGeom prst="flowChartAlternateProcess">
            <a:avLst/>
          </a:prstGeom>
          <a:solidFill>
            <a:srgbClr val="FFAFA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Távoktatási hálózat </a:t>
            </a:r>
            <a:br>
              <a:rPr lang="hu-HU" sz="2000" b="1"/>
            </a:br>
            <a:r>
              <a:rPr lang="hu-HU" sz="2000" b="1"/>
              <a:t>véglegesítése</a:t>
            </a:r>
          </a:p>
        </p:txBody>
      </p:sp>
      <p:sp>
        <p:nvSpPr>
          <p:cNvPr id="8215" name="AutoShape 23"/>
          <p:cNvSpPr>
            <a:spLocks/>
          </p:cNvSpPr>
          <p:nvPr/>
        </p:nvSpPr>
        <p:spPr bwMode="auto">
          <a:xfrm>
            <a:off x="2411413" y="188913"/>
            <a:ext cx="1008062" cy="6264275"/>
          </a:xfrm>
          <a:prstGeom prst="leftBrace">
            <a:avLst>
              <a:gd name="adj1" fmla="val 5178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00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012160" y="2978950"/>
            <a:ext cx="1944687" cy="863600"/>
            <a:chOff x="3832" y="391"/>
            <a:chExt cx="1225" cy="544"/>
          </a:xfrm>
        </p:grpSpPr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rgbClr val="FFAF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 dirty="0" smtClean="0"/>
                <a:t>Kísérleti</a:t>
              </a:r>
              <a:br>
                <a:rPr lang="hu-HU" sz="2000" b="1" dirty="0" smtClean="0"/>
              </a:br>
              <a:r>
                <a:rPr lang="hu-HU" sz="2000" b="1" dirty="0" smtClean="0"/>
                <a:t>klaszter</a:t>
              </a:r>
              <a:endParaRPr lang="hu-HU" sz="2000" b="1" dirty="0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012160" y="3924054"/>
            <a:ext cx="1944687" cy="630071"/>
            <a:chOff x="3832" y="391"/>
            <a:chExt cx="1225" cy="544"/>
          </a:xfrm>
        </p:grpSpPr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rgbClr val="FFAF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 dirty="0" err="1" smtClean="0"/>
                <a:t>Moodle</a:t>
              </a:r>
              <a:endParaRPr lang="hu-HU" sz="2000" b="1" dirty="0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12160" y="4779628"/>
            <a:ext cx="1944687" cy="720725"/>
            <a:chOff x="3832" y="448"/>
            <a:chExt cx="1225" cy="454"/>
          </a:xfrm>
        </p:grpSpPr>
        <p:sp>
          <p:nvSpPr>
            <p:cNvPr id="30" name="AutoShape 19"/>
            <p:cNvSpPr>
              <a:spLocks noChangeArrowheads="1"/>
            </p:cNvSpPr>
            <p:nvPr/>
          </p:nvSpPr>
          <p:spPr bwMode="auto">
            <a:xfrm>
              <a:off x="4240" y="448"/>
              <a:ext cx="817" cy="454"/>
            </a:xfrm>
            <a:prstGeom prst="flowChartDocument">
              <a:avLst/>
            </a:prstGeom>
            <a:solidFill>
              <a:srgbClr val="FFAF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 dirty="0" err="1" smtClean="0"/>
                <a:t>Moodle-</a:t>
              </a:r>
              <a:r>
                <a:rPr lang="hu-HU" sz="2000" b="1" dirty="0" smtClean="0"/>
                <a:t/>
              </a:r>
              <a:br>
                <a:rPr lang="hu-HU" sz="2000" b="1" dirty="0" smtClean="0"/>
              </a:br>
              <a:r>
                <a:rPr lang="hu-HU" sz="2000" b="1" dirty="0" smtClean="0"/>
                <a:t>klaszter</a:t>
              </a:r>
              <a:endParaRPr lang="hu-HU" sz="2000" b="1" dirty="0"/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33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35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3040063" y="584200"/>
            <a:ext cx="3024187" cy="936625"/>
          </a:xfrm>
          <a:prstGeom prst="flowChartPreparation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Döntés: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NATO Nyílt e-Egyetem 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(Open e-University)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3759200" y="2239963"/>
            <a:ext cx="1584325" cy="1584325"/>
          </a:xfrm>
          <a:prstGeom prst="flowChartProcess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 Akkreditációs 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folyamat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887538" y="2384425"/>
            <a:ext cx="1511300" cy="12954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Személyi </a:t>
            </a:r>
            <a:br>
              <a:rPr lang="hu-HU" sz="2000" b="1"/>
            </a:br>
            <a:r>
              <a:rPr lang="hu-HU" sz="2000" b="1"/>
              <a:t>feltételek </a:t>
            </a:r>
            <a:br>
              <a:rPr lang="hu-HU" sz="2000" b="1"/>
            </a:br>
            <a:r>
              <a:rPr lang="hu-HU" sz="2000" b="1"/>
              <a:t>biztosítása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632450" y="2384425"/>
            <a:ext cx="1511300" cy="1296988"/>
          </a:xfrm>
          <a:prstGeom prst="roundRect">
            <a:avLst>
              <a:gd name="adj" fmla="val 16667"/>
            </a:avLst>
          </a:prstGeom>
          <a:solidFill>
            <a:srgbClr val="FFAFA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Anyagi és </a:t>
            </a:r>
            <a:br>
              <a:rPr lang="hu-HU" sz="2000" b="1"/>
            </a:br>
            <a:r>
              <a:rPr lang="hu-HU" sz="2000" b="1"/>
              <a:t>technikai </a:t>
            </a:r>
            <a:br>
              <a:rPr lang="hu-HU" sz="2000" b="1"/>
            </a:br>
            <a:r>
              <a:rPr lang="hu-HU" sz="2000" b="1"/>
              <a:t>feltételek </a:t>
            </a:r>
            <a:br>
              <a:rPr lang="hu-HU" sz="2000" b="1"/>
            </a:br>
            <a:r>
              <a:rPr lang="hu-HU" sz="2000" b="1"/>
              <a:t>biztosítása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7362825" y="2349500"/>
            <a:ext cx="1511300" cy="1296988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Külső </a:t>
            </a:r>
            <a:br>
              <a:rPr lang="hu-HU" sz="2000" b="1"/>
            </a:br>
            <a:r>
              <a:rPr lang="hu-HU" sz="2000" b="1"/>
              <a:t>feltételek </a:t>
            </a:r>
            <a:br>
              <a:rPr lang="hu-HU" sz="2000" b="1"/>
            </a:br>
            <a:r>
              <a:rPr lang="hu-HU" sz="2000" b="1"/>
              <a:t>feltárása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158750" y="2384425"/>
            <a:ext cx="1511300" cy="1296988"/>
          </a:xfrm>
          <a:prstGeom prst="roundRect">
            <a:avLst>
              <a:gd name="adj" fmla="val 16667"/>
            </a:avLst>
          </a:prstGeom>
          <a:solidFill>
            <a:srgbClr val="D4FFB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Külső </a:t>
            </a:r>
            <a:br>
              <a:rPr lang="hu-HU" sz="2000" b="1"/>
            </a:br>
            <a:r>
              <a:rPr lang="hu-HU" sz="2000" b="1"/>
              <a:t>feltételek </a:t>
            </a:r>
            <a:br>
              <a:rPr lang="hu-HU" sz="2000" b="1"/>
            </a:br>
            <a:r>
              <a:rPr lang="hu-HU" sz="2000" b="1"/>
              <a:t>feltárása</a:t>
            </a:r>
          </a:p>
        </p:txBody>
      </p:sp>
      <p:cxnSp>
        <p:nvCxnSpPr>
          <p:cNvPr id="15369" name="AutoShape 9"/>
          <p:cNvCxnSpPr>
            <a:cxnSpLocks noChangeShapeType="1"/>
            <a:stCxn id="15362" idx="2"/>
            <a:endCxn id="15363" idx="0"/>
          </p:cNvCxnSpPr>
          <p:nvPr/>
        </p:nvCxnSpPr>
        <p:spPr bwMode="auto">
          <a:xfrm flipH="1">
            <a:off x="4551363" y="1535113"/>
            <a:ext cx="1587" cy="6905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370" name="AutoShape 10"/>
          <p:cNvCxnSpPr>
            <a:cxnSpLocks noChangeShapeType="1"/>
          </p:cNvCxnSpPr>
          <p:nvPr/>
        </p:nvCxnSpPr>
        <p:spPr bwMode="auto">
          <a:xfrm>
            <a:off x="6281738" y="2043113"/>
            <a:ext cx="1833562" cy="34607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280150" y="20240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 sz="2000">
              <a:solidFill>
                <a:srgbClr val="FFFF00"/>
              </a:solidFill>
            </a:endParaRPr>
          </a:p>
        </p:txBody>
      </p:sp>
      <p:cxnSp>
        <p:nvCxnSpPr>
          <p:cNvPr id="15372" name="AutoShape 12"/>
          <p:cNvCxnSpPr>
            <a:cxnSpLocks noChangeShapeType="1"/>
            <a:endCxn id="15367" idx="0"/>
          </p:cNvCxnSpPr>
          <p:nvPr/>
        </p:nvCxnSpPr>
        <p:spPr bwMode="auto">
          <a:xfrm rot="10800000" flipV="1">
            <a:off x="914400" y="2009775"/>
            <a:ext cx="3602038" cy="360363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2608263" y="20240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 sz="2000"/>
          </a:p>
        </p:txBody>
      </p:sp>
      <p:cxnSp>
        <p:nvCxnSpPr>
          <p:cNvPr id="15374" name="AutoShape 14"/>
          <p:cNvCxnSpPr>
            <a:cxnSpLocks noChangeShapeType="1"/>
            <a:stCxn id="15364" idx="3"/>
            <a:endCxn id="15363" idx="1"/>
          </p:cNvCxnSpPr>
          <p:nvPr/>
        </p:nvCxnSpPr>
        <p:spPr bwMode="auto">
          <a:xfrm>
            <a:off x="3413125" y="3032125"/>
            <a:ext cx="3317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375" name="AutoShape 15"/>
          <p:cNvCxnSpPr>
            <a:cxnSpLocks noChangeShapeType="1"/>
            <a:stCxn id="15363" idx="3"/>
            <a:endCxn id="15365" idx="1"/>
          </p:cNvCxnSpPr>
          <p:nvPr/>
        </p:nvCxnSpPr>
        <p:spPr bwMode="auto">
          <a:xfrm>
            <a:off x="5357813" y="3032125"/>
            <a:ext cx="26035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376" name="AutoShape 16"/>
          <p:cNvCxnSpPr>
            <a:cxnSpLocks noChangeShapeType="1"/>
            <a:stCxn id="15365" idx="3"/>
            <a:endCxn id="15366" idx="1"/>
          </p:cNvCxnSpPr>
          <p:nvPr/>
        </p:nvCxnSpPr>
        <p:spPr bwMode="auto">
          <a:xfrm flipV="1">
            <a:off x="7158038" y="2998788"/>
            <a:ext cx="190500" cy="349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377" name="AutoShape 17"/>
          <p:cNvCxnSpPr>
            <a:cxnSpLocks noChangeShapeType="1"/>
            <a:stCxn id="15364" idx="1"/>
            <a:endCxn id="15367" idx="3"/>
          </p:cNvCxnSpPr>
          <p:nvPr/>
        </p:nvCxnSpPr>
        <p:spPr bwMode="auto">
          <a:xfrm flipH="1">
            <a:off x="1684338" y="3032125"/>
            <a:ext cx="188912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379" name="AutoShape 19"/>
          <p:cNvCxnSpPr>
            <a:cxnSpLocks noChangeShapeType="1"/>
          </p:cNvCxnSpPr>
          <p:nvPr/>
        </p:nvCxnSpPr>
        <p:spPr bwMode="auto">
          <a:xfrm>
            <a:off x="4551363" y="3838575"/>
            <a:ext cx="1587" cy="547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2608263" y="3681413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 sz="2000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6351588" y="3681413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 sz="2000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8172450" y="3698875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 sz="2000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879475" y="3681413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 sz="2000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881063" y="4040188"/>
            <a:ext cx="5472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 sz="200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8750" y="3681413"/>
            <a:ext cx="1512888" cy="1727200"/>
            <a:chOff x="112" y="2342"/>
            <a:chExt cx="953" cy="1088"/>
          </a:xfrm>
        </p:grpSpPr>
        <p:sp>
          <p:nvSpPr>
            <p:cNvPr id="17437" name="AutoShape 26"/>
            <p:cNvSpPr>
              <a:spLocks noChangeArrowheads="1"/>
            </p:cNvSpPr>
            <p:nvPr/>
          </p:nvSpPr>
          <p:spPr bwMode="auto">
            <a:xfrm>
              <a:off x="112" y="2750"/>
              <a:ext cx="953" cy="680"/>
            </a:xfrm>
            <a:prstGeom prst="flowChartDocument">
              <a:avLst/>
            </a:prstGeom>
            <a:solidFill>
              <a:srgbClr val="D4FFB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/>
                <a:t>Együtt-</a:t>
              </a:r>
              <a:br>
                <a:rPr lang="hu-HU" sz="2000" b="1"/>
              </a:br>
              <a:r>
                <a:rPr lang="hu-HU" sz="2000" b="1"/>
                <a:t>működési</a:t>
              </a:r>
              <a:br>
                <a:rPr lang="hu-HU" sz="2000" b="1"/>
              </a:br>
              <a:r>
                <a:rPr lang="hu-HU" sz="2000" b="1"/>
                <a:t>szerződések</a:t>
              </a:r>
            </a:p>
          </p:txBody>
        </p:sp>
        <p:sp>
          <p:nvSpPr>
            <p:cNvPr id="17438" name="Line 27"/>
            <p:cNvSpPr>
              <a:spLocks noChangeShapeType="1"/>
            </p:cNvSpPr>
            <p:nvPr/>
          </p:nvSpPr>
          <p:spPr bwMode="auto">
            <a:xfrm>
              <a:off x="294" y="2342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064250" y="584200"/>
            <a:ext cx="1944688" cy="863600"/>
            <a:chOff x="3832" y="391"/>
            <a:chExt cx="1225" cy="544"/>
          </a:xfrm>
        </p:grpSpPr>
        <p:sp>
          <p:nvSpPr>
            <p:cNvPr id="17435" name="AutoShape 32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>
                  <a:solidFill>
                    <a:srgbClr val="FFFF00"/>
                  </a:solidFill>
                </a:rPr>
                <a:t>Szenátusi </a:t>
              </a:r>
              <a:br>
                <a:rPr lang="hu-HU" sz="2000" b="1">
                  <a:solidFill>
                    <a:srgbClr val="FFFF00"/>
                  </a:solidFill>
                </a:rPr>
              </a:br>
              <a:r>
                <a:rPr lang="hu-HU" sz="2000" b="1">
                  <a:solidFill>
                    <a:srgbClr val="FFFF00"/>
                  </a:solidFill>
                </a:rPr>
                <a:t>határozat</a:t>
              </a:r>
            </a:p>
          </p:txBody>
        </p:sp>
        <p:sp>
          <p:nvSpPr>
            <p:cNvPr id="17436" name="Line 33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 sz="2000">
                <a:solidFill>
                  <a:srgbClr val="FFFF00"/>
                </a:solidFill>
              </a:endParaRPr>
            </a:p>
          </p:txBody>
        </p:sp>
      </p:grp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4552950" y="2024063"/>
            <a:ext cx="1728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 sz="2000">
              <a:solidFill>
                <a:srgbClr val="FFFF00"/>
              </a:solidFill>
            </a:endParaRPr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6372225" y="4059238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 sz="2000"/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32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 sz="2000"/>
            </a:p>
          </p:txBody>
        </p:sp>
        <p:sp>
          <p:nvSpPr>
            <p:cNvPr id="33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2000">
                <a:latin typeface="Arial" charset="0"/>
                <a:cs typeface="Arial" charset="0"/>
              </a:endParaRPr>
            </a:p>
          </p:txBody>
        </p:sp>
        <p:pic>
          <p:nvPicPr>
            <p:cNvPr id="34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4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3059113" y="620713"/>
            <a:ext cx="3024187" cy="936625"/>
          </a:xfrm>
          <a:prstGeom prst="flowChartPreparation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/>
              <a:t>Döntés:</a:t>
            </a:r>
            <a:br>
              <a:rPr lang="hu-HU" b="1"/>
            </a:br>
            <a:r>
              <a:rPr lang="hu-HU" b="1"/>
              <a:t>NATO Nyílt e-Egyetem </a:t>
            </a:r>
            <a:br>
              <a:rPr lang="hu-HU" b="1"/>
            </a:br>
            <a:r>
              <a:rPr lang="hu-HU" b="1"/>
              <a:t>(Open e-University)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778250" y="2276475"/>
            <a:ext cx="1584325" cy="1584325"/>
          </a:xfrm>
          <a:prstGeom prst="flowChartProcess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/>
              <a:t> Akkreditációs </a:t>
            </a:r>
            <a:br>
              <a:rPr lang="hu-HU" b="1"/>
            </a:br>
            <a:r>
              <a:rPr lang="hu-HU" b="1"/>
              <a:t>folyamat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906588" y="2420938"/>
            <a:ext cx="1511300" cy="12954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/>
              <a:t>Személyi </a:t>
            </a:r>
            <a:br>
              <a:rPr lang="hu-HU" b="1"/>
            </a:br>
            <a:r>
              <a:rPr lang="hu-HU" b="1"/>
              <a:t>feltételek </a:t>
            </a:r>
            <a:br>
              <a:rPr lang="hu-HU" b="1"/>
            </a:br>
            <a:r>
              <a:rPr lang="hu-HU" b="1"/>
              <a:t>biztosítása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5651500" y="2420938"/>
            <a:ext cx="1511300" cy="1296987"/>
          </a:xfrm>
          <a:prstGeom prst="roundRect">
            <a:avLst>
              <a:gd name="adj" fmla="val 16667"/>
            </a:avLst>
          </a:prstGeom>
          <a:solidFill>
            <a:srgbClr val="FFAFA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/>
              <a:t>Anyagi és </a:t>
            </a:r>
            <a:br>
              <a:rPr lang="hu-HU" b="1"/>
            </a:br>
            <a:r>
              <a:rPr lang="hu-HU" b="1"/>
              <a:t>technikai </a:t>
            </a:r>
            <a:br>
              <a:rPr lang="hu-HU" b="1"/>
            </a:br>
            <a:r>
              <a:rPr lang="hu-HU" b="1"/>
              <a:t>feltételek </a:t>
            </a:r>
            <a:br>
              <a:rPr lang="hu-HU" b="1"/>
            </a:br>
            <a:r>
              <a:rPr lang="hu-HU" b="1"/>
              <a:t>biztosítása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7378700" y="2420938"/>
            <a:ext cx="1511300" cy="1296987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/>
              <a:t>Külső </a:t>
            </a:r>
            <a:br>
              <a:rPr lang="hu-HU" b="1"/>
            </a:br>
            <a:r>
              <a:rPr lang="hu-HU" b="1"/>
              <a:t>feltételek </a:t>
            </a:r>
            <a:br>
              <a:rPr lang="hu-HU" b="1"/>
            </a:br>
            <a:r>
              <a:rPr lang="hu-HU" b="1"/>
              <a:t>feltárása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77800" y="2420938"/>
            <a:ext cx="1511300" cy="1296987"/>
          </a:xfrm>
          <a:prstGeom prst="roundRect">
            <a:avLst>
              <a:gd name="adj" fmla="val 16667"/>
            </a:avLst>
          </a:prstGeom>
          <a:solidFill>
            <a:srgbClr val="D4FFB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/>
              <a:t>Külső </a:t>
            </a:r>
            <a:br>
              <a:rPr lang="hu-HU" b="1"/>
            </a:br>
            <a:r>
              <a:rPr lang="hu-HU" b="1"/>
              <a:t>feltételek </a:t>
            </a:r>
            <a:br>
              <a:rPr lang="hu-HU" b="1"/>
            </a:br>
            <a:r>
              <a:rPr lang="hu-HU" b="1"/>
              <a:t>feltárása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3059113" y="4437063"/>
            <a:ext cx="3024187" cy="936625"/>
          </a:xfrm>
          <a:prstGeom prst="flowChartPreparation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/>
              <a:t>Döntés:</a:t>
            </a:r>
            <a:br>
              <a:rPr lang="hu-HU" b="1"/>
            </a:br>
            <a:r>
              <a:rPr lang="hu-HU" b="1"/>
              <a:t>Kísérleti szak indítása</a:t>
            </a:r>
          </a:p>
        </p:txBody>
      </p:sp>
      <p:cxnSp>
        <p:nvCxnSpPr>
          <p:cNvPr id="19465" name="AutoShape 9"/>
          <p:cNvCxnSpPr>
            <a:cxnSpLocks noChangeShapeType="1"/>
            <a:stCxn id="19458" idx="2"/>
            <a:endCxn id="19459" idx="0"/>
          </p:cNvCxnSpPr>
          <p:nvPr/>
        </p:nvCxnSpPr>
        <p:spPr bwMode="auto">
          <a:xfrm flipH="1">
            <a:off x="4570413" y="1571625"/>
            <a:ext cx="1587" cy="6905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66" name="AutoShape 10"/>
          <p:cNvCxnSpPr>
            <a:cxnSpLocks noChangeShapeType="1"/>
            <a:endCxn id="19462" idx="0"/>
          </p:cNvCxnSpPr>
          <p:nvPr/>
        </p:nvCxnSpPr>
        <p:spPr bwMode="auto">
          <a:xfrm>
            <a:off x="6300788" y="2060575"/>
            <a:ext cx="1833562" cy="34607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6299200" y="20605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cxnSp>
        <p:nvCxnSpPr>
          <p:cNvPr id="19468" name="AutoShape 12"/>
          <p:cNvCxnSpPr>
            <a:cxnSpLocks noChangeShapeType="1"/>
            <a:endCxn id="19463" idx="0"/>
          </p:cNvCxnSpPr>
          <p:nvPr/>
        </p:nvCxnSpPr>
        <p:spPr bwMode="auto">
          <a:xfrm rot="10800000" flipV="1">
            <a:off x="933450" y="2046288"/>
            <a:ext cx="3602038" cy="360362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2627313" y="20605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cxnSp>
        <p:nvCxnSpPr>
          <p:cNvPr id="19470" name="AutoShape 14"/>
          <p:cNvCxnSpPr>
            <a:cxnSpLocks noChangeShapeType="1"/>
            <a:stCxn id="19460" idx="3"/>
            <a:endCxn id="19459" idx="1"/>
          </p:cNvCxnSpPr>
          <p:nvPr/>
        </p:nvCxnSpPr>
        <p:spPr bwMode="auto">
          <a:xfrm>
            <a:off x="3432175" y="3068638"/>
            <a:ext cx="3317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9471" name="AutoShape 15"/>
          <p:cNvCxnSpPr>
            <a:cxnSpLocks noChangeShapeType="1"/>
            <a:stCxn id="19459" idx="3"/>
            <a:endCxn id="19461" idx="1"/>
          </p:cNvCxnSpPr>
          <p:nvPr/>
        </p:nvCxnSpPr>
        <p:spPr bwMode="auto">
          <a:xfrm>
            <a:off x="5376863" y="3068638"/>
            <a:ext cx="26035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9472" name="AutoShape 16"/>
          <p:cNvCxnSpPr>
            <a:cxnSpLocks noChangeShapeType="1"/>
            <a:stCxn id="19461" idx="3"/>
            <a:endCxn id="19462" idx="1"/>
          </p:cNvCxnSpPr>
          <p:nvPr/>
        </p:nvCxnSpPr>
        <p:spPr bwMode="auto">
          <a:xfrm>
            <a:off x="7177088" y="3070225"/>
            <a:ext cx="1873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9473" name="AutoShape 17"/>
          <p:cNvCxnSpPr>
            <a:cxnSpLocks noChangeShapeType="1"/>
            <a:stCxn id="19460" idx="1"/>
            <a:endCxn id="19463" idx="3"/>
          </p:cNvCxnSpPr>
          <p:nvPr/>
        </p:nvCxnSpPr>
        <p:spPr bwMode="auto">
          <a:xfrm flipH="1">
            <a:off x="1703388" y="3068638"/>
            <a:ext cx="188912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9474" name="AutoShape 18"/>
          <p:cNvCxnSpPr>
            <a:cxnSpLocks noChangeShapeType="1"/>
          </p:cNvCxnSpPr>
          <p:nvPr/>
        </p:nvCxnSpPr>
        <p:spPr bwMode="auto">
          <a:xfrm>
            <a:off x="4570413" y="3875088"/>
            <a:ext cx="1587" cy="5476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2627313" y="3717925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6370638" y="3717925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8170863" y="3717925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898525" y="3717925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900113" y="4076700"/>
            <a:ext cx="5472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77800" y="3717925"/>
            <a:ext cx="1512888" cy="1727200"/>
            <a:chOff x="112" y="2342"/>
            <a:chExt cx="953" cy="1088"/>
          </a:xfrm>
        </p:grpSpPr>
        <p:sp>
          <p:nvSpPr>
            <p:cNvPr id="19493" name="AutoShape 25"/>
            <p:cNvSpPr>
              <a:spLocks noChangeArrowheads="1"/>
            </p:cNvSpPr>
            <p:nvPr/>
          </p:nvSpPr>
          <p:spPr bwMode="auto">
            <a:xfrm>
              <a:off x="112" y="2750"/>
              <a:ext cx="953" cy="680"/>
            </a:xfrm>
            <a:prstGeom prst="flowChartDocument">
              <a:avLst/>
            </a:prstGeom>
            <a:solidFill>
              <a:srgbClr val="D4FFB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Együtt-</a:t>
              </a:r>
              <a:br>
                <a:rPr lang="hu-HU" b="1"/>
              </a:br>
              <a:r>
                <a:rPr lang="hu-HU" b="1"/>
                <a:t>működési</a:t>
              </a:r>
              <a:br>
                <a:rPr lang="hu-HU" b="1"/>
              </a:br>
              <a:r>
                <a:rPr lang="hu-HU" b="1"/>
                <a:t>szerződések</a:t>
              </a:r>
            </a:p>
          </p:txBody>
        </p:sp>
        <p:sp>
          <p:nvSpPr>
            <p:cNvPr id="19494" name="Line 26"/>
            <p:cNvSpPr>
              <a:spLocks noChangeShapeType="1"/>
            </p:cNvSpPr>
            <p:nvPr/>
          </p:nvSpPr>
          <p:spPr bwMode="auto">
            <a:xfrm>
              <a:off x="294" y="2342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380288" y="3717925"/>
            <a:ext cx="1512887" cy="1727200"/>
            <a:chOff x="4649" y="2342"/>
            <a:chExt cx="953" cy="1088"/>
          </a:xfrm>
        </p:grpSpPr>
        <p:sp>
          <p:nvSpPr>
            <p:cNvPr id="19491" name="AutoShape 28"/>
            <p:cNvSpPr>
              <a:spLocks noChangeArrowheads="1"/>
            </p:cNvSpPr>
            <p:nvPr/>
          </p:nvSpPr>
          <p:spPr bwMode="auto">
            <a:xfrm>
              <a:off x="4649" y="2750"/>
              <a:ext cx="953" cy="680"/>
            </a:xfrm>
            <a:prstGeom prst="flowChartDocument">
              <a:avLst/>
            </a:prstGeom>
            <a:solidFill>
              <a:srgbClr val="FFD9D9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Pályázati és</a:t>
              </a:r>
              <a:br>
                <a:rPr lang="hu-HU" b="1"/>
              </a:br>
              <a:r>
                <a:rPr lang="hu-HU" b="1"/>
                <a:t>szponzori</a:t>
              </a:r>
              <a:br>
                <a:rPr lang="hu-HU" b="1"/>
              </a:br>
              <a:r>
                <a:rPr lang="hu-HU" b="1"/>
                <a:t>szerződések</a:t>
              </a:r>
            </a:p>
          </p:txBody>
        </p:sp>
        <p:sp>
          <p:nvSpPr>
            <p:cNvPr id="19492" name="Line 29"/>
            <p:cNvSpPr>
              <a:spLocks noChangeShapeType="1"/>
            </p:cNvSpPr>
            <p:nvPr/>
          </p:nvSpPr>
          <p:spPr bwMode="auto">
            <a:xfrm>
              <a:off x="5375" y="2342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083300" y="620713"/>
            <a:ext cx="1944688" cy="863600"/>
            <a:chOff x="3832" y="391"/>
            <a:chExt cx="1225" cy="544"/>
          </a:xfrm>
        </p:grpSpPr>
        <p:sp>
          <p:nvSpPr>
            <p:cNvPr id="19489" name="AutoShape 31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Szenátusi </a:t>
              </a:r>
              <a:br>
                <a:rPr lang="hu-HU" b="1"/>
              </a:br>
              <a:r>
                <a:rPr lang="hu-HU" b="1"/>
                <a:t>határozat</a:t>
              </a:r>
            </a:p>
          </p:txBody>
        </p:sp>
        <p:sp>
          <p:nvSpPr>
            <p:cNvPr id="19490" name="Line 32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835150" y="4905375"/>
            <a:ext cx="1439863" cy="1331913"/>
            <a:chOff x="1156" y="3090"/>
            <a:chExt cx="907" cy="839"/>
          </a:xfrm>
        </p:grpSpPr>
        <p:sp>
          <p:nvSpPr>
            <p:cNvPr id="19487" name="AutoShape 34"/>
            <p:cNvSpPr>
              <a:spLocks noChangeArrowheads="1"/>
            </p:cNvSpPr>
            <p:nvPr/>
          </p:nvSpPr>
          <p:spPr bwMode="auto">
            <a:xfrm>
              <a:off x="1156" y="3385"/>
              <a:ext cx="907" cy="544"/>
            </a:xfrm>
            <a:prstGeom prst="flowChartDocumen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b="1"/>
                <a:t>Elő-</a:t>
              </a:r>
              <a:br>
                <a:rPr lang="hu-HU" b="1"/>
              </a:br>
              <a:r>
                <a:rPr lang="hu-HU" b="1"/>
                <a:t>akkreditáció</a:t>
              </a:r>
            </a:p>
          </p:txBody>
        </p:sp>
        <p:cxnSp>
          <p:nvCxnSpPr>
            <p:cNvPr id="19488" name="AutoShape 35"/>
            <p:cNvCxnSpPr>
              <a:cxnSpLocks noChangeShapeType="1"/>
              <a:stCxn id="16392" idx="1"/>
              <a:endCxn id="19487" idx="0"/>
            </p:cNvCxnSpPr>
            <p:nvPr/>
          </p:nvCxnSpPr>
          <p:spPr bwMode="auto">
            <a:xfrm flipH="1">
              <a:off x="1610" y="3090"/>
              <a:ext cx="308" cy="28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</p:cxnSp>
      </p:grpSp>
      <p:cxnSp>
        <p:nvCxnSpPr>
          <p:cNvPr id="16420" name="AutoShape 36"/>
          <p:cNvCxnSpPr>
            <a:cxnSpLocks noChangeShapeType="1"/>
            <a:stCxn id="16392" idx="2"/>
          </p:cNvCxnSpPr>
          <p:nvPr/>
        </p:nvCxnSpPr>
        <p:spPr bwMode="auto">
          <a:xfrm>
            <a:off x="4572000" y="5387975"/>
            <a:ext cx="0" cy="619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85" name="Line 37"/>
          <p:cNvSpPr>
            <a:spLocks noChangeShapeType="1"/>
          </p:cNvSpPr>
          <p:nvPr/>
        </p:nvSpPr>
        <p:spPr bwMode="auto">
          <a:xfrm>
            <a:off x="4572000" y="2060575"/>
            <a:ext cx="1728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9486" name="Line 38"/>
          <p:cNvSpPr>
            <a:spLocks noChangeShapeType="1"/>
          </p:cNvSpPr>
          <p:nvPr/>
        </p:nvSpPr>
        <p:spPr bwMode="auto">
          <a:xfrm>
            <a:off x="6372225" y="4076700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Köszönjük a figyelmet!</a:t>
            </a:r>
          </a:p>
        </p:txBody>
      </p:sp>
      <p:grpSp>
        <p:nvGrpSpPr>
          <p:cNvPr id="3" name="Csoportba foglalás 10"/>
          <p:cNvGrpSpPr/>
          <p:nvPr/>
        </p:nvGrpSpPr>
        <p:grpSpPr>
          <a:xfrm>
            <a:off x="590352" y="3361802"/>
            <a:ext cx="7974061" cy="2363492"/>
            <a:chOff x="539552" y="4365102"/>
            <a:chExt cx="7974061" cy="2363492"/>
          </a:xfrm>
        </p:grpSpPr>
        <p:grpSp>
          <p:nvGrpSpPr>
            <p:cNvPr id="4" name="Csoportba foglalás 70"/>
            <p:cNvGrpSpPr>
              <a:grpSpLocks/>
            </p:cNvGrpSpPr>
            <p:nvPr/>
          </p:nvGrpSpPr>
          <p:grpSpPr bwMode="auto">
            <a:xfrm>
              <a:off x="539552" y="4365102"/>
              <a:ext cx="7974061" cy="2363492"/>
              <a:chOff x="845754" y="3786190"/>
              <a:chExt cx="4857985" cy="1455495"/>
            </a:xfrm>
          </p:grpSpPr>
          <p:pic>
            <p:nvPicPr>
              <p:cNvPr id="7" name="Kép 6" descr="seres_2005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43372" y="3786190"/>
                <a:ext cx="613403" cy="76199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FFFFFF"/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8" name="Szövegdoboz 64"/>
              <p:cNvSpPr txBox="1">
                <a:spLocks noChangeArrowheads="1"/>
              </p:cNvSpPr>
              <p:nvPr/>
            </p:nvSpPr>
            <p:spPr bwMode="auto">
              <a:xfrm>
                <a:off x="3346285" y="4673076"/>
                <a:ext cx="2357454" cy="568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hu-HU" sz="1800" b="1" dirty="0">
                    <a:solidFill>
                      <a:schemeClr val="tx2"/>
                    </a:solidFill>
                    <a:latin typeface="Constantia" pitchFamily="18" charset="0"/>
                  </a:rPr>
                  <a:t>Dr. Seres </a:t>
                </a:r>
                <a:r>
                  <a:rPr lang="hu-HU" sz="1800" b="1" dirty="0" smtClean="0">
                    <a:solidFill>
                      <a:schemeClr val="tx2"/>
                    </a:solidFill>
                    <a:latin typeface="Constantia" pitchFamily="18" charset="0"/>
                  </a:rPr>
                  <a:t>György</a:t>
                </a:r>
              </a:p>
              <a:p>
                <a:pPr algn="ctr"/>
                <a:r>
                  <a:rPr lang="hu-HU" sz="1800" b="1" dirty="0" err="1" smtClean="0">
                    <a:solidFill>
                      <a:schemeClr val="tx2"/>
                    </a:solidFill>
                    <a:latin typeface="Constantia" pitchFamily="18" charset="0"/>
                    <a:hlinkClick r:id="rId3"/>
                  </a:rPr>
                  <a:t>drseres</a:t>
                </a:r>
                <a:r>
                  <a:rPr lang="hu-HU" sz="1800" b="1" dirty="0" smtClean="0">
                    <a:solidFill>
                      <a:schemeClr val="tx2"/>
                    </a:solidFill>
                    <a:latin typeface="Constantia" pitchFamily="18" charset="0"/>
                    <a:hlinkClick r:id="rId3"/>
                  </a:rPr>
                  <a:t>@</a:t>
                </a:r>
                <a:r>
                  <a:rPr lang="hu-HU" sz="1800" b="1" dirty="0" err="1" smtClean="0">
                    <a:solidFill>
                      <a:schemeClr val="tx2"/>
                    </a:solidFill>
                    <a:latin typeface="Constantia" pitchFamily="18" charset="0"/>
                    <a:hlinkClick r:id="rId3"/>
                  </a:rPr>
                  <a:t>drseres.com</a:t>
                </a:r>
                <a:r>
                  <a:rPr lang="hu-HU" sz="1800" b="1" dirty="0" smtClean="0">
                    <a:solidFill>
                      <a:schemeClr val="tx2"/>
                    </a:solidFill>
                    <a:latin typeface="Constantia" pitchFamily="18" charset="0"/>
                  </a:rPr>
                  <a:t> </a:t>
                </a:r>
              </a:p>
              <a:p>
                <a:pPr algn="ctr"/>
                <a:r>
                  <a:rPr lang="hu-HU" sz="1800" b="1" dirty="0" smtClean="0">
                    <a:solidFill>
                      <a:schemeClr val="tx2"/>
                    </a:solidFill>
                    <a:latin typeface="Constantia" pitchFamily="18" charset="0"/>
                    <a:hlinkClick r:id="rId4"/>
                  </a:rPr>
                  <a:t>http://drseres.com</a:t>
                </a:r>
                <a:r>
                  <a:rPr lang="hu-HU" sz="1800" b="1" dirty="0" smtClean="0">
                    <a:solidFill>
                      <a:schemeClr val="tx2"/>
                    </a:solidFill>
                    <a:latin typeface="Constantia" pitchFamily="18" charset="0"/>
                  </a:rPr>
                  <a:t> </a:t>
                </a:r>
                <a:endParaRPr lang="hu-HU" sz="1800" b="1" dirty="0">
                  <a:solidFill>
                    <a:schemeClr val="tx2"/>
                  </a:solidFill>
                  <a:latin typeface="Constantia" pitchFamily="18" charset="0"/>
                </a:endParaRPr>
              </a:p>
            </p:txBody>
          </p:sp>
          <p:sp>
            <p:nvSpPr>
              <p:cNvPr id="9" name="Szövegdoboz 64"/>
              <p:cNvSpPr txBox="1">
                <a:spLocks noChangeArrowheads="1"/>
              </p:cNvSpPr>
              <p:nvPr/>
            </p:nvSpPr>
            <p:spPr bwMode="auto">
              <a:xfrm>
                <a:off x="845754" y="4673075"/>
                <a:ext cx="2357454" cy="568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hu-HU" sz="1800" b="1" dirty="0" err="1" smtClean="0">
                    <a:solidFill>
                      <a:schemeClr val="tx2"/>
                    </a:solidFill>
                    <a:latin typeface="Constantia" pitchFamily="18" charset="0"/>
                  </a:rPr>
                  <a:t>Tibenszkyné</a:t>
                </a:r>
                <a:r>
                  <a:rPr lang="hu-HU" sz="1800" b="1" dirty="0" smtClean="0">
                    <a:solidFill>
                      <a:schemeClr val="tx2"/>
                    </a:solidFill>
                    <a:latin typeface="Constantia" pitchFamily="18" charset="0"/>
                  </a:rPr>
                  <a:t> dr. </a:t>
                </a:r>
                <a:r>
                  <a:rPr lang="hu-HU" sz="1800" b="1" dirty="0" err="1" smtClean="0">
                    <a:solidFill>
                      <a:schemeClr val="tx2"/>
                    </a:solidFill>
                    <a:latin typeface="Constantia" pitchFamily="18" charset="0"/>
                  </a:rPr>
                  <a:t>Fórika</a:t>
                </a:r>
                <a:r>
                  <a:rPr lang="hu-HU" sz="1800" b="1" dirty="0" smtClean="0">
                    <a:solidFill>
                      <a:schemeClr val="tx2"/>
                    </a:solidFill>
                    <a:latin typeface="Constantia" pitchFamily="18" charset="0"/>
                  </a:rPr>
                  <a:t> Krisztina</a:t>
                </a:r>
                <a:br>
                  <a:rPr lang="hu-HU" sz="1800" b="1" dirty="0" smtClean="0">
                    <a:solidFill>
                      <a:schemeClr val="tx2"/>
                    </a:solidFill>
                    <a:latin typeface="Constantia" pitchFamily="18" charset="0"/>
                  </a:rPr>
                </a:br>
                <a:r>
                  <a:rPr lang="hu-HU" sz="1800" b="1" dirty="0" err="1" smtClean="0">
                    <a:solidFill>
                      <a:schemeClr val="tx2"/>
                    </a:solidFill>
                    <a:latin typeface="Constantia" pitchFamily="18" charset="0"/>
                    <a:hlinkClick r:id="rId5"/>
                  </a:rPr>
                  <a:t>krisztina</a:t>
                </a:r>
                <a:r>
                  <a:rPr lang="hu-HU" sz="1800" b="1" dirty="0" smtClean="0">
                    <a:solidFill>
                      <a:schemeClr val="tx2"/>
                    </a:solidFill>
                    <a:latin typeface="Constantia" pitchFamily="18" charset="0"/>
                    <a:hlinkClick r:id="rId5"/>
                  </a:rPr>
                  <a:t>@</a:t>
                </a:r>
                <a:r>
                  <a:rPr lang="hu-HU" sz="1800" b="1" dirty="0" err="1" smtClean="0">
                    <a:solidFill>
                      <a:schemeClr val="tx2"/>
                    </a:solidFill>
                    <a:latin typeface="Constantia" pitchFamily="18" charset="0"/>
                    <a:hlinkClick r:id="rId5"/>
                  </a:rPr>
                  <a:t>forika.hu</a:t>
                </a:r>
                <a:r>
                  <a:rPr lang="hu-HU" sz="1800" b="1" dirty="0" smtClean="0">
                    <a:solidFill>
                      <a:schemeClr val="tx2"/>
                    </a:solidFill>
                    <a:latin typeface="Constantia" pitchFamily="18" charset="0"/>
                  </a:rPr>
                  <a:t> </a:t>
                </a:r>
              </a:p>
              <a:p>
                <a:pPr algn="ctr"/>
                <a:r>
                  <a:rPr lang="hu-HU" sz="1800" b="1" dirty="0" smtClean="0">
                    <a:solidFill>
                      <a:schemeClr val="tx2"/>
                    </a:solidFill>
                    <a:latin typeface="Constantia" pitchFamily="18" charset="0"/>
                    <a:hlinkClick r:id="rId6"/>
                  </a:rPr>
                  <a:t>http://forika.hu</a:t>
                </a:r>
                <a:r>
                  <a:rPr lang="hu-HU" sz="1800" b="1" dirty="0" smtClean="0">
                    <a:solidFill>
                      <a:schemeClr val="tx2"/>
                    </a:solidFill>
                    <a:latin typeface="Constantia" pitchFamily="18" charset="0"/>
                  </a:rPr>
                  <a:t> </a:t>
                </a:r>
                <a:endParaRPr lang="hu-HU" sz="1800" b="1" dirty="0">
                  <a:solidFill>
                    <a:schemeClr val="tx2"/>
                  </a:solidFill>
                  <a:latin typeface="Constantia" pitchFamily="18" charset="0"/>
                </a:endParaRPr>
              </a:p>
            </p:txBody>
          </p:sp>
        </p:grpSp>
        <p:pic>
          <p:nvPicPr>
            <p:cNvPr id="10" name="Kép 9" descr="krisztin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6735" y="4374105"/>
              <a:ext cx="1044685" cy="12459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FFFF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1" name="Csoportba foglalás 10"/>
          <p:cNvGrpSpPr/>
          <p:nvPr/>
        </p:nvGrpSpPr>
        <p:grpSpPr>
          <a:xfrm>
            <a:off x="4051300" y="3416300"/>
            <a:ext cx="1371600" cy="1091700"/>
            <a:chOff x="2188165" y="1470025"/>
            <a:chExt cx="4688885" cy="3469775"/>
          </a:xfrm>
        </p:grpSpPr>
        <p:sp>
          <p:nvSpPr>
            <p:cNvPr id="12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14" name="Picture 31" descr="logo_9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tudásmenedzsment helyzete a Közszolgálati Egyetemen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2012 januárja: NKE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három korábbi felsőoktatási intézmény integrálása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Zrínyi Miklós Nemzetvédelmi Egyetem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Rendőrtiszti főiskola 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Budapesti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Corvinus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Egyetemből kiváló Közigazgatás-tudományi 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4 város: Budapest,Szolnok, Szeged, Ózd, 9 telephely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3 minisztérium: KIM, BM, HM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5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7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Nemzeti Közszolgálati </a:t>
            </a:r>
            <a:r>
              <a:rPr lang="hu-HU" dirty="0" err="1" smtClean="0"/>
              <a:t>e-Egyetem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127816" cy="49617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800" b="1" dirty="0" smtClean="0"/>
              <a:t>Feltételek, célok:</a:t>
            </a:r>
          </a:p>
          <a:p>
            <a:r>
              <a:rPr lang="hu-HU" sz="2800" dirty="0" smtClean="0"/>
              <a:t>Közszolgálati </a:t>
            </a:r>
            <a:r>
              <a:rPr lang="hu-HU" sz="2800" dirty="0" err="1" smtClean="0"/>
              <a:t>e-Egyetemi</a:t>
            </a:r>
            <a:r>
              <a:rPr lang="hu-HU" sz="2800" dirty="0" smtClean="0"/>
              <a:t> szakok, tantárgyak létrehozása</a:t>
            </a:r>
          </a:p>
          <a:p>
            <a:r>
              <a:rPr lang="hu-HU" sz="2800" dirty="0" smtClean="0"/>
              <a:t>Oktatók kiválasztása, </a:t>
            </a:r>
          </a:p>
          <a:p>
            <a:r>
              <a:rPr lang="hu-HU" sz="2800" dirty="0" smtClean="0"/>
              <a:t>Tananyagok kidolgozása</a:t>
            </a:r>
          </a:p>
          <a:p>
            <a:r>
              <a:rPr lang="hu-HU" sz="2800" dirty="0" smtClean="0"/>
              <a:t>Informatikai rendszer </a:t>
            </a:r>
            <a:r>
              <a:rPr lang="hu-HU" sz="2800" dirty="0" smtClean="0"/>
              <a:t>létrehozása</a:t>
            </a:r>
          </a:p>
          <a:p>
            <a:r>
              <a:rPr lang="hu-HU" sz="2800" dirty="0" smtClean="0"/>
              <a:t>Kiemelt kutatási téma: </a:t>
            </a:r>
            <a:r>
              <a:rPr lang="hu-HU" sz="2800" dirty="0" smtClean="0"/>
              <a:t>Katonai </a:t>
            </a:r>
            <a:r>
              <a:rPr lang="hu-HU" sz="2800" dirty="0" smtClean="0"/>
              <a:t>és oktatási célú </a:t>
            </a:r>
            <a:r>
              <a:rPr lang="hu-HU" sz="2800" dirty="0" smtClean="0"/>
              <a:t>tudományos </a:t>
            </a:r>
            <a:r>
              <a:rPr lang="hu-HU" sz="2800" dirty="0" smtClean="0"/>
              <a:t>számítógép-klaszter </a:t>
            </a:r>
            <a:r>
              <a:rPr lang="hu-HU" sz="2800" dirty="0" smtClean="0"/>
              <a:t>(fürt) </a:t>
            </a:r>
            <a:r>
              <a:rPr lang="hu-HU" sz="2800" dirty="0" smtClean="0"/>
              <a:t>létrehozása (nyertes egyéni pályázat alapján)</a:t>
            </a:r>
            <a:endParaRPr lang="hu-HU" sz="2800" dirty="0" smtClean="0"/>
          </a:p>
          <a:p>
            <a:endParaRPr lang="hu-HU" sz="2800" dirty="0" smtClean="0"/>
          </a:p>
          <a:p>
            <a:endParaRPr lang="hu-HU" sz="28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5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7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55320"/>
            <a:ext cx="7772400" cy="748328"/>
          </a:xfrm>
        </p:spPr>
        <p:txBody>
          <a:bodyPr>
            <a:noAutofit/>
          </a:bodyPr>
          <a:lstStyle/>
          <a:p>
            <a:r>
              <a:rPr lang="hu-HU" sz="2600" dirty="0" smtClean="0">
                <a:effectLst/>
              </a:rPr>
              <a:t/>
            </a:r>
            <a:br>
              <a:rPr lang="hu-HU" sz="2600" dirty="0" smtClean="0">
                <a:effectLst/>
              </a:rPr>
            </a:br>
            <a:r>
              <a:rPr lang="hu-HU" sz="2600" dirty="0" smtClean="0">
                <a:effectLst/>
              </a:rPr>
              <a:t/>
            </a:r>
            <a:br>
              <a:rPr lang="hu-HU" sz="2600" dirty="0" smtClean="0">
                <a:effectLst/>
              </a:rPr>
            </a:br>
            <a:r>
              <a:rPr lang="hu-HU" sz="2600" dirty="0" smtClean="0">
                <a:effectLst/>
              </a:rPr>
              <a:t>Katonai célú tudományos </a:t>
            </a:r>
            <a:r>
              <a:rPr lang="hu-HU" sz="2600" dirty="0" err="1" smtClean="0">
                <a:effectLst/>
              </a:rPr>
              <a:t>Cluster</a:t>
            </a:r>
            <a:r>
              <a:rPr lang="hu-HU" sz="2600" dirty="0" smtClean="0">
                <a:effectLst/>
              </a:rPr>
              <a:t> (fürt) létrehozása</a:t>
            </a:r>
            <a:endParaRPr lang="hu-HU" sz="2600" dirty="0"/>
          </a:p>
        </p:txBody>
      </p:sp>
      <p:pic>
        <p:nvPicPr>
          <p:cNvPr id="4" name="Tartalom helye 3" descr="kutatásFejle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7840" y="4632494"/>
            <a:ext cx="7073980" cy="1869906"/>
          </a:xfrm>
        </p:spPr>
      </p:pic>
      <p:sp>
        <p:nvSpPr>
          <p:cNvPr id="5" name="Szövegdoboz 4"/>
          <p:cNvSpPr txBox="1"/>
          <p:nvPr/>
        </p:nvSpPr>
        <p:spPr>
          <a:xfrm>
            <a:off x="490220" y="1610360"/>
            <a:ext cx="7818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</a:t>
            </a:r>
            <a:r>
              <a:rPr lang="hu-HU" dirty="0" smtClean="0"/>
              <a:t>utatás </a:t>
            </a:r>
            <a:r>
              <a:rPr lang="hu-HU" dirty="0" smtClean="0"/>
              <a:t>központi </a:t>
            </a:r>
            <a:r>
              <a:rPr lang="hu-HU" dirty="0" smtClean="0"/>
              <a:t>problémája: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katonai és oktatási célú </a:t>
            </a:r>
            <a:r>
              <a:rPr lang="hu-HU" dirty="0" smtClean="0"/>
              <a:t>tudományos </a:t>
            </a:r>
            <a:r>
              <a:rPr lang="hu-HU" dirty="0" smtClean="0"/>
              <a:t>számítógép-klaszter létrehozására </a:t>
            </a:r>
            <a:r>
              <a:rPr lang="hu-HU" dirty="0" smtClean="0"/>
              <a:t>alkalmas informatikai </a:t>
            </a:r>
            <a:r>
              <a:rPr lang="hu-HU" dirty="0" smtClean="0"/>
              <a:t>módszer kidolgozása,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az </a:t>
            </a:r>
            <a:r>
              <a:rPr lang="hu-HU" dirty="0" smtClean="0"/>
              <a:t>alkalmazás </a:t>
            </a:r>
            <a:r>
              <a:rPr lang="hu-HU" dirty="0" smtClean="0"/>
              <a:t>feltételeinek, </a:t>
            </a:r>
            <a:r>
              <a:rPr lang="hu-HU" dirty="0" smtClean="0"/>
              <a:t>eszközeinek és </a:t>
            </a:r>
            <a:r>
              <a:rPr lang="hu-HU" dirty="0" smtClean="0"/>
              <a:t>módszereinek kidolgozása,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</a:t>
            </a:r>
            <a:r>
              <a:rPr lang="hu-HU" dirty="0" smtClean="0"/>
              <a:t>tudományos </a:t>
            </a:r>
            <a:r>
              <a:rPr lang="hu-HU" dirty="0" err="1" smtClean="0"/>
              <a:t>Gridekhez</a:t>
            </a:r>
            <a:r>
              <a:rPr lang="hu-HU" dirty="0" smtClean="0"/>
              <a:t>, Felhőkhöz való csatlakozás </a:t>
            </a:r>
            <a:r>
              <a:rPr lang="hu-HU" dirty="0" smtClean="0"/>
              <a:t>lehetőségeinek feltárása,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kísérleti számítógép-klaszter létrehozása.</a:t>
            </a:r>
            <a:endParaRPr lang="hu-HU" dirty="0" smtClean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7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9" name="Picture 31" descr="logo_9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3200" dirty="0" smtClean="0"/>
              <a:t>A kutatási program célja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8900"/>
            <a:ext cx="8229600" cy="4949825"/>
          </a:xfrm>
        </p:spPr>
        <p:txBody>
          <a:bodyPr/>
          <a:lstStyle/>
          <a:p>
            <a:pPr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Az egyetemi karok intézményei szellemi és informatikai lehetőségeinek optimális kihasználása távoktatási rendszer alkalmazásával.</a:t>
            </a:r>
          </a:p>
          <a:p>
            <a:pPr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Az Egyetem infrastruktúrájának és informatikai kultúrájának fejlesztése.</a:t>
            </a:r>
          </a:p>
          <a:p>
            <a:pPr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 nyílt </a:t>
            </a:r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e-Egyetem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létrehozása lehetőségének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felmérése.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5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7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3059113" y="620713"/>
            <a:ext cx="3024187" cy="936625"/>
          </a:xfrm>
          <a:prstGeom prst="flowChartPreparation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>
                <a:solidFill>
                  <a:srgbClr val="FFFF00"/>
                </a:solidFill>
              </a:rPr>
              <a:t>Döntés:</a:t>
            </a:r>
            <a:br>
              <a:rPr lang="hu-HU" sz="2000" b="1" dirty="0">
                <a:solidFill>
                  <a:srgbClr val="FFFF00"/>
                </a:solidFill>
              </a:rPr>
            </a:br>
            <a:r>
              <a:rPr lang="hu-HU" sz="2000" b="1" dirty="0" err="1" smtClean="0">
                <a:solidFill>
                  <a:srgbClr val="FFFF00"/>
                </a:solidFill>
              </a:rPr>
              <a:t>e-Egyetem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>
                <a:solidFill>
                  <a:srgbClr val="FFFF00"/>
                </a:solidFill>
              </a:rPr>
              <a:t/>
            </a:r>
            <a:br>
              <a:rPr lang="hu-HU" sz="2000" b="1" dirty="0">
                <a:solidFill>
                  <a:srgbClr val="FFFF00"/>
                </a:solidFill>
              </a:rPr>
            </a:br>
            <a:r>
              <a:rPr lang="hu-HU" sz="2000" b="1" dirty="0" smtClean="0">
                <a:solidFill>
                  <a:srgbClr val="FFFF00"/>
                </a:solidFill>
              </a:rPr>
              <a:t>létrehozása</a:t>
            </a:r>
            <a:endParaRPr lang="hu-HU" sz="2000" b="1" dirty="0">
              <a:solidFill>
                <a:srgbClr val="FFFF00"/>
              </a:solidFill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779838" y="2168525"/>
            <a:ext cx="1584325" cy="1584325"/>
          </a:xfrm>
          <a:prstGeom prst="flowChartProcess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 Akkreditációs 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folyamat</a:t>
            </a:r>
          </a:p>
        </p:txBody>
      </p:sp>
      <p:cxnSp>
        <p:nvCxnSpPr>
          <p:cNvPr id="3090" name="AutoShape 18"/>
          <p:cNvCxnSpPr>
            <a:cxnSpLocks noChangeShapeType="1"/>
            <a:stCxn id="3077" idx="2"/>
            <a:endCxn id="3079" idx="0"/>
          </p:cNvCxnSpPr>
          <p:nvPr/>
        </p:nvCxnSpPr>
        <p:spPr bwMode="auto">
          <a:xfrm>
            <a:off x="4572000" y="1571625"/>
            <a:ext cx="0" cy="5826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6102350" y="638175"/>
            <a:ext cx="1944688" cy="863600"/>
            <a:chOff x="3832" y="391"/>
            <a:chExt cx="1225" cy="544"/>
          </a:xfrm>
        </p:grpSpPr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>
                  <a:solidFill>
                    <a:srgbClr val="FFFF00"/>
                  </a:solidFill>
                </a:rPr>
                <a:t>Szenátusi </a:t>
              </a:r>
              <a:br>
                <a:rPr lang="hu-HU" sz="2000" b="1">
                  <a:solidFill>
                    <a:srgbClr val="FFFF00"/>
                  </a:solidFill>
                </a:rPr>
              </a:br>
              <a:r>
                <a:rPr lang="hu-HU" sz="2000" b="1">
                  <a:solidFill>
                    <a:srgbClr val="FFFF00"/>
                  </a:solidFill>
                </a:rPr>
                <a:t>határozat</a:t>
              </a:r>
            </a:p>
          </p:txBody>
        </p:sp>
        <p:sp>
          <p:nvSpPr>
            <p:cNvPr id="5127" name="Line 43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9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11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96296E-6 L -0.37413 -0.010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3079" grpId="0" animBg="1"/>
      <p:bldP spid="307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/>
          <p:cNvSpPr>
            <a:spLocks noChangeArrowheads="1"/>
          </p:cNvSpPr>
          <p:nvPr/>
        </p:nvSpPr>
        <p:spPr bwMode="auto">
          <a:xfrm>
            <a:off x="296863" y="2124075"/>
            <a:ext cx="1584325" cy="1584325"/>
          </a:xfrm>
          <a:prstGeom prst="flowChartProcess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 Akkreditációs 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folyamat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708400" y="260350"/>
            <a:ext cx="2016125" cy="863600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Kísérleti 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távoktatási szak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kiválasztása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708400" y="1341438"/>
            <a:ext cx="2016125" cy="647700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Tantárgyak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kiválasztása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708400" y="2205038"/>
            <a:ext cx="2016125" cy="647700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Oktatók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kiválasztása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3708400" y="3068638"/>
            <a:ext cx="2016125" cy="647700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Oktatók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felkészítése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708400" y="3933825"/>
            <a:ext cx="2016125" cy="647700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Tananyagok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előkészítése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3708400" y="4868863"/>
            <a:ext cx="2016125" cy="647700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Tananyagok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kipróbálása</a:t>
            </a: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3708400" y="5805488"/>
            <a:ext cx="2016125" cy="647700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Tananyagok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véglegesítése</a:t>
            </a:r>
          </a:p>
        </p:txBody>
      </p:sp>
      <p:cxnSp>
        <p:nvCxnSpPr>
          <p:cNvPr id="5139" name="AutoShape 19"/>
          <p:cNvCxnSpPr>
            <a:cxnSpLocks noChangeShapeType="1"/>
            <a:stCxn id="5126" idx="2"/>
            <a:endCxn id="5127" idx="0"/>
          </p:cNvCxnSpPr>
          <p:nvPr/>
        </p:nvCxnSpPr>
        <p:spPr bwMode="auto">
          <a:xfrm>
            <a:off x="4716463" y="1138238"/>
            <a:ext cx="0" cy="1889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0" name="AutoShape 20"/>
          <p:cNvCxnSpPr>
            <a:cxnSpLocks noChangeShapeType="1"/>
            <a:stCxn id="5127" idx="2"/>
            <a:endCxn id="5128" idx="0"/>
          </p:cNvCxnSpPr>
          <p:nvPr/>
        </p:nvCxnSpPr>
        <p:spPr bwMode="auto">
          <a:xfrm>
            <a:off x="4716463" y="2003425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1" name="AutoShape 21"/>
          <p:cNvCxnSpPr>
            <a:cxnSpLocks noChangeShapeType="1"/>
            <a:stCxn id="5128" idx="2"/>
            <a:endCxn id="5129" idx="0"/>
          </p:cNvCxnSpPr>
          <p:nvPr/>
        </p:nvCxnSpPr>
        <p:spPr bwMode="auto">
          <a:xfrm>
            <a:off x="4716463" y="2867025"/>
            <a:ext cx="0" cy="187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2" name="AutoShape 22"/>
          <p:cNvCxnSpPr>
            <a:cxnSpLocks noChangeShapeType="1"/>
            <a:stCxn id="5129" idx="2"/>
            <a:endCxn id="5131" idx="0"/>
          </p:cNvCxnSpPr>
          <p:nvPr/>
        </p:nvCxnSpPr>
        <p:spPr bwMode="auto">
          <a:xfrm>
            <a:off x="4716463" y="3730625"/>
            <a:ext cx="0" cy="1889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3" name="AutoShape 23"/>
          <p:cNvCxnSpPr>
            <a:cxnSpLocks noChangeShapeType="1"/>
            <a:stCxn id="5131" idx="2"/>
            <a:endCxn id="5137" idx="0"/>
          </p:cNvCxnSpPr>
          <p:nvPr/>
        </p:nvCxnSpPr>
        <p:spPr bwMode="auto">
          <a:xfrm>
            <a:off x="4716463" y="4595813"/>
            <a:ext cx="0" cy="2587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4" name="AutoShape 24"/>
          <p:cNvCxnSpPr>
            <a:cxnSpLocks noChangeShapeType="1"/>
            <a:stCxn id="5137" idx="2"/>
            <a:endCxn id="5138" idx="0"/>
          </p:cNvCxnSpPr>
          <p:nvPr/>
        </p:nvCxnSpPr>
        <p:spPr bwMode="auto">
          <a:xfrm>
            <a:off x="4716463" y="5530850"/>
            <a:ext cx="0" cy="260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724525" y="333375"/>
            <a:ext cx="2087563" cy="863600"/>
            <a:chOff x="3832" y="391"/>
            <a:chExt cx="1225" cy="544"/>
          </a:xfrm>
        </p:grpSpPr>
        <p:sp>
          <p:nvSpPr>
            <p:cNvPr id="6165" name="AutoShape 26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>
                  <a:solidFill>
                    <a:srgbClr val="FFFF00"/>
                  </a:solidFill>
                </a:rPr>
                <a:t>Szenátusi </a:t>
              </a:r>
              <a:br>
                <a:rPr lang="hu-HU" sz="2000" b="1">
                  <a:solidFill>
                    <a:srgbClr val="FFFF00"/>
                  </a:solidFill>
                </a:rPr>
              </a:br>
              <a:r>
                <a:rPr lang="hu-HU" sz="2000" b="1">
                  <a:solidFill>
                    <a:srgbClr val="FFFF00"/>
                  </a:solidFill>
                </a:rPr>
                <a:t>határozat</a:t>
              </a:r>
            </a:p>
          </p:txBody>
        </p:sp>
        <p:sp>
          <p:nvSpPr>
            <p:cNvPr id="6166" name="Line 27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724525" y="5734050"/>
            <a:ext cx="2376488" cy="863600"/>
            <a:chOff x="3832" y="391"/>
            <a:chExt cx="1225" cy="544"/>
          </a:xfrm>
        </p:grpSpPr>
        <p:sp>
          <p:nvSpPr>
            <p:cNvPr id="6163" name="AutoShape 29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>
                  <a:solidFill>
                    <a:srgbClr val="FFFF00"/>
                  </a:solidFill>
                </a:rPr>
                <a:t>Akkreditációs</a:t>
              </a:r>
              <a:br>
                <a:rPr lang="hu-HU" sz="2000" b="1">
                  <a:solidFill>
                    <a:srgbClr val="FFFF00"/>
                  </a:solidFill>
                </a:rPr>
              </a:br>
              <a:r>
                <a:rPr lang="hu-HU" sz="2000" b="1">
                  <a:solidFill>
                    <a:srgbClr val="FFFF00"/>
                  </a:solidFill>
                </a:rPr>
                <a:t>pályázat</a:t>
              </a:r>
            </a:p>
          </p:txBody>
        </p:sp>
        <p:sp>
          <p:nvSpPr>
            <p:cNvPr id="6164" name="Line 30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 sz="2000">
                <a:solidFill>
                  <a:srgbClr val="FFFF00"/>
                </a:solidFill>
              </a:endParaRPr>
            </a:p>
          </p:txBody>
        </p:sp>
      </p:grpSp>
      <p:sp>
        <p:nvSpPr>
          <p:cNvPr id="5151" name="AutoShape 31"/>
          <p:cNvSpPr>
            <a:spLocks/>
          </p:cNvSpPr>
          <p:nvPr/>
        </p:nvSpPr>
        <p:spPr bwMode="auto">
          <a:xfrm>
            <a:off x="2411413" y="188913"/>
            <a:ext cx="1008062" cy="6264275"/>
          </a:xfrm>
          <a:prstGeom prst="leftBrace">
            <a:avLst>
              <a:gd name="adj1" fmla="val 5178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000">
              <a:solidFill>
                <a:srgbClr val="FFFF00"/>
              </a:solidFill>
            </a:endParaRP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24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26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1" grpId="0" animBg="1"/>
      <p:bldP spid="5137" grpId="0" animBg="1"/>
      <p:bldP spid="5138" grpId="0" animBg="1"/>
      <p:bldP spid="5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778250" y="2276475"/>
            <a:ext cx="1584325" cy="1584325"/>
          </a:xfrm>
          <a:prstGeom prst="flowChartProcess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 Akkreditációs </a:t>
            </a:r>
            <a:br>
              <a:rPr lang="hu-HU" sz="2000" b="1">
                <a:solidFill>
                  <a:srgbClr val="FFFF00"/>
                </a:solidFill>
              </a:rPr>
            </a:br>
            <a:r>
              <a:rPr lang="hu-HU" sz="2000" b="1">
                <a:solidFill>
                  <a:srgbClr val="FFFF00"/>
                </a:solidFill>
              </a:rPr>
              <a:t>folyamat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906588" y="2420938"/>
            <a:ext cx="1511300" cy="12954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Személyi </a:t>
            </a:r>
            <a:br>
              <a:rPr lang="hu-HU" sz="2000" b="1"/>
            </a:br>
            <a:r>
              <a:rPr lang="hu-HU" sz="2000" b="1"/>
              <a:t>feltételek </a:t>
            </a:r>
            <a:br>
              <a:rPr lang="hu-HU" sz="2000" b="1"/>
            </a:br>
            <a:r>
              <a:rPr lang="hu-HU" sz="2000" b="1"/>
              <a:t>biztosítása</a:t>
            </a:r>
          </a:p>
        </p:txBody>
      </p:sp>
      <p:cxnSp>
        <p:nvCxnSpPr>
          <p:cNvPr id="12297" name="AutoShape 9"/>
          <p:cNvCxnSpPr>
            <a:cxnSpLocks noChangeShapeType="1"/>
            <a:endCxn id="12291" idx="0"/>
          </p:cNvCxnSpPr>
          <p:nvPr/>
        </p:nvCxnSpPr>
        <p:spPr bwMode="auto">
          <a:xfrm flipH="1">
            <a:off x="4570413" y="1571625"/>
            <a:ext cx="1587" cy="6905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0" name="AutoShape 12"/>
          <p:cNvCxnSpPr>
            <a:cxnSpLocks noChangeShapeType="1"/>
            <a:endCxn id="12292" idx="0"/>
          </p:cNvCxnSpPr>
          <p:nvPr/>
        </p:nvCxnSpPr>
        <p:spPr bwMode="auto">
          <a:xfrm rot="10800000" flipV="1">
            <a:off x="2662238" y="2060575"/>
            <a:ext cx="1909762" cy="34607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02" name="AutoShape 14"/>
          <p:cNvCxnSpPr>
            <a:cxnSpLocks noChangeShapeType="1"/>
            <a:stCxn id="12292" idx="3"/>
            <a:endCxn id="12291" idx="1"/>
          </p:cNvCxnSpPr>
          <p:nvPr/>
        </p:nvCxnSpPr>
        <p:spPr bwMode="auto">
          <a:xfrm>
            <a:off x="3432175" y="3068638"/>
            <a:ext cx="3317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307" name="AutoShape 19"/>
          <p:cNvCxnSpPr>
            <a:cxnSpLocks noChangeShapeType="1"/>
          </p:cNvCxnSpPr>
          <p:nvPr/>
        </p:nvCxnSpPr>
        <p:spPr bwMode="auto">
          <a:xfrm>
            <a:off x="4572000" y="3860800"/>
            <a:ext cx="1588" cy="547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083300" y="620713"/>
            <a:ext cx="1944688" cy="863600"/>
            <a:chOff x="3832" y="391"/>
            <a:chExt cx="1225" cy="544"/>
          </a:xfrm>
        </p:grpSpPr>
        <p:sp>
          <p:nvSpPr>
            <p:cNvPr id="7179" name="AutoShape 32"/>
            <p:cNvSpPr>
              <a:spLocks noChangeArrowheads="1"/>
            </p:cNvSpPr>
            <p:nvPr/>
          </p:nvSpPr>
          <p:spPr bwMode="auto">
            <a:xfrm>
              <a:off x="4240" y="391"/>
              <a:ext cx="817" cy="544"/>
            </a:xfrm>
            <a:prstGeom prst="flowChartDocumen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2000" b="1">
                  <a:solidFill>
                    <a:srgbClr val="FFFF00"/>
                  </a:solidFill>
                </a:rPr>
                <a:t>Szenátusi </a:t>
              </a:r>
              <a:br>
                <a:rPr lang="hu-HU" sz="2000" b="1">
                  <a:solidFill>
                    <a:srgbClr val="FFFF00"/>
                  </a:solidFill>
                </a:rPr>
              </a:br>
              <a:r>
                <a:rPr lang="hu-HU" sz="2000" b="1">
                  <a:solidFill>
                    <a:srgbClr val="FFFF00"/>
                  </a:solidFill>
                </a:rPr>
                <a:t>határozat</a:t>
              </a:r>
            </a:p>
          </p:txBody>
        </p:sp>
        <p:sp>
          <p:nvSpPr>
            <p:cNvPr id="7180" name="Line 33"/>
            <p:cNvSpPr>
              <a:spLocks noChangeShapeType="1"/>
            </p:cNvSpPr>
            <p:nvPr/>
          </p:nvSpPr>
          <p:spPr bwMode="auto">
            <a:xfrm>
              <a:off x="3832" y="6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 sz="2000">
                <a:solidFill>
                  <a:srgbClr val="FFFF00"/>
                </a:solidFill>
              </a:endParaRPr>
            </a:p>
          </p:txBody>
        </p:sp>
      </p:grpSp>
      <p:cxnSp>
        <p:nvCxnSpPr>
          <p:cNvPr id="12330" name="AutoShape 42"/>
          <p:cNvCxnSpPr>
            <a:cxnSpLocks noChangeShapeType="1"/>
            <a:stCxn id="12292" idx="2"/>
          </p:cNvCxnSpPr>
          <p:nvPr/>
        </p:nvCxnSpPr>
        <p:spPr bwMode="auto">
          <a:xfrm rot="16200000" flipH="1">
            <a:off x="3430587" y="2962276"/>
            <a:ext cx="373063" cy="1909762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059113" y="620713"/>
            <a:ext cx="3024187" cy="936625"/>
          </a:xfrm>
          <a:prstGeom prst="flowChartPreparation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>
                <a:solidFill>
                  <a:srgbClr val="FFFF00"/>
                </a:solidFill>
              </a:rPr>
              <a:t>Döntés:</a:t>
            </a:r>
            <a:br>
              <a:rPr lang="hu-HU" sz="2000" b="1" dirty="0">
                <a:solidFill>
                  <a:srgbClr val="FFFF00"/>
                </a:solidFill>
              </a:rPr>
            </a:br>
            <a:r>
              <a:rPr lang="hu-HU" sz="2000" b="1" dirty="0" err="1" smtClean="0">
                <a:solidFill>
                  <a:srgbClr val="FFFF00"/>
                </a:solidFill>
              </a:rPr>
              <a:t>e-Egyetem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>
                <a:solidFill>
                  <a:srgbClr val="FFFF00"/>
                </a:solidFill>
              </a:rPr>
              <a:t/>
            </a:r>
            <a:br>
              <a:rPr lang="hu-HU" sz="2000" b="1" dirty="0">
                <a:solidFill>
                  <a:srgbClr val="FFFF00"/>
                </a:solidFill>
              </a:rPr>
            </a:br>
            <a:r>
              <a:rPr lang="hu-HU" sz="2000" b="1" dirty="0" smtClean="0">
                <a:solidFill>
                  <a:srgbClr val="FFFF00"/>
                </a:solidFill>
              </a:rPr>
              <a:t>létrehozása</a:t>
            </a:r>
            <a:endParaRPr lang="hu-HU" sz="2000" b="1" dirty="0">
              <a:solidFill>
                <a:srgbClr val="FFFF00"/>
              </a:solidFill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381000" y="5562600"/>
            <a:ext cx="1371600" cy="1091700"/>
            <a:chOff x="2188165" y="1470025"/>
            <a:chExt cx="4688885" cy="3469775"/>
          </a:xfrm>
        </p:grpSpPr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2188165" y="1470025"/>
              <a:ext cx="4688885" cy="3469775"/>
            </a:xfrm>
            <a:custGeom>
              <a:avLst/>
              <a:gdLst>
                <a:gd name="T0" fmla="*/ 291203 w 365"/>
                <a:gd name="T1" fmla="*/ 3495402 h 316"/>
                <a:gd name="T2" fmla="*/ 99799 w 365"/>
                <a:gd name="T3" fmla="*/ 3175349 h 316"/>
                <a:gd name="T4" fmla="*/ 1842950 w 365"/>
                <a:gd name="T5" fmla="*/ 176634 h 316"/>
                <a:gd name="T6" fmla="*/ 2235648 w 365"/>
                <a:gd name="T7" fmla="*/ 176634 h 316"/>
                <a:gd name="T8" fmla="*/ 3978837 w 365"/>
                <a:gd name="T9" fmla="*/ 3175349 h 316"/>
                <a:gd name="T10" fmla="*/ 3787395 w 365"/>
                <a:gd name="T11" fmla="*/ 3495402 h 316"/>
                <a:gd name="T12" fmla="*/ 291203 w 365"/>
                <a:gd name="T13" fmla="*/ 349540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275881"/>
                </a:gs>
                <a:gs pos="100000">
                  <a:srgbClr val="12293C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8"/>
            <p:cNvSpPr>
              <a:spLocks noChangeAspect="1"/>
            </p:cNvSpPr>
            <p:nvPr/>
          </p:nvSpPr>
          <p:spPr bwMode="auto">
            <a:xfrm>
              <a:off x="2699605" y="1943176"/>
              <a:ext cx="3659867" cy="2725000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17" name="Picture 31" descr="logo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3136900"/>
              <a:ext cx="13906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17014 -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2" grpId="1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szvén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2044</TotalTime>
  <Words>434</Words>
  <Application>Microsoft Office PowerPoint</Application>
  <PresentationFormat>Diavetítés a képernyőre (4:3 oldalarány)</PresentationFormat>
  <Paragraphs>157</Paragraphs>
  <Slides>23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25" baseType="lpstr">
      <vt:lpstr>Részvény</vt:lpstr>
      <vt:lpstr>Equity</vt:lpstr>
      <vt:lpstr>KIHÍVÁSOK ÉS ÚJ PARADIGMÁK A TUDÁSMENEDZSMENT, A GENERÁCIÓK ÉS A KULTÚRA DIMENZIÓIBAN</vt:lpstr>
      <vt:lpstr>Tudásmenedzsment mint perpetuum mobile</vt:lpstr>
      <vt:lpstr>A tudásmenedzsment helyzete a Közszolgálati Egyetemen</vt:lpstr>
      <vt:lpstr>Nemzeti Közszolgálati e-Egyetem </vt:lpstr>
      <vt:lpstr>  Katonai célú tudományos Cluster (fürt) létrehozása</vt:lpstr>
      <vt:lpstr>A kutatási program célja </vt:lpstr>
      <vt:lpstr>7. dia</vt:lpstr>
      <vt:lpstr>8. dia</vt:lpstr>
      <vt:lpstr>9. dia</vt:lpstr>
      <vt:lpstr>10. dia</vt:lpstr>
      <vt:lpstr>11. dia</vt:lpstr>
      <vt:lpstr>A potenciális partnerek intézményei közötti együttműködés jellege: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Köszönjük a figyelmet!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Információs rendszerek szervezése II.</dc:title>
  <dc:creator>Molnár Mihály</dc:creator>
  <cp:lastModifiedBy>Seres György</cp:lastModifiedBy>
  <cp:revision>61</cp:revision>
  <dcterms:created xsi:type="dcterms:W3CDTF">2004-02-15T12:59:11Z</dcterms:created>
  <dcterms:modified xsi:type="dcterms:W3CDTF">2013-03-11T10:59:20Z</dcterms:modified>
</cp:coreProperties>
</file>