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9" r:id="rId1"/>
  </p:sldMasterIdLst>
  <p:notesMasterIdLst>
    <p:notesMasterId r:id="rId48"/>
  </p:notesMasterIdLst>
  <p:sldIdLst>
    <p:sldId id="373" r:id="rId2"/>
    <p:sldId id="281" r:id="rId3"/>
    <p:sldId id="314" r:id="rId4"/>
    <p:sldId id="317" r:id="rId5"/>
    <p:sldId id="320" r:id="rId6"/>
    <p:sldId id="321" r:id="rId7"/>
    <p:sldId id="322" r:id="rId8"/>
    <p:sldId id="323" r:id="rId9"/>
    <p:sldId id="324" r:id="rId10"/>
    <p:sldId id="325" r:id="rId11"/>
    <p:sldId id="338" r:id="rId12"/>
    <p:sldId id="339" r:id="rId13"/>
    <p:sldId id="349" r:id="rId14"/>
    <p:sldId id="350" r:id="rId15"/>
    <p:sldId id="351" r:id="rId16"/>
    <p:sldId id="340" r:id="rId17"/>
    <p:sldId id="364" r:id="rId18"/>
    <p:sldId id="341" r:id="rId19"/>
    <p:sldId id="363" r:id="rId20"/>
    <p:sldId id="342" r:id="rId21"/>
    <p:sldId id="362" r:id="rId22"/>
    <p:sldId id="343" r:id="rId23"/>
    <p:sldId id="361" r:id="rId24"/>
    <p:sldId id="344" r:id="rId25"/>
    <p:sldId id="365" r:id="rId26"/>
    <p:sldId id="352" r:id="rId27"/>
    <p:sldId id="374" r:id="rId28"/>
    <p:sldId id="360" r:id="rId29"/>
    <p:sldId id="346" r:id="rId30"/>
    <p:sldId id="359" r:id="rId31"/>
    <p:sldId id="348" r:id="rId32"/>
    <p:sldId id="366" r:id="rId33"/>
    <p:sldId id="347" r:id="rId34"/>
    <p:sldId id="367" r:id="rId35"/>
    <p:sldId id="353" r:id="rId36"/>
    <p:sldId id="356" r:id="rId37"/>
    <p:sldId id="354" r:id="rId38"/>
    <p:sldId id="357" r:id="rId39"/>
    <p:sldId id="368" r:id="rId40"/>
    <p:sldId id="369" r:id="rId41"/>
    <p:sldId id="371" r:id="rId42"/>
    <p:sldId id="372" r:id="rId43"/>
    <p:sldId id="336" r:id="rId44"/>
    <p:sldId id="337" r:id="rId45"/>
    <p:sldId id="279" r:id="rId46"/>
    <p:sldId id="291" r:id="rId4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2501"/>
    <a:srgbClr val="FFCC00"/>
    <a:srgbClr val="14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BEF925-A79E-4E51-96B0-A947B82C99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046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56451-5900-4F7D-A438-0EE323BD2E59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4128-CE12-4594-8B15-85ED38637F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01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585B-4BEE-4D4E-A84A-170CE438DEC4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CE6B-A688-49AC-B94A-3D59B22CCB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393752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9431-FD63-4EA3-AC78-A5C0860EFACE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BF55-213A-4DC4-9CC2-6E3E26422F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247452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5D49-E174-4F7C-B325-F3E90A79BDF3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333-F280-48E7-820D-4F5C9DF73F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358040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73C0-0DEC-465D-A035-F3391DF69A51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C7DB-AD29-4677-822E-BBE5A18224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172284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7A73-2522-4572-B687-18039BAA12E9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6754-4F49-43F0-8023-18ACB26C6A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296285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4D44D-1A4A-4771-B139-8F29BE17CD90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39B8C-28BA-4BD7-A2FB-42F7C810D8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337360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AF8C-2107-4C88-AD8D-1695EA542D73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D2F1-F49D-4FEA-A682-BB4D1A8572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19714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A2DA-5889-4A73-B341-6B79CB0107D2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6661-D829-4A33-8BF4-92E2783D48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113905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EF05-8064-4C9A-B03A-CAD851384976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332C-920F-44C2-BE66-409D31AAE1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249720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8BF6-BAE1-4A12-9DFE-5B02ABE4972C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AF02-9484-46C9-97FA-1A860D0F40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10568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3BF1-A1C3-42B1-8BEF-00DA5DFF14F4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748D-2E21-4091-A0DC-43F5A802A7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24221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4BBB-A67B-4F12-AA49-2444154C10F6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35E86-9E27-46D4-BE30-0A6A4B508D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</p:spTree>
    <p:extLst>
      <p:ext uri="{BB962C8B-B14F-4D97-AF65-F5344CB8AC3E}">
        <p14:creationId xmlns:p14="http://schemas.microsoft.com/office/powerpoint/2010/main" val="1860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B2D71A4-791F-4E77-A82C-DF46BD3399C0}" type="datetime1">
              <a:rPr lang="hu-HU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33EA0D-F911-4592-9B38-35DB8B4749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204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04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hu-HU"/>
              <a:t>Apáczai Napok 2010 Győr</a:t>
            </a:r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drea\Documents\clipart képek\mentorin_knowle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 sz="quarter"/>
          </p:nvPr>
        </p:nvSpPr>
        <p:spPr>
          <a:xfrm>
            <a:off x="0" y="116632"/>
            <a:ext cx="7772400" cy="1296144"/>
          </a:xfrm>
        </p:spPr>
        <p:txBody>
          <a:bodyPr/>
          <a:lstStyle/>
          <a:p>
            <a:r>
              <a:rPr lang="hu-HU" sz="3600" dirty="0"/>
              <a:t>Magyar vállalati körkép a mentori rendszerek működéséről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sz="quarter" idx="1"/>
          </p:nvPr>
        </p:nvSpPr>
        <p:spPr>
          <a:xfrm>
            <a:off x="5148064" y="2204864"/>
            <a:ext cx="3776464" cy="888179"/>
          </a:xfrm>
        </p:spPr>
        <p:txBody>
          <a:bodyPr/>
          <a:lstStyle/>
          <a:p>
            <a:pPr lvl="0" algn="r" eaLnBrk="1" hangingPunct="1">
              <a:lnSpc>
                <a:spcPct val="65000"/>
              </a:lnSpc>
              <a:buClr>
                <a:srgbClr val="FFCC00"/>
              </a:buClr>
              <a:defRPr/>
            </a:pPr>
            <a:r>
              <a:rPr lang="hu-HU" sz="2000" b="1" dirty="0">
                <a:effectLst/>
              </a:rPr>
              <a:t>Prof. dr. </a:t>
            </a:r>
            <a:r>
              <a:rPr lang="hu-HU" sz="2000" b="1" dirty="0" err="1">
                <a:effectLst/>
              </a:rPr>
              <a:t>habil</a:t>
            </a:r>
            <a:r>
              <a:rPr lang="hu-HU" sz="2000" b="1" dirty="0">
                <a:effectLst/>
              </a:rPr>
              <a:t> Bencsik Andrea</a:t>
            </a:r>
          </a:p>
          <a:p>
            <a:pPr lvl="0" eaLnBrk="1" hangingPunct="1">
              <a:lnSpc>
                <a:spcPct val="65000"/>
              </a:lnSpc>
              <a:buClr>
                <a:srgbClr val="FFCC00"/>
              </a:buClr>
              <a:defRPr/>
            </a:pPr>
            <a:r>
              <a:rPr lang="hu-HU" sz="2000" b="1" dirty="0">
                <a:effectLst/>
              </a:rPr>
              <a:t>		</a:t>
            </a:r>
            <a:r>
              <a:rPr lang="hu-HU" sz="2000" b="1" dirty="0" smtClean="0">
                <a:effectLst/>
              </a:rPr>
              <a:t> </a:t>
            </a:r>
            <a:r>
              <a:rPr lang="hu-HU" sz="2000" b="1" dirty="0">
                <a:effectLst/>
              </a:rPr>
              <a:t>egyetemi tanár</a:t>
            </a:r>
          </a:p>
          <a:p>
            <a:pPr lvl="0" algn="r" eaLnBrk="1" hangingPunct="1">
              <a:lnSpc>
                <a:spcPct val="65000"/>
              </a:lnSpc>
              <a:buClr>
                <a:srgbClr val="FFCC00"/>
              </a:buClr>
              <a:defRPr/>
            </a:pPr>
            <a:r>
              <a:rPr lang="hu-HU" sz="2000" b="1" dirty="0" smtClean="0">
                <a:effectLst/>
              </a:rPr>
              <a:t>    Széchenyi </a:t>
            </a:r>
            <a:r>
              <a:rPr lang="hu-HU" sz="2000" b="1" dirty="0">
                <a:effectLst/>
              </a:rPr>
              <a:t>István Egyetem </a:t>
            </a:r>
            <a:r>
              <a:rPr lang="hu-HU" sz="2000" b="1" dirty="0">
                <a:solidFill>
                  <a:srgbClr val="140300"/>
                </a:solidFill>
                <a:effectLst/>
              </a:rPr>
              <a:t>Győr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441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7812360" y="2564904"/>
            <a:ext cx="936104" cy="24482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pPr>
              <a:defRPr/>
            </a:pPr>
            <a:r>
              <a:rPr lang="hu-HU" sz="3200" dirty="0" smtClean="0"/>
              <a:t>Gyakorlati vizsgálat eredményei</a:t>
            </a:r>
            <a:endParaRPr lang="hu-HU" sz="3200" dirty="0"/>
          </a:p>
        </p:txBody>
      </p:sp>
      <p:sp>
        <p:nvSpPr>
          <p:cNvPr id="13315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4FE7E5-7431-4E9D-A283-8B52C057EA69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1331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88A174-8436-4897-8F96-08450A2B155D}" type="slidenum">
              <a:rPr lang="hu-HU" altLang="hu-HU" smtClean="0"/>
              <a:pPr eaLnBrk="1" hangingPunct="1"/>
              <a:t>10</a:t>
            </a:fld>
            <a:endParaRPr lang="hu-HU" altLang="hu-HU" smtClean="0"/>
          </a:p>
        </p:txBody>
      </p:sp>
      <p:graphicFrame>
        <p:nvGraphicFramePr>
          <p:cNvPr id="13317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900470"/>
              </p:ext>
            </p:extLst>
          </p:nvPr>
        </p:nvGraphicFramePr>
        <p:xfrm>
          <a:off x="251520" y="1916832"/>
          <a:ext cx="871296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r:id="rId3" imgW="7718205" imgH="2944623" progId="Excel.Chart.8">
                  <p:embed/>
                </p:oleObj>
              </mc:Choice>
              <mc:Fallback>
                <p:oleObj r:id="rId3" imgW="7718205" imgH="2944623" progId="Excel.Chart.8">
                  <p:embed/>
                  <p:pic>
                    <p:nvPicPr>
                      <p:cNvPr id="0" name="Diagram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16832"/>
                        <a:ext cx="8712968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zis 4"/>
          <p:cNvSpPr/>
          <p:nvPr/>
        </p:nvSpPr>
        <p:spPr>
          <a:xfrm>
            <a:off x="7812360" y="2564904"/>
            <a:ext cx="1008112" cy="2592288"/>
          </a:xfrm>
          <a:prstGeom prst="ellipse">
            <a:avLst/>
          </a:prstGeom>
          <a:noFill/>
          <a:ln>
            <a:solidFill>
              <a:srgbClr val="FF2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hu-HU" sz="4000" dirty="0" smtClean="0"/>
              <a:t>Gyakorlati vizsgálat eredményei</a:t>
            </a:r>
            <a:endParaRPr lang="hu-HU" sz="4000" dirty="0"/>
          </a:p>
        </p:txBody>
      </p:sp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8DA747-21B7-4BA6-B116-BB6D6BED7EB1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2150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C5E9F-C78D-4CAC-A4D1-0B6D010E7347}" type="slidenum">
              <a:rPr lang="hu-HU" altLang="hu-HU" smtClean="0"/>
              <a:pPr eaLnBrk="1" hangingPunct="1"/>
              <a:t>11</a:t>
            </a:fld>
            <a:endParaRPr lang="hu-HU" altLang="hu-HU" smtClean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611188" y="1268413"/>
          <a:ext cx="8064500" cy="4392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085"/>
                <a:gridCol w="1080067"/>
                <a:gridCol w="2520157"/>
                <a:gridCol w="792049"/>
                <a:gridCol w="936058"/>
                <a:gridCol w="1368084"/>
              </a:tblGrid>
              <a:tr h="3346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vállalat mérete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számosság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működési terület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mentori rendszer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tudásfejlesztés, képzés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33463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igen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nem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322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nagy/multi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termelő (6)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5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4826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szolgáltatás/kereskedelem (2)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5322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termelés/szolgáltatás (1)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250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termelés/kereskedelem (1)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3463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közepes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5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termelő (2)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4578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szolgáltató (1)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3463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államigazgatás (1)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250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szolgáltatás/kereskedelem (1)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250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kicsi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5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szolgáltatás (2)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5322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államigazgatás (1)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3250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szolgáltatás/kereskedelem (2)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Gyakorlati 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Módszer: strukturált mélyinterjú</a:t>
            </a:r>
          </a:p>
          <a:p>
            <a:r>
              <a:rPr lang="hu-HU" dirty="0" smtClean="0"/>
              <a:t>Minta: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08981"/>
              </p:ext>
            </p:extLst>
          </p:nvPr>
        </p:nvGraphicFramePr>
        <p:xfrm>
          <a:off x="2051720" y="2924943"/>
          <a:ext cx="4896543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115"/>
                <a:gridCol w="1271079"/>
                <a:gridCol w="1205599"/>
                <a:gridCol w="109775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 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magyar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szlovák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+mn-lt"/>
                        </a:rPr>
                        <a:t>román</a:t>
                      </a:r>
                      <a:endParaRPr lang="hu-HU" sz="24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+mn-lt"/>
                        </a:rPr>
                        <a:t>dolgozói</a:t>
                      </a:r>
                      <a:endParaRPr lang="hu-HU" sz="24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 smtClean="0">
                          <a:effectLst/>
                          <a:latin typeface="+mn-lt"/>
                        </a:rPr>
                        <a:t>124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491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+mn-lt"/>
                        </a:rPr>
                        <a:t>48</a:t>
                      </a:r>
                      <a:endParaRPr lang="hu-HU" sz="24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vezetői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53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205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16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3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dirty="0" smtClean="0"/>
              <a:t>Minta 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2120"/>
              </p:ext>
            </p:extLst>
          </p:nvPr>
        </p:nvGraphicFramePr>
        <p:xfrm>
          <a:off x="467544" y="1190562"/>
          <a:ext cx="8352928" cy="2282952"/>
        </p:xfrm>
        <a:graphic>
          <a:graphicData uri="http://schemas.openxmlformats.org/drawingml/2006/table">
            <a:tbl>
              <a:tblPr firstRow="1" firstCol="1" bandRow="1"/>
              <a:tblGrid>
                <a:gridCol w="1790010"/>
                <a:gridCol w="1308701"/>
                <a:gridCol w="1154736"/>
                <a:gridCol w="1308701"/>
                <a:gridCol w="1231718"/>
                <a:gridCol w="1058339"/>
                <a:gridCol w="500723"/>
              </a:tblGrid>
              <a:tr h="24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Vállalkozás típusa</a:t>
                      </a:r>
                      <a:endParaRPr lang="hu-H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KKV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nagy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multi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közin-tézmény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∑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177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Foglalkoz-tatottak</a:t>
                      </a:r>
                      <a:r>
                        <a:rPr lang="hu-HU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száma</a:t>
                      </a:r>
                      <a:endParaRPr lang="hu-H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1-49 fő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50-249 fő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250-499 fő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500 fő vagy több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∑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177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5163" y="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1993"/>
              </p:ext>
            </p:extLst>
          </p:nvPr>
        </p:nvGraphicFramePr>
        <p:xfrm>
          <a:off x="395536" y="3933056"/>
          <a:ext cx="3816424" cy="2016225"/>
        </p:xfrm>
        <a:graphic>
          <a:graphicData uri="http://schemas.openxmlformats.org/drawingml/2006/table">
            <a:tbl>
              <a:tblPr firstRow="1" firstCol="1" bandRow="1"/>
              <a:tblGrid>
                <a:gridCol w="1927884"/>
                <a:gridCol w="944270"/>
                <a:gridCol w="944270"/>
              </a:tblGrid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Működik-e: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Vezetői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Dolgozói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igen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nem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egyéb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48217"/>
              </p:ext>
            </p:extLst>
          </p:nvPr>
        </p:nvGraphicFramePr>
        <p:xfrm>
          <a:off x="4572000" y="3933056"/>
          <a:ext cx="4104456" cy="2088230"/>
        </p:xfrm>
        <a:graphic>
          <a:graphicData uri="http://schemas.openxmlformats.org/drawingml/2006/table">
            <a:tbl>
              <a:tblPr firstRow="1" firstCol="1" bandRow="1"/>
              <a:tblGrid>
                <a:gridCol w="1736501"/>
                <a:gridCol w="1024679"/>
                <a:gridCol w="1343276"/>
              </a:tblGrid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Működés jellege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Vezetői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Dolgozói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formális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informális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mindkettő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summa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hu-HU" dirty="0" smtClean="0"/>
              <a:t>Interjúk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hu-HU" dirty="0" smtClean="0"/>
              <a:t>Vezetői interjú:</a:t>
            </a:r>
          </a:p>
          <a:p>
            <a:pPr lvl="1"/>
            <a:r>
              <a:rPr lang="hu-HU" dirty="0" smtClean="0"/>
              <a:t>28 kérdés 3 csoportban (szervezet, mentori program, a tényleges megvalósítás)</a:t>
            </a:r>
          </a:p>
          <a:p>
            <a:r>
              <a:rPr lang="hu-HU" dirty="0" smtClean="0"/>
              <a:t>Dolgozói interjú:</a:t>
            </a:r>
          </a:p>
          <a:p>
            <a:pPr lvl="1"/>
            <a:r>
              <a:rPr lang="hu-HU" dirty="0" smtClean="0"/>
              <a:t>23 kérdés 3 csoportban (szervezet, mentori program, saját szerep)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Értékelés módszere:</a:t>
            </a:r>
          </a:p>
          <a:p>
            <a:pPr lvl="1"/>
            <a:r>
              <a:rPr lang="hu-HU" dirty="0" smtClean="0"/>
              <a:t>Szöveg elemzés, Excel, </a:t>
            </a:r>
            <a:r>
              <a:rPr lang="hu-HU" dirty="0" err="1" smtClean="0"/>
              <a:t>Wordaizer</a:t>
            </a:r>
            <a:r>
              <a:rPr lang="hu-HU" dirty="0" smtClean="0"/>
              <a:t> program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8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hu-HU" dirty="0" smtClean="0"/>
              <a:t>Vezetői interjúk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/>
          <a:lstStyle/>
          <a:p>
            <a:r>
              <a:rPr lang="hu-HU" dirty="0" smtClean="0"/>
              <a:t>Mi a véleménye a mentori programokról általában?</a:t>
            </a:r>
          </a:p>
          <a:p>
            <a:r>
              <a:rPr lang="hu-HU" dirty="0" smtClean="0"/>
              <a:t>Hogyan </a:t>
            </a:r>
            <a:r>
              <a:rPr lang="hu-HU" dirty="0"/>
              <a:t>fogalmazná meg, mit jelent önnek, vagy a szervezetének a mentori rendszer?</a:t>
            </a:r>
          </a:p>
          <a:p>
            <a:r>
              <a:rPr lang="hu-HU" dirty="0" smtClean="0"/>
              <a:t>Létezik-e </a:t>
            </a:r>
            <a:r>
              <a:rPr lang="hu-HU" dirty="0"/>
              <a:t>Önöknél bármilyen mentor program? Ha igen, kérem, mutassa be részletesen, ha nem, indokolja meg miért nem!</a:t>
            </a:r>
          </a:p>
          <a:p>
            <a:r>
              <a:rPr lang="hu-HU" dirty="0" smtClean="0"/>
              <a:t>Az </a:t>
            </a:r>
            <a:r>
              <a:rPr lang="hu-HU" dirty="0"/>
              <a:t>Önök szervezeténél ki válhat mentorrá? </a:t>
            </a:r>
            <a:r>
              <a:rPr lang="hu-HU" dirty="0" smtClean="0"/>
              <a:t>Milyen </a:t>
            </a:r>
            <a:r>
              <a:rPr lang="hu-HU" dirty="0"/>
              <a:t>tudást és képességet várnak </a:t>
            </a:r>
            <a:r>
              <a:rPr lang="hu-HU" dirty="0" smtClean="0"/>
              <a:t>el, milyen </a:t>
            </a:r>
            <a:r>
              <a:rPr lang="hu-HU" dirty="0"/>
              <a:t>személyiségi jellemzőkkel kell </a:t>
            </a:r>
            <a:r>
              <a:rPr lang="hu-HU" dirty="0" smtClean="0"/>
              <a:t>rendelkeznie?</a:t>
            </a:r>
          </a:p>
          <a:p>
            <a:r>
              <a:rPr lang="hu-HU" dirty="0" smtClean="0"/>
              <a:t>Miben </a:t>
            </a:r>
            <a:r>
              <a:rPr lang="hu-HU" dirty="0"/>
              <a:t>látja a mentori munka előnyeit és hátrányait?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9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3448" y="0"/>
            <a:ext cx="8229600" cy="1143000"/>
          </a:xfrm>
        </p:spPr>
        <p:txBody>
          <a:bodyPr/>
          <a:lstStyle/>
          <a:p>
            <a:r>
              <a:rPr lang="it-IT" sz="2800" dirty="0"/>
              <a:t>Mi a véleménye a mentori programokról általában?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pic>
        <p:nvPicPr>
          <p:cNvPr id="55298" name="Picture 2" descr="C:\Users\Andrea\Documents\tudomány\saját mentori kutatás\vezető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sz="2800" dirty="0">
                <a:solidFill>
                  <a:srgbClr val="E5E5FF"/>
                </a:solidFill>
              </a:rPr>
              <a:t>Mi a véleménye a mentori programokról általában?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268760"/>
            <a:ext cx="7211144" cy="4857403"/>
          </a:xfrm>
        </p:spPr>
        <p:txBody>
          <a:bodyPr/>
          <a:lstStyle/>
          <a:p>
            <a:r>
              <a:rPr lang="hu-HU" sz="2800" dirty="0" smtClean="0"/>
              <a:t>Rendszer </a:t>
            </a:r>
          </a:p>
          <a:p>
            <a:r>
              <a:rPr lang="hu-HU" sz="2800" dirty="0" smtClean="0"/>
              <a:t>Hasznos</a:t>
            </a:r>
          </a:p>
          <a:p>
            <a:r>
              <a:rPr lang="hu-HU" sz="2800" dirty="0" smtClean="0"/>
              <a:t>Tudás </a:t>
            </a:r>
          </a:p>
          <a:p>
            <a:r>
              <a:rPr lang="hu-HU" sz="2800" dirty="0" smtClean="0"/>
              <a:t>Szükséges</a:t>
            </a:r>
          </a:p>
          <a:p>
            <a:r>
              <a:rPr lang="hu-HU" sz="2800" dirty="0" smtClean="0"/>
              <a:t>Folyamat </a:t>
            </a:r>
          </a:p>
          <a:p>
            <a:r>
              <a:rPr lang="hu-HU" sz="2800" dirty="0" smtClean="0"/>
              <a:t>Tapasztalat átadás</a:t>
            </a:r>
          </a:p>
          <a:p>
            <a:r>
              <a:rPr lang="hu-HU" sz="2800" dirty="0" smtClean="0"/>
              <a:t>Pozitív </a:t>
            </a:r>
          </a:p>
          <a:p>
            <a:r>
              <a:rPr lang="hu-HU" sz="2800" dirty="0" smtClean="0"/>
              <a:t>Sikeres</a:t>
            </a:r>
          </a:p>
          <a:p>
            <a:r>
              <a:rPr lang="hu-HU" sz="2800" dirty="0" smtClean="0"/>
              <a:t>Segítség</a:t>
            </a:r>
          </a:p>
          <a:p>
            <a:r>
              <a:rPr lang="hu-HU" sz="2800" dirty="0" smtClean="0"/>
              <a:t>Tudásátadás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06705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hu-HU" sz="3200" b="0" dirty="0">
                <a:solidFill>
                  <a:srgbClr val="FFFFFF"/>
                </a:solidFill>
              </a:rPr>
              <a:t>Hogyan fogalmazná meg, mit jelent önnek, vagy a szervezetének a mentori rendszer?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pic>
        <p:nvPicPr>
          <p:cNvPr id="56322" name="Picture 2" descr="C:\Users\Andrea\Documents\tudomány\saját mentori kutatás\vezetői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0" dirty="0">
                <a:solidFill>
                  <a:srgbClr val="FFFFFF"/>
                </a:solidFill>
              </a:rPr>
              <a:t>Hogyan fogalmazná meg, mit jelent önnek, vagy a szervezetének a mentori rendszer?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525963"/>
          </a:xfrm>
        </p:spPr>
        <p:txBody>
          <a:bodyPr/>
          <a:lstStyle/>
          <a:p>
            <a:r>
              <a:rPr lang="hu-HU" sz="2800" dirty="0" smtClean="0"/>
              <a:t>Visszajelzés</a:t>
            </a:r>
          </a:p>
          <a:p>
            <a:r>
              <a:rPr lang="hu-HU" sz="2800" dirty="0" smtClean="0"/>
              <a:t>Kulcs fontosságú</a:t>
            </a:r>
          </a:p>
          <a:p>
            <a:r>
              <a:rPr lang="hu-HU" sz="2800" dirty="0" smtClean="0"/>
              <a:t>Támogató</a:t>
            </a:r>
          </a:p>
          <a:p>
            <a:r>
              <a:rPr lang="hu-HU" sz="2800" dirty="0" smtClean="0"/>
              <a:t>Szakmai</a:t>
            </a:r>
          </a:p>
          <a:p>
            <a:r>
              <a:rPr lang="hu-HU" sz="2800" dirty="0" smtClean="0"/>
              <a:t>Segítség </a:t>
            </a:r>
          </a:p>
          <a:p>
            <a:r>
              <a:rPr lang="hu-HU" sz="2800" dirty="0" smtClean="0"/>
              <a:t>Lehetőség</a:t>
            </a:r>
          </a:p>
          <a:p>
            <a:r>
              <a:rPr lang="hu-HU" sz="2800" dirty="0" smtClean="0"/>
              <a:t>Gördülékeny</a:t>
            </a:r>
          </a:p>
          <a:p>
            <a:r>
              <a:rPr lang="hu-HU" sz="2800" dirty="0" smtClean="0"/>
              <a:t>Tapasztalat  </a:t>
            </a:r>
          </a:p>
          <a:p>
            <a:r>
              <a:rPr lang="hu-HU" sz="2800" dirty="0" smtClean="0"/>
              <a:t>Zökkenőmentes </a:t>
            </a:r>
          </a:p>
          <a:p>
            <a:r>
              <a:rPr lang="hu-HU" sz="2800" dirty="0" smtClean="0"/>
              <a:t>Tanulni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pic>
        <p:nvPicPr>
          <p:cNvPr id="18435" name="Picture 3" descr="C:\Users\Andrea\Documents\clipart képek\Role-model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14517"/>
            <a:ext cx="2786731" cy="23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8D8D11-E221-4422-A7B2-29416ED93CB6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4099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E60EF6-09C3-4066-9179-0497505566D8}" type="slidenum">
              <a:rPr lang="hu-HU" altLang="hu-HU" smtClean="0"/>
              <a:pPr eaLnBrk="1" hangingPunct="1"/>
              <a:t>2</a:t>
            </a:fld>
            <a:endParaRPr lang="hu-HU" altLang="hu-HU" smtClean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Súlypontok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A téma aktualitása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A tudásátadásának problémái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A mentori rendszer, mint jól bevált gyakorlat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Gyakorlati vizsgálat eredményei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Aki igényli, és aki nem (feltáró kutatás)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Aki használja és aki nem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Összegzés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Következtetések, javaslatok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21175"/>
            <a:ext cx="20732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2940" y="0"/>
            <a:ext cx="8229600" cy="1143000"/>
          </a:xfrm>
        </p:spPr>
        <p:txBody>
          <a:bodyPr/>
          <a:lstStyle/>
          <a:p>
            <a:r>
              <a:rPr lang="hu-HU" sz="3200" b="0" dirty="0">
                <a:solidFill>
                  <a:srgbClr val="FFFFFF"/>
                </a:solidFill>
              </a:rPr>
              <a:t>Létezik-e Önöknél bármilyen mentor program?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pic>
        <p:nvPicPr>
          <p:cNvPr id="57346" name="Picture 2" descr="C:\Users\Andrea\Documents\tudomány\saját mentori kutatás\vezetői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77102"/>
            <a:ext cx="9252520" cy="58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sz="3200" b="0" dirty="0">
                <a:solidFill>
                  <a:srgbClr val="FFFFFF"/>
                </a:solidFill>
              </a:rPr>
              <a:t>Létezik-e Önöknél bármilyen mentor program?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857403"/>
          </a:xfrm>
        </p:spPr>
        <p:txBody>
          <a:bodyPr/>
          <a:lstStyle/>
          <a:p>
            <a:r>
              <a:rPr lang="hu-HU" dirty="0" smtClean="0"/>
              <a:t>Működik</a:t>
            </a:r>
          </a:p>
          <a:p>
            <a:r>
              <a:rPr lang="hu-HU" dirty="0" smtClean="0"/>
              <a:t>Program</a:t>
            </a:r>
          </a:p>
          <a:p>
            <a:r>
              <a:rPr lang="hu-HU" dirty="0" smtClean="0"/>
              <a:t>Tapasztalt </a:t>
            </a:r>
          </a:p>
          <a:p>
            <a:r>
              <a:rPr lang="hu-HU" dirty="0" smtClean="0"/>
              <a:t>Tudás</a:t>
            </a:r>
          </a:p>
          <a:p>
            <a:r>
              <a:rPr lang="hu-HU" dirty="0" smtClean="0"/>
              <a:t>Terv</a:t>
            </a:r>
          </a:p>
          <a:p>
            <a:r>
              <a:rPr lang="hu-HU" dirty="0" smtClean="0"/>
              <a:t>Szükséges </a:t>
            </a:r>
          </a:p>
          <a:p>
            <a:r>
              <a:rPr lang="hu-HU" dirty="0" smtClean="0"/>
              <a:t>Minden kolléga </a:t>
            </a:r>
          </a:p>
          <a:p>
            <a:r>
              <a:rPr lang="hu-HU" dirty="0" smtClean="0"/>
              <a:t>Visszajelzés</a:t>
            </a:r>
          </a:p>
          <a:p>
            <a:r>
              <a:rPr lang="hu-HU" dirty="0" smtClean="0"/>
              <a:t>Rövid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6246"/>
            <a:ext cx="2714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77" y="0"/>
            <a:ext cx="8229600" cy="1143000"/>
          </a:xfrm>
        </p:spPr>
        <p:txBody>
          <a:bodyPr/>
          <a:lstStyle/>
          <a:p>
            <a:r>
              <a:rPr lang="hu-HU" sz="3200" b="0" dirty="0">
                <a:solidFill>
                  <a:srgbClr val="FFFFFF"/>
                </a:solidFill>
              </a:rPr>
              <a:t>Az Önök szervezeténél ki válhat mentorrá?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pic>
        <p:nvPicPr>
          <p:cNvPr id="58370" name="Picture 2" descr="C:\Users\Andrea\Documents\tudomány\saját mentori kutatás\vezetői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3" y="1052736"/>
            <a:ext cx="9144000" cy="57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hu-HU" sz="3200" dirty="0">
                <a:solidFill>
                  <a:srgbClr val="FFFFFF"/>
                </a:solidFill>
              </a:rPr>
              <a:t>Az Önök szervezeténél ki válhat mentorrá?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052736"/>
            <a:ext cx="7653536" cy="5256584"/>
          </a:xfrm>
        </p:spPr>
        <p:txBody>
          <a:bodyPr/>
          <a:lstStyle/>
          <a:p>
            <a:r>
              <a:rPr lang="hu-HU" sz="2800" dirty="0" smtClean="0"/>
              <a:t>Szakmai tudás</a:t>
            </a:r>
          </a:p>
          <a:p>
            <a:r>
              <a:rPr lang="hu-HU" sz="2800" dirty="0" smtClean="0"/>
              <a:t>Tapasztalat</a:t>
            </a:r>
          </a:p>
          <a:p>
            <a:r>
              <a:rPr lang="hu-HU" sz="2800" dirty="0" smtClean="0"/>
              <a:t>Képesség</a:t>
            </a:r>
          </a:p>
          <a:p>
            <a:r>
              <a:rPr lang="hu-HU" sz="2800" dirty="0" smtClean="0"/>
              <a:t>Tolerancia</a:t>
            </a:r>
          </a:p>
          <a:p>
            <a:r>
              <a:rPr lang="hu-HU" sz="2800" dirty="0" smtClean="0"/>
              <a:t>Tudás</a:t>
            </a:r>
          </a:p>
          <a:p>
            <a:r>
              <a:rPr lang="hu-HU" sz="2800" dirty="0" smtClean="0"/>
              <a:t>Türelem </a:t>
            </a:r>
          </a:p>
          <a:p>
            <a:r>
              <a:rPr lang="hu-HU" sz="2800" dirty="0" smtClean="0"/>
              <a:t>Szűrőfeltétel</a:t>
            </a:r>
          </a:p>
          <a:p>
            <a:r>
              <a:rPr lang="hu-HU" sz="2800" dirty="0" smtClean="0"/>
              <a:t>Pszichológia</a:t>
            </a:r>
          </a:p>
          <a:p>
            <a:r>
              <a:rPr lang="hu-HU" sz="2800" dirty="0" smtClean="0"/>
              <a:t>Nyitottság </a:t>
            </a:r>
          </a:p>
          <a:p>
            <a:r>
              <a:rPr lang="hu-HU" sz="2800" dirty="0" smtClean="0"/>
              <a:t>Önkéntes </a:t>
            </a:r>
          </a:p>
          <a:p>
            <a:r>
              <a:rPr lang="hu-HU" sz="2800" dirty="0" smtClean="0"/>
              <a:t>Gyakorlat 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pic>
        <p:nvPicPr>
          <p:cNvPr id="16386" name="Picture 2" descr="C:\Users\Andrea\Documents\clipart képek\iStock_000004825806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533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266"/>
            <a:ext cx="8928992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hu-HU" sz="3200" b="0" dirty="0">
                <a:solidFill>
                  <a:srgbClr val="FFFFFF"/>
                </a:solidFill>
              </a:rPr>
              <a:t>Miben látja a mentori munka előnyeit és hátrányait?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pic>
        <p:nvPicPr>
          <p:cNvPr id="59394" name="Picture 2" descr="C:\Users\Andrea\Documents\tudomány\saját mentori kutatás\vezetői 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427"/>
            <a:ext cx="9144000" cy="56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sz="2800" dirty="0">
                <a:solidFill>
                  <a:srgbClr val="FFFFFF"/>
                </a:solidFill>
              </a:rPr>
              <a:t>Miben látja a mentori munka előnyeit és hátrányait?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124744"/>
            <a:ext cx="7653536" cy="5328592"/>
          </a:xfrm>
        </p:spPr>
        <p:txBody>
          <a:bodyPr/>
          <a:lstStyle/>
          <a:p>
            <a:r>
              <a:rPr lang="hu-HU" sz="2800" dirty="0" smtClean="0"/>
              <a:t>Tudás</a:t>
            </a:r>
          </a:p>
          <a:p>
            <a:r>
              <a:rPr lang="hu-HU" sz="2800" dirty="0" smtClean="0"/>
              <a:t>Visszacsatolás</a:t>
            </a:r>
          </a:p>
          <a:p>
            <a:r>
              <a:rPr lang="hu-HU" sz="2800" dirty="0" smtClean="0"/>
              <a:t>Folyamatos rálátás</a:t>
            </a:r>
          </a:p>
          <a:p>
            <a:r>
              <a:rPr lang="hu-HU" sz="2800" dirty="0" smtClean="0"/>
              <a:t>Teljesítmény</a:t>
            </a:r>
          </a:p>
          <a:p>
            <a:r>
              <a:rPr lang="hu-HU" sz="2800" dirty="0" smtClean="0"/>
              <a:t>Perspektíva </a:t>
            </a:r>
          </a:p>
          <a:p>
            <a:r>
              <a:rPr lang="hu-HU" sz="2800" dirty="0" smtClean="0"/>
              <a:t>Tapasztalat</a:t>
            </a:r>
          </a:p>
          <a:p>
            <a:r>
              <a:rPr lang="hu-HU" sz="2800" dirty="0" smtClean="0"/>
              <a:t>Átadás</a:t>
            </a:r>
          </a:p>
          <a:p>
            <a:r>
              <a:rPr lang="hu-HU" sz="2800" dirty="0" smtClean="0"/>
              <a:t>Minőség</a:t>
            </a:r>
          </a:p>
          <a:p>
            <a:r>
              <a:rPr lang="hu-HU" sz="2800" dirty="0" smtClean="0"/>
              <a:t>Megkönnyíti 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FFFF00"/>
                </a:solidFill>
              </a:rPr>
              <a:t>Hátránya nincs</a:t>
            </a:r>
            <a:endParaRPr lang="hu-HU" sz="2800" dirty="0">
              <a:solidFill>
                <a:srgbClr val="FFFF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8206"/>
            <a:ext cx="21209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hu-HU" dirty="0" smtClean="0"/>
              <a:t>Dolgozói interjúk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/>
          <a:lstStyle/>
          <a:p>
            <a:r>
              <a:rPr lang="hu-HU" sz="2800" dirty="0" smtClean="0"/>
              <a:t>Hogyan </a:t>
            </a:r>
            <a:r>
              <a:rPr lang="hu-HU" sz="2800" dirty="0"/>
              <a:t>fogalmazná meg a mentori gyakorlat lényegét? </a:t>
            </a:r>
            <a:r>
              <a:rPr lang="hu-HU" sz="2800" dirty="0" smtClean="0"/>
              <a:t>Van-e </a:t>
            </a:r>
            <a:r>
              <a:rPr lang="hu-HU" sz="2800" dirty="0"/>
              <a:t>a vállalatnál ilyen </a:t>
            </a:r>
            <a:r>
              <a:rPr lang="hu-HU" sz="2800" dirty="0" smtClean="0"/>
              <a:t>rendszer,  formális </a:t>
            </a:r>
            <a:r>
              <a:rPr lang="hu-HU" sz="2800" dirty="0"/>
              <a:t>vagy informális módon működik</a:t>
            </a:r>
            <a:r>
              <a:rPr lang="hu-HU" sz="2800" dirty="0" smtClean="0"/>
              <a:t>?</a:t>
            </a:r>
          </a:p>
          <a:p>
            <a:r>
              <a:rPr lang="hu-HU" sz="2800" dirty="0" smtClean="0"/>
              <a:t>Milyen </a:t>
            </a:r>
            <a:r>
              <a:rPr lang="hu-HU" sz="2800" dirty="0"/>
              <a:t>munkakörben van szükség mentori </a:t>
            </a:r>
            <a:r>
              <a:rPr lang="hu-HU" sz="2800" dirty="0" smtClean="0"/>
              <a:t>támogatásra kik </a:t>
            </a:r>
            <a:r>
              <a:rPr lang="hu-HU" sz="2800" dirty="0"/>
              <a:t>azok, akik </a:t>
            </a:r>
            <a:r>
              <a:rPr lang="hu-HU" sz="2800" dirty="0" smtClean="0"/>
              <a:t>igénylik?</a:t>
            </a:r>
          </a:p>
          <a:p>
            <a:r>
              <a:rPr lang="hu-HU" sz="2800" dirty="0" smtClean="0"/>
              <a:t>Milyen </a:t>
            </a:r>
            <a:r>
              <a:rPr lang="hu-HU" sz="2800" dirty="0"/>
              <a:t>tulajdonságokkal kell rendelkeznie a mentornak és a </a:t>
            </a:r>
            <a:r>
              <a:rPr lang="hu-HU" sz="2800" dirty="0" err="1"/>
              <a:t>mentoráltnak</a:t>
            </a:r>
            <a:r>
              <a:rPr lang="hu-HU" sz="2800" dirty="0" smtClean="0"/>
              <a:t>?</a:t>
            </a:r>
          </a:p>
          <a:p>
            <a:r>
              <a:rPr lang="hu-HU" sz="2800" dirty="0" smtClean="0"/>
              <a:t>Melyek </a:t>
            </a:r>
            <a:r>
              <a:rPr lang="hu-HU" sz="2800" dirty="0"/>
              <a:t>azok a </a:t>
            </a:r>
            <a:r>
              <a:rPr lang="hu-HU" sz="2800" dirty="0" smtClean="0"/>
              <a:t>tulajdonságok</a:t>
            </a:r>
            <a:r>
              <a:rPr lang="hu-HU" sz="2800" dirty="0"/>
              <a:t>, viselkedés, amelyek gátolják a mentori munkát</a:t>
            </a:r>
            <a:r>
              <a:rPr lang="hu-HU" sz="2800" dirty="0" smtClean="0"/>
              <a:t>?</a:t>
            </a:r>
          </a:p>
          <a:p>
            <a:r>
              <a:rPr lang="hu-HU" sz="2800" dirty="0" smtClean="0"/>
              <a:t>Van </a:t>
            </a:r>
            <a:r>
              <a:rPr lang="hu-HU" sz="2800" dirty="0"/>
              <a:t>tapasztalata sikeres vagy kevésbé sikeres mentori gyakorlatról? </a:t>
            </a:r>
            <a:endParaRPr lang="hu-HU" sz="28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7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9676"/>
            <a:ext cx="8229600" cy="1107075"/>
          </a:xfrm>
        </p:spPr>
        <p:txBody>
          <a:bodyPr/>
          <a:lstStyle/>
          <a:p>
            <a:r>
              <a:rPr lang="hu-HU" sz="2400" dirty="0"/>
              <a:t>Hogyan fogalmazná meg a mentori gyakorlat lényegét? Van-e a vállalatnál ilyen rendszer,  formális vagy informális módon működik?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pic>
        <p:nvPicPr>
          <p:cNvPr id="15362" name="Picture 2" descr="C:\Users\Andrea\Documents\konferencia\MTA worshop\2014\7kérdé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53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hu-HU" sz="2400" dirty="0">
                <a:solidFill>
                  <a:srgbClr val="E5E5FF"/>
                </a:solidFill>
              </a:rPr>
              <a:t>Hogyan fogalmazná meg a mentori gyakorlat lényegét?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908720"/>
            <a:ext cx="7571184" cy="5544616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/>
              <a:t>Tudásmegosztás</a:t>
            </a:r>
          </a:p>
          <a:p>
            <a:r>
              <a:rPr lang="hu-HU" dirty="0" smtClean="0"/>
              <a:t>Segít</a:t>
            </a:r>
            <a:endParaRPr lang="hu-HU" dirty="0" smtClean="0"/>
          </a:p>
          <a:p>
            <a:r>
              <a:rPr lang="hu-HU" dirty="0" smtClean="0"/>
              <a:t>Szakmai</a:t>
            </a:r>
            <a:endParaRPr lang="hu-HU" dirty="0" smtClean="0"/>
          </a:p>
          <a:p>
            <a:r>
              <a:rPr lang="hu-HU" dirty="0" smtClean="0"/>
              <a:t>Támogat</a:t>
            </a:r>
          </a:p>
          <a:p>
            <a:r>
              <a:rPr lang="hu-HU" dirty="0" smtClean="0"/>
              <a:t>Gyakorlat</a:t>
            </a:r>
          </a:p>
          <a:p>
            <a:r>
              <a:rPr lang="hu-HU" dirty="0" smtClean="0"/>
              <a:t>Szükséges</a:t>
            </a:r>
            <a:endParaRPr lang="hu-HU" dirty="0" smtClean="0"/>
          </a:p>
          <a:p>
            <a:r>
              <a:rPr lang="hu-HU" dirty="0" smtClean="0"/>
              <a:t>Tapasztalat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Formális és informális is jelen van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819202" cy="274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1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385"/>
            <a:ext cx="8229600" cy="1143000"/>
          </a:xfrm>
        </p:spPr>
        <p:txBody>
          <a:bodyPr/>
          <a:lstStyle/>
          <a:p>
            <a:r>
              <a:rPr lang="hu-HU" sz="2400" dirty="0"/>
              <a:t>Milyen munkakörben van szükség mentori </a:t>
            </a:r>
            <a:r>
              <a:rPr lang="hu-HU" sz="2400" dirty="0" smtClean="0"/>
              <a:t>támogatásra, </a:t>
            </a:r>
            <a:r>
              <a:rPr lang="hu-HU" sz="2400" dirty="0"/>
              <a:t>kik azok, akik igénylik?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pic>
        <p:nvPicPr>
          <p:cNvPr id="21506" name="Picture 2" descr="C:\Users\Andrea\Documents\tudomány\saját mentori kutatás\8 kérdé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418"/>
            <a:ext cx="9144000" cy="55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 téma aktualitása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850" y="1500188"/>
            <a:ext cx="8229600" cy="3052762"/>
          </a:xfrm>
        </p:spPr>
        <p:txBody>
          <a:bodyPr/>
          <a:lstStyle/>
          <a:p>
            <a:pPr>
              <a:defRPr/>
            </a:pPr>
            <a:r>
              <a:rPr lang="hu-HU" b="1" dirty="0" smtClean="0"/>
              <a:t>TM jelentősége</a:t>
            </a:r>
          </a:p>
          <a:p>
            <a:pPr>
              <a:defRPr/>
            </a:pPr>
            <a:r>
              <a:rPr lang="hu-HU" b="1" dirty="0" smtClean="0"/>
              <a:t>Tudásátadási problémák</a:t>
            </a:r>
          </a:p>
          <a:p>
            <a:pPr>
              <a:defRPr/>
            </a:pPr>
            <a:r>
              <a:rPr lang="hu-HU" b="1" dirty="0" err="1" smtClean="0"/>
              <a:t>Tacit</a:t>
            </a:r>
            <a:r>
              <a:rPr lang="hu-HU" b="1" dirty="0" smtClean="0"/>
              <a:t> tudás megfoghatatlansága</a:t>
            </a:r>
          </a:p>
          <a:p>
            <a:pPr>
              <a:defRPr/>
            </a:pPr>
            <a:r>
              <a:rPr lang="hu-HU" b="1" dirty="0" smtClean="0"/>
              <a:t>Mentori rendszerek felértékelődése</a:t>
            </a:r>
            <a:endParaRPr lang="hu-HU" b="1" dirty="0"/>
          </a:p>
        </p:txBody>
      </p:sp>
      <p:sp>
        <p:nvSpPr>
          <p:cNvPr id="512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60AB7-AA7E-4FFC-8839-7996A3E12FB4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5125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F838F-7320-4E17-9CA6-900E240D655A}" type="slidenum">
              <a:rPr lang="hu-HU" altLang="hu-HU" smtClean="0"/>
              <a:pPr eaLnBrk="1" hangingPunct="1"/>
              <a:t>3</a:t>
            </a:fld>
            <a:endParaRPr lang="hu-HU" altLang="hu-H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1702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sz="2400" dirty="0">
                <a:solidFill>
                  <a:srgbClr val="E5E5FF"/>
                </a:solidFill>
              </a:rPr>
              <a:t>Milyen munkakörben van szükség mentori támogatásra, kik azok, akik igénylik?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471338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Bárki, aki:</a:t>
            </a:r>
          </a:p>
          <a:p>
            <a:r>
              <a:rPr lang="hu-HU" dirty="0" smtClean="0"/>
              <a:t>Támogatást,</a:t>
            </a:r>
          </a:p>
          <a:p>
            <a:r>
              <a:rPr lang="hu-HU" dirty="0" smtClean="0"/>
              <a:t>Segítséget igényel</a:t>
            </a:r>
          </a:p>
          <a:p>
            <a:r>
              <a:rPr lang="hu-HU" dirty="0" smtClean="0"/>
              <a:t>Segítségre van szüksége</a:t>
            </a:r>
          </a:p>
          <a:p>
            <a:r>
              <a:rPr lang="hu-HU" dirty="0" smtClean="0"/>
              <a:t>Kezdő</a:t>
            </a:r>
          </a:p>
          <a:p>
            <a:r>
              <a:rPr lang="hu-HU" dirty="0" smtClean="0"/>
              <a:t>Vezető </a:t>
            </a:r>
          </a:p>
          <a:p>
            <a:r>
              <a:rPr lang="hu-HU" dirty="0" smtClean="0"/>
              <a:t>Elméletben</a:t>
            </a:r>
          </a:p>
          <a:p>
            <a:r>
              <a:rPr lang="hu-HU" dirty="0" smtClean="0"/>
              <a:t>Gyakorlatban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pic>
        <p:nvPicPr>
          <p:cNvPr id="17410" name="Picture 2" descr="C:\Users\Andrea\Documents\clipart képek\iStock_000020201254XSmall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u-HU" sz="2400" dirty="0">
                <a:solidFill>
                  <a:srgbClr val="E5E5FF"/>
                </a:solidFill>
              </a:rPr>
              <a:t>Milyen tulajdonságokkal kell rendelkeznie a mentornak?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pic>
        <p:nvPicPr>
          <p:cNvPr id="63490" name="Picture 2" descr="C:\Users\Andrea\Documents\tudomány\saját mentori kutatás\mentori tu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2400" dirty="0">
                <a:solidFill>
                  <a:srgbClr val="E5E5FF"/>
                </a:solidFill>
              </a:rPr>
              <a:t>Milyen tulajdonságokkal kell rendelkeznie a mentornak?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07704" y="1052736"/>
            <a:ext cx="2890664" cy="5073427"/>
          </a:xfrm>
        </p:spPr>
        <p:txBody>
          <a:bodyPr/>
          <a:lstStyle/>
          <a:p>
            <a:r>
              <a:rPr lang="hu-HU" sz="2400" dirty="0"/>
              <a:t>Megértő</a:t>
            </a:r>
          </a:p>
          <a:p>
            <a:r>
              <a:rPr lang="hu-HU" sz="2400" dirty="0"/>
              <a:t>Befogadó </a:t>
            </a:r>
          </a:p>
          <a:p>
            <a:r>
              <a:rPr lang="hu-HU" sz="2400" dirty="0"/>
              <a:t>Támogató</a:t>
            </a:r>
          </a:p>
          <a:p>
            <a:r>
              <a:rPr lang="hu-HU" sz="2400" dirty="0"/>
              <a:t>Türelmes</a:t>
            </a:r>
          </a:p>
          <a:p>
            <a:r>
              <a:rPr lang="hu-HU" sz="2400" dirty="0"/>
              <a:t>Segítőkész</a:t>
            </a:r>
          </a:p>
          <a:p>
            <a:r>
              <a:rPr lang="hu-HU" sz="2400" dirty="0"/>
              <a:t>Pszichológia</a:t>
            </a:r>
          </a:p>
          <a:p>
            <a:r>
              <a:rPr lang="hu-HU" sz="2400" dirty="0"/>
              <a:t>Határozott</a:t>
            </a:r>
          </a:p>
          <a:p>
            <a:r>
              <a:rPr lang="hu-HU" sz="2400" dirty="0"/>
              <a:t>Őszinte</a:t>
            </a:r>
          </a:p>
          <a:p>
            <a:r>
              <a:rPr lang="hu-HU" sz="2400" dirty="0"/>
              <a:t>Tapasztalat</a:t>
            </a:r>
          </a:p>
          <a:p>
            <a:r>
              <a:rPr lang="hu-HU" sz="2400" dirty="0"/>
              <a:t>Kommunikáció</a:t>
            </a:r>
          </a:p>
          <a:p>
            <a:r>
              <a:rPr lang="hu-HU" sz="2400" dirty="0"/>
              <a:t>Vélemény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92080" y="1052736"/>
            <a:ext cx="3394720" cy="5073427"/>
          </a:xfrm>
        </p:spPr>
        <p:txBody>
          <a:bodyPr/>
          <a:lstStyle/>
          <a:p>
            <a:r>
              <a:rPr lang="hu-HU" sz="2400" dirty="0"/>
              <a:t>Pozitív </a:t>
            </a:r>
          </a:p>
          <a:p>
            <a:r>
              <a:rPr lang="hu-HU" sz="2400" dirty="0" smtClean="0"/>
              <a:t>Készség</a:t>
            </a:r>
          </a:p>
          <a:p>
            <a:r>
              <a:rPr lang="hu-HU" sz="2400" dirty="0"/>
              <a:t>Képesség</a:t>
            </a:r>
          </a:p>
          <a:p>
            <a:r>
              <a:rPr lang="hu-HU" sz="2400" dirty="0"/>
              <a:t>Tanulás</a:t>
            </a:r>
          </a:p>
          <a:p>
            <a:r>
              <a:rPr lang="hu-HU" sz="2400" dirty="0"/>
              <a:t>Fogékony</a:t>
            </a:r>
          </a:p>
          <a:p>
            <a:r>
              <a:rPr lang="hu-HU" sz="2400" dirty="0"/>
              <a:t>Kapcsolat</a:t>
            </a:r>
          </a:p>
          <a:p>
            <a:r>
              <a:rPr lang="hu-HU" sz="2400" dirty="0"/>
              <a:t>Kreatív </a:t>
            </a:r>
          </a:p>
          <a:p>
            <a:r>
              <a:rPr lang="hu-HU" sz="2400" dirty="0"/>
              <a:t>Szorgalom</a:t>
            </a:r>
          </a:p>
          <a:p>
            <a:r>
              <a:rPr lang="hu-HU" sz="2400" dirty="0" smtClean="0"/>
              <a:t>Rugalmas</a:t>
            </a:r>
          </a:p>
          <a:p>
            <a:r>
              <a:rPr lang="hu-HU" sz="2400" dirty="0" err="1" smtClean="0"/>
              <a:t>Up-to-date</a:t>
            </a:r>
            <a:endParaRPr lang="hu-HU" sz="2400" dirty="0"/>
          </a:p>
          <a:p>
            <a:r>
              <a:rPr lang="hu-HU" sz="2400" dirty="0" smtClean="0"/>
              <a:t>Érdeklődő 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CAF8C-2107-4C88-AD8D-1695EA542D73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4FD2F1-F49D-4FEA-A682-BB4D1A85728A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9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sz="2400" dirty="0">
                <a:solidFill>
                  <a:srgbClr val="E5E5FF"/>
                </a:solidFill>
              </a:rPr>
              <a:t>Milyen tulajdonságokkal kell rendelkeznie a </a:t>
            </a:r>
            <a:r>
              <a:rPr lang="hu-HU" sz="2400" dirty="0" err="1" smtClean="0">
                <a:solidFill>
                  <a:srgbClr val="E5E5FF"/>
                </a:solidFill>
              </a:rPr>
              <a:t>mentoráltnak</a:t>
            </a:r>
            <a:r>
              <a:rPr lang="hu-HU" sz="2400" dirty="0">
                <a:solidFill>
                  <a:srgbClr val="E5E5FF"/>
                </a:solidFill>
              </a:rPr>
              <a:t>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pic>
        <p:nvPicPr>
          <p:cNvPr id="62466" name="Picture 2" descr="C:\Users\Andrea\Documents\tudomány\saját mentori kutatás\mentorált 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u-HU" sz="2400" dirty="0">
                <a:solidFill>
                  <a:srgbClr val="E5E5FF"/>
                </a:solidFill>
              </a:rPr>
              <a:t>Milyen tulajdonságokkal kell rendelkeznie a </a:t>
            </a:r>
            <a:r>
              <a:rPr lang="hu-HU" sz="2400" dirty="0" err="1">
                <a:solidFill>
                  <a:srgbClr val="E5E5FF"/>
                </a:solidFill>
              </a:rPr>
              <a:t>mentoráltnak</a:t>
            </a:r>
            <a:r>
              <a:rPr lang="hu-HU" sz="2400" dirty="0">
                <a:solidFill>
                  <a:srgbClr val="E5E5FF"/>
                </a:solidFill>
              </a:rPr>
              <a:t>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87624" y="1268760"/>
            <a:ext cx="4038600" cy="4525963"/>
          </a:xfrm>
        </p:spPr>
        <p:txBody>
          <a:bodyPr/>
          <a:lstStyle/>
          <a:p>
            <a:r>
              <a:rPr lang="hu-HU" dirty="0" smtClean="0"/>
              <a:t>Nyitott</a:t>
            </a:r>
          </a:p>
          <a:p>
            <a:r>
              <a:rPr lang="hu-HU" dirty="0" smtClean="0"/>
              <a:t>Türelmes</a:t>
            </a:r>
          </a:p>
          <a:p>
            <a:r>
              <a:rPr lang="hu-HU" dirty="0" smtClean="0"/>
              <a:t>Befogadó</a:t>
            </a:r>
          </a:p>
          <a:p>
            <a:r>
              <a:rPr lang="hu-HU" dirty="0" smtClean="0"/>
              <a:t>Pozitív</a:t>
            </a:r>
          </a:p>
          <a:p>
            <a:r>
              <a:rPr lang="hu-HU" dirty="0" smtClean="0"/>
              <a:t>Elfogadni</a:t>
            </a:r>
          </a:p>
          <a:p>
            <a:r>
              <a:rPr lang="hu-HU" dirty="0" smtClean="0"/>
              <a:t>Képesség </a:t>
            </a:r>
          </a:p>
          <a:p>
            <a:r>
              <a:rPr lang="hu-HU" dirty="0" smtClean="0"/>
              <a:t>Tudás vágy</a:t>
            </a:r>
          </a:p>
          <a:p>
            <a:r>
              <a:rPr lang="hu-HU" dirty="0" smtClean="0"/>
              <a:t>Terhelhető</a:t>
            </a:r>
          </a:p>
          <a:p>
            <a:r>
              <a:rPr lang="hu-HU" dirty="0" smtClean="0"/>
              <a:t>Igyekvő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38600" cy="4525963"/>
          </a:xfrm>
        </p:spPr>
        <p:txBody>
          <a:bodyPr/>
          <a:lstStyle/>
          <a:p>
            <a:r>
              <a:rPr lang="hu-HU" dirty="0" smtClean="0"/>
              <a:t>Kreatív</a:t>
            </a:r>
          </a:p>
          <a:p>
            <a:r>
              <a:rPr lang="hu-HU" dirty="0" smtClean="0"/>
              <a:t>Tisztelettudó</a:t>
            </a:r>
          </a:p>
          <a:p>
            <a:r>
              <a:rPr lang="hu-HU" dirty="0" smtClean="0"/>
              <a:t>Tanulékony</a:t>
            </a:r>
          </a:p>
          <a:p>
            <a:r>
              <a:rPr lang="hu-HU" dirty="0" smtClean="0"/>
              <a:t>Szorgalmas</a:t>
            </a:r>
          </a:p>
          <a:p>
            <a:r>
              <a:rPr lang="hu-HU" dirty="0" smtClean="0"/>
              <a:t>Proaktív</a:t>
            </a:r>
          </a:p>
          <a:p>
            <a:r>
              <a:rPr lang="hu-HU" dirty="0" smtClean="0"/>
              <a:t>Gondolkodó</a:t>
            </a:r>
          </a:p>
          <a:p>
            <a:r>
              <a:rPr lang="hu-HU" dirty="0"/>
              <a:t>V</a:t>
            </a:r>
            <a:r>
              <a:rPr lang="hu-HU" dirty="0" smtClean="0"/>
              <a:t>iselkedés</a:t>
            </a:r>
          </a:p>
          <a:p>
            <a:r>
              <a:rPr lang="hu-HU" dirty="0" smtClean="0"/>
              <a:t>Változás képes</a:t>
            </a:r>
          </a:p>
          <a:p>
            <a:r>
              <a:rPr lang="hu-HU" dirty="0" smtClean="0"/>
              <a:t> Precíz </a:t>
            </a:r>
          </a:p>
          <a:p>
            <a:r>
              <a:rPr lang="hu-HU" dirty="0" smtClean="0"/>
              <a:t>Tűrni </a:t>
            </a:r>
          </a:p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CAF8C-2107-4C88-AD8D-1695EA542D73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4FD2F1-F49D-4FEA-A682-BB4D1A85728A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8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hu-HU" sz="2800" b="0" dirty="0">
                <a:solidFill>
                  <a:srgbClr val="FFFFFF"/>
                </a:solidFill>
              </a:rPr>
              <a:t>Melyek azok a tulajdonságok, viselkedés, amelyek gátolják a mentori munkát</a:t>
            </a:r>
            <a:r>
              <a:rPr lang="hu-HU" sz="2800" b="0" dirty="0" smtClean="0">
                <a:solidFill>
                  <a:srgbClr val="FFFFFF"/>
                </a:solidFill>
              </a:rPr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pic>
        <p:nvPicPr>
          <p:cNvPr id="22530" name="Picture 2" descr="C:\Users\Andrea\Documents\tudomány\saját mentori kutatás\10 kérdé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670"/>
            <a:ext cx="9144000" cy="55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sz="2800" dirty="0">
                <a:solidFill>
                  <a:srgbClr val="FFFFFF"/>
                </a:solidFill>
              </a:rPr>
              <a:t>Melyek azok a tulajdonságok, viselkedés, amelyek gátolják a mentori munkát?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670074"/>
            <a:ext cx="7293496" cy="4525963"/>
          </a:xfrm>
        </p:spPr>
        <p:txBody>
          <a:bodyPr/>
          <a:lstStyle/>
          <a:p>
            <a:r>
              <a:rPr lang="hu-HU" sz="2800" dirty="0" smtClean="0"/>
              <a:t>Kommunikációs problémák</a:t>
            </a:r>
          </a:p>
          <a:p>
            <a:pPr lvl="0">
              <a:buClr>
                <a:srgbClr val="FFCC00"/>
              </a:buClr>
            </a:pPr>
            <a:r>
              <a:rPr lang="hu-HU" sz="2800" dirty="0">
                <a:solidFill>
                  <a:srgbClr val="FFFFFF"/>
                </a:solidFill>
              </a:rPr>
              <a:t>Türelmetlenség </a:t>
            </a:r>
          </a:p>
          <a:p>
            <a:r>
              <a:rPr lang="hu-HU" sz="2800" dirty="0" smtClean="0"/>
              <a:t>Pontatlanság</a:t>
            </a:r>
          </a:p>
          <a:p>
            <a:r>
              <a:rPr lang="hu-HU" sz="2800" dirty="0" smtClean="0"/>
              <a:t>Önzés</a:t>
            </a:r>
          </a:p>
          <a:p>
            <a:r>
              <a:rPr lang="hu-HU" sz="2800" dirty="0" smtClean="0"/>
              <a:t>Elutasító</a:t>
            </a:r>
          </a:p>
          <a:p>
            <a:r>
              <a:rPr lang="hu-HU" sz="2800" dirty="0" smtClean="0"/>
              <a:t>Stressz</a:t>
            </a:r>
          </a:p>
          <a:p>
            <a:r>
              <a:rPr lang="hu-HU" sz="2800" dirty="0" smtClean="0"/>
              <a:t>Rossz magatartás</a:t>
            </a:r>
          </a:p>
          <a:p>
            <a:r>
              <a:rPr lang="hu-HU" sz="2800" dirty="0" smtClean="0"/>
              <a:t>Lustaság</a:t>
            </a:r>
            <a:r>
              <a:rPr lang="hu-HU" dirty="0" smtClean="0"/>
              <a:t> 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pic>
        <p:nvPicPr>
          <p:cNvPr id="14338" name="Picture 2" descr="C:\Users\Andrea\Documents\clipart képek\1326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705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hu-HU" sz="2800" dirty="0">
                <a:solidFill>
                  <a:srgbClr val="FFFFFF"/>
                </a:solidFill>
              </a:rPr>
              <a:t>Van tapasztalata sikeres vagy kevésbé sikeres mentori gyakorlatról</a:t>
            </a:r>
            <a:r>
              <a:rPr lang="hu-HU" sz="2800" dirty="0" smtClean="0">
                <a:solidFill>
                  <a:srgbClr val="FFFFFF"/>
                </a:solidFill>
              </a:rPr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pic>
        <p:nvPicPr>
          <p:cNvPr id="23554" name="Picture 2" descr="C:\Users\Andrea\Documents\tudomány\saját mentori kutatás\19 kérdé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427"/>
            <a:ext cx="9144000" cy="56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sz="2800" dirty="0">
                <a:solidFill>
                  <a:srgbClr val="FFFFFF"/>
                </a:solidFill>
              </a:rPr>
              <a:t>Van tapasztalata sikeres vagy kevésbé sikeres mentori gyakorlatról?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hu-HU" dirty="0" smtClean="0"/>
              <a:t>Mindkettőről érkeztek visszajelzések. Tipikus válaszok:</a:t>
            </a:r>
          </a:p>
          <a:p>
            <a:pPr lvl="1"/>
            <a:r>
              <a:rPr lang="hu-HU" dirty="0" smtClean="0"/>
              <a:t>Nincs tapasztalata egyikről sem</a:t>
            </a:r>
          </a:p>
          <a:p>
            <a:pPr lvl="1"/>
            <a:r>
              <a:rPr lang="hu-HU" dirty="0" smtClean="0"/>
              <a:t>Pozitív, kifejezetten hasznos</a:t>
            </a:r>
          </a:p>
          <a:p>
            <a:pPr lvl="1"/>
            <a:r>
              <a:rPr lang="hu-HU" dirty="0" smtClean="0"/>
              <a:t>Formális és „nemtörődöm”</a:t>
            </a:r>
          </a:p>
          <a:p>
            <a:pPr lvl="1"/>
            <a:r>
              <a:rPr lang="hu-HU" dirty="0" smtClean="0"/>
              <a:t>Kellene</a:t>
            </a:r>
          </a:p>
          <a:p>
            <a:pPr lvl="1"/>
            <a:r>
              <a:rPr lang="hu-HU" dirty="0" smtClean="0"/>
              <a:t>Jó lenne, de nem érdekli a vezetést, stb.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87A73-2522-4572-B687-18039BAA12E9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6754-4F49-43F0-8023-18ACB26C6ABC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8258"/>
            <a:ext cx="1862889" cy="22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/>
          <a:lstStyle/>
          <a:p>
            <a:r>
              <a:rPr lang="hu-HU" sz="3200" dirty="0" smtClean="0"/>
              <a:t>Vezetői – dolgozói vélemények összevetése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4056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Mi a véleménye a mentori programokról általában?</a:t>
            </a:r>
            <a:endParaRPr lang="hu-HU" dirty="0" smtClean="0"/>
          </a:p>
          <a:p>
            <a:r>
              <a:rPr lang="hu-HU" dirty="0" smtClean="0">
                <a:solidFill>
                  <a:srgbClr val="FFC000"/>
                </a:solidFill>
              </a:rPr>
              <a:t>Rendszer </a:t>
            </a:r>
            <a:endParaRPr lang="hu-HU" dirty="0">
              <a:solidFill>
                <a:srgbClr val="FFC000"/>
              </a:solidFill>
            </a:endParaRPr>
          </a:p>
          <a:p>
            <a:r>
              <a:rPr lang="hu-HU" dirty="0"/>
              <a:t>Hasznos</a:t>
            </a:r>
          </a:p>
          <a:p>
            <a:r>
              <a:rPr lang="hu-HU" dirty="0"/>
              <a:t>Szükséges</a:t>
            </a:r>
          </a:p>
          <a:p>
            <a:r>
              <a:rPr lang="hu-HU" dirty="0">
                <a:solidFill>
                  <a:srgbClr val="00B0F0"/>
                </a:solidFill>
              </a:rPr>
              <a:t>Tapasztalat átadás</a:t>
            </a:r>
          </a:p>
          <a:p>
            <a:r>
              <a:rPr lang="hu-HU" dirty="0"/>
              <a:t>Pozitív </a:t>
            </a:r>
          </a:p>
          <a:p>
            <a:r>
              <a:rPr lang="hu-HU" dirty="0"/>
              <a:t>Sikeres</a:t>
            </a:r>
          </a:p>
          <a:p>
            <a:r>
              <a:rPr lang="hu-HU" dirty="0">
                <a:solidFill>
                  <a:srgbClr val="92D050"/>
                </a:solidFill>
              </a:rPr>
              <a:t>Segítség</a:t>
            </a:r>
          </a:p>
          <a:p>
            <a:r>
              <a:rPr lang="hu-HU" dirty="0">
                <a:solidFill>
                  <a:srgbClr val="FFFF00"/>
                </a:solidFill>
              </a:rPr>
              <a:t>Tudásátadás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Hogyan fogalmazná meg a mentori gyakorlat lényegét</a:t>
            </a:r>
            <a:r>
              <a:rPr lang="hu-HU" dirty="0" smtClean="0"/>
              <a:t>?</a:t>
            </a:r>
          </a:p>
          <a:p>
            <a:r>
              <a:rPr lang="hu-HU" dirty="0">
                <a:solidFill>
                  <a:srgbClr val="92D050"/>
                </a:solidFill>
              </a:rPr>
              <a:t>Segít</a:t>
            </a:r>
          </a:p>
          <a:p>
            <a:r>
              <a:rPr lang="hu-HU" dirty="0">
                <a:solidFill>
                  <a:srgbClr val="FFC000"/>
                </a:solidFill>
              </a:rPr>
              <a:t>Rendszer</a:t>
            </a:r>
          </a:p>
          <a:p>
            <a:r>
              <a:rPr lang="hu-HU" dirty="0"/>
              <a:t>Támogat</a:t>
            </a:r>
          </a:p>
          <a:p>
            <a:r>
              <a:rPr lang="hu-HU" dirty="0"/>
              <a:t>Gyakorlat</a:t>
            </a:r>
          </a:p>
          <a:p>
            <a:r>
              <a:rPr lang="hu-HU" dirty="0">
                <a:solidFill>
                  <a:srgbClr val="FFFF00"/>
                </a:solidFill>
              </a:rPr>
              <a:t>Tudásmegosztás</a:t>
            </a:r>
          </a:p>
          <a:p>
            <a:r>
              <a:rPr lang="hu-HU" dirty="0"/>
              <a:t>Szakmai</a:t>
            </a:r>
          </a:p>
          <a:p>
            <a:r>
              <a:rPr lang="hu-HU" dirty="0">
                <a:solidFill>
                  <a:srgbClr val="00B0F0"/>
                </a:solidFill>
              </a:rPr>
              <a:t>Tapasztalat </a:t>
            </a:r>
          </a:p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CAF8C-2107-4C88-AD8D-1695EA542D73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4FD2F1-F49D-4FEA-A682-BB4D1A85728A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62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hu-HU" sz="3200" dirty="0" smtClean="0"/>
              <a:t>A mentori rendszer, mint jól bevált gyakorlat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marL="144463" indent="0">
              <a:buFont typeface="Wingdings" pitchFamily="2" charset="2"/>
              <a:buNone/>
              <a:defRPr/>
            </a:pPr>
            <a:r>
              <a:rPr lang="hu-HU" sz="2400" b="1" dirty="0" smtClean="0"/>
              <a:t>A mentor kifejezés az Odüsszeiából, Télemakhosz nevelőjének, (Mentór) nevéből származik.</a:t>
            </a:r>
          </a:p>
          <a:p>
            <a:pPr marL="430213">
              <a:buFontTx/>
              <a:buNone/>
              <a:defRPr/>
            </a:pPr>
            <a:r>
              <a:rPr lang="hu-HU" sz="2400" b="1" dirty="0" smtClean="0"/>
              <a:t>Jelentései: </a:t>
            </a:r>
          </a:p>
          <a:p>
            <a:pPr marL="830263" lvl="1">
              <a:defRPr/>
            </a:pPr>
            <a:r>
              <a:rPr lang="hu-HU" sz="2400" dirty="0" smtClean="0"/>
              <a:t>nevelő, tanító, vezető, tanácsadó, pártfogó, atyai jó barát, vezetőtanár</a:t>
            </a:r>
          </a:p>
          <a:p>
            <a:pPr marL="430213">
              <a:buFontTx/>
              <a:buNone/>
              <a:defRPr/>
            </a:pPr>
            <a:r>
              <a:rPr lang="hu-HU" sz="2400" b="1" dirty="0" err="1" smtClean="0"/>
              <a:t>Mentorálás</a:t>
            </a:r>
            <a:r>
              <a:rPr lang="hu-HU" sz="2400" b="1" dirty="0" smtClean="0"/>
              <a:t>:</a:t>
            </a:r>
            <a:r>
              <a:rPr lang="hu-HU" sz="2400" dirty="0" smtClean="0"/>
              <a:t>  személyes nevelés</a:t>
            </a:r>
          </a:p>
          <a:p>
            <a:pPr marL="0" indent="0" algn="r">
              <a:buFont typeface="Wingdings" pitchFamily="2" charset="2"/>
              <a:buNone/>
              <a:defRPr/>
            </a:pPr>
            <a:r>
              <a:rPr lang="hu-HU" sz="1800" dirty="0" smtClean="0"/>
              <a:t>Forrás: pedagógiai lexikon</a:t>
            </a:r>
          </a:p>
          <a:p>
            <a:pPr marL="0" indent="0" algn="r">
              <a:buFont typeface="Wingdings" pitchFamily="2" charset="2"/>
              <a:buNone/>
              <a:defRPr/>
            </a:pPr>
            <a:endParaRPr lang="hu-HU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hu-HU" sz="2800" dirty="0" smtClean="0"/>
              <a:t>Oktatás területén legnépszerűbb kifejezésekhez tartozik.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2800" dirty="0" smtClean="0">
                <a:effectLst/>
              </a:rPr>
              <a:t>A „</a:t>
            </a:r>
            <a:r>
              <a:rPr lang="hu-HU" sz="2800" dirty="0" err="1" smtClean="0">
                <a:effectLst/>
              </a:rPr>
              <a:t>mentorálás</a:t>
            </a:r>
            <a:r>
              <a:rPr lang="hu-HU" sz="2800" dirty="0" smtClean="0">
                <a:effectLst/>
              </a:rPr>
              <a:t>” képessége csak részben szerezhető meg kívülről, másrészt belső (lelki és gondolati) fejlődésnek az eredménye</a:t>
            </a:r>
            <a:endParaRPr lang="hu-HU" sz="2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u-HU" sz="2800" dirty="0"/>
          </a:p>
        </p:txBody>
      </p:sp>
      <p:sp>
        <p:nvSpPr>
          <p:cNvPr id="717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B4534-0E5D-4BD1-BF25-64CF98AD9542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7173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C08BC-6DEF-4DD2-AD54-CF79955D2315}" type="slidenum">
              <a:rPr lang="hu-HU" altLang="hu-HU" smtClean="0"/>
              <a:pPr eaLnBrk="1" hangingPunct="1"/>
              <a:t>4</a:t>
            </a:fld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u-HU" sz="2800" dirty="0"/>
              <a:t>Vezetői – dolgozói vélemények összevetése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244280" cy="540060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Hogyan fogalmazná meg, mit jelent </a:t>
            </a:r>
            <a:r>
              <a:rPr lang="hu-HU" sz="2400" dirty="0" smtClean="0"/>
              <a:t>önnek </a:t>
            </a:r>
            <a:r>
              <a:rPr lang="hu-HU" sz="2400" dirty="0"/>
              <a:t>vagy a szervezetének a mentori rendszer</a:t>
            </a:r>
            <a:r>
              <a:rPr lang="hu-HU" sz="2400" dirty="0" smtClean="0"/>
              <a:t>?</a:t>
            </a:r>
          </a:p>
          <a:p>
            <a:r>
              <a:rPr lang="hu-HU" sz="2400" dirty="0"/>
              <a:t>Visszajelzés</a:t>
            </a:r>
          </a:p>
          <a:p>
            <a:r>
              <a:rPr lang="hu-HU" sz="2400" dirty="0"/>
              <a:t>Kulcs fontosságú</a:t>
            </a:r>
          </a:p>
          <a:p>
            <a:r>
              <a:rPr lang="hu-HU" sz="2400" dirty="0">
                <a:solidFill>
                  <a:srgbClr val="FFFF00"/>
                </a:solidFill>
              </a:rPr>
              <a:t>Támogató</a:t>
            </a:r>
          </a:p>
          <a:p>
            <a:r>
              <a:rPr lang="hu-HU" sz="2400" dirty="0">
                <a:solidFill>
                  <a:srgbClr val="00B0F0"/>
                </a:solidFill>
              </a:rPr>
              <a:t>Szakmai</a:t>
            </a:r>
          </a:p>
          <a:p>
            <a:r>
              <a:rPr lang="hu-HU" sz="2400" dirty="0">
                <a:solidFill>
                  <a:srgbClr val="FFC000"/>
                </a:solidFill>
              </a:rPr>
              <a:t>Lehetőség</a:t>
            </a:r>
          </a:p>
          <a:p>
            <a:r>
              <a:rPr lang="hu-HU" sz="2400" dirty="0"/>
              <a:t>Gördülékeny</a:t>
            </a:r>
          </a:p>
          <a:p>
            <a:r>
              <a:rPr lang="hu-HU" sz="2400" dirty="0">
                <a:solidFill>
                  <a:srgbClr val="00B0F0"/>
                </a:solidFill>
              </a:rPr>
              <a:t>Tapasztalat</a:t>
            </a:r>
            <a:r>
              <a:rPr lang="hu-HU" sz="2400" dirty="0"/>
              <a:t>  </a:t>
            </a:r>
          </a:p>
          <a:p>
            <a:r>
              <a:rPr lang="hu-HU" sz="2400" dirty="0"/>
              <a:t>Zökkenőmentes </a:t>
            </a:r>
          </a:p>
          <a:p>
            <a:r>
              <a:rPr lang="hu-HU" sz="2400" dirty="0"/>
              <a:t>Tanulni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472608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Milyen munkakörben van szükség mentori támogatásra, kik azok, akik igénylik</a:t>
            </a:r>
            <a:r>
              <a:rPr lang="hu-HU" sz="2400" dirty="0" smtClean="0"/>
              <a:t>?</a:t>
            </a:r>
          </a:p>
          <a:p>
            <a:pPr marL="0" indent="0">
              <a:buNone/>
            </a:pPr>
            <a:r>
              <a:rPr lang="hu-HU" sz="2400" dirty="0" smtClean="0"/>
              <a:t>Bármely munkakörben és bárki</a:t>
            </a:r>
            <a:r>
              <a:rPr lang="hu-HU" sz="2400" dirty="0"/>
              <a:t>, aki:</a:t>
            </a:r>
          </a:p>
          <a:p>
            <a:r>
              <a:rPr lang="hu-HU" sz="2400" dirty="0" smtClean="0">
                <a:solidFill>
                  <a:srgbClr val="FFFF00"/>
                </a:solidFill>
              </a:rPr>
              <a:t>Támogatást, segítséget </a:t>
            </a:r>
            <a:r>
              <a:rPr lang="hu-HU" sz="2400" dirty="0">
                <a:solidFill>
                  <a:srgbClr val="FFFF00"/>
                </a:solidFill>
              </a:rPr>
              <a:t>igényel</a:t>
            </a:r>
          </a:p>
          <a:p>
            <a:r>
              <a:rPr lang="hu-HU" sz="2400" dirty="0">
                <a:solidFill>
                  <a:srgbClr val="FFC000"/>
                </a:solidFill>
              </a:rPr>
              <a:t>Segítségre van szüksége</a:t>
            </a:r>
          </a:p>
          <a:p>
            <a:r>
              <a:rPr lang="hu-HU" sz="2400" dirty="0"/>
              <a:t>Kezdő</a:t>
            </a:r>
          </a:p>
          <a:p>
            <a:r>
              <a:rPr lang="hu-HU" sz="2400" dirty="0"/>
              <a:t>Vezető </a:t>
            </a:r>
          </a:p>
          <a:p>
            <a:r>
              <a:rPr lang="hu-HU" sz="2400" dirty="0">
                <a:solidFill>
                  <a:srgbClr val="00B0F0"/>
                </a:solidFill>
              </a:rPr>
              <a:t>Elméletben</a:t>
            </a:r>
          </a:p>
          <a:p>
            <a:r>
              <a:rPr lang="hu-HU" sz="2400" dirty="0">
                <a:solidFill>
                  <a:srgbClr val="00B0F0"/>
                </a:solidFill>
              </a:rPr>
              <a:t>Gyakorlatban 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CAF8C-2107-4C88-AD8D-1695EA542D73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4FD2F1-F49D-4FEA-A682-BB4D1A85728A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5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hu-HU" sz="2800" dirty="0">
                <a:solidFill>
                  <a:srgbClr val="E5E5FF"/>
                </a:solidFill>
              </a:rPr>
              <a:t>Vezetői – dolgozói vélemények összevetése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/>
          <a:lstStyle/>
          <a:p>
            <a:r>
              <a:rPr lang="hu-HU" sz="2000" dirty="0"/>
              <a:t>Az Önök szervezeténél ki válhat mentorrá</a:t>
            </a:r>
            <a:r>
              <a:rPr lang="hu-HU" sz="2000" dirty="0" smtClean="0"/>
              <a:t>?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245868" cy="4680520"/>
          </a:xfrm>
        </p:spPr>
        <p:txBody>
          <a:bodyPr/>
          <a:lstStyle/>
          <a:p>
            <a:r>
              <a:rPr lang="hu-HU" dirty="0"/>
              <a:t>Szakmai tudás</a:t>
            </a:r>
          </a:p>
          <a:p>
            <a:r>
              <a:rPr lang="hu-HU" dirty="0">
                <a:solidFill>
                  <a:srgbClr val="00B0F0"/>
                </a:solidFill>
              </a:rPr>
              <a:t>Tapasztalat</a:t>
            </a:r>
          </a:p>
          <a:p>
            <a:r>
              <a:rPr lang="hu-HU" dirty="0">
                <a:solidFill>
                  <a:srgbClr val="FFFF00"/>
                </a:solidFill>
              </a:rPr>
              <a:t>Képesség</a:t>
            </a:r>
          </a:p>
          <a:p>
            <a:r>
              <a:rPr lang="hu-HU" dirty="0"/>
              <a:t>Tolerancia</a:t>
            </a:r>
          </a:p>
          <a:p>
            <a:r>
              <a:rPr lang="hu-HU" dirty="0"/>
              <a:t>Tudás</a:t>
            </a:r>
          </a:p>
          <a:p>
            <a:r>
              <a:rPr lang="hu-HU" dirty="0">
                <a:solidFill>
                  <a:srgbClr val="FFC000"/>
                </a:solidFill>
              </a:rPr>
              <a:t>Türelem </a:t>
            </a:r>
          </a:p>
          <a:p>
            <a:r>
              <a:rPr lang="hu-HU" dirty="0"/>
              <a:t>Szűrőfeltétel</a:t>
            </a:r>
          </a:p>
          <a:p>
            <a:r>
              <a:rPr lang="hu-HU" dirty="0">
                <a:solidFill>
                  <a:srgbClr val="CC9900"/>
                </a:solidFill>
              </a:rPr>
              <a:t>Pszichológia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Nyitottság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FF00"/>
                </a:solidFill>
              </a:rPr>
              <a:t>Kemény feltételek dominánsak (szakma) </a:t>
            </a:r>
            <a:endParaRPr lang="hu-HU" b="1" dirty="0">
              <a:solidFill>
                <a:srgbClr val="FFFF00"/>
              </a:solidFill>
            </a:endParaRP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4041775" cy="639762"/>
          </a:xfrm>
        </p:spPr>
        <p:txBody>
          <a:bodyPr/>
          <a:lstStyle/>
          <a:p>
            <a:r>
              <a:rPr lang="hu-HU" sz="2000" dirty="0"/>
              <a:t>Milyen tulajdonságokkal kell rendelkeznie a mentornak?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5112568"/>
          </a:xfrm>
        </p:spPr>
        <p:txBody>
          <a:bodyPr numCol="2"/>
          <a:lstStyle/>
          <a:p>
            <a:endParaRPr lang="hu-HU" sz="1800" dirty="0" smtClean="0"/>
          </a:p>
          <a:p>
            <a:r>
              <a:rPr lang="hu-HU" sz="1800" dirty="0" smtClean="0"/>
              <a:t>Megértő</a:t>
            </a:r>
            <a:endParaRPr lang="hu-HU" sz="1800" dirty="0"/>
          </a:p>
          <a:p>
            <a:r>
              <a:rPr lang="hu-HU" sz="1800" dirty="0">
                <a:solidFill>
                  <a:srgbClr val="92D050"/>
                </a:solidFill>
              </a:rPr>
              <a:t>Befogadó </a:t>
            </a:r>
          </a:p>
          <a:p>
            <a:r>
              <a:rPr lang="hu-HU" sz="1800" dirty="0"/>
              <a:t>Támogató</a:t>
            </a:r>
          </a:p>
          <a:p>
            <a:r>
              <a:rPr lang="hu-HU" sz="1800" dirty="0">
                <a:solidFill>
                  <a:srgbClr val="FFC000"/>
                </a:solidFill>
              </a:rPr>
              <a:t>Türelmes</a:t>
            </a:r>
          </a:p>
          <a:p>
            <a:r>
              <a:rPr lang="hu-HU" sz="1800" dirty="0"/>
              <a:t>Segítőkész</a:t>
            </a:r>
          </a:p>
          <a:p>
            <a:r>
              <a:rPr lang="hu-HU" sz="1800" dirty="0">
                <a:solidFill>
                  <a:srgbClr val="CC9900"/>
                </a:solidFill>
              </a:rPr>
              <a:t>Pszichológia</a:t>
            </a:r>
          </a:p>
          <a:p>
            <a:r>
              <a:rPr lang="hu-HU" sz="1800" dirty="0"/>
              <a:t>Határozott</a:t>
            </a:r>
          </a:p>
          <a:p>
            <a:r>
              <a:rPr lang="hu-HU" sz="1800" dirty="0"/>
              <a:t>Őszinte</a:t>
            </a:r>
          </a:p>
          <a:p>
            <a:r>
              <a:rPr lang="hu-HU" sz="1800" dirty="0">
                <a:solidFill>
                  <a:srgbClr val="00B0F0"/>
                </a:solidFill>
              </a:rPr>
              <a:t>Tapasztalat</a:t>
            </a:r>
          </a:p>
          <a:p>
            <a:r>
              <a:rPr lang="hu-HU" sz="1800" dirty="0" smtClean="0"/>
              <a:t>Kommunikáció</a:t>
            </a:r>
          </a:p>
          <a:p>
            <a:r>
              <a:rPr lang="hu-HU" sz="1800" dirty="0"/>
              <a:t>Vélemény</a:t>
            </a:r>
          </a:p>
          <a:p>
            <a:r>
              <a:rPr lang="hu-HU" sz="1800" dirty="0"/>
              <a:t>Pozitív </a:t>
            </a:r>
          </a:p>
          <a:p>
            <a:r>
              <a:rPr lang="hu-HU" sz="1800" dirty="0">
                <a:solidFill>
                  <a:srgbClr val="FFFF00"/>
                </a:solidFill>
              </a:rPr>
              <a:t>Készség</a:t>
            </a:r>
          </a:p>
          <a:p>
            <a:r>
              <a:rPr lang="hu-HU" sz="1800" dirty="0" smtClean="0">
                <a:solidFill>
                  <a:srgbClr val="FFFF00"/>
                </a:solidFill>
              </a:rPr>
              <a:t>Képesség</a:t>
            </a:r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r>
              <a:rPr lang="hu-HU" sz="1800" dirty="0" smtClean="0"/>
              <a:t>Tanulás</a:t>
            </a:r>
            <a:endParaRPr lang="hu-HU" sz="1800" dirty="0"/>
          </a:p>
          <a:p>
            <a:r>
              <a:rPr lang="hu-HU" sz="1800" dirty="0">
                <a:solidFill>
                  <a:srgbClr val="92D050"/>
                </a:solidFill>
              </a:rPr>
              <a:t>Fogékony</a:t>
            </a:r>
          </a:p>
          <a:p>
            <a:r>
              <a:rPr lang="hu-HU" sz="1800" dirty="0"/>
              <a:t>Kapcsolat</a:t>
            </a:r>
          </a:p>
          <a:p>
            <a:r>
              <a:rPr lang="hu-HU" sz="1800" dirty="0"/>
              <a:t>Kreatív </a:t>
            </a:r>
          </a:p>
          <a:p>
            <a:r>
              <a:rPr lang="hu-HU" sz="1800" dirty="0"/>
              <a:t>Szorgalom</a:t>
            </a:r>
          </a:p>
          <a:p>
            <a:r>
              <a:rPr lang="hu-HU" sz="1800" dirty="0" smtClean="0"/>
              <a:t>Rugalmas</a:t>
            </a:r>
            <a:endParaRPr lang="hu-HU" sz="1800" dirty="0"/>
          </a:p>
          <a:p>
            <a:r>
              <a:rPr lang="hu-HU" sz="1800" dirty="0" err="1"/>
              <a:t>Up-to-date</a:t>
            </a:r>
            <a:endParaRPr lang="hu-HU" sz="1800" dirty="0"/>
          </a:p>
          <a:p>
            <a:r>
              <a:rPr lang="hu-HU" sz="1800" dirty="0">
                <a:solidFill>
                  <a:srgbClr val="92D050"/>
                </a:solidFill>
              </a:rPr>
              <a:t>Érdeklődő</a:t>
            </a:r>
            <a:r>
              <a:rPr lang="hu-HU" sz="1600" dirty="0">
                <a:solidFill>
                  <a:srgbClr val="92D050"/>
                </a:solidFill>
              </a:rPr>
              <a:t> </a:t>
            </a:r>
          </a:p>
          <a:p>
            <a:endParaRPr lang="hu-HU" sz="1600" dirty="0"/>
          </a:p>
          <a:p>
            <a:pPr marL="0" indent="0">
              <a:buNone/>
            </a:pPr>
            <a:r>
              <a:rPr lang="hu-HU" sz="2000" b="1" dirty="0" smtClean="0">
                <a:solidFill>
                  <a:srgbClr val="FFFF00"/>
                </a:solidFill>
              </a:rPr>
              <a:t>Puha feltételek dominánsak (személyiség, vö. feltáró kutatás)</a:t>
            </a:r>
            <a:endParaRPr lang="hu-HU" sz="2000" b="1" dirty="0">
              <a:solidFill>
                <a:srgbClr val="FFFF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BA2DA-5889-4A73-B341-6B79CB0107D2}" type="datetime1">
              <a:rPr lang="hu-HU" smtClean="0"/>
              <a:pPr>
                <a:defRPr/>
              </a:pPr>
              <a:t>2014.04.01.</a:t>
            </a:fld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926661-D829-4A33-8BF4-92E2783D48B6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72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800" dirty="0">
                <a:solidFill>
                  <a:srgbClr val="E5E5FF"/>
                </a:solidFill>
              </a:rPr>
              <a:t>Vezetői – dolgozói vélemények összevetése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Miben látja a mentori munka előnyeit és hátrányait?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536504"/>
          </a:xfrm>
        </p:spPr>
        <p:txBody>
          <a:bodyPr/>
          <a:lstStyle/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FF"/>
                </a:solidFill>
              </a:rPr>
              <a:t>Tudás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00B0F0"/>
                </a:solidFill>
              </a:rPr>
              <a:t>Visszacsatolás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FF"/>
                </a:solidFill>
              </a:rPr>
              <a:t>Folyamatos rálátás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92D050"/>
                </a:solidFill>
              </a:rPr>
              <a:t>Teljesítmény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FF"/>
                </a:solidFill>
              </a:rPr>
              <a:t>Perspektíva 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FF"/>
                </a:solidFill>
              </a:rPr>
              <a:t>Tapasztalat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C000"/>
                </a:solidFill>
              </a:rPr>
              <a:t>Átadás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00"/>
                </a:solidFill>
              </a:rPr>
              <a:t>Minőség</a:t>
            </a:r>
          </a:p>
          <a:p>
            <a:pPr lvl="0">
              <a:buClr>
                <a:srgbClr val="FFCC00"/>
              </a:buClr>
            </a:pPr>
            <a:r>
              <a:rPr lang="hu-HU" dirty="0" smtClean="0">
                <a:solidFill>
                  <a:srgbClr val="FFFFFF"/>
                </a:solidFill>
              </a:rPr>
              <a:t>Megkönnyíti</a:t>
            </a:r>
          </a:p>
          <a:p>
            <a:pPr marL="0" lvl="0" indent="0" algn="ctr">
              <a:buClr>
                <a:srgbClr val="FFCC00"/>
              </a:buClr>
              <a:buNone/>
            </a:pPr>
            <a:r>
              <a:rPr lang="hu-HU" b="1" dirty="0" smtClean="0">
                <a:solidFill>
                  <a:srgbClr val="FFFF00"/>
                </a:solidFill>
              </a:rPr>
              <a:t>Hátránya nincs </a:t>
            </a:r>
            <a:endParaRPr lang="hu-HU" b="1" dirty="0">
              <a:solidFill>
                <a:srgbClr val="FFFF00"/>
              </a:solidFill>
            </a:endParaRP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999802"/>
          </a:xfrm>
        </p:spPr>
        <p:txBody>
          <a:bodyPr/>
          <a:lstStyle/>
          <a:p>
            <a:r>
              <a:rPr lang="hu-HU" sz="2000" dirty="0">
                <a:solidFill>
                  <a:srgbClr val="FFFFFF"/>
                </a:solidFill>
              </a:rPr>
              <a:t>Melyek azok a tulajdonságok, viselkedés, amelyek gátolják a mentori munkát?</a:t>
            </a:r>
            <a:endParaRPr lang="hu-HU" sz="20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4041775" cy="4281339"/>
          </a:xfrm>
        </p:spPr>
        <p:txBody>
          <a:bodyPr/>
          <a:lstStyle/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C000"/>
                </a:solidFill>
              </a:rPr>
              <a:t>Kommunikációs problémák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FF"/>
                </a:solidFill>
              </a:rPr>
              <a:t>Türelmetlenség 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00"/>
                </a:solidFill>
              </a:rPr>
              <a:t>Pontatlanság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FF"/>
                </a:solidFill>
              </a:rPr>
              <a:t>Önzés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00B0F0"/>
                </a:solidFill>
              </a:rPr>
              <a:t>Elutasító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FF"/>
                </a:solidFill>
              </a:rPr>
              <a:t>Stressz</a:t>
            </a:r>
          </a:p>
          <a:p>
            <a:pPr lvl="0">
              <a:buClr>
                <a:srgbClr val="FFCC00"/>
              </a:buClr>
            </a:pPr>
            <a:r>
              <a:rPr lang="hu-HU" dirty="0">
                <a:solidFill>
                  <a:srgbClr val="FFFFFF"/>
                </a:solidFill>
              </a:rPr>
              <a:t>Rossz magatartás</a:t>
            </a:r>
          </a:p>
          <a:p>
            <a:pPr lvl="0">
              <a:buClr>
                <a:srgbClr val="FFCC00"/>
              </a:buClr>
            </a:pPr>
            <a:r>
              <a:rPr lang="hu-HU" dirty="0" smtClean="0">
                <a:solidFill>
                  <a:srgbClr val="92D050"/>
                </a:solidFill>
              </a:rPr>
              <a:t>Lustaság </a:t>
            </a:r>
            <a:endParaRPr lang="hu-HU" dirty="0">
              <a:solidFill>
                <a:srgbClr val="92D050"/>
              </a:solidFill>
            </a:endParaRPr>
          </a:p>
          <a:p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BA2DA-5889-4A73-B341-6B79CB0107D2}" type="datetime1">
              <a:rPr lang="hu-HU" smtClean="0"/>
              <a:pPr>
                <a:defRPr/>
              </a:pPr>
              <a:t>2014.04.01.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926661-D829-4A33-8BF4-92E2783D48B6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1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hu-HU" sz="3200" dirty="0" smtClean="0"/>
              <a:t>Összegzés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616575"/>
          </a:xfrm>
        </p:spPr>
        <p:txBody>
          <a:bodyPr/>
          <a:lstStyle/>
          <a:p>
            <a:pPr>
              <a:defRPr/>
            </a:pPr>
            <a:r>
              <a:rPr lang="hu-HU" sz="2200" dirty="0" smtClean="0"/>
              <a:t>A mentori munka szükségszerűsége egyértelműen alátámasztott.</a:t>
            </a:r>
          </a:p>
          <a:p>
            <a:pPr>
              <a:defRPr/>
            </a:pPr>
            <a:r>
              <a:rPr lang="hu-HU" sz="2200" dirty="0" smtClean="0"/>
              <a:t>A vezetői és munkatársi vélemények összecsengenek, sok esetben kiegészítik egymást.</a:t>
            </a:r>
          </a:p>
          <a:p>
            <a:pPr>
              <a:defRPr/>
            </a:pPr>
            <a:r>
              <a:rPr lang="hu-HU" sz="2200" dirty="0" smtClean="0"/>
              <a:t>Sürgető tennivaló a vállalati gyakorlat szélesítése. (Kiépíteni, ahol csak lehet, ne csak a klasszikus területeken legyen gyakorlat.)</a:t>
            </a:r>
          </a:p>
          <a:p>
            <a:pPr>
              <a:defRPr/>
            </a:pPr>
            <a:r>
              <a:rPr lang="hu-HU" sz="2200" dirty="0" smtClean="0"/>
              <a:t>A szemléletben változásra van szükség:</a:t>
            </a:r>
          </a:p>
          <a:p>
            <a:pPr marL="400050" lvl="1" indent="0">
              <a:buNone/>
              <a:defRPr/>
            </a:pPr>
            <a:r>
              <a:rPr lang="hu-HU" sz="2000" dirty="0" smtClean="0">
                <a:effectLst/>
              </a:rPr>
              <a:t>Ne csak formalitás legyen, hanem valós tudásmegosztás. (Informális elvárások  is megfogalmazódnak., </a:t>
            </a:r>
            <a:r>
              <a:rPr lang="hu-HU" sz="2000" dirty="0" err="1" smtClean="0">
                <a:effectLst/>
              </a:rPr>
              <a:t>lsd</a:t>
            </a:r>
            <a:r>
              <a:rPr lang="hu-HU" sz="2000" dirty="0" smtClean="0">
                <a:effectLst/>
              </a:rPr>
              <a:t>. kemény és puha jellemzők</a:t>
            </a:r>
            <a:r>
              <a:rPr lang="hu-HU" sz="2000" dirty="0" smtClean="0">
                <a:effectLst/>
              </a:rPr>
              <a:t>)</a:t>
            </a:r>
          </a:p>
          <a:p>
            <a:pPr>
              <a:defRPr/>
            </a:pPr>
            <a:r>
              <a:rPr lang="hu-HU" sz="2200" dirty="0" smtClean="0">
                <a:effectLst/>
              </a:rPr>
              <a:t>Nem kapcsolódik össze tudatosan  TM gondolkodással</a:t>
            </a:r>
            <a:r>
              <a:rPr lang="hu-HU" sz="2400" dirty="0" smtClean="0">
                <a:effectLst/>
              </a:rPr>
              <a:t>.</a:t>
            </a:r>
            <a:r>
              <a:rPr lang="hu-HU" sz="2400" dirty="0" smtClean="0">
                <a:effectLst/>
              </a:rPr>
              <a:t> </a:t>
            </a:r>
            <a:endParaRPr lang="hu-HU" sz="2400" dirty="0" smtClean="0">
              <a:effectLst/>
            </a:endParaRPr>
          </a:p>
          <a:p>
            <a:pPr marL="0" indent="0">
              <a:buNone/>
              <a:defRPr/>
            </a:pPr>
            <a:endParaRPr lang="hu-HU" sz="2200" dirty="0" smtClean="0"/>
          </a:p>
          <a:p>
            <a:pPr marL="0" indent="0">
              <a:buNone/>
              <a:defRPr/>
            </a:pPr>
            <a:r>
              <a:rPr lang="hu-HU" sz="2400" b="1" dirty="0" smtClean="0"/>
              <a:t>További kutatási irány:</a:t>
            </a:r>
            <a:endParaRPr lang="hu-HU" sz="2400" b="1" dirty="0"/>
          </a:p>
          <a:p>
            <a:pPr marL="285750">
              <a:defRPr/>
            </a:pPr>
            <a:r>
              <a:rPr lang="hu-HU" sz="2200" dirty="0" smtClean="0"/>
              <a:t>Nemzetközi gyakorlattal összehasonlítás (meglévő adatbázis feldolgozása, bővítése).</a:t>
            </a:r>
          </a:p>
          <a:p>
            <a:pPr marL="285750">
              <a:defRPr/>
            </a:pPr>
            <a:r>
              <a:rPr lang="hu-HU" sz="2200" dirty="0" smtClean="0"/>
              <a:t>Tapasztalatok </a:t>
            </a:r>
            <a:r>
              <a:rPr lang="hu-HU" sz="2200" dirty="0" smtClean="0"/>
              <a:t>megosztása, jó gyakorlatok átvétele.</a:t>
            </a:r>
            <a:endParaRPr lang="hu-HU" sz="2200" dirty="0" smtClean="0"/>
          </a:p>
          <a:p>
            <a:pPr>
              <a:defRPr/>
            </a:pPr>
            <a:endParaRPr lang="hu-HU" sz="2400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  <p:sp>
        <p:nvSpPr>
          <p:cNvPr id="2253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E7AB0-1876-4D82-8E60-AD61D37D74E2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22533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3420E0-D03D-4BE5-A317-B68576BB97F8}" type="slidenum">
              <a:rPr lang="hu-HU" altLang="hu-HU" smtClean="0"/>
              <a:pPr eaLnBrk="1" hangingPunct="1"/>
              <a:t>43</a:t>
            </a:fld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hu-HU" sz="3600" dirty="0" smtClean="0"/>
              <a:t>Következtetések, javaslatok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hu-HU" sz="2600" dirty="0" smtClean="0"/>
              <a:t>A mentori rendszert a </a:t>
            </a:r>
            <a:r>
              <a:rPr lang="hu-HU" sz="2600" dirty="0" err="1" smtClean="0"/>
              <a:t>tacit</a:t>
            </a:r>
            <a:r>
              <a:rPr lang="hu-HU" sz="2600" dirty="0" smtClean="0"/>
              <a:t> tudás átadás alap eszközévé tenni</a:t>
            </a:r>
            <a:r>
              <a:rPr lang="hu-HU" sz="2600" dirty="0" smtClean="0"/>
              <a:t>. (Tudatos TM)</a:t>
            </a:r>
            <a:endParaRPr lang="hu-HU" sz="2600" dirty="0" smtClean="0"/>
          </a:p>
          <a:p>
            <a:pPr>
              <a:defRPr/>
            </a:pPr>
            <a:r>
              <a:rPr lang="hu-HU" sz="2600" dirty="0" smtClean="0"/>
              <a:t>Minden munkahelyen teret adni, és alkalmazásuk feltételeit kialakítani</a:t>
            </a:r>
            <a:r>
              <a:rPr lang="hu-HU" sz="2600" dirty="0" smtClean="0"/>
              <a:t>. (</a:t>
            </a:r>
            <a:r>
              <a:rPr lang="hu-HU" sz="2600" dirty="0"/>
              <a:t>Rangot adni, </a:t>
            </a:r>
            <a:r>
              <a:rPr lang="hu-HU" sz="2600" dirty="0" smtClean="0"/>
              <a:t>mentorokat </a:t>
            </a:r>
            <a:r>
              <a:rPr lang="hu-HU" sz="2600" dirty="0"/>
              <a:t>képezni és munkájukat elismerni. )</a:t>
            </a:r>
            <a:endParaRPr lang="hu-HU" sz="2600" dirty="0" smtClean="0"/>
          </a:p>
          <a:p>
            <a:pPr>
              <a:defRPr/>
            </a:pPr>
            <a:r>
              <a:rPr lang="hu-HU" sz="2600" dirty="0" smtClean="0"/>
              <a:t>Hallgatókat és kollégákat is tájékoztatni</a:t>
            </a:r>
            <a:r>
              <a:rPr lang="hu-HU" sz="2600" dirty="0" smtClean="0"/>
              <a:t>. (Felmenő rendszerben, és </a:t>
            </a:r>
            <a:r>
              <a:rPr lang="hu-HU" sz="2600" dirty="0"/>
              <a:t>a felsőoktatásban is helyet biztosítani </a:t>
            </a:r>
            <a:r>
              <a:rPr lang="hu-HU" sz="2600" dirty="0" smtClean="0"/>
              <a:t>számára.)</a:t>
            </a:r>
            <a:endParaRPr lang="hu-HU" sz="2600" dirty="0" smtClean="0"/>
          </a:p>
          <a:p>
            <a:pPr>
              <a:defRPr/>
            </a:pPr>
            <a:r>
              <a:rPr lang="hu-HU" sz="2600" dirty="0" smtClean="0"/>
              <a:t>Közös </a:t>
            </a:r>
            <a:r>
              <a:rPr lang="hu-HU" sz="2600" dirty="0" smtClean="0"/>
              <a:t>platformok a tapasztalatok átadására (explicit és </a:t>
            </a:r>
            <a:r>
              <a:rPr lang="hu-HU" sz="2600" dirty="0" err="1" smtClean="0"/>
              <a:t>tacit</a:t>
            </a:r>
            <a:r>
              <a:rPr lang="hu-HU" sz="2600" dirty="0" smtClean="0"/>
              <a:t> tudás megosztás) elmélet és gyakorlat képviselői részvételével.</a:t>
            </a:r>
          </a:p>
          <a:p>
            <a:pPr>
              <a:defRPr/>
            </a:pPr>
            <a:r>
              <a:rPr lang="hu-HU" sz="2600" dirty="0" smtClean="0"/>
              <a:t>A tájékozatlanságot megszüntetni</a:t>
            </a:r>
            <a:r>
              <a:rPr lang="hu-HU" sz="2600" dirty="0" smtClean="0"/>
              <a:t>. (</a:t>
            </a:r>
            <a:r>
              <a:rPr lang="hu-HU" sz="2600" dirty="0" err="1" smtClean="0"/>
              <a:t>coach</a:t>
            </a:r>
            <a:r>
              <a:rPr lang="hu-HU" sz="2600" dirty="0" smtClean="0"/>
              <a:t> – mentor, </a:t>
            </a:r>
            <a:r>
              <a:rPr lang="hu-HU" sz="2600" dirty="0" err="1" smtClean="0"/>
              <a:t>stb</a:t>
            </a:r>
            <a:r>
              <a:rPr lang="hu-HU" sz="2600" dirty="0" smtClean="0"/>
              <a:t>)</a:t>
            </a:r>
            <a:endParaRPr lang="hu-HU" sz="2600" dirty="0" smtClean="0"/>
          </a:p>
          <a:p>
            <a:pPr>
              <a:defRPr/>
            </a:pPr>
            <a:endParaRPr lang="hu-HU" dirty="0"/>
          </a:p>
        </p:txBody>
      </p:sp>
      <p:sp>
        <p:nvSpPr>
          <p:cNvPr id="23556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8CC22-A562-4449-AD4C-7A219C449A18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23557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463555-AED5-4FCA-B2A0-24097B7A0A6D}" type="slidenum">
              <a:rPr lang="hu-HU" altLang="hu-HU" smtClean="0"/>
              <a:pPr eaLnBrk="1" hangingPunct="1"/>
              <a:t>44</a:t>
            </a:fld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751E8-5595-4E65-9E24-B64371869ECF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24579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03B276-5297-4B4B-AC1A-F73B866E1797}" type="slidenum">
              <a:rPr lang="hu-HU" altLang="hu-HU" smtClean="0"/>
              <a:pPr eaLnBrk="1" hangingPunct="1"/>
              <a:t>45</a:t>
            </a:fld>
            <a:endParaRPr lang="hu-HU" altLang="hu-HU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dirty="0" smtClean="0"/>
              <a:t>		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3600" b="1" dirty="0" smtClean="0"/>
              <a:t>„Szánalmas az a tanítvány, aki nem múlja felül mesterét”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b="1" dirty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hu-HU" sz="1800" b="1" dirty="0" smtClean="0"/>
              <a:t>Leonardo da Vinci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b="1" dirty="0" smtClean="0"/>
              <a:t>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b="1" dirty="0" smtClean="0"/>
              <a:t>			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31222"/>
            <a:ext cx="2424710" cy="22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B2D0E6-01CA-42D5-9D88-92BC7DB8AC50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25603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2F8EA-6543-42B6-87C3-B18DBD0C9F78}" type="slidenum">
              <a:rPr lang="hu-HU" altLang="hu-HU" smtClean="0"/>
              <a:pPr eaLnBrk="1" hangingPunct="1"/>
              <a:t>46</a:t>
            </a:fld>
            <a:endParaRPr lang="hu-HU" altLang="hu-HU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8229600" cy="9350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4400" b="1" dirty="0" smtClean="0"/>
              <a:t>Köszönöm szépen a figyelmet!</a:t>
            </a:r>
            <a:endParaRPr lang="en-US" sz="4400" b="1" dirty="0" smtClean="0"/>
          </a:p>
        </p:txBody>
      </p:sp>
      <p:pic>
        <p:nvPicPr>
          <p:cNvPr id="25605" name="Ké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28797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hu-HU" sz="3200" dirty="0" smtClean="0"/>
              <a:t>A mentori rendszer, mint jól bevált gyakorlat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dirty="0"/>
              <a:t>Mentór </a:t>
            </a:r>
            <a:r>
              <a:rPr lang="hu-HU" dirty="0" smtClean="0"/>
              <a:t>tulajdonságai: </a:t>
            </a:r>
            <a:r>
              <a:rPr lang="hu-HU" sz="2400" dirty="0" smtClean="0"/>
              <a:t>(</a:t>
            </a:r>
            <a:r>
              <a:rPr lang="hu-HU" sz="2400" dirty="0"/>
              <a:t>Homérosz után)</a:t>
            </a:r>
          </a:p>
          <a:p>
            <a:pPr>
              <a:defRPr/>
            </a:pPr>
            <a:r>
              <a:rPr lang="hu-HU" sz="2400" dirty="0" smtClean="0">
                <a:solidFill>
                  <a:srgbClr val="FFCC00"/>
                </a:solidFill>
              </a:rPr>
              <a:t>Élettapasztalat</a:t>
            </a:r>
          </a:p>
          <a:p>
            <a:pPr>
              <a:defRPr/>
            </a:pPr>
            <a:r>
              <a:rPr lang="hu-H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Szakmai </a:t>
            </a:r>
            <a:r>
              <a:rPr lang="hu-H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tekintély</a:t>
            </a:r>
          </a:p>
          <a:p>
            <a:pPr>
              <a:defRPr/>
            </a:pPr>
            <a:r>
              <a:rPr lang="hu-HU" sz="2400" dirty="0">
                <a:solidFill>
                  <a:srgbClr val="00B0F0"/>
                </a:solidFill>
                <a:effectLst/>
              </a:rPr>
              <a:t>Széles és aktívan működtetett </a:t>
            </a:r>
            <a:r>
              <a:rPr lang="hu-HU" sz="2400" dirty="0" smtClean="0">
                <a:solidFill>
                  <a:srgbClr val="00B0F0"/>
                </a:solidFill>
                <a:effectLst/>
              </a:rPr>
              <a:t>kapcsolatrendszer</a:t>
            </a:r>
          </a:p>
          <a:p>
            <a:pPr>
              <a:defRPr/>
            </a:pPr>
            <a:r>
              <a:rPr lang="hu-HU" sz="2400" dirty="0">
                <a:solidFill>
                  <a:srgbClr val="92D050"/>
                </a:solidFill>
                <a:effectLst/>
              </a:rPr>
              <a:t>A tudás átadásának és akarásának a képessége</a:t>
            </a:r>
          </a:p>
          <a:p>
            <a:pPr>
              <a:defRPr/>
            </a:pPr>
            <a:r>
              <a:rPr lang="hu-HU" sz="2400" dirty="0" smtClean="0"/>
              <a:t>Idősek </a:t>
            </a:r>
            <a:r>
              <a:rPr lang="hu-HU" sz="2400" dirty="0"/>
              <a:t>tisztelete</a:t>
            </a:r>
          </a:p>
          <a:p>
            <a:pPr>
              <a:defRPr/>
            </a:pPr>
            <a:r>
              <a:rPr lang="hu-HU" sz="2400" dirty="0" smtClean="0">
                <a:effectLst/>
              </a:rPr>
              <a:t>Konfliktuskezelési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2400" dirty="0">
                <a:effectLst/>
              </a:rPr>
              <a:t>	</a:t>
            </a:r>
            <a:r>
              <a:rPr lang="hu-HU" sz="2400" dirty="0" smtClean="0">
                <a:effectLst/>
              </a:rPr>
              <a:t>képesség 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26000" y="1125538"/>
            <a:ext cx="3884613" cy="53276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dirty="0"/>
              <a:t>Mentor </a:t>
            </a:r>
            <a:r>
              <a:rPr lang="hu-HU" dirty="0" smtClean="0"/>
              <a:t>kiválasztása ma:</a:t>
            </a:r>
          </a:p>
          <a:p>
            <a:pPr>
              <a:defRPr/>
            </a:pPr>
            <a:r>
              <a:rPr lang="hu-HU" sz="2400" dirty="0" smtClean="0">
                <a:solidFill>
                  <a:srgbClr val="FFCC00"/>
                </a:solidFill>
              </a:rPr>
              <a:t>Korábbi szakmai életútja</a:t>
            </a:r>
          </a:p>
          <a:p>
            <a:pPr>
              <a:defRPr/>
            </a:pPr>
            <a:r>
              <a:rPr lang="hu-H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Szakmai elfogadottság</a:t>
            </a:r>
          </a:p>
          <a:p>
            <a:pPr>
              <a:defRPr/>
            </a:pPr>
            <a:r>
              <a:rPr lang="hu-HU" sz="2400" dirty="0" smtClean="0">
                <a:solidFill>
                  <a:srgbClr val="00B0F0"/>
                </a:solidFill>
              </a:rPr>
              <a:t>Kapcsolatok minősége</a:t>
            </a:r>
          </a:p>
          <a:p>
            <a:pPr>
              <a:defRPr/>
            </a:pPr>
            <a:r>
              <a:rPr lang="hu-HU" sz="2400" dirty="0" smtClean="0">
                <a:solidFill>
                  <a:srgbClr val="92D050"/>
                </a:solidFill>
              </a:rPr>
              <a:t>Feladatokkal történő azonosulás</a:t>
            </a:r>
          </a:p>
          <a:p>
            <a:pPr>
              <a:defRPr/>
            </a:pPr>
            <a:r>
              <a:rPr lang="hu-HU" sz="2400" dirty="0" smtClean="0">
                <a:solidFill>
                  <a:srgbClr val="92D050"/>
                </a:solidFill>
              </a:rPr>
              <a:t>Tanulási hajlandóság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hu-HU" dirty="0" smtClean="0">
                <a:solidFill>
                  <a:srgbClr val="FFFF00"/>
                </a:solidFill>
              </a:rPr>
              <a:t>    Mentor és </a:t>
            </a:r>
            <a:r>
              <a:rPr lang="hu-HU" dirty="0" err="1" smtClean="0">
                <a:solidFill>
                  <a:srgbClr val="FFFF00"/>
                </a:solidFill>
              </a:rPr>
              <a:t>mentorált</a:t>
            </a:r>
            <a:r>
              <a:rPr lang="hu-HU" dirty="0" smtClean="0">
                <a:solidFill>
                  <a:srgbClr val="FFFF00"/>
                </a:solidFill>
              </a:rPr>
              <a:t>   kapcsolata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8197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0FB9E2-72F9-40B0-8BD6-5D1624FBE68A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8198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8514C7-188C-46B5-BDC5-C130B5D4EA07}" type="slidenum">
              <a:rPr lang="hu-HU" altLang="hu-HU" smtClean="0"/>
              <a:pPr eaLnBrk="1" hangingPunct="1"/>
              <a:t>5</a:t>
            </a:fld>
            <a:endParaRPr lang="hu-HU" altLang="hu-HU" smtClean="0"/>
          </a:p>
        </p:txBody>
      </p:sp>
      <p:sp>
        <p:nvSpPr>
          <p:cNvPr id="7" name="Lefelé nyíl 6"/>
          <p:cNvSpPr/>
          <p:nvPr/>
        </p:nvSpPr>
        <p:spPr>
          <a:xfrm>
            <a:off x="6588125" y="4368800"/>
            <a:ext cx="360363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3924300" y="1196975"/>
            <a:ext cx="5762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1760860" cy="154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hu-HU" sz="3200" dirty="0" smtClean="0"/>
              <a:t>A mentori rendszer, mint jól bevált gyakorlat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8291513" cy="51117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dirty="0" smtClean="0"/>
              <a:t>A sikeres </a:t>
            </a:r>
            <a:r>
              <a:rPr lang="hu-HU" dirty="0" err="1" smtClean="0"/>
              <a:t>mentorálás</a:t>
            </a:r>
            <a:r>
              <a:rPr lang="hu-HU" dirty="0" smtClean="0"/>
              <a:t> feltételei:</a:t>
            </a:r>
          </a:p>
          <a:p>
            <a:pPr>
              <a:defRPr/>
            </a:pPr>
            <a:r>
              <a:rPr lang="hu-HU" dirty="0" smtClean="0"/>
              <a:t>Kölcsönös elfogadottság,</a:t>
            </a:r>
          </a:p>
          <a:p>
            <a:pPr>
              <a:defRPr/>
            </a:pPr>
            <a:r>
              <a:rPr lang="hu-HU" dirty="0" smtClean="0">
                <a:effectLst/>
              </a:rPr>
              <a:t>„Az elfogadottságot</a:t>
            </a:r>
            <a:r>
              <a:rPr lang="hu-HU" dirty="0">
                <a:effectLst/>
              </a:rPr>
              <a:t>” folyamattá tesszük</a:t>
            </a:r>
            <a:r>
              <a:rPr lang="hu-HU" dirty="0" smtClean="0">
                <a:effectLst/>
              </a:rPr>
              <a:t>, partnerséget alakítunk ki,</a:t>
            </a:r>
          </a:p>
          <a:p>
            <a:pPr>
              <a:defRPr/>
            </a:pPr>
            <a:r>
              <a:rPr lang="hu-HU" dirty="0" smtClean="0">
                <a:effectLst/>
              </a:rPr>
              <a:t>Elkötelezett sikerorientáltság.</a:t>
            </a:r>
          </a:p>
          <a:p>
            <a:pPr>
              <a:defRPr/>
            </a:pPr>
            <a:endParaRPr lang="hu-HU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u-HU" dirty="0" smtClean="0">
                <a:effectLst/>
              </a:rPr>
              <a:t>     Mentori feladatkörök:</a:t>
            </a:r>
            <a:endParaRPr lang="hu-HU" dirty="0">
              <a:effectLst/>
            </a:endParaRPr>
          </a:p>
          <a:p>
            <a:pPr marL="1257300" lvl="3" indent="0">
              <a:buFont typeface="Wingdings" pitchFamily="2" charset="2"/>
              <a:buNone/>
              <a:defRPr/>
            </a:pPr>
            <a:r>
              <a:rPr lang="hu-HU" sz="2400" dirty="0" smtClean="0">
                <a:effectLst/>
              </a:rPr>
              <a:t>	</a:t>
            </a:r>
            <a:r>
              <a:rPr lang="hu-HU" sz="2400" dirty="0" smtClean="0">
                <a:solidFill>
                  <a:srgbClr val="FFFF00"/>
                </a:solidFill>
                <a:effectLst/>
              </a:rPr>
              <a:t>Szakszerűség</a:t>
            </a:r>
          </a:p>
          <a:p>
            <a:pPr marL="1257300" lvl="3" indent="0"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rgbClr val="FFFF00"/>
                </a:solidFill>
                <a:effectLst/>
              </a:rPr>
              <a:t>	Céltudat</a:t>
            </a:r>
          </a:p>
          <a:p>
            <a:pPr marL="1257300" lvl="3" indent="0"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rgbClr val="FFFF00"/>
                </a:solidFill>
                <a:effectLst/>
              </a:rPr>
              <a:t>	Life </a:t>
            </a:r>
            <a:r>
              <a:rPr lang="hu-HU" sz="2400" dirty="0" err="1" smtClean="0">
                <a:solidFill>
                  <a:srgbClr val="FFFF00"/>
                </a:solidFill>
                <a:effectLst/>
              </a:rPr>
              <a:t>long</a:t>
            </a:r>
            <a:r>
              <a:rPr lang="hu-HU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effectLst/>
              </a:rPr>
              <a:t>learning</a:t>
            </a:r>
            <a:endParaRPr lang="hu-HU" sz="24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9220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FA0CA3-930F-426A-BE72-3F6FB39DDDF2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9221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8FC8D6-902F-4403-9CCB-C5772C43341F}" type="slidenum">
              <a:rPr lang="hu-HU" altLang="hu-HU" smtClean="0"/>
              <a:pPr eaLnBrk="1" hangingPunct="1"/>
              <a:t>6</a:t>
            </a:fld>
            <a:endParaRPr lang="hu-HU" altLang="hu-HU" smtClean="0"/>
          </a:p>
        </p:txBody>
      </p:sp>
      <p:sp>
        <p:nvSpPr>
          <p:cNvPr id="7" name="Lefelé nyíl 6"/>
          <p:cNvSpPr/>
          <p:nvPr/>
        </p:nvSpPr>
        <p:spPr>
          <a:xfrm>
            <a:off x="2268538" y="3733800"/>
            <a:ext cx="64770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223" name="Ké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601938" cy="18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hu-HU" sz="3200" dirty="0" smtClean="0"/>
              <a:t>Gyakorlati 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545286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sz="2800" b="1" dirty="0" smtClean="0">
                <a:solidFill>
                  <a:srgbClr val="FFFF00"/>
                </a:solidFill>
              </a:rPr>
              <a:t>Feltáró kutatások: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2800" dirty="0" smtClean="0"/>
              <a:t>Felsőoktatási intézmények hallgatói</a:t>
            </a:r>
          </a:p>
          <a:p>
            <a:pPr lvl="1">
              <a:defRPr/>
            </a:pPr>
            <a:r>
              <a:rPr lang="hu-HU" sz="2200" dirty="0" smtClean="0"/>
              <a:t>Tanár </a:t>
            </a:r>
          </a:p>
          <a:p>
            <a:pPr lvl="1">
              <a:defRPr/>
            </a:pPr>
            <a:r>
              <a:rPr lang="hu-HU" sz="2200" dirty="0" smtClean="0"/>
              <a:t>Közgazda</a:t>
            </a:r>
          </a:p>
          <a:p>
            <a:pPr lvl="1">
              <a:defRPr/>
            </a:pPr>
            <a:r>
              <a:rPr lang="hu-HU" sz="2200" dirty="0" smtClean="0"/>
              <a:t>Mérnök</a:t>
            </a:r>
          </a:p>
          <a:p>
            <a:pPr lvl="1">
              <a:defRPr/>
            </a:pPr>
            <a:r>
              <a:rPr lang="hu-HU" sz="2200" dirty="0" smtClean="0"/>
              <a:t>Zenész</a:t>
            </a:r>
          </a:p>
          <a:p>
            <a:pPr lvl="1">
              <a:defRPr/>
            </a:pPr>
            <a:r>
              <a:rPr lang="hu-HU" sz="2200" dirty="0" smtClean="0"/>
              <a:t>Jogász</a:t>
            </a:r>
          </a:p>
          <a:p>
            <a:pPr lvl="1">
              <a:defRPr/>
            </a:pPr>
            <a:r>
              <a:rPr lang="hu-HU" sz="2200" dirty="0" smtClean="0"/>
              <a:t>Informatikus</a:t>
            </a:r>
          </a:p>
          <a:p>
            <a:pPr lvl="1">
              <a:defRPr/>
            </a:pPr>
            <a:r>
              <a:rPr lang="hu-HU" sz="2200" dirty="0" err="1" smtClean="0"/>
              <a:t>Andragógus</a:t>
            </a:r>
            <a:r>
              <a:rPr lang="hu-HU" sz="2200" dirty="0" smtClean="0"/>
              <a:t> </a:t>
            </a:r>
          </a:p>
          <a:p>
            <a:pPr lvl="1">
              <a:defRPr/>
            </a:pPr>
            <a:r>
              <a:rPr lang="hu-HU" sz="2200" dirty="0" smtClean="0"/>
              <a:t>Egészségügyi szak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2800" dirty="0" smtClean="0"/>
              <a:t>Felső- és középfokú oktatási intézmények tanárai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2800" dirty="0" smtClean="0"/>
              <a:t>Működő gazdasági szervezetek mentorai, </a:t>
            </a:r>
            <a:r>
              <a:rPr lang="hu-HU" sz="2800" dirty="0" err="1" smtClean="0"/>
              <a:t>mentoráltjai</a:t>
            </a:r>
            <a:endParaRPr lang="hu-HU" sz="2800" dirty="0"/>
          </a:p>
          <a:p>
            <a:pPr marL="0" indent="0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  <p:sp>
        <p:nvSpPr>
          <p:cNvPr id="1024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DBF6E5-7075-4721-BB6E-7E9DAF07F791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10245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120ED-6D7B-477C-A956-7A40CFC8ED4B}" type="slidenum">
              <a:rPr lang="hu-HU" altLang="hu-HU" smtClean="0"/>
              <a:pPr eaLnBrk="1" hangingPunct="1"/>
              <a:t>7</a:t>
            </a:fld>
            <a:endParaRPr lang="hu-HU" altLang="hu-HU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295116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hu-HU" sz="3200" dirty="0" smtClean="0"/>
              <a:t>Gyakorlati vizsgálat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dirty="0" smtClean="0"/>
              <a:t>A vizsgálat célja:</a:t>
            </a:r>
          </a:p>
          <a:p>
            <a:pPr>
              <a:defRPr/>
            </a:pPr>
            <a:r>
              <a:rPr lang="hu-HU" sz="2800" dirty="0" smtClean="0"/>
              <a:t>Megtudni a hallgatók véleményét, elvárásait a mentorral, mentori munkával kapcsolatban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dirty="0" smtClean="0"/>
              <a:t>A vizsgálat módszere:</a:t>
            </a:r>
          </a:p>
          <a:p>
            <a:pPr>
              <a:defRPr/>
            </a:pPr>
            <a:r>
              <a:rPr lang="hu-HU" sz="2800" dirty="0" smtClean="0"/>
              <a:t>Kérdőíves felmérés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dirty="0" smtClean="0"/>
              <a:t>A vizsgálati minta: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dirty="0" smtClean="0"/>
              <a:t>	368 fő</a:t>
            </a:r>
            <a:endParaRPr lang="hu-HU" dirty="0"/>
          </a:p>
        </p:txBody>
      </p:sp>
      <p:sp>
        <p:nvSpPr>
          <p:cNvPr id="1126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591CA6-8A6A-465C-BD03-F6B695B5AD1F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11269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8B7C5B-33C9-4453-939E-B699571219E8}" type="slidenum">
              <a:rPr lang="hu-HU" altLang="hu-HU" smtClean="0"/>
              <a:pPr eaLnBrk="1" hangingPunct="1"/>
              <a:t>8</a:t>
            </a:fld>
            <a:endParaRPr lang="hu-HU" altLang="hu-HU" smtClean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27957"/>
              </p:ext>
            </p:extLst>
          </p:nvPr>
        </p:nvGraphicFramePr>
        <p:xfrm>
          <a:off x="5292080" y="2924944"/>
          <a:ext cx="2592288" cy="3786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452"/>
                <a:gridCol w="1047836"/>
              </a:tblGrid>
              <a:tr h="772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hallgató szakja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érintett létszám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gazdász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99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mérnök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145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jogász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36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informatikus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24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egészségügyi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13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zenész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</a:rPr>
                        <a:t>andragógus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tanár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44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hu-HU" sz="3200" dirty="0" smtClean="0"/>
              <a:t>Gyakorlati vizsgálat eredményei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60213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u-HU" dirty="0"/>
          </a:p>
          <a:p>
            <a:pPr marL="0" indent="0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u-HU" dirty="0"/>
          </a:p>
        </p:txBody>
      </p:sp>
      <p:sp>
        <p:nvSpPr>
          <p:cNvPr id="1229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E84B7A-B3A7-4820-88A0-C18506D0847F}" type="datetime1">
              <a:rPr lang="hu-HU" altLang="hu-HU" smtClean="0"/>
              <a:pPr eaLnBrk="1" hangingPunct="1"/>
              <a:t>2014.04.01.</a:t>
            </a:fld>
            <a:endParaRPr lang="hu-HU" altLang="hu-HU" smtClean="0"/>
          </a:p>
        </p:txBody>
      </p:sp>
      <p:sp>
        <p:nvSpPr>
          <p:cNvPr id="12293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E2016A-4DBC-4C17-A824-665F6A197357}" type="slidenum">
              <a:rPr lang="hu-HU" altLang="hu-HU" smtClean="0"/>
              <a:pPr eaLnBrk="1" hangingPunct="1"/>
              <a:t>9</a:t>
            </a:fld>
            <a:endParaRPr lang="hu-HU" altLang="hu-HU" smtClean="0"/>
          </a:p>
        </p:txBody>
      </p:sp>
      <p:graphicFrame>
        <p:nvGraphicFramePr>
          <p:cNvPr id="12322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042474"/>
              </p:ext>
            </p:extLst>
          </p:nvPr>
        </p:nvGraphicFramePr>
        <p:xfrm>
          <a:off x="827584" y="1700808"/>
          <a:ext cx="7200800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r:id="rId3" imgW="5218628" imgH="3194581" progId="Excel.Chart.8">
                  <p:embed/>
                </p:oleObj>
              </mc:Choice>
              <mc:Fallback>
                <p:oleObj r:id="rId3" imgW="5218628" imgH="3194581" progId="Excel.Chart.8">
                  <p:embed/>
                  <p:pic>
                    <p:nvPicPr>
                      <p:cNvPr id="0" name="Diagram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00808"/>
                        <a:ext cx="7200800" cy="4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1544</Words>
  <Application>Microsoft Office PowerPoint</Application>
  <PresentationFormat>Diavetítés a képernyőre (4:3 oldalarány)</PresentationFormat>
  <Paragraphs>609</Paragraphs>
  <Slides>46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8" baseType="lpstr">
      <vt:lpstr>Patak</vt:lpstr>
      <vt:lpstr>Microsoft Excel-diagram</vt:lpstr>
      <vt:lpstr>Magyar vállalati körkép a mentori rendszerek működéséről</vt:lpstr>
      <vt:lpstr>Súlypontok</vt:lpstr>
      <vt:lpstr>A téma aktualitása</vt:lpstr>
      <vt:lpstr>A mentori rendszer, mint jól bevált gyakorlat</vt:lpstr>
      <vt:lpstr>A mentori rendszer, mint jól bevált gyakorlat</vt:lpstr>
      <vt:lpstr>A mentori rendszer, mint jól bevált gyakorlat</vt:lpstr>
      <vt:lpstr>Gyakorlati vizsgálat</vt:lpstr>
      <vt:lpstr>Gyakorlati vizsgálat</vt:lpstr>
      <vt:lpstr>Gyakorlati vizsgálat eredményei</vt:lpstr>
      <vt:lpstr>Gyakorlati vizsgálat eredményei</vt:lpstr>
      <vt:lpstr>Gyakorlati vizsgálat eredményei</vt:lpstr>
      <vt:lpstr>Gyakorlati vizsgálat</vt:lpstr>
      <vt:lpstr>Minta </vt:lpstr>
      <vt:lpstr>Interjúk jellemzői</vt:lpstr>
      <vt:lpstr>Vezetői interjúk</vt:lpstr>
      <vt:lpstr>Mi a véleménye a mentori programokról általában?</vt:lpstr>
      <vt:lpstr>Mi a véleménye a mentori programokról általában?</vt:lpstr>
      <vt:lpstr>Hogyan fogalmazná meg, mit jelent önnek, vagy a szervezetének a mentori rendszer?</vt:lpstr>
      <vt:lpstr>Hogyan fogalmazná meg, mit jelent önnek, vagy a szervezetének a mentori rendszer?</vt:lpstr>
      <vt:lpstr>Létezik-e Önöknél bármilyen mentor program?</vt:lpstr>
      <vt:lpstr>Létezik-e Önöknél bármilyen mentor program?</vt:lpstr>
      <vt:lpstr>Az Önök szervezeténél ki válhat mentorrá?</vt:lpstr>
      <vt:lpstr>Az Önök szervezeténél ki válhat mentorrá?</vt:lpstr>
      <vt:lpstr>Miben látja a mentori munka előnyeit és hátrányait? </vt:lpstr>
      <vt:lpstr>Miben látja a mentori munka előnyeit és hátrányait? </vt:lpstr>
      <vt:lpstr>Dolgozói interjúk</vt:lpstr>
      <vt:lpstr>Hogyan fogalmazná meg a mentori gyakorlat lényegét? Van-e a vállalatnál ilyen rendszer,  formális vagy informális módon működik?</vt:lpstr>
      <vt:lpstr>Hogyan fogalmazná meg a mentori gyakorlat lényegét?</vt:lpstr>
      <vt:lpstr>Milyen munkakörben van szükség mentori támogatásra, kik azok, akik igénylik?</vt:lpstr>
      <vt:lpstr>Milyen munkakörben van szükség mentori támogatásra, kik azok, akik igénylik?</vt:lpstr>
      <vt:lpstr>Milyen tulajdonságokkal kell rendelkeznie a mentornak? </vt:lpstr>
      <vt:lpstr>Milyen tulajdonságokkal kell rendelkeznie a mentornak? </vt:lpstr>
      <vt:lpstr>Milyen tulajdonságokkal kell rendelkeznie a mentoráltnak? </vt:lpstr>
      <vt:lpstr>Milyen tulajdonságokkal kell rendelkeznie a mentoráltnak? </vt:lpstr>
      <vt:lpstr>Melyek azok a tulajdonságok, viselkedés, amelyek gátolják a mentori munkát?</vt:lpstr>
      <vt:lpstr>Melyek azok a tulajdonságok, viselkedés, amelyek gátolják a mentori munkát?</vt:lpstr>
      <vt:lpstr>Van tapasztalata sikeres vagy kevésbé sikeres mentori gyakorlatról?</vt:lpstr>
      <vt:lpstr>Van tapasztalata sikeres vagy kevésbé sikeres mentori gyakorlatról?</vt:lpstr>
      <vt:lpstr>Vezetői – dolgozói vélemények összevetése</vt:lpstr>
      <vt:lpstr>Vezetői – dolgozói vélemények összevetése</vt:lpstr>
      <vt:lpstr>Vezetői – dolgozói vélemények összevetése</vt:lpstr>
      <vt:lpstr>Vezetői – dolgozói vélemények összevetése</vt:lpstr>
      <vt:lpstr>Összegzés</vt:lpstr>
      <vt:lpstr>Következtetések, javaslatok</vt:lpstr>
      <vt:lpstr>PowerPoint bemutató</vt:lpstr>
      <vt:lpstr>PowerPoint bemutató</vt:lpstr>
    </vt:vector>
  </TitlesOfParts>
  <Company>Széchenyi István Egyetem Győr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gyerekszoba, mint tudástranszfert befolyásoló tényező</dc:title>
  <dc:creator>Bencsik Andrea</dc:creator>
  <cp:lastModifiedBy>Andrea</cp:lastModifiedBy>
  <cp:revision>107</cp:revision>
  <dcterms:created xsi:type="dcterms:W3CDTF">2010-10-04T13:07:05Z</dcterms:created>
  <dcterms:modified xsi:type="dcterms:W3CDTF">2014-04-01T10:18:54Z</dcterms:modified>
</cp:coreProperties>
</file>