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7" r:id="rId4"/>
    <p:sldId id="257" r:id="rId5"/>
    <p:sldId id="261" r:id="rId6"/>
    <p:sldId id="266" r:id="rId7"/>
    <p:sldId id="268" r:id="rId8"/>
    <p:sldId id="307" r:id="rId9"/>
    <p:sldId id="284" r:id="rId10"/>
    <p:sldId id="278" r:id="rId11"/>
    <p:sldId id="283" r:id="rId12"/>
    <p:sldId id="289" r:id="rId13"/>
    <p:sldId id="291" r:id="rId14"/>
    <p:sldId id="290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oda%20munka\01%20Adatb&#225;zis\NAV\05%20A%202012-es%20adatok%20feldolgoz&#225;sa\DATA2012_&#214;sszesen_k&#252;lf&#246;ldi_&#225;lla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oda%20munka\01%20Adatb&#225;zis\NAV\05%20A%202012-es%20adatok%20feldolgoz&#225;sa\DATA2012_&#214;sszesen_k&#252;lf&#246;ldi_&#225;llam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b="1"/>
              <a:t>A rezidens vállalati szerkezet a vállalatméret szerint 2012-ben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'Ábra adatok'!$D$143</c:f>
              <c:strCache>
                <c:ptCount val="1"/>
                <c:pt idx="0">
                  <c:v>Állami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'Ábra adatok'!$C$144:$C$147</c:f>
              <c:strCache>
                <c:ptCount val="4"/>
                <c:pt idx="0">
                  <c:v>0-10 fő</c:v>
                </c:pt>
                <c:pt idx="1">
                  <c:v>10-20 fő</c:v>
                </c:pt>
                <c:pt idx="2">
                  <c:v>20-250 fő</c:v>
                </c:pt>
                <c:pt idx="3">
                  <c:v>250 fő felett</c:v>
                </c:pt>
              </c:strCache>
            </c:strRef>
          </c:cat>
          <c:val>
            <c:numRef>
              <c:f>'Ábra adatok'!$D$144:$D$147</c:f>
              <c:numCache>
                <c:formatCode>0.0%</c:formatCode>
                <c:ptCount val="4"/>
                <c:pt idx="0">
                  <c:v>0.60205203371198246</c:v>
                </c:pt>
                <c:pt idx="1">
                  <c:v>0.2158299743495786</c:v>
                </c:pt>
                <c:pt idx="2">
                  <c:v>0.12861854159032612</c:v>
                </c:pt>
                <c:pt idx="3">
                  <c:v>5.3499450348112862E-2</c:v>
                </c:pt>
              </c:numCache>
            </c:numRef>
          </c:val>
        </c:ser>
        <c:ser>
          <c:idx val="1"/>
          <c:order val="1"/>
          <c:tx>
            <c:strRef>
              <c:f>'Ábra adatok'!$E$143</c:f>
              <c:strCache>
                <c:ptCount val="1"/>
                <c:pt idx="0">
                  <c:v>Hazai magán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'Ábra adatok'!$C$144:$C$147</c:f>
              <c:strCache>
                <c:ptCount val="4"/>
                <c:pt idx="0">
                  <c:v>0-10 fő</c:v>
                </c:pt>
                <c:pt idx="1">
                  <c:v>10-20 fő</c:v>
                </c:pt>
                <c:pt idx="2">
                  <c:v>20-250 fő</c:v>
                </c:pt>
                <c:pt idx="3">
                  <c:v>250 fő felett</c:v>
                </c:pt>
              </c:strCache>
            </c:strRef>
          </c:cat>
          <c:val>
            <c:numRef>
              <c:f>'Ábra adatok'!$E$144:$E$147</c:f>
              <c:numCache>
                <c:formatCode>0.0%</c:formatCode>
                <c:ptCount val="4"/>
                <c:pt idx="0">
                  <c:v>0.93429027404686638</c:v>
                </c:pt>
                <c:pt idx="1">
                  <c:v>5.5832708976725202E-2</c:v>
                </c:pt>
                <c:pt idx="2">
                  <c:v>8.9145941072918764E-3</c:v>
                </c:pt>
                <c:pt idx="3">
                  <c:v>9.6242286911658111E-4</c:v>
                </c:pt>
              </c:numCache>
            </c:numRef>
          </c:val>
        </c:ser>
        <c:ser>
          <c:idx val="2"/>
          <c:order val="2"/>
          <c:tx>
            <c:strRef>
              <c:f>'Ábra adatok'!$G$143</c:f>
              <c:strCache>
                <c:ptCount val="1"/>
                <c:pt idx="0">
                  <c:v>Külföldi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'Ábra adatok'!$C$144:$C$147</c:f>
              <c:strCache>
                <c:ptCount val="4"/>
                <c:pt idx="0">
                  <c:v>0-10 fő</c:v>
                </c:pt>
                <c:pt idx="1">
                  <c:v>10-20 fő</c:v>
                </c:pt>
                <c:pt idx="2">
                  <c:v>20-250 fő</c:v>
                </c:pt>
                <c:pt idx="3">
                  <c:v>250 fő felett</c:v>
                </c:pt>
              </c:strCache>
            </c:strRef>
          </c:cat>
          <c:val>
            <c:numRef>
              <c:f>'Ábra adatok'!$G$144:$G$147</c:f>
              <c:numCache>
                <c:formatCode>0.0%</c:formatCode>
                <c:ptCount val="4"/>
                <c:pt idx="0">
                  <c:v>0.820529090199141</c:v>
                </c:pt>
                <c:pt idx="1">
                  <c:v>0.10596446700507614</c:v>
                </c:pt>
                <c:pt idx="2">
                  <c:v>5.4519718859820383E-2</c:v>
                </c:pt>
                <c:pt idx="3">
                  <c:v>1.8986723935962516E-2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150722928"/>
        <c:axId val="-1150720208"/>
      </c:barChart>
      <c:catAx>
        <c:axId val="-115072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150720208"/>
        <c:crosses val="autoZero"/>
        <c:auto val="1"/>
        <c:lblAlgn val="ctr"/>
        <c:lblOffset val="100"/>
        <c:noMultiLvlLbl val="0"/>
      </c:catAx>
      <c:valAx>
        <c:axId val="-115072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15072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b="1"/>
              <a:t>A rezidens vállalatok teljesítmény mutatói </a:t>
            </a:r>
          </a:p>
          <a:p>
            <a:pPr>
              <a:defRPr/>
            </a:pPr>
            <a:r>
              <a:rPr lang="hu-HU" b="1"/>
              <a:t>2012-ben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'Ábra adatok'!$D$165</c:f>
              <c:strCache>
                <c:ptCount val="1"/>
                <c:pt idx="0">
                  <c:v>Állami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'Ábra adatok'!$C$166:$C$172</c:f>
              <c:strCache>
                <c:ptCount val="7"/>
                <c:pt idx="0">
                  <c:v>Vállalatok száma</c:v>
                </c:pt>
                <c:pt idx="1">
                  <c:v>Nettó árbevétel</c:v>
                </c:pt>
                <c:pt idx="2">
                  <c:v>Export</c:v>
                </c:pt>
                <c:pt idx="3">
                  <c:v>Hozzáadott érték</c:v>
                </c:pt>
                <c:pt idx="4">
                  <c:v>Adózás előtti eredmény</c:v>
                </c:pt>
                <c:pt idx="5">
                  <c:v>TB befizetések</c:v>
                </c:pt>
                <c:pt idx="6">
                  <c:v>Társasági adó befizetések</c:v>
                </c:pt>
              </c:strCache>
            </c:strRef>
          </c:cat>
          <c:val>
            <c:numRef>
              <c:f>'Ábra adatok'!$D$166:$D$172</c:f>
              <c:numCache>
                <c:formatCode>0%</c:formatCode>
                <c:ptCount val="7"/>
                <c:pt idx="0">
                  <c:v>7.7626544921847226E-3</c:v>
                </c:pt>
                <c:pt idx="1">
                  <c:v>4.2979869613771295E-2</c:v>
                </c:pt>
                <c:pt idx="2">
                  <c:v>4.7565128542951633E-3</c:v>
                </c:pt>
                <c:pt idx="3">
                  <c:v>7.2506664514387989E-2</c:v>
                </c:pt>
                <c:pt idx="4">
                  <c:v>2.0320937909625563E-2</c:v>
                </c:pt>
                <c:pt idx="5">
                  <c:v>0.12753121754593733</c:v>
                </c:pt>
                <c:pt idx="6">
                  <c:v>3.9119389463741897E-2</c:v>
                </c:pt>
              </c:numCache>
            </c:numRef>
          </c:val>
        </c:ser>
        <c:ser>
          <c:idx val="1"/>
          <c:order val="1"/>
          <c:tx>
            <c:strRef>
              <c:f>'Ábra adatok'!$E$165</c:f>
              <c:strCache>
                <c:ptCount val="1"/>
                <c:pt idx="0">
                  <c:v>Hazai magán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'Ábra adatok'!$C$166:$C$172</c:f>
              <c:strCache>
                <c:ptCount val="7"/>
                <c:pt idx="0">
                  <c:v>Vállalatok száma</c:v>
                </c:pt>
                <c:pt idx="1">
                  <c:v>Nettó árbevétel</c:v>
                </c:pt>
                <c:pt idx="2">
                  <c:v>Export</c:v>
                </c:pt>
                <c:pt idx="3">
                  <c:v>Hozzáadott érték</c:v>
                </c:pt>
                <c:pt idx="4">
                  <c:v>Adózás előtti eredmény</c:v>
                </c:pt>
                <c:pt idx="5">
                  <c:v>TB befizetések</c:v>
                </c:pt>
                <c:pt idx="6">
                  <c:v>Társasági adó befizetések</c:v>
                </c:pt>
              </c:strCache>
            </c:strRef>
          </c:cat>
          <c:val>
            <c:numRef>
              <c:f>'Ábra adatok'!$E$166:$E$172</c:f>
              <c:numCache>
                <c:formatCode>0%</c:formatCode>
                <c:ptCount val="7"/>
                <c:pt idx="0">
                  <c:v>0.93395912446132179</c:v>
                </c:pt>
                <c:pt idx="1">
                  <c:v>0.45824217794249261</c:v>
                </c:pt>
                <c:pt idx="2">
                  <c:v>0.28646588328161404</c:v>
                </c:pt>
                <c:pt idx="3">
                  <c:v>0.39508874629682056</c:v>
                </c:pt>
                <c:pt idx="4">
                  <c:v>0.37686223159684917</c:v>
                </c:pt>
                <c:pt idx="5">
                  <c:v>0.4329162387116276</c:v>
                </c:pt>
                <c:pt idx="6">
                  <c:v>0.49617600608494872</c:v>
                </c:pt>
              </c:numCache>
            </c:numRef>
          </c:val>
        </c:ser>
        <c:ser>
          <c:idx val="2"/>
          <c:order val="2"/>
          <c:tx>
            <c:strRef>
              <c:f>'Ábra adatok'!$G$165</c:f>
              <c:strCache>
                <c:ptCount val="1"/>
                <c:pt idx="0">
                  <c:v>Külföldi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'Ábra adatok'!$C$166:$C$172</c:f>
              <c:strCache>
                <c:ptCount val="7"/>
                <c:pt idx="0">
                  <c:v>Vállalatok száma</c:v>
                </c:pt>
                <c:pt idx="1">
                  <c:v>Nettó árbevétel</c:v>
                </c:pt>
                <c:pt idx="2">
                  <c:v>Export</c:v>
                </c:pt>
                <c:pt idx="3">
                  <c:v>Hozzáadott érték</c:v>
                </c:pt>
                <c:pt idx="4">
                  <c:v>Adózás előtti eredmény</c:v>
                </c:pt>
                <c:pt idx="5">
                  <c:v>TB befizetések</c:v>
                </c:pt>
                <c:pt idx="6">
                  <c:v>Társasági adó befizetések</c:v>
                </c:pt>
              </c:strCache>
            </c:strRef>
          </c:cat>
          <c:val>
            <c:numRef>
              <c:f>'Ábra adatok'!$G$166:$G$172</c:f>
              <c:numCache>
                <c:formatCode>0%</c:formatCode>
                <c:ptCount val="7"/>
                <c:pt idx="0">
                  <c:v>5.8278221046493439E-2</c:v>
                </c:pt>
                <c:pt idx="1">
                  <c:v>0.49877795244373602</c:v>
                </c:pt>
                <c:pt idx="2">
                  <c:v>0.70877760386409083</c:v>
                </c:pt>
                <c:pt idx="3">
                  <c:v>0.53240458918879141</c:v>
                </c:pt>
                <c:pt idx="4">
                  <c:v>0.60281683049352519</c:v>
                </c:pt>
                <c:pt idx="5">
                  <c:v>0.43955254374243508</c:v>
                </c:pt>
                <c:pt idx="6">
                  <c:v>0.4647046044513094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44565456"/>
        <c:axId val="-1244564368"/>
      </c:barChart>
      <c:catAx>
        <c:axId val="-124456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244564368"/>
        <c:crosses val="autoZero"/>
        <c:auto val="1"/>
        <c:lblAlgn val="ctr"/>
        <c:lblOffset val="100"/>
        <c:noMultiLvlLbl val="0"/>
      </c:catAx>
      <c:valAx>
        <c:axId val="-1244564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244565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7239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7538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660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102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931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1255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090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068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8937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7290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76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1910A-6FD0-46DC-8178-19D23802E55D}" type="datetimeFigureOut">
              <a:rPr lang="hu-HU" smtClean="0"/>
              <a:t>2014.04.09.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FAF5E-5CA1-44D1-BB55-B65272C5FB8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424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A kettészakadt magyar gazdaság termelési függvényei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10092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err="1"/>
              <a:t>Dr.</a:t>
            </a:r>
            <a:r>
              <a:rPr lang="en-GB" b="1" dirty="0"/>
              <a:t> </a:t>
            </a:r>
            <a:r>
              <a:rPr lang="en-GB" b="1" dirty="0" err="1"/>
              <a:t>György</a:t>
            </a:r>
            <a:r>
              <a:rPr lang="en-GB" b="1" dirty="0"/>
              <a:t> </a:t>
            </a:r>
            <a:r>
              <a:rPr lang="en-GB" b="1" dirty="0" err="1"/>
              <a:t>Boda</a:t>
            </a:r>
            <a:r>
              <a:rPr lang="en-GB" b="1" dirty="0"/>
              <a:t>, </a:t>
            </a:r>
            <a:endParaRPr lang="hu-HU" b="1" dirty="0" smtClean="0"/>
          </a:p>
          <a:p>
            <a:r>
              <a:rPr lang="hu-HU" dirty="0" smtClean="0"/>
              <a:t>A </a:t>
            </a:r>
            <a:r>
              <a:rPr lang="en-GB" dirty="0" err="1" smtClean="0"/>
              <a:t>Boda</a:t>
            </a:r>
            <a:r>
              <a:rPr lang="en-GB" dirty="0" smtClean="0"/>
              <a:t> </a:t>
            </a:r>
            <a:r>
              <a:rPr lang="en-GB" dirty="0"/>
              <a:t>&amp; Partners </a:t>
            </a:r>
            <a:r>
              <a:rPr lang="hu-HU" dirty="0" smtClean="0"/>
              <a:t>Kft. partnere</a:t>
            </a:r>
          </a:p>
          <a:p>
            <a:r>
              <a:rPr lang="hu-HU" dirty="0" smtClean="0"/>
              <a:t>A budapesti </a:t>
            </a:r>
            <a:r>
              <a:rPr lang="hu-HU" dirty="0" err="1" smtClean="0"/>
              <a:t>Corvinus</a:t>
            </a:r>
            <a:r>
              <a:rPr lang="hu-HU" dirty="0" smtClean="0"/>
              <a:t> Egyetem docense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Előadás a Pécsi Tudásmenedzsment Konferencián</a:t>
            </a:r>
            <a:r>
              <a:rPr lang="en-GB" dirty="0" smtClean="0"/>
              <a:t>,</a:t>
            </a:r>
          </a:p>
          <a:p>
            <a:r>
              <a:rPr lang="hu-HU" dirty="0" smtClean="0"/>
              <a:t>Pécs, </a:t>
            </a:r>
            <a:r>
              <a:rPr lang="en-GB" dirty="0" smtClean="0"/>
              <a:t>2014</a:t>
            </a:r>
            <a:r>
              <a:rPr lang="hu-HU" dirty="0" smtClean="0"/>
              <a:t>, április 3.</a:t>
            </a:r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97795"/>
            <a:ext cx="2167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 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9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/>
              <a:t>A tőkeakkumuláció </a:t>
            </a:r>
            <a:r>
              <a:rPr lang="hu-HU" sz="4000" b="1" dirty="0"/>
              <a:t>egyik útja a további külföldi tőkebevonás</a:t>
            </a:r>
            <a:r>
              <a:rPr lang="hu-HU" sz="4000" b="1" dirty="0" smtClean="0"/>
              <a:t>.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731769"/>
            <a:ext cx="10515600" cy="3445193"/>
          </a:xfrm>
        </p:spPr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hu-HU" sz="2800" dirty="0" smtClean="0"/>
              <a:t>Probléma</a:t>
            </a:r>
          </a:p>
          <a:p>
            <a:pPr marL="457200" lvl="2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hu-HU" sz="2500" b="1" dirty="0"/>
              <a:t>A tőkebevonás jelenlegi módja vezetett a magyar gazdaság kettészakadásához. Ennek mindenképpen változtatni kell a </a:t>
            </a:r>
            <a:r>
              <a:rPr lang="hu-HU" sz="2500" b="1" dirty="0" smtClean="0"/>
              <a:t>tartalmán. </a:t>
            </a:r>
            <a:endParaRPr lang="hu-HU" sz="2500" b="1" dirty="0"/>
          </a:p>
        </p:txBody>
      </p:sp>
    </p:spTree>
    <p:extLst>
      <p:ext uri="{BB962C8B-B14F-4D97-AF65-F5344CB8AC3E}">
        <p14:creationId xmlns:p14="http://schemas.microsoft.com/office/powerpoint/2010/main" val="221081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/>
              <a:t>A tőke akkumuláció másik útja </a:t>
            </a:r>
            <a:r>
              <a:rPr lang="hu-HU" sz="4000" b="1" dirty="0"/>
              <a:t>a gyorsított tudástőke akkumuláció.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958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b="1" dirty="0"/>
              <a:t>A leghatékonyabb tőkeakkumuláció a tudástőke akkumuláció, amikor is a </a:t>
            </a:r>
            <a:r>
              <a:rPr lang="hu-HU" b="1" dirty="0" err="1"/>
              <a:t>tangible</a:t>
            </a:r>
            <a:r>
              <a:rPr lang="hu-HU" b="1" dirty="0"/>
              <a:t> eszközökben való szegénységünket innovációval és tudástőke befektetésekkel ellentételezzük.</a:t>
            </a:r>
          </a:p>
          <a:p>
            <a:pPr algn="just"/>
            <a:r>
              <a:rPr lang="hu-HU" dirty="0" smtClean="0"/>
              <a:t>A </a:t>
            </a:r>
            <a:r>
              <a:rPr lang="hu-HU" dirty="0"/>
              <a:t>gazdaságpolitikának ide kell koncentrálnia az erőfeszítéseit</a:t>
            </a:r>
            <a:r>
              <a:rPr lang="hu-HU" dirty="0" smtClean="0"/>
              <a:t>.</a:t>
            </a:r>
          </a:p>
          <a:p>
            <a:pPr algn="just"/>
            <a:r>
              <a:rPr lang="hu-HU" dirty="0" smtClean="0"/>
              <a:t>Ugyanakkor a hagyományos – döntően az oktatási rendszeren keresztüli - tudástőke felhalmozás nem a leghatékonyabb út.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dirty="0" smtClean="0"/>
              <a:t>Nagy az átfutási ideje.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dirty="0" smtClean="0"/>
              <a:t>Hatalmas veszteségekkel jár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hu-HU" dirty="0" smtClean="0"/>
              <a:t>Sokan elmennek külföldre.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hu-HU" dirty="0" smtClean="0"/>
              <a:t>A hazai gazdag multinacionális cégek elszívják a krémet.</a:t>
            </a:r>
          </a:p>
          <a:p>
            <a:pPr algn="just"/>
            <a:r>
              <a:rPr lang="hu-HU" b="1" dirty="0" smtClean="0"/>
              <a:t>A hatékonyság jelentősen növelhető, ha a rendelkezésre álló forrásokat a középes méretű vállalatok tudástőkéjének erősítésére tudjuk koncentrálni.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2411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/>
              <a:t>A magyar vállalati piramist a közepén kell erősíteni!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652009"/>
            <a:ext cx="10515600" cy="1524953"/>
          </a:xfrm>
        </p:spPr>
        <p:txBody>
          <a:bodyPr/>
          <a:lstStyle/>
          <a:p>
            <a:pPr marL="0" indent="0" algn="just">
              <a:buNone/>
            </a:pPr>
            <a:r>
              <a:rPr lang="hu-HU" dirty="0" smtClean="0"/>
              <a:t>Ha gyorsítani tudjuk a kicsi- és középméretű vállalatok növekedését, akkor ugrásszerű javulást tudunk előidézni mind a foglalkoztatásban, mind a GDP termelésében.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9730" y="1894205"/>
            <a:ext cx="5362575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4752" y="1361440"/>
            <a:ext cx="1354455" cy="1369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79718" y="1362710"/>
            <a:ext cx="1352550" cy="136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4752" y="2931159"/>
            <a:ext cx="13239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02578" y="2931159"/>
            <a:ext cx="1329690" cy="1367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569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445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/>
              <a:t>A kis és középvállalatok termelési függvényei 2012-ben</a:t>
            </a:r>
            <a:endParaRPr lang="hu-HU" sz="4000" b="1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>
          <a:xfrm>
            <a:off x="838200" y="5497830"/>
            <a:ext cx="10515600" cy="90773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hu-HU" sz="2000" dirty="0" smtClean="0"/>
              <a:t>A </a:t>
            </a:r>
            <a:r>
              <a:rPr lang="hu-HU" sz="2000" dirty="0" err="1" smtClean="0"/>
              <a:t>dezaggregált</a:t>
            </a:r>
            <a:r>
              <a:rPr lang="hu-HU" sz="2000" dirty="0" smtClean="0"/>
              <a:t> kép valóban azt jelzi, hogy a hazai kis és közepes vállalatok a </a:t>
            </a:r>
            <a:r>
              <a:rPr lang="hu-HU" sz="2000" dirty="0" err="1" smtClean="0"/>
              <a:t>tangible</a:t>
            </a:r>
            <a:r>
              <a:rPr lang="hu-HU" sz="2000" dirty="0" smtClean="0"/>
              <a:t> tőkehiányt tudástőke akkumulációval igyekeznek ellentételezni. Különösen jól látszik ez a 10-50 főt foglalkoztatottak kategóriájában.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hu-HU" sz="20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u-HU" sz="2000" b="1" dirty="0" smtClean="0"/>
              <a:t>Ezt a folyamatot kell felerősíteni!</a:t>
            </a:r>
            <a:endParaRPr lang="hu-HU" sz="20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1329690" y="1005840"/>
            <a:ext cx="4627005" cy="377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Külföldi vállalatok termelési függvényei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6160770" y="1005840"/>
            <a:ext cx="4621421" cy="377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Hazai magán vállalatok termelési függvényei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690" y="1488270"/>
            <a:ext cx="4627005" cy="375357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0771" y="1492800"/>
            <a:ext cx="4621420" cy="374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u-HU" b="1" dirty="0" smtClean="0"/>
              <a:t>A kis- és középvállalati tudástőke akkumuláció néhány eszköze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hu-HU" dirty="0" smtClean="0"/>
              <a:t>Piacszerzés támogatása - (</a:t>
            </a:r>
            <a:r>
              <a:rPr lang="hu-HU" b="1" dirty="0" smtClean="0"/>
              <a:t>I</a:t>
            </a:r>
            <a:r>
              <a:rPr lang="hu-HU" b="1" baseline="-25000" dirty="0" smtClean="0"/>
              <a:t>1</a:t>
            </a:r>
            <a:r>
              <a:rPr lang="hu-HU" b="1" baseline="30000" dirty="0" smtClean="0"/>
              <a:t>E</a:t>
            </a:r>
            <a:r>
              <a:rPr lang="hu-HU" dirty="0" smtClean="0"/>
              <a:t>)</a:t>
            </a:r>
            <a:endParaRPr lang="hu-HU" dirty="0"/>
          </a:p>
          <a:p>
            <a:pPr lvl="2" algn="just"/>
            <a:r>
              <a:rPr lang="hu-HU" dirty="0"/>
              <a:t>Export piacokon</a:t>
            </a:r>
          </a:p>
          <a:p>
            <a:pPr lvl="2" algn="just"/>
            <a:r>
              <a:rPr lang="hu-HU" dirty="0"/>
              <a:t>Hazai piacokon</a:t>
            </a:r>
          </a:p>
          <a:p>
            <a:pPr lvl="1" algn="just"/>
            <a:r>
              <a:rPr lang="hu-HU" dirty="0"/>
              <a:t>Adórendszer </a:t>
            </a:r>
            <a:r>
              <a:rPr lang="hu-HU" dirty="0" smtClean="0"/>
              <a:t>átalakítása (társasági adóval csökkenthető TB. Járulék a 20 fő alatti vállalati körben) – (</a:t>
            </a:r>
            <a:r>
              <a:rPr lang="hu-HU" b="1" dirty="0" smtClean="0"/>
              <a:t>I</a:t>
            </a:r>
            <a:r>
              <a:rPr lang="hu-HU" b="1" baseline="-25000" dirty="0" smtClean="0"/>
              <a:t>2</a:t>
            </a:r>
            <a:r>
              <a:rPr lang="hu-HU" b="1" baseline="30000" dirty="0" smtClean="0"/>
              <a:t>K</a:t>
            </a:r>
            <a:r>
              <a:rPr lang="hu-HU" dirty="0" smtClean="0"/>
              <a:t>)</a:t>
            </a:r>
            <a:endParaRPr lang="hu-HU" dirty="0"/>
          </a:p>
          <a:p>
            <a:pPr lvl="1" algn="just"/>
            <a:r>
              <a:rPr lang="hu-HU" dirty="0"/>
              <a:t>Keltető házak rendszere</a:t>
            </a:r>
          </a:p>
          <a:p>
            <a:pPr lvl="1" algn="just"/>
            <a:r>
              <a:rPr lang="hu-HU" dirty="0"/>
              <a:t>A beszállítóvá válás és a minősülés </a:t>
            </a:r>
            <a:r>
              <a:rPr lang="hu-HU" dirty="0" smtClean="0"/>
              <a:t>támogatása – </a:t>
            </a:r>
            <a:r>
              <a:rPr lang="hu-HU" dirty="0"/>
              <a:t>(</a:t>
            </a:r>
            <a:r>
              <a:rPr lang="hu-HU" b="1" dirty="0"/>
              <a:t>I</a:t>
            </a:r>
            <a:r>
              <a:rPr lang="hu-HU" b="1" baseline="-25000" dirty="0"/>
              <a:t>1</a:t>
            </a:r>
            <a:r>
              <a:rPr lang="hu-HU" b="1" baseline="30000" dirty="0"/>
              <a:t>I</a:t>
            </a:r>
            <a:r>
              <a:rPr lang="hu-HU" b="1" dirty="0"/>
              <a:t> ,I</a:t>
            </a:r>
            <a:r>
              <a:rPr lang="hu-HU" b="1" baseline="-25000" dirty="0"/>
              <a:t>2</a:t>
            </a:r>
            <a:r>
              <a:rPr lang="hu-HU" b="1" baseline="30000" dirty="0"/>
              <a:t>K</a:t>
            </a:r>
            <a:r>
              <a:rPr lang="hu-HU" dirty="0" smtClean="0"/>
              <a:t>)</a:t>
            </a:r>
            <a:endParaRPr lang="hu-HU" dirty="0"/>
          </a:p>
          <a:p>
            <a:pPr lvl="1" algn="just"/>
            <a:r>
              <a:rPr lang="hu-HU" dirty="0"/>
              <a:t>Az innováció és a K+F </a:t>
            </a:r>
            <a:r>
              <a:rPr lang="hu-HU" dirty="0" smtClean="0"/>
              <a:t>támogatása – (</a:t>
            </a:r>
            <a:r>
              <a:rPr lang="hu-HU" b="1" dirty="0" smtClean="0"/>
              <a:t>I</a:t>
            </a:r>
            <a:r>
              <a:rPr lang="hu-HU" b="1" baseline="-25000" dirty="0" smtClean="0"/>
              <a:t>1</a:t>
            </a:r>
            <a:r>
              <a:rPr lang="hu-HU" b="1" baseline="30000" dirty="0" smtClean="0"/>
              <a:t>I</a:t>
            </a:r>
            <a:r>
              <a:rPr lang="hu-HU" dirty="0" smtClean="0"/>
              <a:t>)</a:t>
            </a:r>
            <a:endParaRPr lang="hu-HU" dirty="0"/>
          </a:p>
          <a:p>
            <a:pPr lvl="1" algn="just"/>
            <a:r>
              <a:rPr lang="hu-HU" dirty="0"/>
              <a:t>A belső képzés </a:t>
            </a:r>
            <a:r>
              <a:rPr lang="hu-HU" dirty="0" smtClean="0"/>
              <a:t>támogatása </a:t>
            </a:r>
            <a:r>
              <a:rPr lang="hu-HU" dirty="0"/>
              <a:t>– (</a:t>
            </a:r>
            <a:r>
              <a:rPr lang="hu-HU" b="1" dirty="0" smtClean="0"/>
              <a:t>I</a:t>
            </a:r>
            <a:r>
              <a:rPr lang="hu-HU" b="1" baseline="-25000" dirty="0" smtClean="0"/>
              <a:t>1</a:t>
            </a:r>
            <a:r>
              <a:rPr lang="hu-HU" b="1" baseline="30000" dirty="0" smtClean="0"/>
              <a:t>I</a:t>
            </a:r>
            <a:r>
              <a:rPr lang="hu-HU" b="1" dirty="0"/>
              <a:t> </a:t>
            </a:r>
            <a:r>
              <a:rPr lang="hu-HU" b="1" dirty="0" smtClean="0"/>
              <a:t>,I</a:t>
            </a:r>
            <a:r>
              <a:rPr lang="hu-HU" b="1" baseline="-25000" dirty="0" smtClean="0"/>
              <a:t>2</a:t>
            </a:r>
            <a:r>
              <a:rPr lang="hu-HU" b="1" baseline="30000" dirty="0" smtClean="0"/>
              <a:t>K</a:t>
            </a:r>
            <a:r>
              <a:rPr lang="hu-HU" dirty="0" smtClean="0"/>
              <a:t>)</a:t>
            </a:r>
            <a:endParaRPr lang="hu-HU" dirty="0"/>
          </a:p>
          <a:p>
            <a:pPr lvl="1" algn="just"/>
            <a:r>
              <a:rPr lang="hu-HU" dirty="0" smtClean="0"/>
              <a:t>A </a:t>
            </a:r>
            <a:r>
              <a:rPr lang="hu-HU" dirty="0"/>
              <a:t>rugalmas foglalkoztatás </a:t>
            </a:r>
            <a:r>
              <a:rPr lang="hu-HU" dirty="0" smtClean="0"/>
              <a:t>támogatása </a:t>
            </a:r>
            <a:r>
              <a:rPr lang="hu-HU" dirty="0"/>
              <a:t>– (</a:t>
            </a:r>
            <a:r>
              <a:rPr lang="hu-HU" b="1" dirty="0"/>
              <a:t>I</a:t>
            </a:r>
            <a:r>
              <a:rPr lang="hu-HU" b="1" baseline="-25000" dirty="0"/>
              <a:t>1</a:t>
            </a:r>
            <a:r>
              <a:rPr lang="hu-HU" b="1" baseline="30000" dirty="0"/>
              <a:t>I</a:t>
            </a:r>
            <a:r>
              <a:rPr lang="hu-HU" b="1" dirty="0"/>
              <a:t> ,I</a:t>
            </a:r>
            <a:r>
              <a:rPr lang="hu-HU" b="1" baseline="-25000" dirty="0"/>
              <a:t>2</a:t>
            </a:r>
            <a:r>
              <a:rPr lang="hu-HU" b="1" baseline="30000" dirty="0"/>
              <a:t>K</a:t>
            </a:r>
            <a:r>
              <a:rPr lang="hu-HU" dirty="0" smtClean="0"/>
              <a:t>)</a:t>
            </a:r>
            <a:endParaRPr lang="hu-HU" dirty="0"/>
          </a:p>
          <a:p>
            <a:pPr lvl="1" algn="just"/>
            <a:r>
              <a:rPr lang="hu-HU" dirty="0"/>
              <a:t>A pályáztatási és közbeszerzési rendszer továbbfejlesztése</a:t>
            </a:r>
          </a:p>
          <a:p>
            <a:pPr lvl="1" algn="just"/>
            <a:r>
              <a:rPr lang="hu-HU" dirty="0"/>
              <a:t>Az ágazati prioritások átrendezése</a:t>
            </a:r>
          </a:p>
          <a:p>
            <a:pPr algn="just"/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2437612" y="6081067"/>
            <a:ext cx="5984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/>
              <a:t>Ez </a:t>
            </a:r>
            <a:r>
              <a:rPr lang="hu-HU" sz="2400" b="1" dirty="0" smtClean="0"/>
              <a:t>a </a:t>
            </a:r>
            <a:r>
              <a:rPr lang="hu-HU" sz="2400" b="1" dirty="0" err="1"/>
              <a:t>tangible</a:t>
            </a:r>
            <a:r>
              <a:rPr lang="hu-HU" sz="2400" b="1" dirty="0"/>
              <a:t> </a:t>
            </a:r>
            <a:r>
              <a:rPr lang="hu-HU" sz="2400" b="1" dirty="0" smtClean="0"/>
              <a:t>tőkeakkumulációt is felgyorsítja.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195269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Back </a:t>
            </a:r>
            <a:r>
              <a:rPr lang="hu-HU" dirty="0" err="1" smtClean="0"/>
              <a:t>up</a:t>
            </a:r>
            <a:r>
              <a:rPr lang="hu-HU" dirty="0" smtClean="0"/>
              <a:t> diák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4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086850" y="2457450"/>
            <a:ext cx="24345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Tudástőke ellentételezés nőtt. Ebben jelentősebbet fejlesztett a külföldi tőke.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817669"/>
            <a:ext cx="6663151" cy="22952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39850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6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886950" y="2148840"/>
            <a:ext cx="94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?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690688"/>
            <a:ext cx="6663151" cy="22952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163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090660" y="2208526"/>
            <a:ext cx="226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0-3 fős vállalatok tudástőke ellentételezése ugrásszerűen javult a válság hatására. A külföld még jobban fejlesztett.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583332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3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090660" y="2251393"/>
            <a:ext cx="2263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3-6 fős vállalatok tudástőke ellentételezése mérsékelten javult a válság hatására. A külföld még jobban fejlesztett.</a:t>
            </a:r>
            <a:endParaRPr lang="hu-HU" dirty="0"/>
          </a:p>
        </p:txBody>
      </p:sp>
      <p:sp>
        <p:nvSpPr>
          <p:cNvPr id="8" name="Ellipszis 7"/>
          <p:cNvSpPr/>
          <p:nvPr/>
        </p:nvSpPr>
        <p:spPr>
          <a:xfrm>
            <a:off x="5817870" y="2948940"/>
            <a:ext cx="765810" cy="3086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Egyenes összekötő nyíllal 9"/>
          <p:cNvCxnSpPr>
            <a:endCxn id="8" idx="7"/>
          </p:cNvCxnSpPr>
          <p:nvPr/>
        </p:nvCxnSpPr>
        <p:spPr>
          <a:xfrm flipH="1">
            <a:off x="6471530" y="1074420"/>
            <a:ext cx="2135260" cy="1919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8618220" y="925830"/>
            <a:ext cx="1691640" cy="548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Itt valami nincs rendben</a:t>
            </a:r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069" y="1572586"/>
            <a:ext cx="6663151" cy="22952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069" y="4282718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2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b="1" dirty="0" smtClean="0"/>
              <a:t>Az adóbevallás 350 ezer működő vállalatát felbontottuk </a:t>
            </a:r>
            <a:r>
              <a:rPr lang="hu-HU" sz="4000" b="1" i="1" dirty="0" smtClean="0"/>
              <a:t>külföldiekre</a:t>
            </a:r>
            <a:r>
              <a:rPr lang="hu-HU" sz="4000" b="1" dirty="0" smtClean="0"/>
              <a:t>, </a:t>
            </a:r>
            <a:r>
              <a:rPr lang="hu-HU" sz="4000" b="1" i="1" dirty="0" smtClean="0"/>
              <a:t>állami hazaiakra </a:t>
            </a:r>
            <a:r>
              <a:rPr lang="hu-HU" sz="4000" b="1" dirty="0" smtClean="0"/>
              <a:t>és </a:t>
            </a:r>
            <a:r>
              <a:rPr lang="hu-HU" sz="4000" b="1" i="1" dirty="0" smtClean="0"/>
              <a:t>magán hazaiakra</a:t>
            </a:r>
            <a:r>
              <a:rPr lang="hu-HU" sz="4000" b="1" dirty="0" smtClean="0"/>
              <a:t>.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 smtClean="0"/>
              <a:t>A </a:t>
            </a:r>
            <a:r>
              <a:rPr lang="hu-HU" b="1" i="1" dirty="0" smtClean="0"/>
              <a:t>külföldi tulajdon értéke </a:t>
            </a:r>
            <a:r>
              <a:rPr lang="hu-HU" b="1" dirty="0" smtClean="0"/>
              <a:t>/ </a:t>
            </a:r>
            <a:r>
              <a:rPr lang="hu-HU" b="1" i="1" dirty="0" smtClean="0"/>
              <a:t>a jegyzett tőke értéke</a:t>
            </a:r>
            <a:r>
              <a:rPr lang="hu-HU" b="1" dirty="0" smtClean="0"/>
              <a:t> </a:t>
            </a:r>
            <a:r>
              <a:rPr lang="hu-HU" dirty="0" smtClean="0"/>
              <a:t>hányados alapján kiszámítottuk a </a:t>
            </a:r>
            <a:r>
              <a:rPr lang="hu-HU" b="1" i="1" dirty="0" smtClean="0"/>
              <a:t>külföldi tulajdoni hányadot</a:t>
            </a:r>
            <a:r>
              <a:rPr lang="hu-HU" dirty="0" smtClean="0"/>
              <a:t>. Az </a:t>
            </a:r>
            <a:r>
              <a:rPr lang="hu-HU" b="1" i="1" dirty="0" smtClean="0"/>
              <a:t>állami és önkormányzati tulajdon értéke</a:t>
            </a:r>
            <a:r>
              <a:rPr lang="hu-HU" dirty="0" smtClean="0"/>
              <a:t> / </a:t>
            </a:r>
            <a:r>
              <a:rPr lang="hu-HU" b="1" i="1" dirty="0" smtClean="0"/>
              <a:t>a jegyzett tőke </a:t>
            </a:r>
            <a:r>
              <a:rPr lang="hu-HU" dirty="0" smtClean="0"/>
              <a:t>értéke hányados alapján pedig az </a:t>
            </a:r>
            <a:r>
              <a:rPr lang="hu-HU" b="1" i="1" dirty="0" smtClean="0"/>
              <a:t>állami tulajdoni hányadot</a:t>
            </a:r>
            <a:r>
              <a:rPr lang="hu-HU" dirty="0" smtClean="0"/>
              <a:t>.</a:t>
            </a:r>
          </a:p>
          <a:p>
            <a:pPr algn="just"/>
            <a:r>
              <a:rPr lang="hu-HU" b="1" dirty="0" smtClean="0"/>
              <a:t>Külföldi vállalatoknak </a:t>
            </a:r>
            <a:r>
              <a:rPr lang="hu-HU" dirty="0" smtClean="0"/>
              <a:t>tekintettük azokat a vállalatokat, melyeknél a külföldi tulajdoni hányad nagyobb mint 50 százalék. </a:t>
            </a:r>
            <a:r>
              <a:rPr lang="hu-HU" b="1" dirty="0" smtClean="0"/>
              <a:t>Állami vállalatnak </a:t>
            </a:r>
            <a:r>
              <a:rPr lang="hu-HU" dirty="0" smtClean="0"/>
              <a:t>pedig azokat a vállalatokat tekintettük, ahol az állami tulajdoni hányad meghaladja az 50 %-ot. A többit </a:t>
            </a:r>
            <a:r>
              <a:rPr lang="hu-HU" b="1" dirty="0" smtClean="0"/>
              <a:t>hazai magán vállalatnak </a:t>
            </a:r>
            <a:r>
              <a:rPr lang="hu-HU" dirty="0" smtClean="0"/>
              <a:t>tekintettük. </a:t>
            </a:r>
          </a:p>
          <a:p>
            <a:pPr algn="just"/>
            <a:r>
              <a:rPr lang="hu-HU" dirty="0" smtClean="0"/>
              <a:t>A </a:t>
            </a:r>
            <a:r>
              <a:rPr lang="hu-HU" b="1" dirty="0" smtClean="0"/>
              <a:t>350</a:t>
            </a:r>
            <a:r>
              <a:rPr lang="hu-HU" dirty="0" smtClean="0"/>
              <a:t> ezer vállalatból </a:t>
            </a:r>
            <a:r>
              <a:rPr lang="hu-HU" b="1" dirty="0" smtClean="0"/>
              <a:t>20</a:t>
            </a:r>
            <a:r>
              <a:rPr lang="hu-HU" dirty="0" smtClean="0"/>
              <a:t> ezer vállalatot azonosítottunk külföldiként, míg </a:t>
            </a:r>
            <a:r>
              <a:rPr lang="hu-HU" b="1" dirty="0" smtClean="0"/>
              <a:t>2,7</a:t>
            </a:r>
            <a:r>
              <a:rPr lang="hu-HU" dirty="0" smtClean="0"/>
              <a:t> ezer vállalatot államiként.</a:t>
            </a:r>
          </a:p>
        </p:txBody>
      </p:sp>
    </p:spTree>
    <p:extLst>
      <p:ext uri="{BB962C8B-B14F-4D97-AF65-F5344CB8AC3E}">
        <p14:creationId xmlns:p14="http://schemas.microsoft.com/office/powerpoint/2010/main" val="18434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5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090660" y="2057400"/>
            <a:ext cx="226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6-10 fős vállalatok tudástőke ellentételezése javult a válság hatására. A külföld még jobban fejlesztett.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99" y="1690688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099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5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6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9147271" y="2045970"/>
            <a:ext cx="226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10-20 fős vállalatok tudástőke ellentételezése valamit javult a válság hatására. </a:t>
            </a: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690688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7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090660" y="2068830"/>
            <a:ext cx="22631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20-50 fős vállalatok tudástőke ellentételezése a válság előtt is magas volt. A hazai vállalatok tudástőke ellentételezése a romlás ellenére is a legmagasabb.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690688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2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8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135841" y="2068830"/>
            <a:ext cx="2263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50-250 fős vállalatok tudástőke ellentételezése javult a válság hatására. 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690688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93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9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8957040" y="2606040"/>
            <a:ext cx="20459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hazai nagyvállalatok tudástőke ellentételezése nagyon magas volt, de valamiért leromlott. Ezzel szemben a külföldieké javult.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99" y="1690688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099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02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10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8995410" y="2571750"/>
            <a:ext cx="2251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0-10 fős vállalatok tudástőke ellentételezése a primer adatoknak megfelelően javult. A külföldieké jobban.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673820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9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11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189720" y="2571750"/>
            <a:ext cx="2251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10-50 fős vállalatok tudástőke ellentételezése a primer adatoknak megfelelően javult. A külföldieké jobban.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690688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9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12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102090" y="2485525"/>
            <a:ext cx="2251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50-250 fős vállalatok tudástőke ellentételezése a primer adatoknak megfelelően javult. A külföldieké jobban.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99" y="1690688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099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09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13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8961120" y="2571750"/>
            <a:ext cx="2251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0-20 fős vállalatok tudástőke ellentételezése a primer adatoknak megfelelően javult. A külföldieké jobban.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690688"/>
            <a:ext cx="6663151" cy="229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39851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1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14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00150" y="1690688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00150" y="4239851"/>
            <a:ext cx="742950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9067261" y="2511356"/>
            <a:ext cx="2251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20 főnél többet foglalkoztató hazai vállalatok tudástőke ellentételezése a valamiért nem javult. A külföldieké igen.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8995410" y="5086350"/>
            <a:ext cx="2228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Valami a hazai nagyvállalatoknál nem stimmel.</a:t>
            </a:r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690688"/>
            <a:ext cx="6663151" cy="22952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4265682"/>
            <a:ext cx="6701401" cy="2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54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/>
              <a:t>A vállalatokat a foglalkoztatott létszám szerint is csoportosítottuk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4446242"/>
            <a:ext cx="10654835" cy="1485657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A Magyarországra betelepült külföldi és az állami vállalatokon belül nagyobb a közép és nagyvállalatok súlya.</a:t>
            </a:r>
          </a:p>
          <a:p>
            <a:r>
              <a:rPr lang="hu-HU" dirty="0" smtClean="0"/>
              <a:t>A hazai magán vállalkozások szerkezetében a mikró vállalkozások dominálnak.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80180"/>
            <a:ext cx="5578623" cy="1971730"/>
          </a:xfrm>
          <a:prstGeom prst="rect">
            <a:avLst/>
          </a:prstGeom>
        </p:spPr>
      </p:pic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618227"/>
              </p:ext>
            </p:extLst>
          </p:nvPr>
        </p:nvGraphicFramePr>
        <p:xfrm>
          <a:off x="6781800" y="129820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75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269616"/>
          </a:xfrm>
        </p:spPr>
        <p:txBody>
          <a:bodyPr>
            <a:noAutofit/>
          </a:bodyPr>
          <a:lstStyle/>
          <a:p>
            <a:pPr algn="just"/>
            <a:r>
              <a:rPr lang="hu-HU" sz="4000" b="1" dirty="0"/>
              <a:t>A külföldi vállalatok, melyek a vizsgált vállalati sokaságnak mindössze 6 százalékát alkotják, a nemzet teljesítményének felét hozzák, vagy annál többet. Az állami </a:t>
            </a:r>
            <a:r>
              <a:rPr lang="hu-HU" sz="4000" b="1" dirty="0" smtClean="0"/>
              <a:t>vállalatok </a:t>
            </a:r>
            <a:r>
              <a:rPr lang="hu-HU" sz="4000" b="1" dirty="0"/>
              <a:t>teljesítménye </a:t>
            </a:r>
            <a:r>
              <a:rPr lang="hu-HU" sz="4000" b="1" dirty="0" smtClean="0"/>
              <a:t>néhány területen kiegészítő jellegű, összességében nem domináns.</a:t>
            </a:r>
            <a:endParaRPr lang="hu-HU" sz="4000" b="1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59" y="3933960"/>
            <a:ext cx="5242724" cy="1883910"/>
          </a:xfrm>
          <a:prstGeom prst="rect">
            <a:avLst/>
          </a:prstGeom>
        </p:spPr>
      </p:pic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552462"/>
              </p:ext>
            </p:extLst>
          </p:nvPr>
        </p:nvGraphicFramePr>
        <p:xfrm>
          <a:off x="6541770" y="341757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64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áll e nagy hatékonyság különbség mögött?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18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9575" y="194627"/>
            <a:ext cx="11372850" cy="1325563"/>
          </a:xfrm>
        </p:spPr>
        <p:txBody>
          <a:bodyPr>
            <a:noAutofit/>
          </a:bodyPr>
          <a:lstStyle/>
          <a:p>
            <a:pPr algn="just"/>
            <a:r>
              <a:rPr lang="hu-HU" sz="4000" b="1" dirty="0"/>
              <a:t>Új értéket csak eszközökkel lehet </a:t>
            </a:r>
            <a:r>
              <a:rPr lang="hu-HU" sz="4000" b="1" dirty="0" smtClean="0"/>
              <a:t>termelni!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505206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hu-HU" sz="4800" b="1" dirty="0"/>
              <a:t>Y = </a:t>
            </a:r>
            <a:r>
              <a:rPr lang="hu-HU" sz="4800" b="1" dirty="0" err="1"/>
              <a:t>c</a:t>
            </a:r>
            <a:r>
              <a:rPr lang="hu-HU" sz="4800" b="1" baseline="30000" dirty="0" err="1"/>
              <a:t>T</a:t>
            </a:r>
            <a:r>
              <a:rPr lang="hu-HU" sz="4800" b="1" dirty="0" err="1"/>
              <a:t>T</a:t>
            </a:r>
            <a:r>
              <a:rPr lang="hu-HU" sz="4800" b="1" dirty="0"/>
              <a:t> + </a:t>
            </a:r>
            <a:r>
              <a:rPr lang="hu-HU" sz="4800" b="1" dirty="0" err="1"/>
              <a:t>c</a:t>
            </a:r>
            <a:r>
              <a:rPr lang="hu-HU" sz="4800" b="1" baseline="30000" dirty="0" err="1"/>
              <a:t>L</a:t>
            </a:r>
            <a:r>
              <a:rPr lang="hu-HU" sz="4800" b="1" dirty="0" err="1"/>
              <a:t>L</a:t>
            </a:r>
            <a:r>
              <a:rPr lang="hu-HU" sz="4800" b="1" dirty="0"/>
              <a:t> + </a:t>
            </a:r>
            <a:r>
              <a:rPr lang="hu-HU" sz="4800" b="1" dirty="0" err="1"/>
              <a:t>c</a:t>
            </a:r>
            <a:r>
              <a:rPr lang="hu-HU" sz="4800" b="1" baseline="30000" dirty="0" err="1"/>
              <a:t>I</a:t>
            </a:r>
            <a:r>
              <a:rPr lang="hu-HU" sz="4800" b="1" dirty="0" err="1"/>
              <a:t>I</a:t>
            </a:r>
            <a:r>
              <a:rPr lang="hu-HU" dirty="0"/>
              <a:t>		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Ahol</a:t>
            </a:r>
            <a:r>
              <a:rPr lang="hu-HU" dirty="0"/>
              <a:t>:</a:t>
            </a:r>
          </a:p>
          <a:p>
            <a:r>
              <a:rPr lang="hu-HU" sz="4800" b="1" dirty="0"/>
              <a:t>Y</a:t>
            </a:r>
            <a:r>
              <a:rPr lang="hu-HU" dirty="0"/>
              <a:t> = hozzáadott érték</a:t>
            </a:r>
          </a:p>
          <a:p>
            <a:r>
              <a:rPr lang="hu-HU" sz="4800" b="1" dirty="0"/>
              <a:t>T</a:t>
            </a:r>
            <a:r>
              <a:rPr lang="hu-HU" dirty="0"/>
              <a:t> = látható eszközök (mérlegfőösszeg)</a:t>
            </a:r>
          </a:p>
          <a:p>
            <a:r>
              <a:rPr lang="hu-HU" sz="4800" b="1" dirty="0"/>
              <a:t>L</a:t>
            </a:r>
            <a:r>
              <a:rPr lang="hu-HU" dirty="0"/>
              <a:t> = létszám</a:t>
            </a:r>
          </a:p>
          <a:p>
            <a:r>
              <a:rPr lang="hu-HU" sz="4800" b="1" dirty="0"/>
              <a:t>I</a:t>
            </a:r>
            <a:r>
              <a:rPr lang="hu-HU" dirty="0"/>
              <a:t> = a termelésben </a:t>
            </a:r>
            <a:r>
              <a:rPr lang="hu-HU" dirty="0" smtClean="0"/>
              <a:t>felhasznált, a vállalat által pótlólagosan befektetett </a:t>
            </a:r>
            <a:r>
              <a:rPr lang="hu-HU" dirty="0"/>
              <a:t>immateriális-, vagy tudáseszközök,</a:t>
            </a:r>
          </a:p>
          <a:p>
            <a:r>
              <a:rPr lang="hu-HU" sz="4800" b="1" dirty="0" err="1"/>
              <a:t>c</a:t>
            </a:r>
            <a:r>
              <a:rPr lang="hu-HU" sz="4800" b="1" baseline="30000" dirty="0" err="1"/>
              <a:t>T</a:t>
            </a:r>
            <a:r>
              <a:rPr lang="hu-HU" dirty="0"/>
              <a:t> = a </a:t>
            </a:r>
            <a:r>
              <a:rPr lang="hu-HU" b="1" dirty="0"/>
              <a:t>T</a:t>
            </a:r>
            <a:r>
              <a:rPr lang="hu-HU" dirty="0"/>
              <a:t> látható eszközök használatának fajlagos </a:t>
            </a:r>
            <a:r>
              <a:rPr lang="hu-HU" dirty="0" smtClean="0"/>
              <a:t>költsége</a:t>
            </a:r>
            <a:r>
              <a:rPr lang="hu-HU" dirty="0"/>
              <a:t>,</a:t>
            </a:r>
          </a:p>
          <a:p>
            <a:r>
              <a:rPr lang="hu-HU" sz="5200" b="1" dirty="0" err="1"/>
              <a:t>c</a:t>
            </a:r>
            <a:r>
              <a:rPr lang="hu-HU" sz="5200" b="1" baseline="30000" dirty="0" err="1"/>
              <a:t>L</a:t>
            </a:r>
            <a:r>
              <a:rPr lang="hu-HU" dirty="0" smtClean="0"/>
              <a:t> </a:t>
            </a:r>
            <a:r>
              <a:rPr lang="hu-HU" dirty="0"/>
              <a:t>= az </a:t>
            </a:r>
            <a:r>
              <a:rPr lang="hu-HU" b="1" dirty="0"/>
              <a:t>L</a:t>
            </a:r>
            <a:r>
              <a:rPr lang="hu-HU" dirty="0"/>
              <a:t> létszám és az általa hordozott személyes tudás, jártasság és elkötelezettség használatának fajlagos költsége és </a:t>
            </a:r>
          </a:p>
          <a:p>
            <a:r>
              <a:rPr lang="hu-HU" sz="5700" b="1" dirty="0" err="1"/>
              <a:t>c</a:t>
            </a:r>
            <a:r>
              <a:rPr lang="hu-HU" sz="5700" b="1" baseline="30000" dirty="0" err="1"/>
              <a:t>I</a:t>
            </a:r>
            <a:r>
              <a:rPr lang="hu-HU" dirty="0" smtClean="0"/>
              <a:t> </a:t>
            </a:r>
            <a:r>
              <a:rPr lang="hu-HU" dirty="0"/>
              <a:t>= az </a:t>
            </a:r>
            <a:r>
              <a:rPr lang="hu-HU" b="1" dirty="0"/>
              <a:t>I</a:t>
            </a:r>
            <a:r>
              <a:rPr lang="hu-HU" dirty="0"/>
              <a:t> </a:t>
            </a:r>
            <a:r>
              <a:rPr lang="hu-HU" dirty="0" smtClean="0"/>
              <a:t>vállalati immateriális-</a:t>
            </a:r>
            <a:r>
              <a:rPr lang="hu-HU" dirty="0"/>
              <a:t>, vagy tudás eszközök használatának költsége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003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41070" y="307975"/>
            <a:ext cx="10515600" cy="1703705"/>
          </a:xfrm>
        </p:spPr>
        <p:txBody>
          <a:bodyPr>
            <a:noAutofit/>
          </a:bodyPr>
          <a:lstStyle/>
          <a:p>
            <a:r>
              <a:rPr lang="hu-HU" sz="4000" b="1" dirty="0"/>
              <a:t>Az </a:t>
            </a:r>
            <a:r>
              <a:rPr lang="hu-HU" sz="4000" b="1" i="1" dirty="0"/>
              <a:t>Y = </a:t>
            </a:r>
            <a:r>
              <a:rPr lang="hu-HU" sz="4000" b="1" i="1" dirty="0" err="1"/>
              <a:t>c</a:t>
            </a:r>
            <a:r>
              <a:rPr lang="hu-HU" sz="4000" b="1" i="1" baseline="30000" dirty="0" err="1"/>
              <a:t>T</a:t>
            </a:r>
            <a:r>
              <a:rPr lang="hu-HU" sz="4000" b="1" i="1" dirty="0" err="1"/>
              <a:t>T</a:t>
            </a:r>
            <a:r>
              <a:rPr lang="hu-HU" sz="4000" b="1" i="1" dirty="0"/>
              <a:t> + </a:t>
            </a:r>
            <a:r>
              <a:rPr lang="hu-HU" sz="4000" b="1" i="1" dirty="0" err="1"/>
              <a:t>c</a:t>
            </a:r>
            <a:r>
              <a:rPr lang="hu-HU" sz="4000" b="1" i="1" baseline="30000" dirty="0" err="1"/>
              <a:t>L</a:t>
            </a:r>
            <a:r>
              <a:rPr lang="hu-HU" sz="4000" b="1" i="1" dirty="0" err="1"/>
              <a:t>L</a:t>
            </a:r>
            <a:r>
              <a:rPr lang="hu-HU" sz="4000" b="1" i="1" dirty="0"/>
              <a:t> + </a:t>
            </a:r>
            <a:r>
              <a:rPr lang="hu-HU" sz="4000" b="1" i="1" dirty="0" err="1"/>
              <a:t>c</a:t>
            </a:r>
            <a:r>
              <a:rPr lang="hu-HU" sz="4000" b="1" i="1" baseline="30000" dirty="0" err="1"/>
              <a:t>I</a:t>
            </a:r>
            <a:r>
              <a:rPr lang="hu-HU" sz="4000" b="1" i="1" dirty="0" err="1"/>
              <a:t>I</a:t>
            </a:r>
            <a:r>
              <a:rPr lang="hu-HU" sz="4000" b="1" i="1" dirty="0"/>
              <a:t> </a:t>
            </a:r>
            <a:r>
              <a:rPr lang="hu-HU" sz="4000" b="1" dirty="0"/>
              <a:t>egyenletben </a:t>
            </a:r>
            <a:r>
              <a:rPr lang="hu-HU" sz="4000" b="1" dirty="0" smtClean="0"/>
              <a:t>csak </a:t>
            </a:r>
            <a:r>
              <a:rPr lang="hu-HU" sz="4000" b="1" dirty="0" err="1" smtClean="0"/>
              <a:t>c</a:t>
            </a:r>
            <a:r>
              <a:rPr lang="hu-HU" sz="4000" b="1" baseline="30000" dirty="0" err="1" smtClean="0"/>
              <a:t>I</a:t>
            </a:r>
            <a:r>
              <a:rPr lang="hu-HU" sz="4000" b="1" dirty="0" smtClean="0"/>
              <a:t> ismeretlen. Ha </a:t>
            </a:r>
            <a:r>
              <a:rPr lang="hu-HU" sz="4000" b="1" dirty="0" err="1" smtClean="0"/>
              <a:t>c</a:t>
            </a:r>
            <a:r>
              <a:rPr lang="hu-HU" sz="4000" b="1" baseline="30000" dirty="0" err="1" smtClean="0"/>
              <a:t>I</a:t>
            </a:r>
            <a:r>
              <a:rPr lang="hu-HU" sz="4000" b="1" dirty="0" err="1" smtClean="0"/>
              <a:t>-t</a:t>
            </a:r>
            <a:r>
              <a:rPr lang="hu-HU" sz="4000" b="1" dirty="0" smtClean="0"/>
              <a:t> megbecsüljük</a:t>
            </a:r>
            <a:r>
              <a:rPr lang="hu-HU" sz="4000" b="1" dirty="0"/>
              <a:t>, akkor I kiszámítható az alábbi módon: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503171"/>
            <a:ext cx="10515600" cy="3314700"/>
          </a:xfrm>
        </p:spPr>
        <p:txBody>
          <a:bodyPr>
            <a:normAutofit fontScale="92500" lnSpcReduction="10000"/>
          </a:bodyPr>
          <a:lstStyle/>
          <a:p>
            <a:r>
              <a:rPr lang="hu-HU" sz="2400" b="1" dirty="0"/>
              <a:t>I =</a:t>
            </a:r>
            <a:r>
              <a:rPr lang="hu-HU" sz="2400" dirty="0"/>
              <a:t> </a:t>
            </a:r>
            <a:r>
              <a:rPr lang="hu-HU" sz="2400" b="1" dirty="0"/>
              <a:t>(Y - </a:t>
            </a:r>
            <a:r>
              <a:rPr lang="hu-HU" sz="2400" b="1" dirty="0" err="1"/>
              <a:t>c</a:t>
            </a:r>
            <a:r>
              <a:rPr lang="hu-HU" sz="2400" b="1" baseline="30000" dirty="0" err="1"/>
              <a:t>T</a:t>
            </a:r>
            <a:r>
              <a:rPr lang="hu-HU" sz="2400" b="1" dirty="0" err="1"/>
              <a:t>T</a:t>
            </a:r>
            <a:r>
              <a:rPr lang="hu-HU" sz="2400" b="1" dirty="0"/>
              <a:t> - </a:t>
            </a:r>
            <a:r>
              <a:rPr lang="hu-HU" sz="2400" b="1" dirty="0" err="1"/>
              <a:t>c</a:t>
            </a:r>
            <a:r>
              <a:rPr lang="hu-HU" sz="2400" b="1" baseline="30000" dirty="0" err="1"/>
              <a:t>L</a:t>
            </a:r>
            <a:r>
              <a:rPr lang="hu-HU" sz="2400" b="1" dirty="0" err="1"/>
              <a:t>L</a:t>
            </a:r>
            <a:r>
              <a:rPr lang="hu-HU" sz="2400" b="1" dirty="0"/>
              <a:t>)/</a:t>
            </a:r>
            <a:r>
              <a:rPr lang="hu-HU" sz="2400" b="1" dirty="0" err="1"/>
              <a:t>c</a:t>
            </a:r>
            <a:r>
              <a:rPr lang="hu-HU" sz="2400" b="1" baseline="30000" dirty="0" err="1"/>
              <a:t>I</a:t>
            </a:r>
            <a:r>
              <a:rPr lang="hu-HU" sz="2400" b="1" baseline="30000" dirty="0"/>
              <a:t> </a:t>
            </a:r>
            <a:r>
              <a:rPr lang="hu-HU" sz="2400" b="1" dirty="0"/>
              <a:t>= </a:t>
            </a:r>
            <a:r>
              <a:rPr lang="hu-HU" sz="2400" b="1" dirty="0" smtClean="0"/>
              <a:t>C</a:t>
            </a:r>
            <a:r>
              <a:rPr lang="hu-HU" sz="2400" b="1" baseline="30000" dirty="0" smtClean="0"/>
              <a:t>I</a:t>
            </a:r>
            <a:r>
              <a:rPr lang="hu-HU" sz="2400" b="1" dirty="0" smtClean="0"/>
              <a:t>I/</a:t>
            </a:r>
            <a:r>
              <a:rPr lang="hu-HU" sz="2400" b="1" dirty="0" err="1" smtClean="0"/>
              <a:t>c</a:t>
            </a:r>
            <a:r>
              <a:rPr lang="hu-HU" sz="2400" b="1" baseline="30000" dirty="0" err="1" smtClean="0"/>
              <a:t>I</a:t>
            </a:r>
            <a:r>
              <a:rPr lang="hu-HU" sz="2400" baseline="30000" dirty="0"/>
              <a:t>							</a:t>
            </a:r>
            <a:r>
              <a:rPr lang="hu-HU" sz="2400" baseline="30000" dirty="0" smtClean="0"/>
              <a:t>(2</a:t>
            </a:r>
            <a:endParaRPr lang="hu-HU" sz="2400" dirty="0"/>
          </a:p>
          <a:p>
            <a:endParaRPr lang="hu-HU" sz="2400" dirty="0" smtClean="0"/>
          </a:p>
          <a:p>
            <a:pPr algn="just"/>
            <a:r>
              <a:rPr lang="hu-HU" sz="2400" dirty="0" smtClean="0"/>
              <a:t>Számításaink </a:t>
            </a:r>
            <a:r>
              <a:rPr lang="hu-HU" sz="2400" dirty="0"/>
              <a:t>során feltételeztük, hogy a jóval kockázatosabb immateriális tőkebefektetések hozamelvárásai (vállalkozói várakozásokkal növelt költségei) kétszer </a:t>
            </a:r>
            <a:r>
              <a:rPr lang="hu-HU" sz="2400" dirty="0" smtClean="0"/>
              <a:t>nagyobbak (</a:t>
            </a:r>
            <a:r>
              <a:rPr lang="hu-HU" sz="2400" b="1" dirty="0" err="1" smtClean="0"/>
              <a:t>c</a:t>
            </a:r>
            <a:r>
              <a:rPr lang="hu-HU" sz="2400" b="1" baseline="30000" dirty="0" err="1" smtClean="0"/>
              <a:t>I</a:t>
            </a:r>
            <a:r>
              <a:rPr lang="hu-HU" sz="2400" b="1" dirty="0" smtClean="0"/>
              <a:t> = 2 ∙ </a:t>
            </a:r>
            <a:r>
              <a:rPr lang="hu-HU" sz="2400" b="1" dirty="0" err="1" smtClean="0"/>
              <a:t>c</a:t>
            </a:r>
            <a:r>
              <a:rPr lang="hu-HU" sz="2400" b="1" baseline="30000" dirty="0" err="1" smtClean="0"/>
              <a:t>T</a:t>
            </a:r>
            <a:r>
              <a:rPr lang="hu-HU" sz="2400" dirty="0" smtClean="0"/>
              <a:t>), </a:t>
            </a:r>
            <a:r>
              <a:rPr lang="hu-HU" sz="2400" dirty="0"/>
              <a:t>mint a </a:t>
            </a:r>
            <a:r>
              <a:rPr lang="hu-HU" sz="2400" dirty="0" err="1"/>
              <a:t>tangible</a:t>
            </a:r>
            <a:r>
              <a:rPr lang="hu-HU" sz="2400" dirty="0"/>
              <a:t> tőkebefektetések </a:t>
            </a:r>
            <a:r>
              <a:rPr lang="hu-HU" sz="2400" dirty="0" smtClean="0"/>
              <a:t>elvárásai. A 2-es szorzó hatását érzékenységvizsgálatokon keresztül teszteltük. A szorzó variálása az érdemi mondanivalót kevéssé változtatta. </a:t>
            </a:r>
          </a:p>
          <a:p>
            <a:endParaRPr lang="hu-HU" sz="2400" dirty="0"/>
          </a:p>
          <a:p>
            <a:r>
              <a:rPr lang="hu-HU" sz="2400" dirty="0" smtClean="0"/>
              <a:t>Így </a:t>
            </a:r>
            <a:r>
              <a:rPr lang="hu-HU" sz="2400" dirty="0"/>
              <a:t>meghatározhattuk a kettészakadt magyar gazdaság </a:t>
            </a:r>
            <a:r>
              <a:rPr lang="hu-HU" sz="2400" dirty="0" smtClean="0"/>
              <a:t>két vállalatcsoportjának </a:t>
            </a:r>
            <a:r>
              <a:rPr lang="hu-HU" sz="2400" dirty="0" err="1" smtClean="0"/>
              <a:t>aggregált</a:t>
            </a:r>
            <a:r>
              <a:rPr lang="hu-HU" sz="2400" dirty="0" smtClean="0"/>
              <a:t> </a:t>
            </a:r>
            <a:r>
              <a:rPr lang="hu-HU" sz="2400" dirty="0"/>
              <a:t>termelési </a:t>
            </a:r>
            <a:r>
              <a:rPr lang="hu-HU" sz="2400" dirty="0" smtClean="0"/>
              <a:t>függvényeit: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4542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1470" y="365125"/>
            <a:ext cx="11486893" cy="1665849"/>
          </a:xfrm>
        </p:spPr>
        <p:txBody>
          <a:bodyPr>
            <a:normAutofit fontScale="90000"/>
          </a:bodyPr>
          <a:lstStyle/>
          <a:p>
            <a:pPr algn="just"/>
            <a:r>
              <a:rPr lang="hu-HU" b="1" dirty="0"/>
              <a:t>Kevesebb vállalattal, kisebb létszámú, de értékesebb munkaerővel, több </a:t>
            </a:r>
            <a:r>
              <a:rPr lang="hu-HU" b="1" dirty="0" err="1"/>
              <a:t>tangible</a:t>
            </a:r>
            <a:r>
              <a:rPr lang="hu-HU" b="1" dirty="0"/>
              <a:t> és még több immateriális tőkével ugyanakkora hozzáadott értéket lehet termelni.</a:t>
            </a:r>
            <a:endParaRPr lang="hu-HU" dirty="0"/>
          </a:p>
        </p:txBody>
      </p:sp>
      <p:grpSp>
        <p:nvGrpSpPr>
          <p:cNvPr id="24" name="Csoportba foglalás 23"/>
          <p:cNvGrpSpPr/>
          <p:nvPr/>
        </p:nvGrpSpPr>
        <p:grpSpPr>
          <a:xfrm>
            <a:off x="8069580" y="2030974"/>
            <a:ext cx="3748783" cy="2872496"/>
            <a:chOff x="8069580" y="2030974"/>
            <a:chExt cx="3748783" cy="2872496"/>
          </a:xfrm>
        </p:grpSpPr>
        <p:sp>
          <p:nvSpPr>
            <p:cNvPr id="4" name="Szövegdoboz 3"/>
            <p:cNvSpPr txBox="1"/>
            <p:nvPr/>
          </p:nvSpPr>
          <p:spPr>
            <a:xfrm>
              <a:off x="9978132" y="2030974"/>
              <a:ext cx="1840231" cy="14773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hu-HU" dirty="0"/>
                <a:t>A </a:t>
              </a:r>
              <a:r>
                <a:rPr lang="hu-HU" dirty="0" smtClean="0"/>
                <a:t>hazai </a:t>
              </a:r>
              <a:r>
                <a:rPr lang="hu-HU" dirty="0"/>
                <a:t>vállalatok </a:t>
              </a:r>
              <a:r>
                <a:rPr lang="hu-HU" dirty="0" smtClean="0"/>
                <a:t>kevésbé </a:t>
              </a:r>
              <a:r>
                <a:rPr lang="hu-HU" dirty="0"/>
                <a:t>támaszkodnak a tudástőkére, mint a külföldiek. </a:t>
              </a:r>
            </a:p>
          </p:txBody>
        </p:sp>
        <p:cxnSp>
          <p:nvCxnSpPr>
            <p:cNvPr id="8" name="Egyenes összekötő nyíllal 7"/>
            <p:cNvCxnSpPr>
              <a:stCxn id="4" idx="2"/>
            </p:cNvCxnSpPr>
            <p:nvPr/>
          </p:nvCxnSpPr>
          <p:spPr>
            <a:xfrm flipH="1">
              <a:off x="8069580" y="3508302"/>
              <a:ext cx="2828668" cy="9930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gyenes összekötő nyíllal 9"/>
            <p:cNvCxnSpPr>
              <a:stCxn id="4" idx="2"/>
            </p:cNvCxnSpPr>
            <p:nvPr/>
          </p:nvCxnSpPr>
          <p:spPr>
            <a:xfrm flipH="1">
              <a:off x="8069580" y="3508302"/>
              <a:ext cx="2828668" cy="13951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84" y="2429990"/>
            <a:ext cx="8531000" cy="2782090"/>
          </a:xfrm>
          <a:prstGeom prst="rect">
            <a:avLst/>
          </a:prstGeom>
        </p:spPr>
      </p:pic>
      <p:grpSp>
        <p:nvGrpSpPr>
          <p:cNvPr id="25" name="Csoportba foglalás 24"/>
          <p:cNvGrpSpPr/>
          <p:nvPr/>
        </p:nvGrpSpPr>
        <p:grpSpPr>
          <a:xfrm>
            <a:off x="7189470" y="5003233"/>
            <a:ext cx="4628892" cy="1773341"/>
            <a:chOff x="6081604" y="4840486"/>
            <a:chExt cx="4628892" cy="1773341"/>
          </a:xfrm>
        </p:grpSpPr>
        <p:sp>
          <p:nvSpPr>
            <p:cNvPr id="6" name="Szövegdoboz 5"/>
            <p:cNvSpPr txBox="1"/>
            <p:nvPr/>
          </p:nvSpPr>
          <p:spPr>
            <a:xfrm>
              <a:off x="6081604" y="5690497"/>
              <a:ext cx="4628892" cy="9233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hu-HU" dirty="0"/>
                <a:t>A külföldi tulajdonú vállalatok igazi verseny előnye az immateriális </a:t>
              </a:r>
              <a:r>
                <a:rPr lang="hu-HU" dirty="0" smtClean="0"/>
                <a:t>tőkefelszereltségben </a:t>
              </a:r>
              <a:r>
                <a:rPr lang="hu-HU" dirty="0"/>
                <a:t>van. </a:t>
              </a:r>
            </a:p>
          </p:txBody>
        </p:sp>
        <p:cxnSp>
          <p:nvCxnSpPr>
            <p:cNvPr id="17" name="Egyenes összekötő nyíllal 16"/>
            <p:cNvCxnSpPr/>
            <p:nvPr/>
          </p:nvCxnSpPr>
          <p:spPr>
            <a:xfrm flipH="1" flipV="1">
              <a:off x="8013274" y="4840486"/>
              <a:ext cx="159176" cy="8500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gyenes összekötő nyíllal 19"/>
            <p:cNvCxnSpPr/>
            <p:nvPr/>
          </p:nvCxnSpPr>
          <p:spPr>
            <a:xfrm flipH="1" flipV="1">
              <a:off x="7510354" y="4840486"/>
              <a:ext cx="662096" cy="8500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Csoportba foglalás 41"/>
          <p:cNvGrpSpPr/>
          <p:nvPr/>
        </p:nvGrpSpPr>
        <p:grpSpPr>
          <a:xfrm>
            <a:off x="548640" y="4377690"/>
            <a:ext cx="6480810" cy="2398884"/>
            <a:chOff x="548640" y="4377690"/>
            <a:chExt cx="6480810" cy="2398884"/>
          </a:xfrm>
        </p:grpSpPr>
        <p:sp>
          <p:nvSpPr>
            <p:cNvPr id="29" name="Szövegdoboz 28"/>
            <p:cNvSpPr txBox="1"/>
            <p:nvPr/>
          </p:nvSpPr>
          <p:spPr>
            <a:xfrm>
              <a:off x="548640" y="5299246"/>
              <a:ext cx="6480810" cy="147732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hu-HU" dirty="0" smtClean="0"/>
                <a:t>A hazai vállalatoknak a munkaerő felhasználási költségei minden bizonnyal kisebbek, mint a külföldi vállalatoké, de nagyobbak, mint az állami vállalatoké. 4,1 millió FT./fő és 6,7 millió Ft./fő közé esik és a hozzáadott értékük is magasabb.</a:t>
              </a:r>
            </a:p>
            <a:p>
              <a:pPr algn="just"/>
              <a:r>
                <a:rPr lang="hu-HU" b="1" dirty="0" smtClean="0"/>
                <a:t>Ez egyben a számviteli és adózási rendszerünk eltorzulást jelzi.</a:t>
              </a:r>
              <a:endParaRPr lang="hu-HU" b="1" dirty="0"/>
            </a:p>
          </p:txBody>
        </p:sp>
        <p:cxnSp>
          <p:nvCxnSpPr>
            <p:cNvPr id="31" name="Egyenes összekötő nyíllal 30"/>
            <p:cNvCxnSpPr>
              <a:stCxn id="29" idx="0"/>
            </p:cNvCxnSpPr>
            <p:nvPr/>
          </p:nvCxnSpPr>
          <p:spPr>
            <a:xfrm flipV="1">
              <a:off x="3789045" y="4377690"/>
              <a:ext cx="680085" cy="9215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gyenes összekötő nyíllal 32"/>
            <p:cNvCxnSpPr>
              <a:stCxn id="29" idx="0"/>
            </p:cNvCxnSpPr>
            <p:nvPr/>
          </p:nvCxnSpPr>
          <p:spPr>
            <a:xfrm flipV="1">
              <a:off x="3789045" y="4903470"/>
              <a:ext cx="680085" cy="3957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525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termelőerők korszerűsítésének lehetőségei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214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974</Words>
  <Application>Microsoft Office PowerPoint</Application>
  <PresentationFormat>Szélesvásznú</PresentationFormat>
  <Paragraphs>134</Paragraphs>
  <Slides>29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29</vt:i4>
      </vt:variant>
    </vt:vector>
  </HeadingPairs>
  <TitlesOfParts>
    <vt:vector size="36" baseType="lpstr">
      <vt:lpstr>Arial Unicode MS</vt:lpstr>
      <vt:lpstr>Arial</vt:lpstr>
      <vt:lpstr>Calibri</vt:lpstr>
      <vt:lpstr>Calibri Light</vt:lpstr>
      <vt:lpstr>Times New Roman</vt:lpstr>
      <vt:lpstr>Wingdings</vt:lpstr>
      <vt:lpstr>Office-téma</vt:lpstr>
      <vt:lpstr>A kettészakadt magyar gazdaság termelési függvényei</vt:lpstr>
      <vt:lpstr>Az adóbevallás 350 ezer működő vállalatát felbontottuk külföldiekre, állami hazaiakra és magán hazaiakra.</vt:lpstr>
      <vt:lpstr>A vállalatokat a foglalkoztatott létszám szerint is csoportosítottuk</vt:lpstr>
      <vt:lpstr>A külföldi vállalatok, melyek a vizsgált vállalati sokaságnak mindössze 6 százalékát alkotják, a nemzet teljesítményének felét hozzák, vagy annál többet. Az állami vállalatok teljesítménye néhány területen kiegészítő jellegű, összességében nem domináns.</vt:lpstr>
      <vt:lpstr>Mi áll e nagy hatékonyság különbség mögött?</vt:lpstr>
      <vt:lpstr>Új értéket csak eszközökkel lehet termelni!</vt:lpstr>
      <vt:lpstr>Az Y = cTT + cLL + cII egyenletben csak cI ismeretlen. Ha cI-t megbecsüljük, akkor I kiszámítható az alábbi módon:</vt:lpstr>
      <vt:lpstr>Kevesebb vállalattal, kisebb létszámú, de értékesebb munkaerővel, több tangible és még több immateriális tőkével ugyanakkora hozzáadott értéket lehet termelni.</vt:lpstr>
      <vt:lpstr>A termelőerők korszerűsítésének lehetőségei</vt:lpstr>
      <vt:lpstr>A tőkeakkumuláció egyik útja a további külföldi tőkebevonás.</vt:lpstr>
      <vt:lpstr>A tőke akkumuláció másik útja a gyorsított tudástőke akkumuláció.</vt:lpstr>
      <vt:lpstr>A magyar vállalati piramist a közepén kell erősíteni!</vt:lpstr>
      <vt:lpstr>A kis és középvállalatok termelési függvényei 2012-ben</vt:lpstr>
      <vt:lpstr>A kis- és középvállalati tudástőke akkumuláció néhány eszköze</vt:lpstr>
      <vt:lpstr>Back up diák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Boda György</dc:creator>
  <cp:lastModifiedBy>Boda György</cp:lastModifiedBy>
  <cp:revision>99</cp:revision>
  <dcterms:created xsi:type="dcterms:W3CDTF">2014-01-11T09:43:25Z</dcterms:created>
  <dcterms:modified xsi:type="dcterms:W3CDTF">2014-04-09T06:53:21Z</dcterms:modified>
</cp:coreProperties>
</file>