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0" r:id="rId3"/>
    <p:sldId id="388" r:id="rId4"/>
    <p:sldId id="373" r:id="rId5"/>
    <p:sldId id="374" r:id="rId6"/>
    <p:sldId id="375" r:id="rId7"/>
    <p:sldId id="382" r:id="rId8"/>
    <p:sldId id="384" r:id="rId9"/>
    <p:sldId id="381" r:id="rId10"/>
    <p:sldId id="333" r:id="rId11"/>
    <p:sldId id="386" r:id="rId12"/>
    <p:sldId id="335" r:id="rId13"/>
    <p:sldId id="389" r:id="rId14"/>
    <p:sldId id="342" r:id="rId15"/>
    <p:sldId id="366" r:id="rId16"/>
    <p:sldId id="370" r:id="rId17"/>
    <p:sldId id="353" r:id="rId18"/>
    <p:sldId id="372" r:id="rId19"/>
    <p:sldId id="369" r:id="rId20"/>
    <p:sldId id="378" r:id="rId21"/>
    <p:sldId id="362" r:id="rId22"/>
    <p:sldId id="364" r:id="rId23"/>
    <p:sldId id="365" r:id="rId24"/>
    <p:sldId id="371" r:id="rId25"/>
    <p:sldId id="379" r:id="rId26"/>
    <p:sldId id="354" r:id="rId27"/>
    <p:sldId id="394" r:id="rId28"/>
    <p:sldId id="361" r:id="rId29"/>
    <p:sldId id="392" r:id="rId30"/>
    <p:sldId id="272" r:id="rId31"/>
  </p:sldIdLst>
  <p:sldSz cx="9144000" cy="6858000" type="screen4x3"/>
  <p:notesSz cx="6797675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FFFFCC"/>
    <a:srgbClr val="993366"/>
    <a:srgbClr val="8880A4"/>
    <a:srgbClr val="928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142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30" y="-96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obrai\AppData\Local\Temp\Rar$DIa0.097\nonprofit%20szervezetek_alapitvanyo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obrai\AppData\Local\Temp\Rar$DIa0.097\nonprofit%20szervezetek_alapitvany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ann-%20kerdoivek\Reprezentativitas%20vizsgalata_megye%20sulya_KSH%20adatok_excel\kerdoivek_ksh_beerkezet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munkaf_z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333333333333375E-2"/>
          <c:y val="6.4814946912123972E-2"/>
          <c:w val="0.64659164479440157"/>
          <c:h val="0.88425925925925963"/>
        </c:manualLayout>
      </c:layout>
      <c:pie3DChart>
        <c:varyColors val="1"/>
        <c:ser>
          <c:idx val="0"/>
          <c:order val="0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Munka2!$B$2:$B$3</c:f>
              <c:numCache>
                <c:formatCode>0.00%</c:formatCode>
                <c:ptCount val="2"/>
                <c:pt idx="0">
                  <c:v>0.64559999999999995</c:v>
                </c:pt>
                <c:pt idx="1">
                  <c:v>0.35440000000000033</c:v>
                </c:pt>
              </c:numCache>
            </c:numRef>
          </c:val>
        </c:ser>
        <c:ser>
          <c:idx val="1"/>
          <c:order val="1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Munka2!$B$3</c:f>
              <c:numCache>
                <c:formatCode>0.00%</c:formatCode>
                <c:ptCount val="1"/>
                <c:pt idx="0">
                  <c:v>0.35440000000000033</c:v>
                </c:pt>
              </c:numCache>
            </c:numRef>
          </c:val>
        </c:ser>
        <c:ser>
          <c:idx val="2"/>
          <c:order val="2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Munka2!$B$3</c:f>
              <c:numCache>
                <c:formatCode>0.00%</c:formatCode>
                <c:ptCount val="1"/>
                <c:pt idx="0">
                  <c:v>0.35440000000000033</c:v>
                </c:pt>
              </c:numCache>
            </c:numRef>
          </c:val>
        </c:ser>
        <c:ser>
          <c:idx val="3"/>
          <c:order val="3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cat>
            <c:strRef>
              <c:f>Munka2!$A$2:$A$3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Munka2!$B$1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100274700660502"/>
          <c:y val="0.20135342104845488"/>
          <c:w val="0.29136032376330973"/>
          <c:h val="0.6577626295490982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636929230085564E-2"/>
          <c:y val="0"/>
          <c:w val="0.65497028107988098"/>
          <c:h val="0.97215221700512866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Projekt </c:v>
                </c:pt>
              </c:strCache>
            </c:strRef>
          </c:tx>
          <c:cat>
            <c:strRef>
              <c:f>Munka1!$A$2:$A$3</c:f>
              <c:strCache>
                <c:ptCount val="2"/>
                <c:pt idx="0">
                  <c:v>Társas nonprofit szervezet </c:v>
                </c:pt>
                <c:pt idx="1">
                  <c:v>Alapítvány </c:v>
                </c:pt>
              </c:strCache>
            </c:strRef>
          </c:cat>
          <c:val>
            <c:numRef>
              <c:f>Munka1!$B$2:$B$3</c:f>
              <c:numCache>
                <c:formatCode>0.00%</c:formatCode>
                <c:ptCount val="2"/>
                <c:pt idx="0">
                  <c:v>0.73100000000000054</c:v>
                </c:pt>
                <c:pt idx="1">
                  <c:v>0.26900000000000002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66772210495162"/>
          <c:y val="0.21100689104719386"/>
          <c:w val="0.31269534866496318"/>
          <c:h val="0.6290404867295453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6"/>
  <c:chart>
    <c:plotArea>
      <c:layout>
        <c:manualLayout>
          <c:layoutTarget val="inner"/>
          <c:xMode val="edge"/>
          <c:yMode val="edge"/>
          <c:x val="8.8825631489941326E-2"/>
          <c:y val="2.5066125131395646E-2"/>
          <c:w val="0.698655949256343"/>
          <c:h val="0.55339631066633621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Megye „súlya” a KSH-s adatok szerint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Borsod-Abaúj-Zemplén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Komárom-Esztergom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Szabolcs-Szatmár-Bereg</c:v>
                </c:pt>
                <c:pt idx="15">
                  <c:v>Jász-Nagykun-Szolnok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Munka1!$B$2:$B$21</c:f>
              <c:numCache>
                <c:formatCode>0.00%</c:formatCode>
                <c:ptCount val="20"/>
                <c:pt idx="0">
                  <c:v>0.24260000000000001</c:v>
                </c:pt>
                <c:pt idx="1">
                  <c:v>4.1099999999999998E-2</c:v>
                </c:pt>
                <c:pt idx="2">
                  <c:v>4.3700000000000003E-2</c:v>
                </c:pt>
                <c:pt idx="3">
                  <c:v>3.500000000000001E-2</c:v>
                </c:pt>
                <c:pt idx="4">
                  <c:v>6.0000000000000019E-2</c:v>
                </c:pt>
                <c:pt idx="5">
                  <c:v>4.0800000000000003E-2</c:v>
                </c:pt>
                <c:pt idx="6">
                  <c:v>3.4300000000000004E-2</c:v>
                </c:pt>
                <c:pt idx="7">
                  <c:v>4.0500000000000001E-2</c:v>
                </c:pt>
                <c:pt idx="8">
                  <c:v>4.6300000000000001E-2</c:v>
                </c:pt>
                <c:pt idx="9">
                  <c:v>3.1600000000000017E-2</c:v>
                </c:pt>
                <c:pt idx="10">
                  <c:v>2.4E-2</c:v>
                </c:pt>
                <c:pt idx="11">
                  <c:v>2.0000000000000007E-2</c:v>
                </c:pt>
                <c:pt idx="12">
                  <c:v>0.10520000000000003</c:v>
                </c:pt>
                <c:pt idx="13">
                  <c:v>3.7500000000000006E-2</c:v>
                </c:pt>
                <c:pt idx="14">
                  <c:v>4.1500000000000002E-2</c:v>
                </c:pt>
                <c:pt idx="15">
                  <c:v>2.86E-2</c:v>
                </c:pt>
                <c:pt idx="16">
                  <c:v>2.5200000000000007E-2</c:v>
                </c:pt>
                <c:pt idx="17">
                  <c:v>2.760000000000001E-2</c:v>
                </c:pt>
                <c:pt idx="18">
                  <c:v>4.2900000000000015E-2</c:v>
                </c:pt>
                <c:pt idx="19">
                  <c:v>3.1700000000000006E-2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Megye „súlya” a mintában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Borsod-Abaúj-Zemplén</c:v>
                </c:pt>
                <c:pt idx="5">
                  <c:v>Csongrád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Komárom-Esztergom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Szabolcs-Szatmár-Bereg</c:v>
                </c:pt>
                <c:pt idx="15">
                  <c:v>Jász-Nagykun-Szolnok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Munka1!$C$2:$C$21</c:f>
              <c:numCache>
                <c:formatCode>0.00%</c:formatCode>
                <c:ptCount val="20"/>
                <c:pt idx="0">
                  <c:v>0.24970000000000006</c:v>
                </c:pt>
                <c:pt idx="1">
                  <c:v>8.4400000000000003E-2</c:v>
                </c:pt>
                <c:pt idx="2">
                  <c:v>3.6900000000000002E-2</c:v>
                </c:pt>
                <c:pt idx="3">
                  <c:v>3.09E-2</c:v>
                </c:pt>
                <c:pt idx="4">
                  <c:v>4.5200000000000004E-2</c:v>
                </c:pt>
                <c:pt idx="5">
                  <c:v>5.2299999999999999E-2</c:v>
                </c:pt>
                <c:pt idx="6">
                  <c:v>6.1800000000000001E-2</c:v>
                </c:pt>
                <c:pt idx="7">
                  <c:v>3.3300000000000003E-2</c:v>
                </c:pt>
                <c:pt idx="8">
                  <c:v>3.6900000000000002E-2</c:v>
                </c:pt>
                <c:pt idx="9">
                  <c:v>2.3800000000000002E-2</c:v>
                </c:pt>
                <c:pt idx="10">
                  <c:v>3.6900000000000002E-2</c:v>
                </c:pt>
                <c:pt idx="11">
                  <c:v>1.43E-2</c:v>
                </c:pt>
                <c:pt idx="12">
                  <c:v>4.2800000000000019E-2</c:v>
                </c:pt>
                <c:pt idx="13">
                  <c:v>4.2800000000000019E-2</c:v>
                </c:pt>
                <c:pt idx="14">
                  <c:v>3.7999999999999999E-2</c:v>
                </c:pt>
                <c:pt idx="15">
                  <c:v>2.8500000000000001E-2</c:v>
                </c:pt>
                <c:pt idx="16">
                  <c:v>2.1399999999999999E-2</c:v>
                </c:pt>
                <c:pt idx="17">
                  <c:v>4.1599999999999998E-2</c:v>
                </c:pt>
                <c:pt idx="18">
                  <c:v>4.5200000000000004E-2</c:v>
                </c:pt>
                <c:pt idx="19">
                  <c:v>3.3300000000000003E-2</c:v>
                </c:pt>
              </c:numCache>
            </c:numRef>
          </c:val>
        </c:ser>
        <c:axId val="86193280"/>
        <c:axId val="86194816"/>
      </c:barChart>
      <c:catAx>
        <c:axId val="86193280"/>
        <c:scaling>
          <c:orientation val="minMax"/>
        </c:scaling>
        <c:axPos val="b"/>
        <c:tickLblPos val="nextTo"/>
        <c:crossAx val="86194816"/>
        <c:crosses val="autoZero"/>
        <c:auto val="1"/>
        <c:lblAlgn val="ctr"/>
        <c:lblOffset val="100"/>
      </c:catAx>
      <c:valAx>
        <c:axId val="86194816"/>
        <c:scaling>
          <c:orientation val="minMax"/>
        </c:scaling>
        <c:axPos val="l"/>
        <c:majorGridlines/>
        <c:numFmt formatCode="0.00%" sourceLinked="1"/>
        <c:tickLblPos val="nextTo"/>
        <c:crossAx val="8619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66437007874014"/>
          <c:y val="0.26476031495797236"/>
          <c:w val="0.18167388451443578"/>
          <c:h val="0.34992296917782728"/>
        </c:manualLayout>
      </c:layout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6"/>
  <c:chart>
    <c:plotArea>
      <c:layout>
        <c:manualLayout>
          <c:layoutTarget val="inner"/>
          <c:xMode val="edge"/>
          <c:yMode val="edge"/>
          <c:x val="3.3167612290221971E-2"/>
          <c:y val="4.3033022035036388E-2"/>
          <c:w val="0.7435768880538286"/>
          <c:h val="0.85986754562656409"/>
        </c:manualLayout>
      </c:layout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Témakörök, beavatkozási területek </c:v>
                </c:pt>
              </c:strCache>
            </c:strRef>
          </c:tx>
          <c:dLbls>
            <c:dLbl>
              <c:idx val="0"/>
              <c:layout>
                <c:manualLayout>
                  <c:x val="-1.6745159602302485E-2"/>
                  <c:y val="1.162790697674417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3725798011512441E-3"/>
                  <c:y val="1.93798449612403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2558869701726844E-2"/>
                  <c:y val="2.325581395348837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3725798011512441E-3"/>
                  <c:y val="7.7519379844961317E-3"/>
                </c:manualLayout>
              </c:layout>
              <c:dLblPos val="outEnd"/>
              <c:showVal val="1"/>
            </c:dLbl>
            <c:showVal val="1"/>
          </c:dLbls>
          <c:cat>
            <c:strRef>
              <c:f>Munka1!$B$1:$E$1</c:f>
              <c:strCache>
                <c:ptCount val="4"/>
                <c:pt idx="0">
                  <c:v>Minta átlag </c:v>
                </c:pt>
                <c:pt idx="1">
                  <c:v>Külföldi </c:v>
                </c:pt>
                <c:pt idx="2">
                  <c:v>EU-s </c:v>
                </c:pt>
                <c:pt idx="3">
                  <c:v>Hazai 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5.14</c:v>
                </c:pt>
                <c:pt idx="1">
                  <c:v>5.1599999999999984</c:v>
                </c:pt>
                <c:pt idx="2">
                  <c:v>5.37</c:v>
                </c:pt>
                <c:pt idx="3">
                  <c:v>5.13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Módszertani keretek/  módszerek </c:v>
                </c:pt>
              </c:strCache>
            </c:strRef>
          </c:tx>
          <c:dLbls>
            <c:showVal val="1"/>
          </c:dLbls>
          <c:cat>
            <c:strRef>
              <c:f>Munka1!$B$1:$E$1</c:f>
              <c:strCache>
                <c:ptCount val="4"/>
                <c:pt idx="0">
                  <c:v>Minta átlag </c:v>
                </c:pt>
                <c:pt idx="1">
                  <c:v>Külföldi </c:v>
                </c:pt>
                <c:pt idx="2">
                  <c:v>EU-s </c:v>
                </c:pt>
                <c:pt idx="3">
                  <c:v>Hazai </c:v>
                </c:pt>
              </c:strCache>
            </c: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5.2700000000000014</c:v>
                </c:pt>
                <c:pt idx="1">
                  <c:v>5.2700000000000014</c:v>
                </c:pt>
                <c:pt idx="2">
                  <c:v>5.37</c:v>
                </c:pt>
                <c:pt idx="3">
                  <c:v>5.24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Időbeli keretek </c:v>
                </c:pt>
              </c:strCache>
            </c:strRef>
          </c:tx>
          <c:dLbls>
            <c:dLbl>
              <c:idx val="0"/>
              <c:layout>
                <c:manualLayout>
                  <c:x val="6.2794348508634452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0465724751439084E-2"/>
                  <c:y val="-3.5529305324707083E-1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2558869701726844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558869701726922E-2"/>
                  <c:y val="3.875968992248062E-3"/>
                </c:manualLayout>
              </c:layout>
              <c:dLblPos val="outEnd"/>
              <c:showVal val="1"/>
            </c:dLbl>
            <c:showVal val="1"/>
          </c:dLbls>
          <c:cat>
            <c:strRef>
              <c:f>Munka1!$B$1:$E$1</c:f>
              <c:strCache>
                <c:ptCount val="4"/>
                <c:pt idx="0">
                  <c:v>Minta átlag </c:v>
                </c:pt>
                <c:pt idx="1">
                  <c:v>Külföldi </c:v>
                </c:pt>
                <c:pt idx="2">
                  <c:v>EU-s </c:v>
                </c:pt>
                <c:pt idx="3">
                  <c:v>Hazai </c:v>
                </c:pt>
              </c:strCache>
            </c: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4.8</c:v>
                </c:pt>
                <c:pt idx="1">
                  <c:v>4.7300000000000004</c:v>
                </c:pt>
                <c:pt idx="2">
                  <c:v>5.03</c:v>
                </c:pt>
                <c:pt idx="3">
                  <c:v>4.79</c:v>
                </c:pt>
              </c:numCache>
            </c:numRef>
          </c:val>
        </c:ser>
        <c:axId val="107409792"/>
        <c:axId val="107411328"/>
      </c:barChart>
      <c:catAx>
        <c:axId val="107409792"/>
        <c:scaling>
          <c:orientation val="minMax"/>
        </c:scaling>
        <c:axPos val="b"/>
        <c:numFmt formatCode="General" sourceLinked="1"/>
        <c:tickLblPos val="nextTo"/>
        <c:crossAx val="107411328"/>
        <c:crosses val="autoZero"/>
        <c:auto val="1"/>
        <c:lblAlgn val="ctr"/>
        <c:lblOffset val="100"/>
      </c:catAx>
      <c:valAx>
        <c:axId val="107411328"/>
        <c:scaling>
          <c:orientation val="minMax"/>
          <c:max val="7"/>
        </c:scaling>
        <c:axPos val="l"/>
        <c:majorGridlines/>
        <c:numFmt formatCode="General" sourceLinked="1"/>
        <c:tickLblPos val="nextTo"/>
        <c:crossAx val="10740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4402618657986"/>
          <c:y val="0.19811320754716996"/>
          <c:w val="0.19476268412438624"/>
          <c:h val="0.66037735849056634"/>
        </c:manualLayout>
      </c:layout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0.38542</cdr:y>
    </cdr:from>
    <cdr:to>
      <cdr:x>0.55625</cdr:x>
      <cdr:y>0.52778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714500" y="1057275"/>
          <a:ext cx="8286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 dirty="0"/>
            <a:t>64,56%</a:t>
          </a:r>
        </a:p>
      </cdr:txBody>
    </cdr:sp>
  </cdr:relSizeAnchor>
  <cdr:relSizeAnchor xmlns:cdr="http://schemas.openxmlformats.org/drawingml/2006/chartDrawing">
    <cdr:from>
      <cdr:x>0.10833</cdr:x>
      <cdr:y>0.30208</cdr:y>
    </cdr:from>
    <cdr:to>
      <cdr:x>0.2625</cdr:x>
      <cdr:y>0.67708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495301" y="828675"/>
          <a:ext cx="704850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/>
            <a:t>35,44%</a:t>
          </a:r>
        </a:p>
      </cdr:txBody>
    </cdr:sp>
  </cdr:relSizeAnchor>
  <cdr:relSizeAnchor xmlns:cdr="http://schemas.openxmlformats.org/drawingml/2006/chartDrawing">
    <cdr:from>
      <cdr:x>0.50833</cdr:x>
      <cdr:y>0.08362</cdr:y>
    </cdr:from>
    <cdr:to>
      <cdr:x>0.70833</cdr:x>
      <cdr:y>0.41812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23241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0.43958</cdr:x>
      <cdr:y>0.02857</cdr:y>
    </cdr:from>
    <cdr:to>
      <cdr:x>0.68125</cdr:x>
      <cdr:y>0.20557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1962503" y="72007"/>
          <a:ext cx="1078935" cy="446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 dirty="0"/>
            <a:t>Országos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0.47292</cdr:x>
      <cdr:y>0.02083</cdr:y>
    </cdr:from>
    <cdr:to>
      <cdr:x>0.67292</cdr:x>
      <cdr:y>0.14583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162175" y="57151"/>
          <a:ext cx="914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 dirty="0" smtClean="0"/>
            <a:t>Kutatás</a:t>
          </a:r>
          <a:endParaRPr lang="hu-HU" sz="1800" dirty="0"/>
        </a:p>
      </cdr:txBody>
    </cdr:sp>
  </cdr:relSizeAnchor>
  <cdr:relSizeAnchor xmlns:cdr="http://schemas.openxmlformats.org/drawingml/2006/chartDrawing">
    <cdr:from>
      <cdr:x>0.31667</cdr:x>
      <cdr:y>0.41319</cdr:y>
    </cdr:from>
    <cdr:to>
      <cdr:x>0.51667</cdr:x>
      <cdr:y>0.52083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447800" y="113347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600"/>
            <a:t>73,1%</a:t>
          </a:r>
        </a:p>
      </cdr:txBody>
    </cdr:sp>
  </cdr:relSizeAnchor>
  <cdr:relSizeAnchor xmlns:cdr="http://schemas.openxmlformats.org/drawingml/2006/chartDrawing">
    <cdr:from>
      <cdr:x>0.15833</cdr:x>
      <cdr:y>0.24306</cdr:y>
    </cdr:from>
    <cdr:to>
      <cdr:x>0.40833</cdr:x>
      <cdr:y>0.39236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723900" y="666750"/>
          <a:ext cx="11430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600"/>
            <a:t>26,9%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E505-A6B3-42DE-B888-5F047AE170D6}" type="datetimeFigureOut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88E7-6109-457C-9C38-988BD2B90B9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514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8B7B3-F781-4CE6-89D7-E2634A5F6D50}" type="datetimeFigureOut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F0D0-DB00-4495-8F9D-090F70C59AD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723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F0D0-DB00-4495-8F9D-090F70C59ADA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88AC-22E8-4505-BCAB-7CB9D869C35C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D58B-AC82-4E50-841C-F4D7BF0ECE99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324-4E60-4E32-9836-8DFD091770E8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893C-0C59-4E8C-95DA-69695CF74C00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1C05-CE56-43E4-B379-854BC33428B2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339E-1942-49B1-AAE5-AC361B268BEE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703E-3B63-4A29-9381-476D2CEBCB4D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AABC-F566-4D37-8828-66B36E71884E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3EAA-D8A0-4F58-B33F-41846593C296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DF3-DF0C-4F61-9E5D-5B5E383C5D64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ABB4-921A-44BC-B777-3CD4C9A1C570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A9D8-B915-43A9-AC52-A67E8B538610}" type="datetime1">
              <a:rPr lang="hu-HU" smtClean="0"/>
              <a:pPr/>
              <a:t>2014.03.30.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MTA Tudásmenedzsment konferencia Pécs, 2014.04.03. Dobrai Katalin-Farkas Ferenc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E08A-949F-49E0-8D40-88F371526B1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munkalap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munkalap2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obrai@ktk.pte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rkas@ktk.pte.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0"/>
            <a:ext cx="7308304" cy="1484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MAGYAR TUDOMÁNYOS AKADÉMIA </a:t>
            </a:r>
            <a:b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Gazdálkodástudományi Bizottság </a:t>
            </a:r>
            <a:b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Tudásmenedzsment Munkabizottsága   konferenciája</a:t>
            </a:r>
            <a:b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Pécs,  2014. április 03.</a:t>
            </a:r>
            <a:endParaRPr lang="hu-HU" sz="2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1700808"/>
            <a:ext cx="6660232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„TUDÁSIGÉNYES SZOLGÁLTATÁSOK – TUDÁSIGÉNYES VÁLLALKOZÁSOK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600" y="5949280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3275856" y="4653136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Dobrai Katalin – Farkas Ferenc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Pécsi Tudományegyetem Közgazdaságtudományi Kar</a:t>
            </a:r>
          </a:p>
        </p:txBody>
      </p:sp>
      <p:sp>
        <p:nvSpPr>
          <p:cNvPr id="8" name="Téglalap 7"/>
          <p:cNvSpPr/>
          <p:nvPr/>
        </p:nvSpPr>
        <p:spPr>
          <a:xfrm>
            <a:off x="3707904" y="6309320"/>
            <a:ext cx="5184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101886 ny. sz. OTKA támogatásával</a:t>
            </a:r>
            <a:endParaRPr lang="hu-H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71600" y="3212976"/>
            <a:ext cx="79208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b="1" dirty="0" smtClean="0">
                <a:solidFill>
                  <a:schemeClr val="bg1"/>
                </a:solidFill>
              </a:rPr>
              <a:t>Fejlődjünk/fejlesszünk, de hogyan? – egy nagymintás kutatás a nonprofit szektorról</a:t>
            </a:r>
            <a:endParaRPr lang="hu-HU" sz="3400" dirty="0" smtClean="0">
              <a:solidFill>
                <a:schemeClr val="bg1"/>
              </a:solidFill>
            </a:endParaRPr>
          </a:p>
          <a:p>
            <a:pPr algn="ctr"/>
            <a:r>
              <a:rPr lang="hu-HU" dirty="0" smtClean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professzionalizáció elemei a nonprofit szektorban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szektor szervezeteiben  a </a:t>
            </a: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menedzsmentmódszerek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intenzívebb alkalmazása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Törekvés a </a:t>
            </a: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hatékonyabb struktúrák </a:t>
            </a: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megteremtésére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Szervezetközi együttműködések: ernyőszervezetek, hálózatok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hibrid szervezetek terjedése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örekvés </a:t>
            </a: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hatékonyabb működésre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eredményorientáció,  feed 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Reagálás 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szervezet </a:t>
            </a: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működési környezetének </a:t>
            </a: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változásaira</a:t>
            </a:r>
            <a:endParaRPr lang="hu-H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szabványosítás,  javuló szervezeten belüli és szervezetközi tudáscsere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szervezeteken </a:t>
            </a: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belüli </a:t>
            </a: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szaktudás növekedése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szakmai kompetencia fejlődése , szervezeti készségek, emberi 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erőforrás</a:t>
            </a:r>
            <a:endParaRPr lang="hu-H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áltozó </a:t>
            </a: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vezetési felfogás </a:t>
            </a: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térhódítása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vezetési struktúra, vezetők képzettségének változása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Menedzsment </a:t>
            </a:r>
            <a:r>
              <a:rPr lang="hu-H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és szakmai </a:t>
            </a:r>
            <a:r>
              <a:rPr lang="hu-H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professzionaliz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áció</a:t>
            </a:r>
            <a:endParaRPr lang="hu-H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115616" y="6525344"/>
            <a:ext cx="7128792" cy="332656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43C-EFD2-4970-B384-44539E1DA5C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10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95936" y="2492896"/>
            <a:ext cx="5148064" cy="1296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kutatás</a:t>
            </a:r>
            <a:endParaRPr lang="hu-HU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Kutatási hipotézisek</a:t>
            </a:r>
            <a:endParaRPr lang="hu-HU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400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H1. A 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jelleget kifejező professzionalizáció alapján a nonprofit szektor szereplői és szervezetei erős differenciáltságot mutatnak.</a:t>
            </a:r>
          </a:p>
          <a:p>
            <a:pPr ea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H2. A professzionalizáció fokában jelentős eltérés mutatkozik azon szervezetek között, </a:t>
            </a:r>
            <a:r>
              <a:rPr lang="hu-HU" sz="2400" b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akik részt vettek </a:t>
            </a:r>
            <a:r>
              <a:rPr lang="hu-H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bármilyen </a:t>
            </a:r>
            <a:r>
              <a:rPr lang="hu-H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célzott szervezetfejlesztési </a:t>
            </a:r>
            <a:r>
              <a:rPr lang="hu-H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programban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és azon szervezetek között, akik nem vettek részt.</a:t>
            </a:r>
            <a:endParaRPr lang="hu-HU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H3. A szervezetfejlesztési programmal való elégedettség függ attól, hogy hazai vagy külföldi szervezet biztosította-e a szervezetfejlesztést.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H4. Egy fejlesztési folyamat befejezése egy új fejlesztési folyamatot indít el.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H5. A professzionalizáció egyéni és szervezeti szintjében mutatkozó különbségek szoros korrelációt mutatnak.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12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kutatási hipotézisek bizonyítása</a:t>
            </a:r>
            <a:endParaRPr lang="hu-HU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elemzésben felhasznált adatok és alkalmazott módszerek: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leíró statisztikai adatok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Kereszttábla+átlagok vizsgálata különböző kérdéspárok között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oszlopszázalékos kimutatások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kétmintás T-próba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asszociációs kapcsolatok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nyitott kérdésekre adott válaszok feldolgozása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interjúk tapasztalatai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 lesz szó az előadásban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főkomponens analízisről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laszteranalízisről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hu-HU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13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kutatás  lépései és a vizsgált témakörök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szakasz: pilot projekt: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online kérdőív segítségével: 58 szervezetfejlesztésben részt vett szervezet megkérdezése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szakasz: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interjúk Somogy és Baranya megyei szervezeteknél , túlnyomórészt azonosak a kérdőíves megkérdezés résztvevőivel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szakasz: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országos megkérdezés a Központi Statisztikai Hivatal által rendelkezésünkre bocsátott lista alapján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szakasz: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országos mintából interjúk készítése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6336704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4F8-DD4D-4254-9004-5C987E2DAC8A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14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válaszadó szervezetek </a:t>
            </a:r>
            <a:endParaRPr lang="hu-HU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31640" y="6525344"/>
            <a:ext cx="6480720" cy="332656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6511212"/>
              </p:ext>
            </p:extLst>
          </p:nvPr>
        </p:nvGraphicFramePr>
        <p:xfrm>
          <a:off x="179512" y="908720"/>
          <a:ext cx="8784976" cy="5120405"/>
        </p:xfrm>
        <a:graphic>
          <a:graphicData uri="http://schemas.openxmlformats.org/drawingml/2006/table">
            <a:tbl>
              <a:tblPr/>
              <a:tblGrid>
                <a:gridCol w="3387171"/>
                <a:gridCol w="2524215"/>
                <a:gridCol w="2873590"/>
              </a:tblGrid>
              <a:tr h="897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Baranya+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Somogy (Pilotprojekt)</a:t>
                      </a:r>
                      <a:endParaRPr lang="hu-HU" sz="2000" dirty="0" smtClean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országos megkérdezés</a:t>
                      </a:r>
                      <a:endParaRPr lang="hu-HU" sz="2000" dirty="0" smtClean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0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Kiküldött kérdőívek száma</a:t>
                      </a:r>
                      <a:endParaRPr lang="hu-HU" sz="20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hu-HU" sz="20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3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Beérkezett/értékelhető kérdőívek száma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hu-HU" sz="20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841</a:t>
                      </a:r>
                      <a:endParaRPr lang="hu-H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Interjúk száma</a:t>
                      </a:r>
                      <a:endParaRPr lang="hu-HU" sz="20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hu-HU" sz="20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 (folyamatban)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Fő állású alkalmazottak (fő)</a:t>
                      </a:r>
                      <a:endParaRPr lang="hu-H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4564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Önkéntesek (fő)</a:t>
                      </a:r>
                      <a:endParaRPr lang="hu-H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90 628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Részt vett szervezetfejlesztésben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26%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szektorban töltött átlagos  idő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év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2EE8-B677-4000-97B8-87CA5F389FE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15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nagymintás kutatásnál használt kérdőív tartalma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514350" lvl="0" indent="-514350" fontAlgn="base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válaszadó személyére és a képviselt nonprofit szervezetre vonatkozó általános jellemzők </a:t>
            </a:r>
          </a:p>
          <a:p>
            <a:pPr marL="514350" lvl="0" indent="-514350" fontAlgn="base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szervezetfejlesztési programra vonatkozó kérdések  </a:t>
            </a:r>
          </a:p>
          <a:p>
            <a:pPr marL="971550" lvl="1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fejlesztési programra/programokra vonatkozó általános információk</a:t>
            </a:r>
          </a:p>
          <a:p>
            <a:pPr marL="971550" lvl="1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szervezetfejlesztési program módszerek</a:t>
            </a:r>
          </a:p>
          <a:p>
            <a:pPr marL="971550" lvl="1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szervezetfejlesztő szakemberek által a szervezeteknél tett helyzetfeltárás alapján az adott szervezeténél megvalósult, vagy folyamatban lévő fejlesztési feladatok </a:t>
            </a: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tanulás és fejlődés kérdésköre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9A43-8E7D-4BFC-8CDF-84EFF90E1291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624736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16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válaszadó szervezetek típusai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63688" y="6453336"/>
            <a:ext cx="6336704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EA1-1643-4339-9961-F6C296B827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17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2775847"/>
              </p:ext>
            </p:extLst>
          </p:nvPr>
        </p:nvGraphicFramePr>
        <p:xfrm>
          <a:off x="251518" y="3284983"/>
          <a:ext cx="8640961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6"/>
                <a:gridCol w="1224133"/>
                <a:gridCol w="1440163"/>
                <a:gridCol w="1440158"/>
                <a:gridCol w="1440161"/>
              </a:tblGrid>
              <a:tr h="5390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Gyakoriság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587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Országos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Kutatás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Országos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Kutatás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Társas nonprofit szervezet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Alapítvány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Összesen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0" y="836712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644008" y="83671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Reprezentativitás a megyéket tekintve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BD43-5BF7-49D4-990E-D8ADD057E9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18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0" y="76470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Részvétel bármilyen, célzott szervezetfejlesztési programban</a:t>
            </a:r>
            <a:endParaRPr lang="hu-HU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A83-6C7A-4A87-9E3F-42F904FE552F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3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19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836712"/>
            <a:ext cx="864096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/>
          <p:cNvSpPr txBox="1"/>
          <p:nvPr/>
        </p:nvSpPr>
        <p:spPr>
          <a:xfrm>
            <a:off x="2267744" y="49411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16,3%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067943" y="5157192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6,8 %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24128" y="1700808"/>
            <a:ext cx="9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73,6%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96336" y="5301208"/>
            <a:ext cx="64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3,2%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 előadás témakörei</a:t>
            </a:r>
            <a:endParaRPr lang="hu-HU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7260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szervezetek, különösképpen a </a:t>
            </a:r>
            <a:r>
              <a:rPr lang="hu-HU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üzleti szolgáltatások (</a:t>
            </a: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KIBS)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t</a:t>
            </a: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udásintenzitás növekedése más szektorokban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hu-HU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szervezetfejlesztés szerepe a szervezeti </a:t>
            </a:r>
            <a:r>
              <a:rPr lang="hu-HU" sz="22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professzionalizációban</a:t>
            </a:r>
            <a:endParaRPr lang="hu-HU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hu-HU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Egy empirikus kutatás tapasztalatai: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Tudásalapú szolgáltatások – nonprofit szervezetek </a:t>
            </a:r>
            <a:r>
              <a:rPr lang="hu-HU" sz="22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professzionalizálódása</a:t>
            </a: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c. 101886 ny. sz. OTKA-kutatás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Projektvezető: Farkas Ferenc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Résztvevők: Dobrai Katalin, Kurucz Zsuzsanna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Statisztikai feldolgozás:  </a:t>
            </a:r>
            <a:r>
              <a:rPr lang="hu-HU" sz="22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Stier</a:t>
            </a:r>
            <a:r>
              <a:rPr lang="hu-H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Dalma Vezetés-szervezés mesterszakos hallgató közreműködésével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272808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38-642A-47C0-98A1-7922969BA51F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Általános e</a:t>
            </a: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lvárások és teljesülésük megítélése (7-fokozatú </a:t>
            </a:r>
            <a:r>
              <a:rPr lang="hu-HU" sz="32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Likert</a:t>
            </a: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skála)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03648" y="6453336"/>
            <a:ext cx="6696744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028-0025-4CB7-8746-E2F7541FAD44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20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7922" y="836712"/>
          <a:ext cx="91281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nyújtott a szervezetfejlesztési program?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BD43-5BF7-49D4-990E-D8ADD057E9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21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357802"/>
              </p:ext>
            </p:extLst>
          </p:nvPr>
        </p:nvGraphicFramePr>
        <p:xfrm>
          <a:off x="827584" y="1628801"/>
          <a:ext cx="7704855" cy="41044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5025"/>
                <a:gridCol w="1196871"/>
                <a:gridCol w="1346480"/>
                <a:gridCol w="1346479"/>
              </a:tblGrid>
              <a:tr h="107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u-HU" sz="2000" b="1" dirty="0" smtClean="0">
                          <a:latin typeface="Arial" pitchFamily="34" charset="0"/>
                          <a:cs typeface="Arial" pitchFamily="34" charset="0"/>
                        </a:rPr>
                        <a:t>A program egésze három szempont szerint</a:t>
                      </a:r>
                      <a:endParaRPr lang="hu-H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Minta átlag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Külföldi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Hazai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75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Témakörök, beavatkozási területek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5,14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Arial" pitchFamily="34" charset="0"/>
                          <a:cs typeface="Arial" pitchFamily="34" charset="0"/>
                        </a:rPr>
                        <a:t>5,16</a:t>
                      </a:r>
                      <a:endParaRPr lang="hu-H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5,13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Módszertani keretek/módszerek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5,27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Arial" pitchFamily="34" charset="0"/>
                          <a:cs typeface="Arial" pitchFamily="34" charset="0"/>
                        </a:rPr>
                        <a:t>5,27</a:t>
                      </a:r>
                      <a:endParaRPr lang="hu-H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5,24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Időbeli keretek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4,80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4,73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4,79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Tartalmi elvárások és teljesülésük megítélése (7-fokozatú </a:t>
            </a:r>
            <a:r>
              <a:rPr lang="hu-HU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Likert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skála segítségével)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03648" y="6453336"/>
            <a:ext cx="6840760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E01-E8CB-4160-AD85-468261C5A78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22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79512" y="1412776"/>
          <a:ext cx="8712970" cy="41105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31663"/>
                <a:gridCol w="1409097"/>
                <a:gridCol w="1080120"/>
                <a:gridCol w="792090"/>
              </a:tblGrid>
              <a:tr h="56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u-HU" sz="2000" b="1" dirty="0" smtClean="0">
                          <a:latin typeface="Arial" pitchFamily="34" charset="0"/>
                          <a:cs typeface="Arial" pitchFamily="34" charset="0"/>
                        </a:rPr>
                        <a:t>Elvárások</a:t>
                      </a:r>
                      <a:endParaRPr lang="hu-H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Minta átlag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Külföldi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Hazai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Hazai és regionális együttműködésben való aktív részvétel képessége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5,06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Arial" pitchFamily="34" charset="0"/>
                          <a:cs typeface="Arial" pitchFamily="34" charset="0"/>
                        </a:rPr>
                        <a:t>5,51</a:t>
                      </a:r>
                      <a:endParaRPr lang="hu-H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4,99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Működési és menedzsment alapelvek ismerete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5,12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5,23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5,12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Forrásteremtés és pénzügyi menedzsment módszerek ismerete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4,83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5,21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4,75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Minőségi projektek megvalósításának ismerete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5,09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5,31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4,98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Folyamatos működéshez szükséges (erő)források működtetésének képessége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4,25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4,24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 pitchFamily="34" charset="0"/>
                          <a:cs typeface="Arial" pitchFamily="34" charset="0"/>
                        </a:rPr>
                        <a:t>4,15</a:t>
                      </a:r>
                      <a:endParaRPr lang="hu-H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255" marR="4025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4427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 egyéni és szervezeti a </a:t>
            </a:r>
            <a:r>
              <a:rPr lang="hu-HU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professzionalizációs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szint megítélése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Minden válaszadó átlaga</a:t>
            </a: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75656" y="6453336"/>
            <a:ext cx="6552728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8CF4-5122-48CD-B477-65E96E015826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23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5543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539552" y="1484785"/>
          <a:ext cx="8136903" cy="3799303"/>
        </p:xfrm>
        <a:graphic>
          <a:graphicData uri="http://schemas.openxmlformats.org/drawingml/2006/table">
            <a:tbl>
              <a:tblPr/>
              <a:tblGrid>
                <a:gridCol w="2712301"/>
                <a:gridCol w="2712301"/>
                <a:gridCol w="2712301"/>
              </a:tblGrid>
              <a:tr h="1346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Személyes professzionalizáció szintje</a:t>
                      </a:r>
                      <a:endParaRPr lang="hu-H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hu-H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zervezeti professzionalizáció szintje</a:t>
                      </a:r>
                      <a:endParaRPr lang="hu-H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8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Times New Roman"/>
                          <a:ea typeface="Calibri"/>
                          <a:cs typeface="Times New Roman"/>
                        </a:rPr>
                        <a:t>Átlag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3,93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3,75</a:t>
                      </a:r>
                      <a:endParaRPr lang="hu-HU" sz="2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Times New Roman"/>
                          <a:ea typeface="Calibri"/>
                          <a:cs typeface="Times New Roman"/>
                        </a:rPr>
                        <a:t>Szórás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1,584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1,598</a:t>
                      </a:r>
                      <a:endParaRPr lang="hu-HU" sz="2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Times New Roman"/>
                          <a:ea typeface="Calibri"/>
                          <a:cs typeface="Times New Roman"/>
                        </a:rPr>
                        <a:t>Érvényes választ adók száma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776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774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Times New Roman"/>
                          <a:ea typeface="Calibri"/>
                          <a:cs typeface="Times New Roman"/>
                        </a:rPr>
                        <a:t>Hiányzó adatok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6168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08104" y="580526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(Összes válaszadó átlaga)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képviselt szervezet </a:t>
            </a:r>
            <a:r>
              <a:rPr lang="hu-HU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professzionalizációs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szintje tevékenységi terület szerint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BD43-5BF7-49D4-990E-D8ADD057E9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24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764704"/>
          <a:ext cx="9144000" cy="5544615"/>
        </p:xfrm>
        <a:graphic>
          <a:graphicData uri="http://schemas.openxmlformats.org/presentationml/2006/ole">
            <p:oleObj spid="_x0000_s2057" name="Munkalap" r:id="rId4" imgW="6324715" imgH="3733721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résztvevők egyéni </a:t>
            </a:r>
            <a:r>
              <a:rPr lang="hu-HU" sz="32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professzionalizációs</a:t>
            </a: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szintje a szervezet  tevékenységi területe szerint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BD43-5BF7-49D4-990E-D8ADD057E9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25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0" y="764704"/>
          <a:ext cx="8964488" cy="5536389"/>
        </p:xfrm>
        <a:graphic>
          <a:graphicData uri="http://schemas.openxmlformats.org/presentationml/2006/ole">
            <p:oleObj spid="_x0000_s41994" name="Munkalap" r:id="rId4" imgW="6753111" imgH="4448235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Kapcsolat a szervezetfejlesztési programban való részvétel, professzionalizáció és a programot biztosító szervezet között</a:t>
            </a:r>
            <a:endParaRPr lang="hu-HU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75656" y="6453336"/>
            <a:ext cx="6552728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D1FE-0030-49C8-9589-2BF9A09E93C0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26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8310009"/>
              </p:ext>
            </p:extLst>
          </p:nvPr>
        </p:nvGraphicFramePr>
        <p:xfrm>
          <a:off x="0" y="980728"/>
          <a:ext cx="9143999" cy="5284586"/>
        </p:xfrm>
        <a:graphic>
          <a:graphicData uri="http://schemas.openxmlformats.org/drawingml/2006/table">
            <a:tbl>
              <a:tblPr/>
              <a:tblGrid>
                <a:gridCol w="1907704"/>
                <a:gridCol w="1705276"/>
                <a:gridCol w="1843673"/>
                <a:gridCol w="1843673"/>
                <a:gridCol w="1843673"/>
              </a:tblGrid>
              <a:tr h="2799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Részvétel szervezetfejlesztési </a:t>
                      </a:r>
                      <a:r>
                        <a:rPr lang="hu-HU" sz="1800" i="1" dirty="0">
                          <a:latin typeface="Times New Roman"/>
                          <a:ea typeface="Calibri"/>
                          <a:cs typeface="Times New Roman"/>
                        </a:rPr>
                        <a:t>programban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A szervezetfejlesztést biztosító szervezet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9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Hazai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EU-beli/nemzetközi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523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egyéni </a:t>
                      </a:r>
                      <a:r>
                        <a:rPr lang="hu-H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professzionali-záció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szintje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szervezeti </a:t>
                      </a:r>
                      <a:r>
                        <a:rPr lang="hu-H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professzionali-záció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szintje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az egyéni</a:t>
                      </a:r>
                      <a:r>
                        <a:rPr lang="hu-H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professzionali-záció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szintje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 szervezeti </a:t>
                      </a:r>
                      <a:r>
                        <a:rPr lang="hu-H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professzionali-záció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szintje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9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jelenlegi szervezetben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4,59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4,68</a:t>
                      </a:r>
                      <a:endParaRPr lang="hu-H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4,97</a:t>
                      </a:r>
                      <a:endParaRPr lang="hu-H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4,74</a:t>
                      </a:r>
                      <a:endParaRPr lang="hu-H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Korábban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más szervezetnél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4,46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3,90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5,00</a:t>
                      </a:r>
                      <a:endParaRPr lang="hu-H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5,14</a:t>
                      </a:r>
                      <a:endParaRPr lang="hu-H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j</a:t>
                      </a:r>
                      <a:r>
                        <a:rPr lang="hu-H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elenlegi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és korábbi szervezetnél is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5,55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4,95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5,83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5,67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3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Részt vett </a:t>
                      </a:r>
                      <a:r>
                        <a:rPr lang="hu-HU" sz="18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össz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Egyén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Szervezet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Calibri"/>
                          <a:ea typeface="Calibri"/>
                          <a:cs typeface="Times New Roman"/>
                        </a:rPr>
                        <a:t>4,78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Calibri"/>
                          <a:ea typeface="Calibri"/>
                          <a:cs typeface="Times New Roman"/>
                        </a:rPr>
                        <a:t>4,62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Nem vett részt</a:t>
                      </a:r>
                      <a:endParaRPr lang="hu-H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3,60</a:t>
                      </a:r>
                      <a:endParaRPr lang="hu-HU" sz="1800" b="1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3,41</a:t>
                      </a:r>
                      <a:endParaRPr lang="hu-HU" sz="1800" b="1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főkomponensek hatása a </a:t>
            </a:r>
            <a:r>
              <a:rPr lang="hu-HU" sz="32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professzionalizációra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6408712" cy="404664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BD43-5BF7-49D4-990E-D8ADD057E96E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27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0" y="764704"/>
          <a:ext cx="9144001" cy="5149772"/>
        </p:xfrm>
        <a:graphic>
          <a:graphicData uri="http://schemas.openxmlformats.org/drawingml/2006/table">
            <a:tbl>
              <a:tblPr/>
              <a:tblGrid>
                <a:gridCol w="2862470"/>
                <a:gridCol w="1133466"/>
                <a:gridCol w="936104"/>
                <a:gridCol w="936104"/>
                <a:gridCol w="864096"/>
                <a:gridCol w="936104"/>
                <a:gridCol w="950920"/>
                <a:gridCol w="524737"/>
              </a:tblGrid>
              <a:tr h="410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hu-H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Á</a:t>
                      </a: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ltalános </a:t>
                      </a: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működési feltételek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Szervezetfejlesztési</a:t>
                      </a:r>
                      <a:r>
                        <a:rPr lang="hu-H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</a:t>
                      </a: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eretfeltételek</a:t>
                      </a:r>
                      <a:endParaRPr lang="hu-H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Elméleti </a:t>
                      </a: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tudás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HR</a:t>
                      </a:r>
                      <a:endParaRPr lang="hu-H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r>
                        <a:rPr lang="hu-H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</a:t>
                      </a: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zemélyes professzionalizáció</a:t>
                      </a:r>
                      <a:endParaRPr lang="hu-H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0,291**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0,364**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0,348**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9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A  szervezetfejlesztési </a:t>
                      </a: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 hatása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0,462**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0,240*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0,427**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0,244*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0,535**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 A szervezet </a:t>
                      </a:r>
                      <a:r>
                        <a:rPr lang="hu-HU" sz="1800" noProof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professzionalizációja</a:t>
                      </a:r>
                      <a:endParaRPr lang="hu-HU" sz="18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0,419**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-0,033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0,753**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0,517**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827584" y="6021288"/>
          <a:ext cx="7200800" cy="411354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**. Correlation is significant at the 0.01 level (2-tailed).</a:t>
                      </a:r>
                      <a:endParaRPr lang="en-US" sz="1800" noProof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*. Correlation is significant at the 0.05 level (2-tailed).</a:t>
                      </a:r>
                      <a:endParaRPr lang="en-US" sz="1800" noProof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Következtetések/1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03648" y="6525344"/>
            <a:ext cx="6552728" cy="332656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E84-56B6-429A-90AC-94C3F30AAC7D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28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1520" y="764704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kutatás hipotéziseinek végleges, tudományos megbízhatóságú  igazolása a kutatás befejezése (2014. júl.) után várható.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hu-H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eddig látható eredmények azt mutatják, hogy a nonprofit szervezetekben a professzionalizáció erősödik, de még mindig végletes jellemzőket mutat: egyszerre vannak jelen a jó szándékú önkéntes (amatőr jellegű) szervezeti kezdeményezések  és a tudás, a professzionalizáció magas fokát felmutató szervezetek (és az ezekben tevékenykedő személyek).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Akik már részt vettek szervezetfejlesztésben, jobbnak ítélik a saját és a képviselt szervezet professzionalizációjának fokát, mint azok, akik nem vettek részt benne.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Következtetések/2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204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03648" y="6525344"/>
            <a:ext cx="6552728" cy="332656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E84-56B6-429A-90AC-94C3F30AAC7D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29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7544" y="105273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EU-s szervezetfejlesztési programokon részt vevők ill. a hazaiakban részt vevők elégedettségi foka között szignifikáns eltérés van.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endParaRPr lang="hu-H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szervezetfejlesztési szakma a nonprofitok körében eredményesen használható: alkalmazása révén a célelérés hatásfoka javul: a szervezetek </a:t>
            </a:r>
            <a:r>
              <a:rPr lang="hu-H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szolgáltatásainak minősége emelkedik.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endParaRPr lang="hu-H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szervezetfejlesztési programokon való részvétel új, magasabb szintű igényt indukál: ráébredünk, mennyi minden hiányzik még…</a:t>
            </a:r>
            <a:endParaRPr lang="hu-HU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35896" y="2492896"/>
            <a:ext cx="5508104" cy="1728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kutatás elméleti alapjai és háttere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740352" cy="8640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Köszönjük megtisztelő figyelmüket!</a:t>
            </a:r>
            <a:endParaRPr lang="hu-HU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5436096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dobrai</a:t>
            </a:r>
            <a:r>
              <a:rPr lang="hu-HU" sz="2400" b="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hu-HU" sz="2400" b="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ktk.pte.hu</a:t>
            </a:r>
            <a:endParaRPr lang="hu-HU" sz="2400" b="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farkas@</a:t>
            </a:r>
            <a:r>
              <a:rPr lang="hu-HU" sz="24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ktk.pte.hu</a:t>
            </a:r>
            <a:endParaRPr lang="hu-HU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üzleti szolgáltatások fogalma</a:t>
            </a:r>
            <a:endParaRPr lang="hu-HU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752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Olyan szervezetek, amelyek „</a:t>
            </a:r>
            <a:r>
              <a:rPr lang="hu-HU" sz="28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inputokat biztosítanak más szervezetek üzleti folyamataihoz” (Miles, 2005: 39):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Számítógépes/informatikai szolgáltatások, K+F szolgáltatások, jogi, számviteli és menedzsment szolgáltatások, építészeti, mérnöki és műszaki szolgáltatások, hirdetés és piackutatás , szervezeti és személyes tanácsadás</a:t>
            </a:r>
            <a:endParaRPr lang="hu-HU" sz="2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4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szolgáltatásokat nyújtó szektor fejlődésére ható tényezők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Más szektorok növekedése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Növekvő igény speciális tudásfajták iránt</a:t>
            </a:r>
            <a:endParaRPr lang="en-GB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t</a:t>
            </a:r>
            <a:r>
              <a:rPr lang="en-GB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echnol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n-GB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fejlődés</a:t>
            </a:r>
            <a:endParaRPr lang="en-GB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Szabályozások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Növekvő 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nemzetköziesedés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globaliz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áció</a:t>
            </a:r>
            <a:endParaRPr lang="en-GB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Munkapiaci 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trend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Növekvő verseny az üzleti szektorban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konkurencia az állami és a nonprofit szektor részéről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Növekvő koncentráció a </a:t>
            </a:r>
            <a:r>
              <a:rPr lang="hu-HU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üzleti szektorban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Növekvő kereslet k</a:t>
            </a:r>
            <a:r>
              <a:rPr lang="en-GB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omplex</a:t>
            </a:r>
            <a:r>
              <a:rPr lang="en-GB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és jobb minőségű szolgáltatások iránt</a:t>
            </a:r>
            <a:endParaRPr lang="hu-HU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5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tudásintenzív</a:t>
            </a: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üzleti szolgáltatások jellemzői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Intenzív tudásfelhasználás</a:t>
            </a:r>
            <a:endParaRPr lang="en-GB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Különlegesen magas növekedési ráták</a:t>
            </a:r>
            <a:r>
              <a:rPr lang="en-GB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Sajátos piaci kapcsolatok</a:t>
            </a:r>
            <a:endParaRPr lang="en-GB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Magas fokú szakértelem és </a:t>
            </a:r>
            <a:r>
              <a:rPr lang="hu-HU" sz="28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professzionalitás</a:t>
            </a:r>
            <a:endParaRPr lang="en-GB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Önszabályozás</a:t>
            </a:r>
            <a:endParaRPr lang="en-GB" sz="2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értékteremtés sajátosságai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8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nnov</a:t>
            </a:r>
            <a:r>
              <a:rPr lang="hu-HU" sz="28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ációs</a:t>
            </a: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tevékenység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Tudásteremtés az ügyféllel közösen</a:t>
            </a:r>
            <a:endParaRPr lang="hu-HU" sz="2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6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Tudásintenzitás más szektorokban</a:t>
            </a:r>
            <a:endParaRPr lang="hu-HU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1662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Fogalmi tisztázás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Közszolgáltatási szféra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18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Költségvetési szektor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18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Közüzemi szektor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Nonprofit szektor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Másképpen: közintézmények + közüzemek + civil szervezetek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Miben térnek el a business szektortól?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előállított javak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kielégített igények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fogyasztás finanszírozója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tevékenység célja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szférához sorolás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tulajdonforma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működési forma alapján (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Dinya-Farkas-Hetesi-Veres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2004: 36. 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0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7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Kérdések a non-business szektorról és menedzsmentről</a:t>
            </a:r>
            <a:endParaRPr lang="hu-H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Elfelejtett, vagy félreértelmezett szektor-e Magyarországon?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4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Melyek a szektor megkülönböztető jegyei és ezek nemzetközileg pontosan definiálhatóak-e?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4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Őrizni kell-e ezeket a differenciáló jegyeket (divergencia), avagy a szektorok egységességére kell-e törekedni (konvergencia)?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u-HU" sz="24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 a nemzetközi </a:t>
            </a:r>
            <a:r>
              <a:rPr lang="hu-HU" sz="240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mainstream</a:t>
            </a:r>
            <a:r>
              <a:rPr lang="hu-HU" sz="24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Non-business menedzsment, vagy menedzsment a non-business szektorban és azok szervezeteinél? </a:t>
            </a:r>
            <a:endParaRPr lang="hu-HU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8</a:t>
            </a:fld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Tények-adatok a szektorról</a:t>
            </a:r>
            <a:endParaRPr lang="hu-HU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80720" cy="501650"/>
          </a:xfrm>
        </p:spPr>
        <p:txBody>
          <a:bodyPr/>
          <a:lstStyle/>
          <a:p>
            <a:r>
              <a:rPr lang="hu-HU" sz="1600" dirty="0" smtClean="0">
                <a:solidFill>
                  <a:schemeClr val="bg1"/>
                </a:solidFill>
              </a:rPr>
              <a:t>MTA Tudásmenedzsment konferencia Pécs, 2014.04.03. Dobrai </a:t>
            </a:r>
            <a:r>
              <a:rPr lang="hu-HU" sz="1600" dirty="0" err="1" smtClean="0">
                <a:solidFill>
                  <a:schemeClr val="bg1"/>
                </a:solidFill>
              </a:rPr>
              <a:t>K.-Farkas</a:t>
            </a:r>
            <a:r>
              <a:rPr lang="hu-HU" sz="1600" dirty="0" smtClean="0">
                <a:solidFill>
                  <a:schemeClr val="bg1"/>
                </a:solidFill>
              </a:rPr>
              <a:t> F.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BF5-0606-40A8-83AA-6CCAFABFC7D7}" type="datetime1">
              <a:rPr lang="hu-HU" smtClean="0">
                <a:solidFill>
                  <a:schemeClr val="bg1"/>
                </a:solidFill>
              </a:rPr>
              <a:pPr/>
              <a:t>2014.03.30.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E08A-949F-49E0-8D40-88F371526B16}" type="slidenum">
              <a:rPr lang="hu-HU" smtClean="0">
                <a:solidFill>
                  <a:schemeClr val="bg1"/>
                </a:solidFill>
              </a:rPr>
              <a:pPr/>
              <a:t>9</a:t>
            </a:fld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4" name="Tartalom helye 4"/>
          <p:cNvGrpSpPr>
            <a:grpSpLocks noGrp="1" noRot="1"/>
          </p:cNvGrpSpPr>
          <p:nvPr/>
        </p:nvGrpSpPr>
        <p:grpSpPr bwMode="auto">
          <a:xfrm>
            <a:off x="251520" y="764703"/>
            <a:ext cx="8712968" cy="2880321"/>
            <a:chOff x="288" y="897"/>
            <a:chExt cx="5184" cy="1374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288" y="933"/>
              <a:ext cx="172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SZEKTOR TÍPUS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2016" y="933"/>
              <a:ext cx="172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SZERVEZETEK SZÁMA (DB)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3744" y="933"/>
              <a:ext cx="172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FOGL. SZÁMA (FŐ)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288" y="1336"/>
              <a:ext cx="1728" cy="234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SzPts val="1800"/>
                <a:buFont typeface="Arial" pitchFamily="34" charset="0"/>
                <a:buChar char="•"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Költségvetési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016" y="1336"/>
              <a:ext cx="1728" cy="234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14.600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3744" y="1336"/>
              <a:ext cx="1728" cy="234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751.000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288" y="1570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SzPts val="1800"/>
                <a:buFont typeface="Arial" pitchFamily="34" charset="0"/>
                <a:buChar char="•"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Közüzemi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2016" y="1570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620*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3744" y="1570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96.000**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288" y="1804"/>
              <a:ext cx="1728" cy="233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SzPts val="1800"/>
                <a:buFont typeface="Arial" pitchFamily="34" charset="0"/>
                <a:buChar char="•"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Nonprofit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2016" y="1804"/>
              <a:ext cx="1728" cy="233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65.500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3744" y="1804"/>
              <a:ext cx="1728" cy="233"/>
            </a:xfrm>
            <a:prstGeom prst="rect">
              <a:avLst/>
            </a:prstGeom>
            <a:solidFill>
              <a:srgbClr val="39639D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131.000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288" y="2037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Összesen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2016" y="2037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80.720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3744" y="2037"/>
              <a:ext cx="17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5734" rIns="82296" bIns="457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978.000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1959" y="897"/>
              <a:ext cx="0" cy="1338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3744" y="933"/>
              <a:ext cx="0" cy="1338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288" y="1336"/>
              <a:ext cx="5184" cy="0"/>
            </a:xfrm>
            <a:prstGeom prst="line">
              <a:avLst/>
            </a:prstGeom>
            <a:noFill/>
            <a:ln w="254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288" y="1570"/>
              <a:ext cx="5184" cy="0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288" y="1804"/>
              <a:ext cx="5184" cy="0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288" y="2037"/>
              <a:ext cx="5184" cy="0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>
              <a:off x="288" y="933"/>
              <a:ext cx="0" cy="1338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5472" y="933"/>
              <a:ext cx="0" cy="1338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288" y="933"/>
              <a:ext cx="5184" cy="0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288" y="2271"/>
              <a:ext cx="5184" cy="0"/>
            </a:xfrm>
            <a:prstGeom prst="line">
              <a:avLst/>
            </a:prstGeom>
            <a:noFill/>
            <a:ln w="12700" algn="ctr">
              <a:solidFill>
                <a:srgbClr val="3963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61" name="Szövegdoboz 60"/>
          <p:cNvSpPr txBox="1"/>
          <p:nvPr/>
        </p:nvSpPr>
        <p:spPr>
          <a:xfrm>
            <a:off x="395536" y="364502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*Korábbi adat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**Számított adat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r>
              <a:rPr lang="hu-HU" sz="2400" dirty="0" smtClean="0">
                <a:solidFill>
                  <a:srgbClr val="002060"/>
                </a:solidFill>
              </a:rPr>
              <a:t>KIHÍVÁSOK: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Besorolási bizonytalanságok – kommunikációs hibák.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Politikai és törvényalkotási közvetlen érintettség hatásai.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Az állami befolyás erősödése veszélyeket hordoz.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Nonprofit fogalom előtérbe kerülése definíciós gondokat jelent.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7" name="Lekerekített téglalap feliratnak 5"/>
          <p:cNvSpPr/>
          <p:nvPr/>
        </p:nvSpPr>
        <p:spPr>
          <a:xfrm>
            <a:off x="6156176" y="3573016"/>
            <a:ext cx="2447925" cy="1080517"/>
          </a:xfrm>
          <a:prstGeom prst="wedgeRoundRectCallout">
            <a:avLst>
              <a:gd name="adj1" fmla="val -11505"/>
              <a:gd name="adj2" fmla="val -77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Lucida Sans Unicode" pitchFamily="34" charset="0"/>
                <a:cs typeface="Arial" pitchFamily="34" charset="0"/>
              </a:rPr>
              <a:t>Közel 1 millió foglalkoztatott menedzselése a tét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19412</TotalTime>
  <Words>1773</Words>
  <Application>Microsoft Office PowerPoint</Application>
  <PresentationFormat>Diavetítés a képernyőre (4:3 oldalarány)</PresentationFormat>
  <Paragraphs>453</Paragraphs>
  <Slides>30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Office-téma</vt:lpstr>
      <vt:lpstr>Munkalap</vt:lpstr>
      <vt:lpstr>A MAGYAR TUDOMÁNYOS AKADÉMIA  Gazdálkodástudományi Bizottság  Tudásmenedzsment Munkabizottsága   konferenciája Pécs,  2014. április 03.</vt:lpstr>
      <vt:lpstr>Az előadás témakörei</vt:lpstr>
      <vt:lpstr>A kutatás elméleti alapjai és háttere</vt:lpstr>
      <vt:lpstr>A tudásintenzív üzleti szolgáltatások fogalma</vt:lpstr>
      <vt:lpstr>A tudásintenzív szolgáltatásokat nyújtó szektor fejlődésére ható tényezők</vt:lpstr>
      <vt:lpstr>A tudásintenzív  üzleti szolgáltatások jellemzői</vt:lpstr>
      <vt:lpstr>Tudásintenzitás más szektorokban</vt:lpstr>
      <vt:lpstr>Kérdések a non-business szektorról és menedzsmentről</vt:lpstr>
      <vt:lpstr>Tények-adatok a szektorról</vt:lpstr>
      <vt:lpstr>A professzionalizáció elemei a nonprofit szektorban</vt:lpstr>
      <vt:lpstr>A kutatás</vt:lpstr>
      <vt:lpstr>Kutatási hipotézisek</vt:lpstr>
      <vt:lpstr>A kutatási hipotézisek bizonyítása</vt:lpstr>
      <vt:lpstr>A kutatás  lépései és a vizsgált témakörök</vt:lpstr>
      <vt:lpstr>A válaszadó szervezetek </vt:lpstr>
      <vt:lpstr>A nagymintás kutatásnál használt kérdőív tartalma</vt:lpstr>
      <vt:lpstr>A válaszadó szervezetek típusai</vt:lpstr>
      <vt:lpstr>Reprezentativitás a megyéket tekintve</vt:lpstr>
      <vt:lpstr>Részvétel bármilyen, célzott szervezetfejlesztési programban</vt:lpstr>
      <vt:lpstr>Általános elvárások és teljesülésük megítélése (7-fokozatú Likert skála)</vt:lpstr>
      <vt:lpstr>Mit nyújtott a szervezetfejlesztési program?</vt:lpstr>
      <vt:lpstr>Tartalmi elvárások és teljesülésük megítélése (7-fokozatú Likert skála segítségével)</vt:lpstr>
      <vt:lpstr>Az egyéni és szervezeti a professzionalizációs szint megítélése</vt:lpstr>
      <vt:lpstr>A képviselt szervezet professzionalizációs szintje tevékenységi terület szerint</vt:lpstr>
      <vt:lpstr>A résztvevők egyéni professzionalizációs szintje a szervezet  tevékenységi területe szerint</vt:lpstr>
      <vt:lpstr>Kapcsolat a szervezetfejlesztési programban való részvétel, professzionalizáció és a programot biztosító szervezet között</vt:lpstr>
      <vt:lpstr>A főkomponensek hatása a professzionalizációra</vt:lpstr>
      <vt:lpstr>Következtetések/1</vt:lpstr>
      <vt:lpstr>Következtetések/2</vt:lpstr>
      <vt:lpstr>Köszönjük megtisztelő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Sümeginé dr. Dobrai Katalin</dc:creator>
  <cp:lastModifiedBy>Sümeginé dr. Dobrai Katalin</cp:lastModifiedBy>
  <cp:revision>791</cp:revision>
  <cp:lastPrinted>2013-11-27T13:30:37Z</cp:lastPrinted>
  <dcterms:created xsi:type="dcterms:W3CDTF">2012-11-12T18:43:48Z</dcterms:created>
  <dcterms:modified xsi:type="dcterms:W3CDTF">2014-03-30T20:09:23Z</dcterms:modified>
</cp:coreProperties>
</file>