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7" r:id="rId3"/>
    <p:sldId id="331" r:id="rId4"/>
    <p:sldId id="342" r:id="rId5"/>
    <p:sldId id="318" r:id="rId6"/>
    <p:sldId id="339" r:id="rId7"/>
    <p:sldId id="336" r:id="rId8"/>
    <p:sldId id="337" r:id="rId9"/>
    <p:sldId id="338" r:id="rId10"/>
    <p:sldId id="344" r:id="rId11"/>
    <p:sldId id="346" r:id="rId12"/>
    <p:sldId id="343" r:id="rId13"/>
    <p:sldId id="351" r:id="rId14"/>
    <p:sldId id="350" r:id="rId15"/>
    <p:sldId id="325" r:id="rId16"/>
    <p:sldId id="329" r:id="rId17"/>
  </p:sldIdLst>
  <p:sldSz cx="9144000" cy="6858000" type="screen4x3"/>
  <p:notesSz cx="6858000" cy="9144000"/>
  <p:custDataLst>
    <p:tags r:id="rId2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99FF"/>
    <a:srgbClr val="00CC99"/>
    <a:srgbClr val="000000"/>
    <a:srgbClr val="767676"/>
    <a:srgbClr val="BCBCBC"/>
    <a:srgbClr val="F21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2" autoAdjust="0"/>
    <p:restoredTop sz="97851" autoAdjust="0"/>
  </p:normalViewPr>
  <p:slideViewPr>
    <p:cSldViewPr>
      <p:cViewPr>
        <p:scale>
          <a:sx n="100" d="100"/>
          <a:sy n="100" d="100"/>
        </p:scale>
        <p:origin x="-118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3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50800" cy="50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48F7C-F6F7-4C51-8900-BDF9B1DED6F0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43AC4503-3D1B-44CC-B455-34DDAAB75E5C}">
      <dgm:prSet custT="1"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Teljesít-mény</a:t>
          </a:r>
        </a:p>
      </dgm:t>
    </dgm:pt>
    <dgm:pt modelId="{4BD50FA5-9469-4E2E-BC3C-62DD843938D8}" type="parTrans" cxnId="{E3630427-3965-40E9-A3F9-433DA72AFC31}">
      <dgm:prSet/>
      <dgm:spPr/>
      <dgm:t>
        <a:bodyPr/>
        <a:lstStyle/>
        <a:p>
          <a:endParaRPr lang="hu-HU"/>
        </a:p>
      </dgm:t>
    </dgm:pt>
    <dgm:pt modelId="{CF341E9D-FF66-4634-B5A5-871726012983}" type="sibTrans" cxnId="{E3630427-3965-40E9-A3F9-433DA72AFC31}">
      <dgm:prSet/>
      <dgm:spPr/>
      <dgm:t>
        <a:bodyPr/>
        <a:lstStyle/>
        <a:p>
          <a:endParaRPr lang="hu-HU"/>
        </a:p>
      </dgm:t>
    </dgm:pt>
    <dgm:pt modelId="{B374B2A1-97FB-41F4-98F8-DAB87FC33EE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Kompe-tencia</a:t>
          </a:r>
        </a:p>
      </dgm:t>
    </dgm:pt>
    <dgm:pt modelId="{990E6EC9-03F2-44D7-9AA0-55D701E1A4BB}" type="parTrans" cxnId="{D41B22AB-A893-4703-A9B1-37FC0A7CF7A1}">
      <dgm:prSet/>
      <dgm:spPr/>
      <dgm:t>
        <a:bodyPr/>
        <a:lstStyle/>
        <a:p>
          <a:endParaRPr lang="hu-HU"/>
        </a:p>
      </dgm:t>
    </dgm:pt>
    <dgm:pt modelId="{FBD75B7A-CA7D-432C-93C9-946A0FCD3D7B}" type="sibTrans" cxnId="{D41B22AB-A893-4703-A9B1-37FC0A7CF7A1}">
      <dgm:prSet/>
      <dgm:spPr/>
      <dgm:t>
        <a:bodyPr/>
        <a:lstStyle/>
        <a:p>
          <a:endParaRPr lang="hu-HU"/>
        </a:p>
      </dgm:t>
    </dgm:pt>
    <dgm:pt modelId="{831FA75F-398A-48F4-AB6D-436A01376B9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Attitüd</a:t>
          </a:r>
          <a:br>
            <a:rPr kumimoji="0" lang="hu-HU" sz="1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</a:br>
          <a:r>
            <a:rPr kumimoji="0" lang="hu-HU" sz="1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(hozzáállás)</a:t>
          </a:r>
        </a:p>
      </dgm:t>
    </dgm:pt>
    <dgm:pt modelId="{E4AC49F3-EE9E-4BB5-ABFC-0B10C729DF15}" type="parTrans" cxnId="{A4FF3461-A51C-468E-90BA-4944187520D2}">
      <dgm:prSet/>
      <dgm:spPr/>
      <dgm:t>
        <a:bodyPr/>
        <a:lstStyle/>
        <a:p>
          <a:endParaRPr lang="hu-HU"/>
        </a:p>
      </dgm:t>
    </dgm:pt>
    <dgm:pt modelId="{028D9FB0-1499-45D4-A29D-270F79A74689}" type="sibTrans" cxnId="{A4FF3461-A51C-468E-90BA-4944187520D2}">
      <dgm:prSet/>
      <dgm:spPr/>
      <dgm:t>
        <a:bodyPr/>
        <a:lstStyle/>
        <a:p>
          <a:endParaRPr lang="hu-HU"/>
        </a:p>
      </dgm:t>
    </dgm:pt>
    <dgm:pt modelId="{CEB34671-CFCD-4283-9E97-2FD11F8D5F0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Jártasság / készség</a:t>
          </a:r>
        </a:p>
      </dgm:t>
    </dgm:pt>
    <dgm:pt modelId="{92684CD2-65E4-473C-9E46-F0115F6265DF}" type="parTrans" cxnId="{6B763CD4-2412-4FF3-9CDD-8F105B40C1EA}">
      <dgm:prSet/>
      <dgm:spPr/>
      <dgm:t>
        <a:bodyPr/>
        <a:lstStyle/>
        <a:p>
          <a:endParaRPr lang="hu-HU"/>
        </a:p>
      </dgm:t>
    </dgm:pt>
    <dgm:pt modelId="{B34C9E1A-1495-4603-95A9-43358083E9DF}" type="sibTrans" cxnId="{6B763CD4-2412-4FF3-9CDD-8F105B40C1EA}">
      <dgm:prSet/>
      <dgm:spPr/>
      <dgm:t>
        <a:bodyPr/>
        <a:lstStyle/>
        <a:p>
          <a:endParaRPr lang="hu-HU"/>
        </a:p>
      </dgm:t>
    </dgm:pt>
    <dgm:pt modelId="{BF8D090E-62A0-40E9-BBBE-D532293903C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6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Tudás</a:t>
          </a:r>
        </a:p>
      </dgm:t>
    </dgm:pt>
    <dgm:pt modelId="{EE0603A2-E2DA-4B54-8683-F3CA0CAE2FFF}" type="parTrans" cxnId="{9150E4F9-852F-425F-A7BE-2C6C378EA813}">
      <dgm:prSet/>
      <dgm:spPr/>
      <dgm:t>
        <a:bodyPr/>
        <a:lstStyle/>
        <a:p>
          <a:endParaRPr lang="hu-HU"/>
        </a:p>
      </dgm:t>
    </dgm:pt>
    <dgm:pt modelId="{821B279F-4DA9-4172-947E-CF950F3208BB}" type="sibTrans" cxnId="{9150E4F9-852F-425F-A7BE-2C6C378EA813}">
      <dgm:prSet/>
      <dgm:spPr/>
      <dgm:t>
        <a:bodyPr/>
        <a:lstStyle/>
        <a:p>
          <a:endParaRPr lang="hu-HU"/>
        </a:p>
      </dgm:t>
    </dgm:pt>
    <dgm:pt modelId="{621F5F09-68C8-4A0F-87EB-2F09EFF123B3}" type="pres">
      <dgm:prSet presAssocID="{B4748F7C-F6F7-4C51-8900-BDF9B1DED6F0}" presName="Name0" presStyleCnt="0">
        <dgm:presLayoutVars>
          <dgm:dir/>
          <dgm:animLvl val="lvl"/>
          <dgm:resizeHandles val="exact"/>
        </dgm:presLayoutVars>
      </dgm:prSet>
      <dgm:spPr/>
    </dgm:pt>
    <dgm:pt modelId="{3B5F6CDA-5CC8-40F8-9F30-F852159354F8}" type="pres">
      <dgm:prSet presAssocID="{43AC4503-3D1B-44CC-B455-34DDAAB75E5C}" presName="Name8" presStyleCnt="0"/>
      <dgm:spPr/>
    </dgm:pt>
    <dgm:pt modelId="{DD636D22-696B-4B5F-A26E-BD5EDEAE1369}" type="pres">
      <dgm:prSet presAssocID="{43AC4503-3D1B-44CC-B455-34DDAAB75E5C}" presName="level" presStyleLbl="node1" presStyleIdx="0" presStyleCnt="5" custScaleX="102492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E2A3A5E-1F11-4548-8F4B-7484D0CEBCAB}" type="pres">
      <dgm:prSet presAssocID="{43AC4503-3D1B-44CC-B455-34DDAAB75E5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3F5B9FC-95BB-4CA8-8169-A01A5012819D}" type="pres">
      <dgm:prSet presAssocID="{B374B2A1-97FB-41F4-98F8-DAB87FC33EEA}" presName="Name8" presStyleCnt="0"/>
      <dgm:spPr/>
    </dgm:pt>
    <dgm:pt modelId="{A8F19ED1-FDB8-4090-A2E1-F04C6148E294}" type="pres">
      <dgm:prSet presAssocID="{B374B2A1-97FB-41F4-98F8-DAB87FC33EEA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114CDC1-E16A-4BBA-9AC6-A1B923DEC933}" type="pres">
      <dgm:prSet presAssocID="{B374B2A1-97FB-41F4-98F8-DAB87FC33EE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7C06821-1850-4EAB-97A6-A16CC973DD2D}" type="pres">
      <dgm:prSet presAssocID="{831FA75F-398A-48F4-AB6D-436A01376B9F}" presName="Name8" presStyleCnt="0"/>
      <dgm:spPr/>
    </dgm:pt>
    <dgm:pt modelId="{2AB51B5F-AE78-4319-90FC-954A364E9349}" type="pres">
      <dgm:prSet presAssocID="{831FA75F-398A-48F4-AB6D-436A01376B9F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B042C9F-70C1-49D7-9984-1E856BEFB1B8}" type="pres">
      <dgm:prSet presAssocID="{831FA75F-398A-48F4-AB6D-436A01376B9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08A649B-36F3-4A81-8702-86EAF6B5D141}" type="pres">
      <dgm:prSet presAssocID="{CEB34671-CFCD-4283-9E97-2FD11F8D5F08}" presName="Name8" presStyleCnt="0"/>
      <dgm:spPr/>
    </dgm:pt>
    <dgm:pt modelId="{286534D4-FACC-4F88-9B63-33D066919980}" type="pres">
      <dgm:prSet presAssocID="{CEB34671-CFCD-4283-9E97-2FD11F8D5F08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44F594E-2811-4423-A40B-3D462821901C}" type="pres">
      <dgm:prSet presAssocID="{CEB34671-CFCD-4283-9E97-2FD11F8D5F0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9978C87-5D58-4F0B-92DE-DB914314CC4A}" type="pres">
      <dgm:prSet presAssocID="{BF8D090E-62A0-40E9-BBBE-D532293903C3}" presName="Name8" presStyleCnt="0"/>
      <dgm:spPr/>
    </dgm:pt>
    <dgm:pt modelId="{EF45AB22-039E-466E-A86E-6644315CF4C9}" type="pres">
      <dgm:prSet presAssocID="{BF8D090E-62A0-40E9-BBBE-D532293903C3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8DA9C89-0565-4B2B-9CB3-FCFFA28805D7}" type="pres">
      <dgm:prSet presAssocID="{BF8D090E-62A0-40E9-BBBE-D532293903C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4FF3461-A51C-468E-90BA-4944187520D2}" srcId="{B4748F7C-F6F7-4C51-8900-BDF9B1DED6F0}" destId="{831FA75F-398A-48F4-AB6D-436A01376B9F}" srcOrd="2" destOrd="0" parTransId="{E4AC49F3-EE9E-4BB5-ABFC-0B10C729DF15}" sibTransId="{028D9FB0-1499-45D4-A29D-270F79A74689}"/>
    <dgm:cxn modelId="{611C78AF-9CB6-4B43-BD56-B939F21F38D5}" type="presOf" srcId="{CEB34671-CFCD-4283-9E97-2FD11F8D5F08}" destId="{286534D4-FACC-4F88-9B63-33D066919980}" srcOrd="0" destOrd="0" presId="urn:microsoft.com/office/officeart/2005/8/layout/pyramid1"/>
    <dgm:cxn modelId="{9441AE9F-948E-4C21-9EF6-F3C3F58132A6}" type="presOf" srcId="{B374B2A1-97FB-41F4-98F8-DAB87FC33EEA}" destId="{A114CDC1-E16A-4BBA-9AC6-A1B923DEC933}" srcOrd="1" destOrd="0" presId="urn:microsoft.com/office/officeart/2005/8/layout/pyramid1"/>
    <dgm:cxn modelId="{0FB05DFD-1788-42AD-812C-FD3A465DE7F9}" type="presOf" srcId="{CEB34671-CFCD-4283-9E97-2FD11F8D5F08}" destId="{C44F594E-2811-4423-A40B-3D462821901C}" srcOrd="1" destOrd="0" presId="urn:microsoft.com/office/officeart/2005/8/layout/pyramid1"/>
    <dgm:cxn modelId="{FD00F9A3-A34F-4A7D-8226-04F159BF982D}" type="presOf" srcId="{43AC4503-3D1B-44CC-B455-34DDAAB75E5C}" destId="{DD636D22-696B-4B5F-A26E-BD5EDEAE1369}" srcOrd="0" destOrd="0" presId="urn:microsoft.com/office/officeart/2005/8/layout/pyramid1"/>
    <dgm:cxn modelId="{D5BEFFD5-45A9-4E86-AA25-90374A990E74}" type="presOf" srcId="{BF8D090E-62A0-40E9-BBBE-D532293903C3}" destId="{EF45AB22-039E-466E-A86E-6644315CF4C9}" srcOrd="0" destOrd="0" presId="urn:microsoft.com/office/officeart/2005/8/layout/pyramid1"/>
    <dgm:cxn modelId="{400C35BF-DA63-4A45-8637-E273A92A615E}" type="presOf" srcId="{B374B2A1-97FB-41F4-98F8-DAB87FC33EEA}" destId="{A8F19ED1-FDB8-4090-A2E1-F04C6148E294}" srcOrd="0" destOrd="0" presId="urn:microsoft.com/office/officeart/2005/8/layout/pyramid1"/>
    <dgm:cxn modelId="{6B763CD4-2412-4FF3-9CDD-8F105B40C1EA}" srcId="{B4748F7C-F6F7-4C51-8900-BDF9B1DED6F0}" destId="{CEB34671-CFCD-4283-9E97-2FD11F8D5F08}" srcOrd="3" destOrd="0" parTransId="{92684CD2-65E4-473C-9E46-F0115F6265DF}" sibTransId="{B34C9E1A-1495-4603-95A9-43358083E9DF}"/>
    <dgm:cxn modelId="{F37A5CEC-6E01-4585-A68D-18059195E804}" type="presOf" srcId="{831FA75F-398A-48F4-AB6D-436A01376B9F}" destId="{2AB51B5F-AE78-4319-90FC-954A364E9349}" srcOrd="0" destOrd="0" presId="urn:microsoft.com/office/officeart/2005/8/layout/pyramid1"/>
    <dgm:cxn modelId="{C9EF9035-5B1C-454B-BF7A-C7480C828132}" type="presOf" srcId="{B4748F7C-F6F7-4C51-8900-BDF9B1DED6F0}" destId="{621F5F09-68C8-4A0F-87EB-2F09EFF123B3}" srcOrd="0" destOrd="0" presId="urn:microsoft.com/office/officeart/2005/8/layout/pyramid1"/>
    <dgm:cxn modelId="{3A9785E6-A5AE-459C-AC35-E8C5F42B950A}" type="presOf" srcId="{831FA75F-398A-48F4-AB6D-436A01376B9F}" destId="{3B042C9F-70C1-49D7-9984-1E856BEFB1B8}" srcOrd="1" destOrd="0" presId="urn:microsoft.com/office/officeart/2005/8/layout/pyramid1"/>
    <dgm:cxn modelId="{826D4C2C-8CDE-409A-95E8-4FE4E56212E9}" type="presOf" srcId="{43AC4503-3D1B-44CC-B455-34DDAAB75E5C}" destId="{AE2A3A5E-1F11-4548-8F4B-7484D0CEBCAB}" srcOrd="1" destOrd="0" presId="urn:microsoft.com/office/officeart/2005/8/layout/pyramid1"/>
    <dgm:cxn modelId="{D41B22AB-A893-4703-A9B1-37FC0A7CF7A1}" srcId="{B4748F7C-F6F7-4C51-8900-BDF9B1DED6F0}" destId="{B374B2A1-97FB-41F4-98F8-DAB87FC33EEA}" srcOrd="1" destOrd="0" parTransId="{990E6EC9-03F2-44D7-9AA0-55D701E1A4BB}" sibTransId="{FBD75B7A-CA7D-432C-93C9-946A0FCD3D7B}"/>
    <dgm:cxn modelId="{9150E4F9-852F-425F-A7BE-2C6C378EA813}" srcId="{B4748F7C-F6F7-4C51-8900-BDF9B1DED6F0}" destId="{BF8D090E-62A0-40E9-BBBE-D532293903C3}" srcOrd="4" destOrd="0" parTransId="{EE0603A2-E2DA-4B54-8683-F3CA0CAE2FFF}" sibTransId="{821B279F-4DA9-4172-947E-CF950F3208BB}"/>
    <dgm:cxn modelId="{E3630427-3965-40E9-A3F9-433DA72AFC31}" srcId="{B4748F7C-F6F7-4C51-8900-BDF9B1DED6F0}" destId="{43AC4503-3D1B-44CC-B455-34DDAAB75E5C}" srcOrd="0" destOrd="0" parTransId="{4BD50FA5-9469-4E2E-BC3C-62DD843938D8}" sibTransId="{CF341E9D-FF66-4634-B5A5-871726012983}"/>
    <dgm:cxn modelId="{2206BEC3-2F0E-41A2-BC2D-0466C688A3C4}" type="presOf" srcId="{BF8D090E-62A0-40E9-BBBE-D532293903C3}" destId="{78DA9C89-0565-4B2B-9CB3-FCFFA28805D7}" srcOrd="1" destOrd="0" presId="urn:microsoft.com/office/officeart/2005/8/layout/pyramid1"/>
    <dgm:cxn modelId="{C69DAEEB-0072-4B59-B389-5D945185BC88}" type="presParOf" srcId="{621F5F09-68C8-4A0F-87EB-2F09EFF123B3}" destId="{3B5F6CDA-5CC8-40F8-9F30-F852159354F8}" srcOrd="0" destOrd="0" presId="urn:microsoft.com/office/officeart/2005/8/layout/pyramid1"/>
    <dgm:cxn modelId="{CF7BB87C-D369-41F3-AFA1-EBA364B8E148}" type="presParOf" srcId="{3B5F6CDA-5CC8-40F8-9F30-F852159354F8}" destId="{DD636D22-696B-4B5F-A26E-BD5EDEAE1369}" srcOrd="0" destOrd="0" presId="urn:microsoft.com/office/officeart/2005/8/layout/pyramid1"/>
    <dgm:cxn modelId="{202DBA82-0242-41F6-AFC3-D3809691A861}" type="presParOf" srcId="{3B5F6CDA-5CC8-40F8-9F30-F852159354F8}" destId="{AE2A3A5E-1F11-4548-8F4B-7484D0CEBCAB}" srcOrd="1" destOrd="0" presId="urn:microsoft.com/office/officeart/2005/8/layout/pyramid1"/>
    <dgm:cxn modelId="{F3C19A04-4E73-408F-B756-53B1A94F9EBA}" type="presParOf" srcId="{621F5F09-68C8-4A0F-87EB-2F09EFF123B3}" destId="{93F5B9FC-95BB-4CA8-8169-A01A5012819D}" srcOrd="1" destOrd="0" presId="urn:microsoft.com/office/officeart/2005/8/layout/pyramid1"/>
    <dgm:cxn modelId="{67FD9753-828E-4926-98F4-75652ADB7F8F}" type="presParOf" srcId="{93F5B9FC-95BB-4CA8-8169-A01A5012819D}" destId="{A8F19ED1-FDB8-4090-A2E1-F04C6148E294}" srcOrd="0" destOrd="0" presId="urn:microsoft.com/office/officeart/2005/8/layout/pyramid1"/>
    <dgm:cxn modelId="{69455D9D-3F23-4467-97B6-60D501D3E847}" type="presParOf" srcId="{93F5B9FC-95BB-4CA8-8169-A01A5012819D}" destId="{A114CDC1-E16A-4BBA-9AC6-A1B923DEC933}" srcOrd="1" destOrd="0" presId="urn:microsoft.com/office/officeart/2005/8/layout/pyramid1"/>
    <dgm:cxn modelId="{7A6C124D-3130-4CC4-9BDA-647A146A5A81}" type="presParOf" srcId="{621F5F09-68C8-4A0F-87EB-2F09EFF123B3}" destId="{37C06821-1850-4EAB-97A6-A16CC973DD2D}" srcOrd="2" destOrd="0" presId="urn:microsoft.com/office/officeart/2005/8/layout/pyramid1"/>
    <dgm:cxn modelId="{8B9AE54C-4EDB-452E-85D2-FB7BC27C5D67}" type="presParOf" srcId="{37C06821-1850-4EAB-97A6-A16CC973DD2D}" destId="{2AB51B5F-AE78-4319-90FC-954A364E9349}" srcOrd="0" destOrd="0" presId="urn:microsoft.com/office/officeart/2005/8/layout/pyramid1"/>
    <dgm:cxn modelId="{5CE3B7F4-9CEE-45B9-AACA-42EFE8FDBBC2}" type="presParOf" srcId="{37C06821-1850-4EAB-97A6-A16CC973DD2D}" destId="{3B042C9F-70C1-49D7-9984-1E856BEFB1B8}" srcOrd="1" destOrd="0" presId="urn:microsoft.com/office/officeart/2005/8/layout/pyramid1"/>
    <dgm:cxn modelId="{DC683E77-6561-4CB2-A5D3-89B0E5DDA3FA}" type="presParOf" srcId="{621F5F09-68C8-4A0F-87EB-2F09EFF123B3}" destId="{208A649B-36F3-4A81-8702-86EAF6B5D141}" srcOrd="3" destOrd="0" presId="urn:microsoft.com/office/officeart/2005/8/layout/pyramid1"/>
    <dgm:cxn modelId="{36DA257C-07D0-418C-AB77-438CAC1BDD9F}" type="presParOf" srcId="{208A649B-36F3-4A81-8702-86EAF6B5D141}" destId="{286534D4-FACC-4F88-9B63-33D066919980}" srcOrd="0" destOrd="0" presId="urn:microsoft.com/office/officeart/2005/8/layout/pyramid1"/>
    <dgm:cxn modelId="{405ED20A-E579-4A89-9178-4E990134E89D}" type="presParOf" srcId="{208A649B-36F3-4A81-8702-86EAF6B5D141}" destId="{C44F594E-2811-4423-A40B-3D462821901C}" srcOrd="1" destOrd="0" presId="urn:microsoft.com/office/officeart/2005/8/layout/pyramid1"/>
    <dgm:cxn modelId="{1104706E-93F1-4F69-9694-8B75404824B0}" type="presParOf" srcId="{621F5F09-68C8-4A0F-87EB-2F09EFF123B3}" destId="{B9978C87-5D58-4F0B-92DE-DB914314CC4A}" srcOrd="4" destOrd="0" presId="urn:microsoft.com/office/officeart/2005/8/layout/pyramid1"/>
    <dgm:cxn modelId="{EAC9F152-A1A8-41B1-AD5C-C5BD9E1D53FF}" type="presParOf" srcId="{B9978C87-5D58-4F0B-92DE-DB914314CC4A}" destId="{EF45AB22-039E-466E-A86E-6644315CF4C9}" srcOrd="0" destOrd="0" presId="urn:microsoft.com/office/officeart/2005/8/layout/pyramid1"/>
    <dgm:cxn modelId="{F62993E9-EC6F-4DCD-80FC-679865C54606}" type="presParOf" srcId="{B9978C87-5D58-4F0B-92DE-DB914314CC4A}" destId="{78DA9C89-0565-4B2B-9CB3-FCFFA28805D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36D22-696B-4B5F-A26E-BD5EDEAE1369}">
      <dsp:nvSpPr>
        <dsp:cNvPr id="0" name=""/>
        <dsp:cNvSpPr/>
      </dsp:nvSpPr>
      <dsp:spPr>
        <a:xfrm>
          <a:off x="1575276" y="0"/>
          <a:ext cx="812326" cy="647142"/>
        </a:xfrm>
        <a:prstGeom prst="trapezoid">
          <a:avLst>
            <a:gd name="adj" fmla="val 61237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Teljesít-mény</a:t>
          </a:r>
        </a:p>
      </dsp:txBody>
      <dsp:txXfrm>
        <a:off x="1575276" y="0"/>
        <a:ext cx="812326" cy="647142"/>
      </dsp:txXfrm>
    </dsp:sp>
    <dsp:sp modelId="{A8F19ED1-FDB8-4090-A2E1-F04C6148E294}">
      <dsp:nvSpPr>
        <dsp:cNvPr id="0" name=""/>
        <dsp:cNvSpPr/>
      </dsp:nvSpPr>
      <dsp:spPr>
        <a:xfrm>
          <a:off x="1188864" y="647142"/>
          <a:ext cx="1585151" cy="647142"/>
        </a:xfrm>
        <a:prstGeom prst="trapezoid">
          <a:avLst>
            <a:gd name="adj" fmla="val 6123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600" b="1" i="0" u="none" strike="noStrike" kern="1200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Kompe-tencia</a:t>
          </a:r>
        </a:p>
      </dsp:txBody>
      <dsp:txXfrm>
        <a:off x="1466265" y="647142"/>
        <a:ext cx="1030348" cy="647142"/>
      </dsp:txXfrm>
    </dsp:sp>
    <dsp:sp modelId="{2AB51B5F-AE78-4319-90FC-954A364E9349}">
      <dsp:nvSpPr>
        <dsp:cNvPr id="0" name=""/>
        <dsp:cNvSpPr/>
      </dsp:nvSpPr>
      <dsp:spPr>
        <a:xfrm>
          <a:off x="792575" y="1294284"/>
          <a:ext cx="2377728" cy="647142"/>
        </a:xfrm>
        <a:prstGeom prst="trapezoid">
          <a:avLst>
            <a:gd name="adj" fmla="val 6123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600" b="1" i="0" u="none" strike="noStrike" kern="1200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Attitüd</a:t>
          </a:r>
          <a:br>
            <a:rPr kumimoji="0" lang="hu-HU" sz="1600" b="1" i="0" u="none" strike="noStrike" kern="1200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</a:br>
          <a:r>
            <a:rPr kumimoji="0" lang="hu-HU" sz="1600" b="1" i="0" u="none" strike="noStrike" kern="1200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(hozzáállás)</a:t>
          </a:r>
        </a:p>
      </dsp:txBody>
      <dsp:txXfrm>
        <a:off x="1208678" y="1294284"/>
        <a:ext cx="1545523" cy="647142"/>
      </dsp:txXfrm>
    </dsp:sp>
    <dsp:sp modelId="{286534D4-FACC-4F88-9B63-33D066919980}">
      <dsp:nvSpPr>
        <dsp:cNvPr id="0" name=""/>
        <dsp:cNvSpPr/>
      </dsp:nvSpPr>
      <dsp:spPr>
        <a:xfrm>
          <a:off x="396288" y="1941427"/>
          <a:ext cx="3170303" cy="647142"/>
        </a:xfrm>
        <a:prstGeom prst="trapezoid">
          <a:avLst>
            <a:gd name="adj" fmla="val 6123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600" b="1" i="0" u="none" strike="noStrike" kern="1200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Jártasság / készség</a:t>
          </a:r>
        </a:p>
      </dsp:txBody>
      <dsp:txXfrm>
        <a:off x="951091" y="1941427"/>
        <a:ext cx="2060697" cy="647142"/>
      </dsp:txXfrm>
    </dsp:sp>
    <dsp:sp modelId="{EF45AB22-039E-466E-A86E-6644315CF4C9}">
      <dsp:nvSpPr>
        <dsp:cNvPr id="0" name=""/>
        <dsp:cNvSpPr/>
      </dsp:nvSpPr>
      <dsp:spPr>
        <a:xfrm>
          <a:off x="0" y="2588569"/>
          <a:ext cx="3962879" cy="647142"/>
        </a:xfrm>
        <a:prstGeom prst="trapezoid">
          <a:avLst>
            <a:gd name="adj" fmla="val 6123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600" b="1" i="0" u="none" strike="noStrike" kern="1200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rPr>
            <a:t>Tudás</a:t>
          </a:r>
        </a:p>
      </dsp:txBody>
      <dsp:txXfrm>
        <a:off x="693503" y="2588569"/>
        <a:ext cx="2575872" cy="647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4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74563-04DD-4728-8CC2-AD790F9B42D8}" type="datetimeFigureOut">
              <a:rPr lang="de-DE" sz="600" smtClean="0">
                <a:latin typeface="Arial" pitchFamily="34" charset="0"/>
                <a:cs typeface="Arial" pitchFamily="34" charset="0"/>
              </a:rPr>
              <a:pPr/>
              <a:t>03.04.2014</a:t>
            </a:fld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C5C09-A086-41B5-AB93-0D519CF90B74}" type="slidenum">
              <a:rPr lang="de-DE" sz="6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629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fld id="{F8D99BBB-DA91-45F1-94E4-DDBAA3887247}" type="datetimeFigureOut">
              <a:rPr lang="de-DE" smtClean="0"/>
              <a:pPr/>
              <a:t>03.04.2014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fld id="{CEC6974F-3C9C-44C7-8DD3-1BF295C9E94D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732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207963" indent="-206375" algn="l" defTabSz="914400" rtl="0" eaLnBrk="1" latinLnBrk="0" hangingPunct="1"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209550" indent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412750" indent="-201613" algn="l" defTabSz="914400" rtl="0" eaLnBrk="1" latinLnBrk="0" hangingPunct="1"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414338" indent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Polo" pitchFamily="2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Polo" pitchFamily="2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Polo" pitchFamily="2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Polo" pitchFamily="2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Pol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Pol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Pol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Pol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Polo" pitchFamily="2" charset="0"/>
              </a:defRPr>
            </a:lvl9pPr>
          </a:lstStyle>
          <a:p>
            <a:pPr eaLnBrk="1" hangingPunct="1"/>
            <a:fld id="{A968E6EF-7113-4B3C-9E4D-D5C55A2D4A43}" type="slidenum">
              <a:rPr lang="de-DE" sz="1200">
                <a:solidFill>
                  <a:srgbClr val="000000"/>
                </a:solidFill>
                <a:latin typeface="Arial" pitchFamily="34" charset="0"/>
              </a:rPr>
              <a:pPr eaLnBrk="1" hangingPunct="1"/>
              <a:t>2</a:t>
            </a:fld>
            <a:endParaRPr lang="de-DE" sz="12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SE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9600" y="3606800"/>
            <a:ext cx="6705600" cy="1181100"/>
          </a:xfrm>
        </p:spPr>
        <p:txBody>
          <a:bodyPr anchor="b" anchorCtr="0"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09600" y="5035550"/>
            <a:ext cx="6705600" cy="457200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buNone/>
              <a:defRPr sz="1400">
                <a:solidFill>
                  <a:srgbClr val="7676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Szövegdoboz 4"/>
          <p:cNvSpPr txBox="1"/>
          <p:nvPr userDrawn="1"/>
        </p:nvSpPr>
        <p:spPr>
          <a:xfrm>
            <a:off x="8178800" y="6324600"/>
            <a:ext cx="965200" cy="400110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hu-HU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Eff-Active</a:t>
            </a:r>
          </a:p>
        </p:txBody>
      </p:sp>
      <p:cxnSp>
        <p:nvCxnSpPr>
          <p:cNvPr id="6" name="Egyenes összekötő nyíllal 5"/>
          <p:cNvCxnSpPr/>
          <p:nvPr userDrawn="1"/>
        </p:nvCxnSpPr>
        <p:spPr>
          <a:xfrm>
            <a:off x="609600" y="0"/>
            <a:ext cx="0" cy="584200"/>
          </a:xfrm>
          <a:prstGeom prst="straightConnector1">
            <a:avLst/>
          </a:prstGeom>
          <a:ln w="19050">
            <a:solidFill>
              <a:srgbClr val="0070C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 userDrawn="1"/>
        </p:nvCxnSpPr>
        <p:spPr>
          <a:xfrm>
            <a:off x="0" y="584200"/>
            <a:ext cx="609600" cy="0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9400"/>
            <a:ext cx="7924800" cy="609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None/>
              <a:defRPr/>
            </a:lvl3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3528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half" idx="13"/>
          </p:nvPr>
        </p:nvSpPr>
        <p:spPr>
          <a:xfrm>
            <a:off x="6096000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422400"/>
            <a:ext cx="3886200" cy="304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422400"/>
            <a:ext cx="3886200" cy="304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9400"/>
            <a:ext cx="7924800" cy="6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422400"/>
            <a:ext cx="7924800" cy="4216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" name="Szövegdoboz 7"/>
          <p:cNvSpPr txBox="1"/>
          <p:nvPr userDrawn="1"/>
        </p:nvSpPr>
        <p:spPr>
          <a:xfrm>
            <a:off x="609599" y="6121400"/>
            <a:ext cx="965200" cy="400110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hu-HU" sz="1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Eff-Active</a:t>
            </a:r>
          </a:p>
        </p:txBody>
      </p:sp>
      <p:cxnSp>
        <p:nvCxnSpPr>
          <p:cNvPr id="11" name="Egyenes összekötő nyíllal 10"/>
          <p:cNvCxnSpPr/>
          <p:nvPr userDrawn="1"/>
        </p:nvCxnSpPr>
        <p:spPr>
          <a:xfrm>
            <a:off x="-1" y="6324600"/>
            <a:ext cx="609600" cy="0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8178801" y="6223000"/>
            <a:ext cx="427036" cy="190500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49DBC-5EFD-468C-9F9F-C80FB4A03599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Egyenes összekötő nyíllal 9"/>
          <p:cNvCxnSpPr/>
          <p:nvPr userDrawn="1"/>
        </p:nvCxnSpPr>
        <p:spPr>
          <a:xfrm flipH="1">
            <a:off x="8737600" y="6324600"/>
            <a:ext cx="406400" cy="0"/>
          </a:xfrm>
          <a:prstGeom prst="straightConnector1">
            <a:avLst/>
          </a:prstGeom>
          <a:ln w="19050">
            <a:solidFill>
              <a:srgbClr val="0070C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 userDrawn="1"/>
        </p:nvSpPr>
        <p:spPr>
          <a:xfrm>
            <a:off x="1574799" y="6223000"/>
            <a:ext cx="6807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» » » 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E36C0A"/>
                </a:solidFill>
                <a:effectLst/>
                <a:latin typeface="Lucida Handwriting" pitchFamily="66" charset="0"/>
                <a:ea typeface="Times New Roman" pitchFamily="18" charset="0"/>
                <a:cs typeface="Arial" pitchFamily="34" charset="0"/>
              </a:rPr>
              <a:t>eff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Arial" pitchFamily="34" charset="0"/>
              </a:rPr>
              <a:t>ective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» » » » » » »  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eff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icient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» » » » » » » »  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030036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eff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ortless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  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» »» </a:t>
            </a:r>
            <a:endParaRPr kumimoji="0" lang="hu-H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ts val="3100"/>
        </a:lnSpc>
        <a:spcBef>
          <a:spcPct val="0"/>
        </a:spcBef>
        <a:buNone/>
        <a:defRPr sz="2800" b="1" kern="1200">
          <a:solidFill>
            <a:srgbClr val="000099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3100"/>
        </a:lnSpc>
        <a:spcBef>
          <a:spcPct val="0"/>
        </a:spcBef>
        <a:buFont typeface="Arial" pitchFamily="34" charset="0"/>
        <a:buNone/>
        <a:defRPr lang="de-DE" sz="2400" kern="1200" dirty="0" smtClean="0">
          <a:solidFill>
            <a:srgbClr val="000099"/>
          </a:solidFill>
          <a:latin typeface="+mj-lt"/>
          <a:ea typeface="+mj-ea"/>
          <a:cs typeface="+mj-cs"/>
        </a:defRPr>
      </a:lvl1pPr>
      <a:lvl2pPr marL="207963" indent="-206375" algn="l" defTabSz="914400" rtl="0" eaLnBrk="1" latinLnBrk="0" hangingPunct="1">
        <a:lnSpc>
          <a:spcPts val="3100"/>
        </a:lnSpc>
        <a:spcBef>
          <a:spcPct val="0"/>
        </a:spcBef>
        <a:buClr>
          <a:srgbClr val="002060"/>
        </a:buClr>
        <a:buFont typeface="Arial" pitchFamily="34" charset="0"/>
        <a:buChar char="•"/>
        <a:defRPr lang="de-DE" sz="2000" kern="1200" dirty="0" smtClean="0">
          <a:solidFill>
            <a:srgbClr val="000099"/>
          </a:solidFill>
          <a:latin typeface="+mj-lt"/>
          <a:ea typeface="+mj-ea"/>
          <a:cs typeface="+mj-cs"/>
        </a:defRPr>
      </a:lvl2pPr>
      <a:lvl3pPr marL="209550" indent="0" algn="l" defTabSz="914400" rtl="0" eaLnBrk="1" latinLnBrk="0" hangingPunct="1">
        <a:lnSpc>
          <a:spcPts val="3100"/>
        </a:lnSpc>
        <a:spcBef>
          <a:spcPct val="0"/>
        </a:spcBef>
        <a:buFont typeface="Arial" pitchFamily="34" charset="0"/>
        <a:buNone/>
        <a:defRPr lang="de-DE" sz="1800" kern="1200" dirty="0" smtClean="0">
          <a:solidFill>
            <a:srgbClr val="000099"/>
          </a:solidFill>
          <a:latin typeface="+mj-lt"/>
          <a:ea typeface="+mj-ea"/>
          <a:cs typeface="+mj-cs"/>
        </a:defRPr>
      </a:lvl3pPr>
      <a:lvl4pPr marL="412750" indent="-201613" algn="l" defTabSz="914400" rtl="0" eaLnBrk="1" latinLnBrk="0" hangingPunct="1">
        <a:lnSpc>
          <a:spcPts val="3100"/>
        </a:lnSpc>
        <a:spcBef>
          <a:spcPct val="0"/>
        </a:spcBef>
        <a:buClr>
          <a:srgbClr val="002060"/>
        </a:buClr>
        <a:buFont typeface="Arial" pitchFamily="34" charset="0"/>
        <a:buChar char="–"/>
        <a:defRPr lang="de-DE" sz="1600" kern="1200" dirty="0" smtClean="0">
          <a:solidFill>
            <a:srgbClr val="000099"/>
          </a:solidFill>
          <a:latin typeface="+mj-lt"/>
          <a:ea typeface="+mj-ea"/>
          <a:cs typeface="+mj-cs"/>
        </a:defRPr>
      </a:lvl4pPr>
      <a:lvl5pPr marL="414338" indent="0" algn="l" defTabSz="914400" rtl="0" eaLnBrk="1" latinLnBrk="0" hangingPunct="1">
        <a:lnSpc>
          <a:spcPts val="3100"/>
        </a:lnSpc>
        <a:spcBef>
          <a:spcPct val="0"/>
        </a:spcBef>
        <a:buFont typeface="Arial" pitchFamily="34" charset="0"/>
        <a:buNone/>
        <a:defRPr lang="de-DE" sz="1400" kern="1200" baseline="0" dirty="0" smtClean="0">
          <a:solidFill>
            <a:srgbClr val="000099"/>
          </a:solidFill>
          <a:latin typeface="+mj-lt"/>
          <a:ea typeface="+mj-ea"/>
          <a:cs typeface="+mj-cs"/>
        </a:defRPr>
      </a:lvl5pPr>
      <a:lvl6pPr marL="6175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6175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8207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8207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oleObject" Target="file:///C:\Users\Z2378\Documents\Solutions\NPD_rajzok.vsd\Rajz\~EFTM_Project_Modell_2\Folyamat.20" TargetMode="External"/><Relationship Id="rId3" Type="http://schemas.openxmlformats.org/officeDocument/2006/relationships/oleObject" Target="file:///C:\Users\Z2378\Documents\Solutions\NPD_rajzok.vsd\Rajz\~EFTM_Project_Modell_2\Folyamat.23" TargetMode="External"/><Relationship Id="rId7" Type="http://schemas.openxmlformats.org/officeDocument/2006/relationships/oleObject" Target="file:///C:\Users\Z2378\Documents\Solutions\NPD_rajzok.vsd\Rajz\~EFTM_Project_Modell_2\Folyamat.17" TargetMode="External"/><Relationship Id="rId12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11" Type="http://schemas.openxmlformats.org/officeDocument/2006/relationships/oleObject" Target="file:///C:\Users\Z2378\Documents\Solutions\NPD_rajzok.vsd\Rajz\~EFTM_Project_Modell_2\Folyamat.7" TargetMode="External"/><Relationship Id="rId5" Type="http://schemas.openxmlformats.org/officeDocument/2006/relationships/oleObject" Target="file:///C:\Users\Z2378\Documents\Solutions\NPD_rajzok.vsd\Rajz\~EFTM_Project_Modell_2\Folyamat.24" TargetMode="External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oleObject" Target="file:///C:\Users\Z2378\Documents\Solutions\NPD_rajzok.vsd\Rajz\~EFTM_Project_Modell_2\Folyamat.2" TargetMode="External"/><Relationship Id="rId1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file:///C:\Users\Z2378\Documents\Solutions\NPD_rajzok.vsd\Rajz\~EFTM_Project_Modell_2\KIJEL&#214;L&#201;S" TargetMode="External"/><Relationship Id="rId7" Type="http://schemas.openxmlformats.org/officeDocument/2006/relationships/oleObject" Target="file:///C:\Users\Z2378\Documents\Solutions\NPD_rajzok.vsd\Rajz\~EFTM_Project_Modell_2\Sheet.25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file:///C:\Users\Z2378\Documents\Solutions\NPD_rajzok.vsd\Rajz\~EFTM_Project_Modell_2\Folyamat.25" TargetMode="External"/><Relationship Id="rId10" Type="http://schemas.openxmlformats.org/officeDocument/2006/relationships/image" Target="../media/image13.emf"/><Relationship Id="rId4" Type="http://schemas.openxmlformats.org/officeDocument/2006/relationships/image" Target="../media/image10.emf"/><Relationship Id="rId9" Type="http://schemas.openxmlformats.org/officeDocument/2006/relationships/oleObject" Target="file:///C:\Users\Z2378\Documents\Solutions\NPD_rajzok.vsd\Rajz\~EFTM_Project_Modell_2\Folyamat.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8432800" cy="774700"/>
          </a:xfrm>
        </p:spPr>
        <p:txBody>
          <a:bodyPr anchor="t"/>
          <a:lstStyle/>
          <a:p>
            <a:pPr algn="ctr">
              <a:defRPr/>
            </a:pPr>
            <a:r>
              <a:rPr lang="hu-HU" sz="2000" dirty="0">
                <a:solidFill>
                  <a:srgbClr val="002060"/>
                </a:solidFill>
              </a:rPr>
              <a:t>„TUDÁSIGÉNYES SZOLGÁLTATÁSOK – </a:t>
            </a:r>
            <a:br>
              <a:rPr lang="hu-HU" sz="2000" dirty="0">
                <a:solidFill>
                  <a:srgbClr val="002060"/>
                </a:solidFill>
              </a:rPr>
            </a:br>
            <a:r>
              <a:rPr lang="hu-HU" sz="2000" dirty="0">
                <a:solidFill>
                  <a:srgbClr val="002060"/>
                </a:solidFill>
              </a:rPr>
              <a:t>TUDÁSIGÉNYES VÁLLALKOZÁSOK”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>
          <a:xfrm>
            <a:off x="355600" y="3378200"/>
            <a:ext cx="4470400" cy="457200"/>
          </a:xfrm>
        </p:spPr>
        <p:txBody>
          <a:bodyPr/>
          <a:lstStyle/>
          <a:p>
            <a:pPr algn="ctr"/>
            <a:r>
              <a:rPr lang="hu-HU" sz="2400" dirty="0" smtClean="0">
                <a:solidFill>
                  <a:srgbClr val="002060"/>
                </a:solidFill>
              </a:rPr>
              <a:t>Fenyősi Zoltán</a:t>
            </a:r>
          </a:p>
          <a:p>
            <a:pPr algn="ctr"/>
            <a:r>
              <a:rPr lang="hu-HU" sz="1800" dirty="0" smtClean="0">
                <a:solidFill>
                  <a:srgbClr val="002060"/>
                </a:solidFill>
              </a:rPr>
              <a:t>IPMA B projekt menedzser</a:t>
            </a:r>
            <a:br>
              <a:rPr lang="hu-HU" sz="1800" dirty="0" smtClean="0">
                <a:solidFill>
                  <a:srgbClr val="002060"/>
                </a:solidFill>
              </a:rPr>
            </a:br>
            <a:endParaRPr lang="hu-HU" sz="1600" dirty="0" smtClean="0">
              <a:solidFill>
                <a:srgbClr val="002060"/>
              </a:solidFill>
            </a:endParaRPr>
          </a:p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Eff-Active Consulting</a:t>
            </a:r>
          </a:p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effactive@t-online.hu</a:t>
            </a:r>
          </a:p>
          <a:p>
            <a:pPr algn="ctr"/>
            <a:endParaRPr lang="hu-HU" sz="1600" dirty="0" smtClean="0">
              <a:solidFill>
                <a:srgbClr val="002060"/>
              </a:solidFill>
            </a:endParaRPr>
          </a:p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mobil: +36 20 3139543</a:t>
            </a:r>
          </a:p>
          <a:p>
            <a:pPr algn="ctr"/>
            <a:endParaRPr lang="hu-HU" sz="1600" dirty="0">
              <a:solidFill>
                <a:srgbClr val="002060"/>
              </a:solidFill>
            </a:endParaRPr>
          </a:p>
          <a:p>
            <a:pPr algn="ctr"/>
            <a:endParaRPr lang="hu-HU" sz="1600" dirty="0" smtClean="0">
              <a:solidFill>
                <a:srgbClr val="002060"/>
              </a:solidFill>
            </a:endParaRPr>
          </a:p>
          <a:p>
            <a:pPr algn="ctr"/>
            <a:endParaRPr lang="hu-HU" sz="1600" dirty="0">
              <a:solidFill>
                <a:srgbClr val="002060"/>
              </a:solidFill>
            </a:endParaRPr>
          </a:p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Pécs, 2014. április 03.</a:t>
            </a:r>
            <a:endParaRPr lang="de-DE" sz="1600" dirty="0">
              <a:solidFill>
                <a:srgbClr val="002060"/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 cstate="print"/>
          <a:srcRect t="8331"/>
          <a:stretch/>
        </p:blipFill>
        <p:spPr bwMode="auto">
          <a:xfrm>
            <a:off x="5527436" y="2333624"/>
            <a:ext cx="2651363" cy="3598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églalap 1"/>
          <p:cNvSpPr/>
          <p:nvPr/>
        </p:nvSpPr>
        <p:spPr>
          <a:xfrm>
            <a:off x="933450" y="1470025"/>
            <a:ext cx="736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Több projekt  = nagyobb tudás?</a:t>
            </a:r>
            <a:endParaRPr lang="hu-H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609600"/>
          </a:xfrm>
        </p:spPr>
        <p:txBody>
          <a:bodyPr/>
          <a:lstStyle/>
          <a:p>
            <a:r>
              <a:rPr lang="hu-HU" dirty="0" smtClean="0"/>
              <a:t>Általában miért </a:t>
            </a:r>
            <a:r>
              <a:rPr lang="hu-HU" dirty="0"/>
              <a:t>nem </a:t>
            </a:r>
            <a:r>
              <a:rPr lang="hu-HU" dirty="0" smtClean="0"/>
              <a:t>történik meg a projekt során előálló  tapasztalatok értékelését?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Arial" pitchFamily="34" charset="0"/>
              <a:buChar char="•"/>
            </a:pPr>
            <a:r>
              <a:rPr lang="hu-HU" dirty="0" smtClean="0"/>
              <a:t>Komplexitási problémák miatt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dirty="0"/>
              <a:t>Tudás hiánya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hu-HU" dirty="0" smtClean="0"/>
              <a:t>Érdektelenség </a:t>
            </a:r>
            <a:r>
              <a:rPr lang="hu-HU" dirty="0"/>
              <a:t>hiánya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hu-HU" dirty="0" smtClean="0"/>
              <a:t>Idő hiánya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hu-HU" dirty="0" smtClean="0"/>
              <a:t>Kultúra </a:t>
            </a:r>
            <a:r>
              <a:rPr lang="hu-HU" dirty="0"/>
              <a:t>hiánya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hu-HU" dirty="0" smtClean="0"/>
              <a:t>Motiváció hiánya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hu-HU" dirty="0" smtClean="0"/>
              <a:t>Számonkérés hiánya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567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609600"/>
          </a:xfrm>
        </p:spPr>
        <p:txBody>
          <a:bodyPr/>
          <a:lstStyle/>
          <a:p>
            <a:r>
              <a:rPr lang="hu-HU" dirty="0" smtClean="0"/>
              <a:t>Kulcs területek feldolgozása 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" y="1397000"/>
            <a:ext cx="7924800" cy="4216400"/>
          </a:xfrm>
        </p:spPr>
        <p:txBody>
          <a:bodyPr/>
          <a:lstStyle/>
          <a:p>
            <a:r>
              <a:rPr lang="hu-HU" dirty="0" smtClean="0"/>
              <a:t>1. „Korrekciós” területek a projekt menedzsment során </a:t>
            </a:r>
          </a:p>
          <a:p>
            <a:pPr marL="550863" lvl="1" indent="-342900"/>
            <a:r>
              <a:rPr lang="hu-HU" dirty="0" smtClean="0"/>
              <a:t>Probléma nyilvántartás és megoldás</a:t>
            </a:r>
          </a:p>
          <a:p>
            <a:pPr marL="550863" lvl="1" indent="-342900"/>
            <a:r>
              <a:rPr lang="hu-HU" dirty="0" smtClean="0"/>
              <a:t>Módosítási igények (változtatási kényszerek)</a:t>
            </a:r>
          </a:p>
          <a:p>
            <a:pPr marL="550863" lvl="1" indent="-342900"/>
            <a:r>
              <a:rPr lang="hu-HU" dirty="0" smtClean="0"/>
              <a:t>Minőségi hibák</a:t>
            </a:r>
          </a:p>
          <a:p>
            <a:pPr marL="550863" lvl="1" indent="-342900"/>
            <a:r>
              <a:rPr lang="hu-HU" dirty="0" smtClean="0"/>
              <a:t>Kockázatok</a:t>
            </a:r>
          </a:p>
          <a:p>
            <a:pPr marL="342900" indent="-342900"/>
            <a:r>
              <a:rPr lang="hu-HU" dirty="0" smtClean="0"/>
              <a:t>2. Fejlesztendő területek (példák)</a:t>
            </a:r>
          </a:p>
          <a:p>
            <a:pPr marL="550863" lvl="1" indent="-342900"/>
            <a:r>
              <a:rPr lang="hu-HU" dirty="0" smtClean="0"/>
              <a:t>Kommunikáció</a:t>
            </a:r>
          </a:p>
          <a:p>
            <a:pPr marL="550863" lvl="1" indent="-342900"/>
            <a:r>
              <a:rPr lang="hu-HU" dirty="0" smtClean="0"/>
              <a:t>Tréning</a:t>
            </a:r>
          </a:p>
          <a:p>
            <a:pPr marL="550863" lvl="1" indent="-342900"/>
            <a:r>
              <a:rPr lang="hu-HU" dirty="0" smtClean="0"/>
              <a:t>Kooperáció</a:t>
            </a:r>
          </a:p>
          <a:p>
            <a:pPr marL="550863" lvl="1" indent="-342900"/>
            <a:r>
              <a:rPr lang="hu-HU" dirty="0" smtClean="0"/>
              <a:t>Érdekcsoport kezelés</a:t>
            </a:r>
          </a:p>
          <a:p>
            <a:pPr marL="550863" lvl="1" indent="-342900"/>
            <a:endParaRPr lang="hu-HU" dirty="0" smtClean="0"/>
          </a:p>
          <a:p>
            <a:pPr marL="550863" lvl="1" indent="-342900"/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65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609600"/>
          </a:xfrm>
        </p:spPr>
        <p:txBody>
          <a:bodyPr/>
          <a:lstStyle/>
          <a:p>
            <a:r>
              <a:rPr lang="hu-HU" dirty="0" smtClean="0"/>
              <a:t> A Projekteknél a „Tudás komponens” a leszállítandó termékek és a WBS része-e?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hu-HU" dirty="0"/>
              <a:t>Mi a </a:t>
            </a:r>
            <a:r>
              <a:rPr lang="hu-HU" dirty="0" smtClean="0"/>
              <a:t>leszállítandó?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dirty="0" smtClean="0"/>
              <a:t>Van-e tudás alapú komponense?</a:t>
            </a:r>
            <a:endParaRPr lang="hu-HU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hu-HU" dirty="0" smtClean="0"/>
              <a:t>Mi </a:t>
            </a:r>
            <a:r>
              <a:rPr lang="hu-HU" dirty="0"/>
              <a:t>a </a:t>
            </a:r>
            <a:r>
              <a:rPr lang="hu-HU" dirty="0" smtClean="0"/>
              <a:t>WBS?</a:t>
            </a:r>
            <a:endParaRPr lang="hu-HU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KBS a </a:t>
            </a:r>
            <a:r>
              <a:rPr lang="hu-HU" dirty="0" smtClean="0"/>
              <a:t>WBS része-e</a:t>
            </a:r>
            <a:r>
              <a:rPr lang="hu-HU" dirty="0"/>
              <a:t>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hu-HU" dirty="0" smtClean="0"/>
              <a:t>Alkalmazzák-e</a:t>
            </a:r>
            <a:r>
              <a:rPr lang="hu-HU" dirty="0"/>
              <a:t>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hu-HU" dirty="0" smtClean="0"/>
              <a:t>A Projekt Portfólió Menedzsment (PPM) </a:t>
            </a:r>
            <a:r>
              <a:rPr lang="hu-HU" dirty="0"/>
              <a:t>rendszereknél lebontható </a:t>
            </a:r>
            <a:r>
              <a:rPr lang="hu-HU" dirty="0" smtClean="0"/>
              <a:t>tevékenységekre és hozzárendelhető a szükséges tudás</a:t>
            </a:r>
            <a:endParaRPr lang="hu-HU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hu-HU" dirty="0" smtClean="0"/>
              <a:t>A kompetencia </a:t>
            </a:r>
            <a:r>
              <a:rPr lang="hu-HU" dirty="0"/>
              <a:t>alapú </a:t>
            </a:r>
            <a:r>
              <a:rPr lang="hu-HU" dirty="0" smtClean="0"/>
              <a:t>erőforrás keresés és hozzárendelés csak az inputhoz elegendő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7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609600"/>
          </a:xfrm>
        </p:spPr>
        <p:txBody>
          <a:bodyPr/>
          <a:lstStyle/>
          <a:p>
            <a:r>
              <a:rPr lang="hu-HU" dirty="0"/>
              <a:t>A </a:t>
            </a:r>
            <a:r>
              <a:rPr lang="hu-HU" dirty="0" smtClean="0"/>
              <a:t>tudás-lebontási </a:t>
            </a:r>
            <a:r>
              <a:rPr lang="hu-HU" dirty="0"/>
              <a:t>struktúra </a:t>
            </a:r>
            <a:r>
              <a:rPr lang="hu-HU" dirty="0" smtClean="0"/>
              <a:t>(KBS) gyakorlati alkalmazásának </a:t>
            </a:r>
            <a:r>
              <a:rPr lang="hu-HU" dirty="0"/>
              <a:t>folyamata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1701800"/>
            <a:ext cx="8388350" cy="1207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609600" y="3124200"/>
            <a:ext cx="7924800" cy="2514600"/>
          </a:xfrm>
        </p:spPr>
        <p:txBody>
          <a:bodyPr/>
          <a:lstStyle/>
          <a:p>
            <a:pPr lvl="0"/>
            <a:r>
              <a:rPr lang="hu-HU" dirty="0" smtClean="0"/>
              <a:t>1. Komplexitás kezelése tevékenység alapú WBS-sel</a:t>
            </a:r>
            <a:endParaRPr lang="hu-HU" dirty="0"/>
          </a:p>
          <a:p>
            <a:r>
              <a:rPr lang="hu-HU" dirty="0" smtClean="0"/>
              <a:t>2. KBS (kompetenciaigények) elkészítése</a:t>
            </a:r>
          </a:p>
          <a:p>
            <a:pPr lvl="0"/>
            <a:r>
              <a:rPr lang="hu-HU" dirty="0" smtClean="0"/>
              <a:t>3. Kulcs területekre fókuszálás  KBS-WBS mátrix-szal</a:t>
            </a:r>
          </a:p>
          <a:p>
            <a:pPr lvl="0"/>
            <a:r>
              <a:rPr lang="hu-HU" dirty="0" smtClean="0"/>
              <a:t>4. Tapasztalatok gyűjtése passzív és aktív módon</a:t>
            </a:r>
            <a:endParaRPr lang="hu-HU" dirty="0"/>
          </a:p>
          <a:p>
            <a:pPr lvl="0"/>
            <a:r>
              <a:rPr lang="hu-HU" dirty="0" smtClean="0"/>
              <a:t>5. Értékteremtés, eredménytermékek (feltöltő üzemmód)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469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 Work-Breakdown-Structure - WBS</a:t>
            </a:r>
            <a:br>
              <a:rPr lang="hu-HU" dirty="0" smtClean="0"/>
            </a:br>
            <a:r>
              <a:rPr lang="hu-HU" dirty="0" smtClean="0"/>
              <a:t>(Feladat-lebontási struktúra)</a:t>
            </a:r>
            <a:endParaRPr lang="hu-HU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103893"/>
              </p:ext>
            </p:extLst>
          </p:nvPr>
        </p:nvGraphicFramePr>
        <p:xfrm>
          <a:off x="663174" y="1295400"/>
          <a:ext cx="7817652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Visio" r:id="rId3" imgW="8761649" imgH="5121395" progId="Visio.Drawing.11">
                  <p:embed/>
                </p:oleObj>
              </mc:Choice>
              <mc:Fallback>
                <p:oleObj name="Visio" r:id="rId3" imgW="8761649" imgH="512139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174" y="1295400"/>
                        <a:ext cx="7817652" cy="457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601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eredményes és sikeres változtatás kulcs- komponensei (Prosci ADKAR modell)</a:t>
            </a:r>
            <a:endParaRPr lang="hu-HU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0660" y="2006599"/>
            <a:ext cx="5895340" cy="384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5"/>
          <p:cNvSpPr txBox="1"/>
          <p:nvPr/>
        </p:nvSpPr>
        <p:spPr>
          <a:xfrm>
            <a:off x="657225" y="1320938"/>
            <a:ext cx="7010400" cy="375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hu-HU" b="1" dirty="0" smtClean="0">
                <a:solidFill>
                  <a:srgbClr val="000099"/>
                </a:solidFill>
              </a:rPr>
              <a:t>Egy felmérés meglepő eredménye változásmenedzsereknél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Elköszönő kérdés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1092200"/>
            <a:ext cx="7924800" cy="4216400"/>
          </a:xfrm>
        </p:spPr>
        <p:txBody>
          <a:bodyPr/>
          <a:lstStyle/>
          <a:p>
            <a:r>
              <a:rPr lang="hu-HU" dirty="0" smtClean="0"/>
              <a:t>Mi az LLCP és hogyan javítja </a:t>
            </a:r>
            <a:r>
              <a:rPr lang="hu-HU" dirty="0"/>
              <a:t>a </a:t>
            </a:r>
            <a:r>
              <a:rPr lang="hu-HU" dirty="0" smtClean="0"/>
              <a:t>tudásmenedzsmentet projekt környezetben?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think-cell Slide" r:id="rId7" imgW="360" imgH="360" progId="">
                  <p:embed/>
                </p:oleObj>
              </mc:Choice>
              <mc:Fallback>
                <p:oleObj name="think-cell Slide" r:id="rId7" imgW="360" imgH="360" progId="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609600" y="584200"/>
            <a:ext cx="7924800" cy="533400"/>
          </a:xfrm>
        </p:spPr>
        <p:txBody>
          <a:bodyPr/>
          <a:lstStyle/>
          <a:p>
            <a:pPr>
              <a:defRPr/>
            </a:pPr>
            <a:r>
              <a:rPr lang="hu-HU" b="1" dirty="0" smtClean="0">
                <a:latin typeface="+mn-lt"/>
              </a:rPr>
              <a:t>Témakörök</a:t>
            </a:r>
            <a:endParaRPr lang="en-US" b="1" dirty="0" smtClean="0">
              <a:latin typeface="+mn-lt"/>
            </a:endParaRPr>
          </a:p>
        </p:txBody>
      </p:sp>
      <p:sp>
        <p:nvSpPr>
          <p:cNvPr id="7" name="Rectangle 13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711199" y="1244600"/>
            <a:ext cx="7384565" cy="3860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med" len="lg"/>
          </a:ln>
          <a:effectLst/>
        </p:spPr>
        <p:txBody>
          <a:bodyPr wrap="none" lIns="180000" tIns="0" rIns="0" bIns="0" anchor="ctr"/>
          <a:lstStyle/>
          <a:p>
            <a:pPr marL="457200" indent="-457200">
              <a:spcAft>
                <a:spcPts val="1200"/>
              </a:spcAft>
              <a:buClr>
                <a:srgbClr val="000099"/>
              </a:buClr>
              <a:buSzPct val="100000"/>
              <a:buFont typeface="+mj-lt"/>
              <a:buAutoNum type="arabicPeriod"/>
            </a:pPr>
            <a:r>
              <a:rPr lang="hu-HU" sz="2400" dirty="0" smtClean="0">
                <a:solidFill>
                  <a:srgbClr val="000099"/>
                </a:solidFill>
              </a:rPr>
              <a:t>Több </a:t>
            </a:r>
            <a:r>
              <a:rPr lang="hu-HU" sz="2400" dirty="0">
                <a:solidFill>
                  <a:srgbClr val="000099"/>
                </a:solidFill>
              </a:rPr>
              <a:t>projekt  = </a:t>
            </a:r>
            <a:r>
              <a:rPr lang="hu-HU" sz="2400" dirty="0" smtClean="0">
                <a:solidFill>
                  <a:srgbClr val="000099"/>
                </a:solidFill>
              </a:rPr>
              <a:t>több tapasztalat =nagyobb </a:t>
            </a:r>
            <a:r>
              <a:rPr lang="hu-HU" sz="2400" dirty="0">
                <a:solidFill>
                  <a:srgbClr val="000099"/>
                </a:solidFill>
              </a:rPr>
              <a:t>tudás</a:t>
            </a:r>
            <a:r>
              <a:rPr lang="hu-HU" sz="2400" dirty="0" smtClean="0">
                <a:solidFill>
                  <a:srgbClr val="000099"/>
                </a:solidFill>
              </a:rPr>
              <a:t>?</a:t>
            </a:r>
          </a:p>
          <a:p>
            <a:pPr marL="457200" indent="-457200">
              <a:spcAft>
                <a:spcPts val="1200"/>
              </a:spcAft>
              <a:buClr>
                <a:srgbClr val="000099"/>
              </a:buClr>
              <a:buSzPct val="100000"/>
              <a:buFont typeface="+mj-lt"/>
              <a:buAutoNum type="arabicPeriod"/>
            </a:pPr>
            <a:r>
              <a:rPr lang="hu-HU" sz="2400" dirty="0" smtClean="0">
                <a:solidFill>
                  <a:srgbClr val="000099"/>
                </a:solidFill>
              </a:rPr>
              <a:t>A projekt környezet és a tudásmenedzsment kapcsolata</a:t>
            </a:r>
            <a:br>
              <a:rPr lang="hu-HU" sz="2400" dirty="0" smtClean="0">
                <a:solidFill>
                  <a:srgbClr val="000099"/>
                </a:solidFill>
              </a:rPr>
            </a:br>
            <a:r>
              <a:rPr lang="hu-HU" sz="2400" dirty="0" smtClean="0">
                <a:solidFill>
                  <a:srgbClr val="000099"/>
                </a:solidFill>
              </a:rPr>
              <a:t> (WBS és KBS: zipzár vagy sziámi ikrek?)</a:t>
            </a:r>
          </a:p>
          <a:p>
            <a:pPr marL="457200" indent="-457200">
              <a:spcAft>
                <a:spcPts val="1200"/>
              </a:spcAft>
              <a:buClr>
                <a:srgbClr val="000099"/>
              </a:buClr>
              <a:buSzPct val="100000"/>
              <a:buFont typeface="+mj-lt"/>
              <a:buAutoNum type="arabicPeriod"/>
            </a:pPr>
            <a:r>
              <a:rPr lang="hu-HU" sz="2400" dirty="0" smtClean="0">
                <a:solidFill>
                  <a:srgbClr val="000099"/>
                </a:solidFill>
              </a:rPr>
              <a:t>A tudás megjelenési formái és szerepe a </a:t>
            </a:r>
            <a:br>
              <a:rPr lang="hu-HU" sz="2400" dirty="0" smtClean="0">
                <a:solidFill>
                  <a:srgbClr val="000099"/>
                </a:solidFill>
              </a:rPr>
            </a:br>
            <a:r>
              <a:rPr lang="hu-HU" sz="2400" dirty="0" smtClean="0">
                <a:solidFill>
                  <a:srgbClr val="000099"/>
                </a:solidFill>
              </a:rPr>
              <a:t>projekt menedzsment területén: kritikus sikertényező</a:t>
            </a:r>
          </a:p>
          <a:p>
            <a:pPr>
              <a:buClr>
                <a:srgbClr val="000099"/>
              </a:buClr>
              <a:buSzPct val="100000"/>
            </a:pPr>
            <a:endParaRPr lang="en-US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1422400"/>
            <a:ext cx="8432800" cy="4216400"/>
          </a:xfrm>
        </p:spPr>
        <p:txBody>
          <a:bodyPr/>
          <a:lstStyle/>
          <a:p>
            <a:r>
              <a:rPr lang="hu-HU" b="1" dirty="0"/>
              <a:t>Egymás melletti ülőktől (párosával) kérném szépen a következő kérdéseket megválaszolni: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2000" dirty="0" smtClean="0"/>
              <a:t>Mit érez, amikor meghallja a </a:t>
            </a:r>
            <a:r>
              <a:rPr lang="hu-HU" sz="2000" dirty="0" smtClean="0">
                <a:solidFill>
                  <a:srgbClr val="FF0000"/>
                </a:solidFill>
              </a:rPr>
              <a:t>„tudásmenedzsment projekt környezetben”</a:t>
            </a:r>
            <a:r>
              <a:rPr lang="hu-HU" sz="2000" dirty="0" smtClean="0"/>
              <a:t> kifejezést?</a:t>
            </a:r>
            <a:endParaRPr lang="hu-HU" sz="2000"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2000" dirty="0" smtClean="0"/>
              <a:t>Mondjanak egy-egy példát saját tapasztalatból! 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609600"/>
          </a:xfrm>
        </p:spPr>
        <p:txBody>
          <a:bodyPr/>
          <a:lstStyle/>
          <a:p>
            <a:r>
              <a:rPr lang="hu-HU" dirty="0" smtClean="0"/>
              <a:t> Több projekt = nagyobb tudás?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hu-HU" dirty="0" smtClean="0"/>
              <a:t>Tudás megjelenése a projekteknél</a:t>
            </a:r>
          </a:p>
          <a:p>
            <a:pPr marL="550863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hu-HU" dirty="0" smtClean="0">
                <a:solidFill>
                  <a:schemeClr val="accent1"/>
                </a:solidFill>
              </a:rPr>
              <a:t>eredménytermék  (projekt során elkészítendő)</a:t>
            </a:r>
          </a:p>
          <a:p>
            <a:pPr marL="550863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hu-HU" dirty="0">
                <a:solidFill>
                  <a:schemeClr val="accent1"/>
                </a:solidFill>
              </a:rPr>
              <a:t>a</a:t>
            </a:r>
            <a:r>
              <a:rPr lang="hu-HU" dirty="0" smtClean="0">
                <a:solidFill>
                  <a:schemeClr val="accent1"/>
                </a:solidFill>
              </a:rPr>
              <a:t>lkotóerő (projektben közreműködőktől)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dirty="0" smtClean="0"/>
              <a:t>Pályázat- </a:t>
            </a:r>
            <a:r>
              <a:rPr lang="hu-HU" dirty="0"/>
              <a:t>és stratégiagyártó nagyipar lettünk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dirty="0" smtClean="0"/>
              <a:t>EU források pályázatainál </a:t>
            </a:r>
            <a:r>
              <a:rPr lang="hu-HU" dirty="0"/>
              <a:t>a </a:t>
            </a:r>
            <a:r>
              <a:rPr lang="hu-HU" dirty="0" smtClean="0"/>
              <a:t>2007-2013 közötti tapasztalatok </a:t>
            </a:r>
            <a:r>
              <a:rPr lang="hu-HU" dirty="0"/>
              <a:t>kiértékelése </a:t>
            </a:r>
            <a:r>
              <a:rPr lang="hu-HU" dirty="0" smtClean="0"/>
              <a:t>érdemben megtörtént-e</a:t>
            </a:r>
            <a:r>
              <a:rPr lang="hu-HU" dirty="0"/>
              <a:t>?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dirty="0" smtClean="0"/>
              <a:t>Az </a:t>
            </a:r>
            <a:r>
              <a:rPr lang="hu-HU" dirty="0"/>
              <a:t>EU Horizon 2014-2020 stratégia </a:t>
            </a:r>
            <a:r>
              <a:rPr lang="hu-HU" dirty="0" smtClean="0"/>
              <a:t>előbb </a:t>
            </a:r>
            <a:r>
              <a:rPr lang="hu-HU" dirty="0"/>
              <a:t>készült </a:t>
            </a:r>
            <a:r>
              <a:rPr lang="hu-HU" dirty="0" smtClean="0"/>
              <a:t>el</a:t>
            </a:r>
            <a:r>
              <a:rPr lang="hu-HU" dirty="0"/>
              <a:t> </a:t>
            </a:r>
            <a:r>
              <a:rPr lang="hu-HU" dirty="0" smtClean="0"/>
              <a:t>(ambiciózus </a:t>
            </a:r>
            <a:r>
              <a:rPr lang="hu-HU" dirty="0"/>
              <a:t>tervek a </a:t>
            </a:r>
            <a:r>
              <a:rPr lang="hu-HU" dirty="0" smtClean="0"/>
              <a:t>hazai K+F+I stratégiában)</a:t>
            </a:r>
            <a:endParaRPr lang="hu-HU" dirty="0"/>
          </a:p>
          <a:p>
            <a:pPr marL="342900" indent="-342900">
              <a:buFont typeface="Arial" pitchFamily="34" charset="0"/>
              <a:buChar char="•"/>
            </a:pPr>
            <a:r>
              <a:rPr lang="hu-HU" dirty="0" smtClean="0"/>
              <a:t>A termékek publikus felületre kerülnek, de aktív felhasználásra és valódi értékteremtésre ritkán kerül sor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dirty="0" smtClean="0"/>
              <a:t>Pl. Magyary program „Tudásmenedzsment módszertan” 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7288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1"/>
          <p:cNvGrpSpPr/>
          <p:nvPr/>
        </p:nvGrpSpPr>
        <p:grpSpPr>
          <a:xfrm>
            <a:off x="558800" y="1818888"/>
            <a:ext cx="8230079" cy="3235712"/>
            <a:chOff x="563527" y="2352675"/>
            <a:chExt cx="9073090" cy="3566773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365288812"/>
                </p:ext>
              </p:extLst>
            </p:nvPr>
          </p:nvGraphicFramePr>
          <p:xfrm>
            <a:off x="5267817" y="2352675"/>
            <a:ext cx="4368800" cy="356677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3" name="Csoportba foglalás 10"/>
            <p:cNvGrpSpPr/>
            <p:nvPr/>
          </p:nvGrpSpPr>
          <p:grpSpPr>
            <a:xfrm>
              <a:off x="563527" y="2352675"/>
              <a:ext cx="5880364" cy="3432194"/>
              <a:chOff x="563527" y="2352675"/>
              <a:chExt cx="5880364" cy="3432194"/>
            </a:xfrm>
          </p:grpSpPr>
          <p:sp>
            <p:nvSpPr>
              <p:cNvPr id="1034" name="Text Box 10"/>
              <p:cNvSpPr txBox="1">
                <a:spLocks noChangeArrowheads="1"/>
              </p:cNvSpPr>
              <p:nvPr/>
            </p:nvSpPr>
            <p:spPr bwMode="auto">
              <a:xfrm>
                <a:off x="595312" y="5367338"/>
                <a:ext cx="4672505" cy="417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100794" tIns="50397" rIns="100794" bIns="50397">
                <a:spAutoFit/>
              </a:bodyPr>
              <a:lstStyle/>
              <a:p>
                <a:pPr hangingPunct="0">
                  <a:spcBef>
                    <a:spcPct val="50000"/>
                  </a:spcBef>
                </a:pPr>
                <a:r>
                  <a:rPr lang="hu-HU" b="1" dirty="0">
                    <a:solidFill>
                      <a:srgbClr val="4D4D4D"/>
                    </a:solidFill>
                  </a:rPr>
                  <a:t>1: Tanulás, </a:t>
                </a:r>
                <a:r>
                  <a:rPr lang="hu-HU" b="1" dirty="0" smtClean="0">
                    <a:solidFill>
                      <a:srgbClr val="4D4D4D"/>
                    </a:solidFill>
                  </a:rPr>
                  <a:t>tanítás, tartalom elosztás</a:t>
                </a:r>
                <a:endParaRPr lang="hu-HU" b="1" dirty="0">
                  <a:solidFill>
                    <a:srgbClr val="4D4D4D"/>
                  </a:solidFill>
                </a:endParaRPr>
              </a:p>
            </p:txBody>
          </p:sp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>
                <a:off x="563527" y="4631504"/>
                <a:ext cx="5488340" cy="722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100794" tIns="50397" rIns="100794" bIns="50397">
                <a:spAutoFit/>
              </a:bodyPr>
              <a:lstStyle/>
              <a:p>
                <a:pPr hangingPunct="0">
                  <a:spcBef>
                    <a:spcPct val="50000"/>
                  </a:spcBef>
                </a:pPr>
                <a:r>
                  <a:rPr lang="hu-HU" b="1" dirty="0">
                    <a:solidFill>
                      <a:srgbClr val="6600CC"/>
                    </a:solidFill>
                  </a:rPr>
                  <a:t>2: T</a:t>
                </a:r>
                <a:r>
                  <a:rPr lang="hu-HU" b="1" dirty="0" smtClean="0">
                    <a:solidFill>
                      <a:srgbClr val="6600CC"/>
                    </a:solidFill>
                  </a:rPr>
                  <a:t>apasztalat eszközök</a:t>
                </a:r>
                <a:r>
                  <a:rPr lang="hu-HU" b="1" dirty="0">
                    <a:solidFill>
                      <a:srgbClr val="6600CC"/>
                    </a:solidFill>
                  </a:rPr>
                  <a:t>, technikák helyes alkalmazása, </a:t>
                </a:r>
              </a:p>
            </p:txBody>
          </p:sp>
          <p:sp>
            <p:nvSpPr>
              <p:cNvPr id="1036" name="Text Box 12"/>
              <p:cNvSpPr txBox="1">
                <a:spLocks noChangeArrowheads="1"/>
              </p:cNvSpPr>
              <p:nvPr/>
            </p:nvSpPr>
            <p:spPr bwMode="auto">
              <a:xfrm>
                <a:off x="595312" y="3860800"/>
                <a:ext cx="5848579" cy="722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100794" tIns="50397" rIns="100794" bIns="50397">
                <a:spAutoFit/>
              </a:bodyPr>
              <a:lstStyle/>
              <a:p>
                <a:pPr hangingPunct="0">
                  <a:spcBef>
                    <a:spcPct val="50000"/>
                  </a:spcBef>
                </a:pPr>
                <a:r>
                  <a:rPr lang="hu-HU" b="1" dirty="0">
                    <a:solidFill>
                      <a:srgbClr val="FF9617"/>
                    </a:solidFill>
                  </a:rPr>
                  <a:t>3: </a:t>
                </a:r>
                <a:r>
                  <a:rPr lang="hu-HU" b="1" dirty="0" smtClean="0">
                    <a:solidFill>
                      <a:srgbClr val="FF9617"/>
                    </a:solidFill>
                  </a:rPr>
                  <a:t>Kompetencia: </a:t>
                </a:r>
                <a:r>
                  <a:rPr lang="hu-HU" b="1" dirty="0" smtClean="0"/>
                  <a:t>együttműködés, teljesítmény, </a:t>
                </a:r>
                <a:r>
                  <a:rPr lang="hu-HU" b="1" dirty="0"/>
                  <a:t>tudásfejlesztés és megosztás</a:t>
                </a:r>
              </a:p>
            </p:txBody>
          </p:sp>
          <p:sp>
            <p:nvSpPr>
              <p:cNvPr id="1037" name="Text Box 13"/>
              <p:cNvSpPr txBox="1">
                <a:spLocks noChangeArrowheads="1"/>
              </p:cNvSpPr>
              <p:nvPr/>
            </p:nvSpPr>
            <p:spPr bwMode="auto">
              <a:xfrm>
                <a:off x="595313" y="3146425"/>
                <a:ext cx="5556250" cy="722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00794" tIns="50397" rIns="100794" bIns="50397">
                <a:spAutoFit/>
              </a:bodyPr>
              <a:lstStyle/>
              <a:p>
                <a:pPr hangingPunct="0">
                  <a:spcBef>
                    <a:spcPct val="50000"/>
                  </a:spcBef>
                </a:pPr>
                <a:r>
                  <a:rPr lang="hu-HU" b="1" dirty="0">
                    <a:solidFill>
                      <a:srgbClr val="669900"/>
                    </a:solidFill>
                  </a:rPr>
                  <a:t>4: Teljesítőképesség: </a:t>
                </a:r>
                <a:r>
                  <a:rPr lang="hu-HU" b="1" dirty="0"/>
                  <a:t>tudás, jártasság</a:t>
                </a:r>
                <a:r>
                  <a:rPr lang="hu-HU" b="1" dirty="0" smtClean="0"/>
                  <a:t>, motiváció, </a:t>
                </a:r>
                <a:r>
                  <a:rPr lang="hu-HU" b="1" dirty="0"/>
                  <a:t>beállítottság helyes alkalmazása</a:t>
                </a:r>
              </a:p>
            </p:txBody>
          </p:sp>
          <p:sp>
            <p:nvSpPr>
              <p:cNvPr id="1038" name="Text Box 14"/>
              <p:cNvSpPr txBox="1">
                <a:spLocks noChangeArrowheads="1"/>
              </p:cNvSpPr>
              <p:nvPr/>
            </p:nvSpPr>
            <p:spPr bwMode="auto">
              <a:xfrm>
                <a:off x="595313" y="2352675"/>
                <a:ext cx="5715000" cy="722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00794" tIns="50397" rIns="100794" bIns="50397">
                <a:spAutoFit/>
              </a:bodyPr>
              <a:lstStyle/>
              <a:p>
                <a:pPr hangingPunct="0">
                  <a:spcBef>
                    <a:spcPct val="50000"/>
                  </a:spcBef>
                </a:pPr>
                <a:r>
                  <a:rPr lang="hu-HU" b="1" dirty="0">
                    <a:solidFill>
                      <a:srgbClr val="CC0000"/>
                    </a:solidFill>
                  </a:rPr>
                  <a:t>5: Eredmény: </a:t>
                </a:r>
                <a:r>
                  <a:rPr lang="hu-HU" b="1" dirty="0"/>
                  <a:t>teljesítőképesség + </a:t>
                </a:r>
                <a:r>
                  <a:rPr lang="hu-HU" b="1" dirty="0" smtClean="0"/>
                  <a:t>lehetőség + környezet </a:t>
                </a:r>
                <a:r>
                  <a:rPr lang="hu-HU" b="1" dirty="0"/>
                  <a:t>+ </a:t>
                </a:r>
                <a:r>
                  <a:rPr lang="hu-HU" b="1" dirty="0" smtClean="0"/>
                  <a:t>ösztönzés </a:t>
                </a:r>
                <a:r>
                  <a:rPr lang="hu-HU" b="1" dirty="0"/>
                  <a:t>+ fókusz</a:t>
                </a:r>
              </a:p>
            </p:txBody>
          </p:sp>
        </p:grpSp>
      </p:grpSp>
      <p:sp>
        <p:nvSpPr>
          <p:cNvPr id="9" name="Téglalap 8"/>
          <p:cNvSpPr/>
          <p:nvPr/>
        </p:nvSpPr>
        <p:spPr>
          <a:xfrm>
            <a:off x="573316" y="5671498"/>
            <a:ext cx="7119607" cy="268422"/>
          </a:xfrm>
          <a:prstGeom prst="rect">
            <a:avLst/>
          </a:prstGeom>
        </p:spPr>
        <p:txBody>
          <a:bodyPr wrap="square" lIns="82945" tIns="41473" rIns="82945" bIns="41473">
            <a:spAutoFit/>
          </a:bodyPr>
          <a:lstStyle/>
          <a:p>
            <a:r>
              <a:rPr lang="hu-HU" sz="1200" dirty="0" smtClean="0"/>
              <a:t>http://www.youtube.com/watch?v=5RpDNTbSsI0&amp;feature=related</a:t>
            </a:r>
            <a:endParaRPr lang="hu-HU" sz="1200" dirty="0"/>
          </a:p>
        </p:txBody>
      </p:sp>
      <p:sp>
        <p:nvSpPr>
          <p:cNvPr id="10" name="Téglalap 9"/>
          <p:cNvSpPr/>
          <p:nvPr/>
        </p:nvSpPr>
        <p:spPr>
          <a:xfrm>
            <a:off x="508000" y="5410200"/>
            <a:ext cx="2461151" cy="299200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en-US" sz="1400" b="1" dirty="0" smtClean="0"/>
              <a:t>Sully US Air Hudson Crash</a:t>
            </a:r>
            <a:endParaRPr lang="en-US" sz="1400" b="1" dirty="0"/>
          </a:p>
        </p:txBody>
      </p:sp>
      <p:sp>
        <p:nvSpPr>
          <p:cNvPr id="13" name="Téglalap 12"/>
          <p:cNvSpPr/>
          <p:nvPr/>
        </p:nvSpPr>
        <p:spPr>
          <a:xfrm>
            <a:off x="573316" y="5932795"/>
            <a:ext cx="7642147" cy="268422"/>
          </a:xfrm>
          <a:prstGeom prst="rect">
            <a:avLst/>
          </a:prstGeom>
        </p:spPr>
        <p:txBody>
          <a:bodyPr wrap="square" lIns="82945" tIns="41473" rIns="82945" bIns="41473">
            <a:spAutoFit/>
          </a:bodyPr>
          <a:lstStyle/>
          <a:p>
            <a:r>
              <a:rPr lang="hu-HU" sz="1200" dirty="0" smtClean="0"/>
              <a:t>http://www.youtube.com/watch?v=6JNqG2FkMjs&amp;feature=endscreen</a:t>
            </a:r>
            <a:endParaRPr lang="hu-HU" sz="1200" dirty="0"/>
          </a:p>
        </p:txBody>
      </p:sp>
      <p:sp>
        <p:nvSpPr>
          <p:cNvPr id="14" name="Titel 1"/>
          <p:cNvSpPr txBox="1">
            <a:spLocks/>
          </p:cNvSpPr>
          <p:nvPr/>
        </p:nvSpPr>
        <p:spPr>
          <a:xfrm>
            <a:off x="609600" y="279400"/>
            <a:ext cx="7924800" cy="6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lnSpc>
                <a:spcPts val="3100"/>
              </a:lnSpc>
              <a:spcBef>
                <a:spcPct val="0"/>
              </a:spcBef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609600"/>
          </a:xfrm>
        </p:spPr>
        <p:txBody>
          <a:bodyPr/>
          <a:lstStyle/>
          <a:p>
            <a:pPr lvl="0"/>
            <a:r>
              <a:rPr lang="hu-HU" dirty="0" smtClean="0"/>
              <a:t>A projekt menedzsment kompetencia  rétegződése </a:t>
            </a:r>
            <a:r>
              <a:rPr lang="en-US" b="0" dirty="0" smtClean="0"/>
              <a:t/>
            </a:r>
            <a:br>
              <a:rPr lang="en-US" b="0" dirty="0" smtClean="0"/>
            </a:br>
            <a:endParaRPr lang="hu-HU" dirty="0"/>
          </a:p>
        </p:txBody>
      </p:sp>
      <p:cxnSp>
        <p:nvCxnSpPr>
          <p:cNvPr id="17" name="Egyenes összekötő 16"/>
          <p:cNvCxnSpPr/>
          <p:nvPr/>
        </p:nvCxnSpPr>
        <p:spPr>
          <a:xfrm>
            <a:off x="457200" y="2463800"/>
            <a:ext cx="8280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tudás lebontási struktúra </a:t>
            </a:r>
            <a:br>
              <a:rPr lang="hu-HU" dirty="0" smtClean="0"/>
            </a:br>
            <a:r>
              <a:rPr lang="hu-HU" dirty="0" smtClean="0"/>
              <a:t>(Knowledge Breakdown Structure)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1422400"/>
            <a:ext cx="8432800" cy="4216400"/>
          </a:xfrm>
        </p:spPr>
        <p:txBody>
          <a:bodyPr/>
          <a:lstStyle/>
          <a:p>
            <a:pPr marL="457200" indent="-457200"/>
            <a:r>
              <a:rPr lang="hu-HU" dirty="0" smtClean="0"/>
              <a:t>A tudás-gyarapodási alapfolyamat komponensei: </a:t>
            </a:r>
            <a:br>
              <a:rPr lang="hu-HU" dirty="0" smtClean="0"/>
            </a:br>
            <a:r>
              <a:rPr lang="hu-HU" dirty="0" smtClean="0"/>
              <a:t>	(hozott kompetenciák + tanítás + tanulás+ alkalmazás) </a:t>
            </a:r>
            <a:endParaRPr lang="hu-HU" dirty="0"/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A </a:t>
            </a:r>
            <a:r>
              <a:rPr lang="hu-HU" dirty="0"/>
              <a:t>tudás </a:t>
            </a:r>
            <a:r>
              <a:rPr lang="hu-HU" dirty="0" smtClean="0"/>
              <a:t>(T) egyenlete </a:t>
            </a:r>
            <a:r>
              <a:rPr lang="hu-HU" dirty="0"/>
              <a:t>projekt környezetben</a:t>
            </a:r>
            <a:r>
              <a:rPr lang="hu-HU" dirty="0" smtClean="0"/>
              <a:t>:</a:t>
            </a:r>
          </a:p>
          <a:p>
            <a:pPr marL="457200" indent="-457200"/>
            <a:r>
              <a:rPr lang="hu-HU" dirty="0" smtClean="0"/>
              <a:t> </a:t>
            </a:r>
            <a:br>
              <a:rPr lang="hu-HU" dirty="0" smtClean="0"/>
            </a:br>
            <a:r>
              <a:rPr lang="el-GR" dirty="0">
                <a:cs typeface="Arial"/>
              </a:rPr>
              <a:t> Σ </a:t>
            </a:r>
            <a:r>
              <a:rPr lang="hu-HU" dirty="0" smtClean="0">
                <a:cs typeface="Arial"/>
              </a:rPr>
              <a:t>(</a:t>
            </a:r>
            <a:r>
              <a:rPr lang="hu-HU" dirty="0" smtClean="0"/>
              <a:t>T</a:t>
            </a:r>
            <a:r>
              <a:rPr lang="hu-HU" sz="1600" dirty="0" smtClean="0"/>
              <a:t>be</a:t>
            </a:r>
            <a:r>
              <a:rPr lang="hu-HU" dirty="0" smtClean="0"/>
              <a:t>) ± </a:t>
            </a:r>
            <a:r>
              <a:rPr lang="el-GR" dirty="0">
                <a:cs typeface="Arial"/>
              </a:rPr>
              <a:t>Σ </a:t>
            </a:r>
            <a:r>
              <a:rPr lang="hu-HU" dirty="0" smtClean="0">
                <a:cs typeface="Arial"/>
              </a:rPr>
              <a:t>(</a:t>
            </a:r>
            <a:r>
              <a:rPr lang="el-GR" dirty="0" smtClean="0">
                <a:cs typeface="Arial"/>
              </a:rPr>
              <a:t>Δ</a:t>
            </a:r>
            <a:r>
              <a:rPr lang="hu-HU" dirty="0" smtClean="0"/>
              <a:t> (T</a:t>
            </a:r>
            <a:r>
              <a:rPr lang="hu-HU" sz="1600" dirty="0" smtClean="0"/>
              <a:t>projekt</a:t>
            </a:r>
            <a:r>
              <a:rPr lang="hu-HU" dirty="0" smtClean="0"/>
              <a:t>) </a:t>
            </a:r>
            <a:r>
              <a:rPr lang="hu-HU" dirty="0"/>
              <a:t>= </a:t>
            </a:r>
            <a:r>
              <a:rPr lang="el-GR" dirty="0" smtClean="0">
                <a:latin typeface="Arial"/>
                <a:cs typeface="Arial"/>
              </a:rPr>
              <a:t>Σ</a:t>
            </a:r>
            <a:r>
              <a:rPr lang="hu-HU" dirty="0" smtClean="0">
                <a:latin typeface="Arial"/>
                <a:cs typeface="Arial"/>
              </a:rPr>
              <a:t> (</a:t>
            </a:r>
            <a:r>
              <a:rPr lang="hu-HU" dirty="0" smtClean="0"/>
              <a:t>T</a:t>
            </a:r>
            <a:r>
              <a:rPr lang="hu-HU" sz="1600" dirty="0" smtClean="0"/>
              <a:t>ki</a:t>
            </a:r>
            <a:r>
              <a:rPr lang="hu-HU" dirty="0" smtClean="0"/>
              <a:t>)</a:t>
            </a:r>
          </a:p>
          <a:p>
            <a:pPr marL="1074738" lvl="5" indent="-457200"/>
            <a:r>
              <a:rPr lang="hu-HU" dirty="0" smtClean="0"/>
              <a:t>Hogyan növelhető a T</a:t>
            </a:r>
            <a:r>
              <a:rPr lang="hu-HU" sz="1000" dirty="0" smtClean="0"/>
              <a:t>be</a:t>
            </a:r>
            <a:r>
              <a:rPr lang="hu-HU" dirty="0" smtClean="0"/>
              <a:t>? </a:t>
            </a:r>
          </a:p>
          <a:p>
            <a:pPr marL="1074738" lvl="5" indent="-457200"/>
            <a:r>
              <a:rPr lang="hu-HU" dirty="0" smtClean="0"/>
              <a:t>Hogyan növelhető a +</a:t>
            </a:r>
            <a:r>
              <a:rPr lang="hu-HU" dirty="0"/>
              <a:t> </a:t>
            </a:r>
            <a:r>
              <a:rPr lang="el-GR" dirty="0">
                <a:cs typeface="Arial"/>
              </a:rPr>
              <a:t>Δ </a:t>
            </a:r>
            <a:r>
              <a:rPr lang="hu-HU" dirty="0" smtClean="0"/>
              <a:t>T</a:t>
            </a:r>
            <a:r>
              <a:rPr lang="hu-HU" sz="1000" dirty="0" smtClean="0"/>
              <a:t>projekt</a:t>
            </a:r>
            <a:r>
              <a:rPr lang="hu-HU" dirty="0" smtClean="0"/>
              <a:t>?</a:t>
            </a:r>
          </a:p>
          <a:p>
            <a:pPr marL="1074738" lvl="5" indent="-457200"/>
            <a:r>
              <a:rPr lang="hu-HU" dirty="0" smtClean="0"/>
              <a:t>Mitől lehet negatív a </a:t>
            </a:r>
            <a:r>
              <a:rPr lang="el-GR" dirty="0" smtClean="0">
                <a:cs typeface="Arial"/>
              </a:rPr>
              <a:t>Δ</a:t>
            </a:r>
            <a:r>
              <a:rPr lang="hu-HU" dirty="0"/>
              <a:t> T</a:t>
            </a:r>
            <a:r>
              <a:rPr lang="hu-HU" sz="1200" dirty="0"/>
              <a:t>projekt</a:t>
            </a:r>
            <a:r>
              <a:rPr lang="hu-HU" dirty="0"/>
              <a:t>?</a:t>
            </a:r>
          </a:p>
          <a:p>
            <a:pPr marL="457200" indent="-457200"/>
            <a:endParaRPr lang="hu-HU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hu-HU" dirty="0" smtClean="0">
                <a:cs typeface="Arial"/>
              </a:rPr>
              <a:t>Optimum: </a:t>
            </a:r>
            <a:r>
              <a:rPr lang="el-GR" dirty="0" smtClean="0">
                <a:cs typeface="Arial"/>
              </a:rPr>
              <a:t>Σ</a:t>
            </a:r>
            <a:r>
              <a:rPr lang="hu-HU" dirty="0" smtClean="0">
                <a:cs typeface="Arial"/>
              </a:rPr>
              <a:t> </a:t>
            </a:r>
            <a:r>
              <a:rPr lang="hu-HU" dirty="0">
                <a:cs typeface="Arial"/>
              </a:rPr>
              <a:t>(</a:t>
            </a:r>
            <a:r>
              <a:rPr lang="hu-HU" dirty="0"/>
              <a:t>T</a:t>
            </a:r>
            <a:r>
              <a:rPr lang="hu-HU" sz="1600" dirty="0"/>
              <a:t>ki</a:t>
            </a:r>
            <a:r>
              <a:rPr lang="hu-HU" dirty="0"/>
              <a:t>)= </a:t>
            </a:r>
            <a:r>
              <a:rPr lang="hu-HU" dirty="0" smtClean="0"/>
              <a:t>ɳ</a:t>
            </a:r>
            <a:r>
              <a:rPr lang="hu-HU" sz="1600" dirty="0" smtClean="0"/>
              <a:t>1</a:t>
            </a:r>
            <a:r>
              <a:rPr lang="hu-HU" dirty="0" smtClean="0"/>
              <a:t> </a:t>
            </a:r>
            <a:r>
              <a:rPr lang="el-GR" dirty="0" smtClean="0">
                <a:cs typeface="Arial"/>
              </a:rPr>
              <a:t>Σ </a:t>
            </a:r>
            <a:r>
              <a:rPr lang="hu-HU" dirty="0" smtClean="0">
                <a:cs typeface="Arial"/>
              </a:rPr>
              <a:t>(</a:t>
            </a:r>
            <a:r>
              <a:rPr lang="hu-HU" dirty="0" smtClean="0"/>
              <a:t>T</a:t>
            </a:r>
            <a:r>
              <a:rPr lang="hu-HU" sz="1600" dirty="0" smtClean="0"/>
              <a:t>kiértékelt</a:t>
            </a:r>
            <a:r>
              <a:rPr lang="hu-HU" dirty="0" smtClean="0"/>
              <a:t>)=ɳ</a:t>
            </a:r>
            <a:r>
              <a:rPr lang="hu-HU" sz="1600" dirty="0" smtClean="0"/>
              <a:t>2</a:t>
            </a:r>
            <a:r>
              <a:rPr lang="hu-HU" dirty="0" smtClean="0"/>
              <a:t> </a:t>
            </a:r>
            <a:r>
              <a:rPr lang="el-GR" dirty="0">
                <a:cs typeface="Arial"/>
              </a:rPr>
              <a:t>Σ </a:t>
            </a:r>
            <a:r>
              <a:rPr lang="hu-HU" dirty="0" smtClean="0">
                <a:cs typeface="Arial"/>
              </a:rPr>
              <a:t>(</a:t>
            </a:r>
            <a:r>
              <a:rPr lang="hu-HU" dirty="0" smtClean="0"/>
              <a:t>T</a:t>
            </a:r>
            <a:r>
              <a:rPr lang="hu-HU" sz="1600" dirty="0" smtClean="0"/>
              <a:t>újrahasznosítható</a:t>
            </a:r>
            <a:r>
              <a:rPr lang="hu-HU" dirty="0" smtClean="0"/>
              <a:t>)</a:t>
            </a:r>
          </a:p>
          <a:p>
            <a:pPr marL="1074738" lvl="5" indent="-457200"/>
            <a:r>
              <a:rPr lang="hu-HU" dirty="0"/>
              <a:t>Hogyan növelhető a </a:t>
            </a:r>
            <a:r>
              <a:rPr lang="hu-HU" sz="2400" dirty="0"/>
              <a:t>ɳ</a:t>
            </a:r>
            <a:r>
              <a:rPr lang="hu-HU" sz="1600" dirty="0"/>
              <a:t>1</a:t>
            </a:r>
            <a:r>
              <a:rPr lang="hu-HU" dirty="0" smtClean="0"/>
              <a:t>?</a:t>
            </a:r>
          </a:p>
          <a:p>
            <a:pPr marL="1074738" lvl="5" indent="-457200"/>
            <a:r>
              <a:rPr lang="hu-HU" dirty="0"/>
              <a:t>Hogyan növelhető a </a:t>
            </a:r>
            <a:r>
              <a:rPr lang="hu-HU" sz="2400" dirty="0" smtClean="0"/>
              <a:t>ɳ</a:t>
            </a:r>
            <a:r>
              <a:rPr lang="hu-HU" sz="1600" dirty="0" smtClean="0"/>
              <a:t>2</a:t>
            </a:r>
            <a:r>
              <a:rPr lang="hu-HU" dirty="0" smtClean="0"/>
              <a:t>?</a:t>
            </a:r>
            <a:endParaRPr lang="hu-HU" dirty="0"/>
          </a:p>
          <a:p>
            <a:pPr marL="1074738" lvl="5" indent="-457200"/>
            <a:endParaRPr lang="hu-HU" dirty="0"/>
          </a:p>
          <a:p>
            <a:pPr marL="457200" indent="-457200">
              <a:buFont typeface="+mj-lt"/>
              <a:buAutoNum type="arabicPeriod" startAt="2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685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Tudás-menedzsment „Pater Noster”</a:t>
            </a:r>
            <a:br>
              <a:rPr lang="hu-HU" dirty="0" smtClean="0"/>
            </a:br>
            <a:r>
              <a:rPr lang="hu-HU" dirty="0" smtClean="0"/>
              <a:t>projekt környezetben</a:t>
            </a:r>
            <a:endParaRPr lang="hu-HU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505" y="1422400"/>
            <a:ext cx="6254989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zabadkézi sokszög 5"/>
          <p:cNvSpPr/>
          <p:nvPr/>
        </p:nvSpPr>
        <p:spPr>
          <a:xfrm>
            <a:off x="2221588" y="1011585"/>
            <a:ext cx="5901440" cy="5071499"/>
          </a:xfrm>
          <a:custGeom>
            <a:avLst/>
            <a:gdLst>
              <a:gd name="connsiteX0" fmla="*/ 950237 w 5901440"/>
              <a:gd name="connsiteY0" fmla="*/ 302865 h 5071499"/>
              <a:gd name="connsiteX1" fmla="*/ 4312562 w 5901440"/>
              <a:gd name="connsiteY1" fmla="*/ 140940 h 5071499"/>
              <a:gd name="connsiteX2" fmla="*/ 5846087 w 5901440"/>
              <a:gd name="connsiteY2" fmla="*/ 2207865 h 5071499"/>
              <a:gd name="connsiteX3" fmla="*/ 5846087 w 5901440"/>
              <a:gd name="connsiteY3" fmla="*/ 2207865 h 5071499"/>
              <a:gd name="connsiteX4" fmla="*/ 5579387 w 5901440"/>
              <a:gd name="connsiteY4" fmla="*/ 4808190 h 5071499"/>
              <a:gd name="connsiteX5" fmla="*/ 2569487 w 5901440"/>
              <a:gd name="connsiteY5" fmla="*/ 4598640 h 5071499"/>
              <a:gd name="connsiteX6" fmla="*/ 2369462 w 5901440"/>
              <a:gd name="connsiteY6" fmla="*/ 1407765 h 5071499"/>
              <a:gd name="connsiteX7" fmla="*/ 64412 w 5901440"/>
              <a:gd name="connsiteY7" fmla="*/ 1264890 h 5071499"/>
              <a:gd name="connsiteX8" fmla="*/ 950237 w 5901440"/>
              <a:gd name="connsiteY8" fmla="*/ 302865 h 507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1440" h="5071499">
                <a:moveTo>
                  <a:pt x="950237" y="302865"/>
                </a:moveTo>
                <a:cubicBezTo>
                  <a:pt x="1658262" y="115540"/>
                  <a:pt x="3496587" y="-176560"/>
                  <a:pt x="4312562" y="140940"/>
                </a:cubicBezTo>
                <a:cubicBezTo>
                  <a:pt x="5128537" y="458440"/>
                  <a:pt x="5846087" y="2207865"/>
                  <a:pt x="5846087" y="2207865"/>
                </a:cubicBezTo>
                <a:lnTo>
                  <a:pt x="5846087" y="2207865"/>
                </a:lnTo>
                <a:cubicBezTo>
                  <a:pt x="5801637" y="2641252"/>
                  <a:pt x="6125487" y="4409728"/>
                  <a:pt x="5579387" y="4808190"/>
                </a:cubicBezTo>
                <a:cubicBezTo>
                  <a:pt x="5033287" y="5206652"/>
                  <a:pt x="3104475" y="5165378"/>
                  <a:pt x="2569487" y="4598640"/>
                </a:cubicBezTo>
                <a:cubicBezTo>
                  <a:pt x="2034500" y="4031903"/>
                  <a:pt x="2786975" y="1963390"/>
                  <a:pt x="2369462" y="1407765"/>
                </a:cubicBezTo>
                <a:cubicBezTo>
                  <a:pt x="1951950" y="852140"/>
                  <a:pt x="294599" y="1450628"/>
                  <a:pt x="64412" y="1264890"/>
                </a:cubicBezTo>
                <a:cubicBezTo>
                  <a:pt x="-165776" y="1079153"/>
                  <a:pt x="242212" y="490190"/>
                  <a:pt x="950237" y="302865"/>
                </a:cubicBez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tudás menedzsment sikertényezői</a:t>
            </a:r>
            <a:endParaRPr lang="hu-HU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230389"/>
              </p:ext>
            </p:extLst>
          </p:nvPr>
        </p:nvGraphicFramePr>
        <p:xfrm>
          <a:off x="3911600" y="3090590"/>
          <a:ext cx="4724948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0" name="Visio" r:id="rId3" imgW="3157706" imgH="882590" progId="Visio.Drawing.11">
                  <p:link updateAutomatic="1"/>
                </p:oleObj>
              </mc:Choice>
              <mc:Fallback>
                <p:oleObj name="Visio" r:id="rId3" imgW="3157706" imgH="882590" progId="Visio.Drawing.11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3090590"/>
                        <a:ext cx="4724948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156703"/>
              </p:ext>
            </p:extLst>
          </p:nvPr>
        </p:nvGraphicFramePr>
        <p:xfrm>
          <a:off x="3911600" y="4495800"/>
          <a:ext cx="47244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1" name="Visio" r:id="rId5" imgW="3054215" imgH="1033822" progId="Visio.Drawing.11">
                  <p:link updateAutomatic="1"/>
                </p:oleObj>
              </mc:Choice>
              <mc:Fallback>
                <p:oleObj name="Visio" r:id="rId5" imgW="3054215" imgH="1033822" progId="Visio.Drawing.11">
                  <p:link updateAutomatic="1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4495800"/>
                        <a:ext cx="4724400" cy="162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660400" y="3073400"/>
          <a:ext cx="318800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2" name="Visio" r:id="rId7" imgW="2530813" imgH="605467" progId="Visio.Drawing.11">
                  <p:link updateAutomatic="1"/>
                </p:oleObj>
              </mc:Choice>
              <mc:Fallback>
                <p:oleObj name="Visio" r:id="rId7" imgW="2530813" imgH="605467" progId="Visio.Drawing.11">
                  <p:link updateAutomatic="1"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3073400"/>
                        <a:ext cx="318800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660400" y="4495800"/>
          <a:ext cx="3110266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3" name="Visio" r:id="rId9" imgW="2557834" imgH="668817" progId="Visio.Drawing.11">
                  <p:link updateAutomatic="1"/>
                </p:oleObj>
              </mc:Choice>
              <mc:Fallback>
                <p:oleObj name="Visio" r:id="rId9" imgW="2557834" imgH="668817" progId="Visio.Drawing.11">
                  <p:link updateAutomatic="1"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495800"/>
                        <a:ext cx="3110266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711200" y="1295400"/>
          <a:ext cx="3110266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4" name="Visio" r:id="rId11" imgW="2557834" imgH="667738" progId="Visio.Drawing.11">
                  <p:link updateAutomatic="1"/>
                </p:oleObj>
              </mc:Choice>
              <mc:Fallback>
                <p:oleObj name="Visio" r:id="rId11" imgW="2557834" imgH="667738" progId="Visio.Drawing.11">
                  <p:link updateAutomatic="1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1295400"/>
                        <a:ext cx="3110266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414796"/>
              </p:ext>
            </p:extLst>
          </p:nvPr>
        </p:nvGraphicFramePr>
        <p:xfrm>
          <a:off x="3962400" y="1295400"/>
          <a:ext cx="46339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5" name="Visio" r:id="rId13" imgW="3445753" imgH="1132756" progId="Visio.Drawing.11">
                  <p:link updateAutomatic="1"/>
                </p:oleObj>
              </mc:Choice>
              <mc:Fallback>
                <p:oleObj name="Visio" r:id="rId13" imgW="3445753" imgH="1132756" progId="Visio.Drawing.11">
                  <p:link updateAutomatic="1"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295400"/>
                        <a:ext cx="46339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tudás menedzsment sikertényezői</a:t>
            </a:r>
            <a:endParaRPr lang="hu-HU" dirty="0"/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610163" y="990600"/>
          <a:ext cx="315741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4" name="Visio" r:id="rId3" imgW="2564860" imgH="618945" progId="Visio.Drawing.11">
                  <p:link updateAutomatic="1"/>
                </p:oleObj>
              </mc:Choice>
              <mc:Fallback>
                <p:oleObj name="Visio" r:id="rId3" imgW="2564860" imgH="618945" progId="Visio.Drawing.11">
                  <p:link updateAutomatic="1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163" y="990600"/>
                        <a:ext cx="315741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015472"/>
              </p:ext>
            </p:extLst>
          </p:nvPr>
        </p:nvGraphicFramePr>
        <p:xfrm>
          <a:off x="3962400" y="990600"/>
          <a:ext cx="4622800" cy="2254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5" name="Visio" r:id="rId5" imgW="3054215" imgH="1456786" progId="Visio.Drawing.11">
                  <p:link updateAutomatic="1"/>
                </p:oleObj>
              </mc:Choice>
              <mc:Fallback>
                <p:oleObj name="Visio" r:id="rId5" imgW="3054215" imgH="1456786" progId="Visio.Drawing.11">
                  <p:link updateAutomatic="1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990600"/>
                        <a:ext cx="4622800" cy="2254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280850"/>
              </p:ext>
            </p:extLst>
          </p:nvPr>
        </p:nvGraphicFramePr>
        <p:xfrm>
          <a:off x="3962400" y="3198813"/>
          <a:ext cx="462280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6" name="Visio" r:id="rId7" imgW="3054215" imgH="1627697" progId="Visio.Drawing.11">
                  <p:link updateAutomatic="1"/>
                </p:oleObj>
              </mc:Choice>
              <mc:Fallback>
                <p:oleObj name="Visio" r:id="rId7" imgW="3054215" imgH="1627697" progId="Visio.Drawing.11">
                  <p:link updateAutomatic="1"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198813"/>
                        <a:ext cx="4622800" cy="246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534143"/>
              </p:ext>
            </p:extLst>
          </p:nvPr>
        </p:nvGraphicFramePr>
        <p:xfrm>
          <a:off x="660400" y="3286125"/>
          <a:ext cx="3098800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7" name="Visio" r:id="rId9" imgW="2557834" imgH="844041" progId="Visio.Drawing.11">
                  <p:link updateAutomatic="1"/>
                </p:oleObj>
              </mc:Choice>
              <mc:Fallback>
                <p:oleObj name="Visio" r:id="rId9" imgW="2557834" imgH="844041" progId="Visio.Drawing.11">
                  <p:link updateAutomatic="1"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3286125"/>
                        <a:ext cx="3098800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6.0"/>
  <p:tag name="BASIS" val="EONVorlag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FBWrzXYdk.IUGkh8AXoY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pM_iW1Y2E.bWsVOBPho8Q"/>
</p:tagLst>
</file>

<file path=ppt/theme/theme1.xml><?xml version="1.0" encoding="utf-8"?>
<a:theme xmlns:a="http://schemas.openxmlformats.org/drawingml/2006/main" name="Larissa-Design">
  <a:themeElements>
    <a:clrScheme name="EON_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80026"/>
      </a:accent1>
      <a:accent2>
        <a:srgbClr val="F21C0A"/>
      </a:accent2>
      <a:accent3>
        <a:srgbClr val="F6756A"/>
      </a:accent3>
      <a:accent4>
        <a:srgbClr val="FFB4A0"/>
      </a:accent4>
      <a:accent5>
        <a:srgbClr val="CD5F0A"/>
      </a:accent5>
      <a:accent6>
        <a:srgbClr val="E47D00"/>
      </a:accent6>
      <a:hlink>
        <a:srgbClr val="F21C0A"/>
      </a:hlink>
      <a:folHlink>
        <a:srgbClr val="F6756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CBCBC"/>
        </a:solidFill>
        <a:ln>
          <a:solidFill>
            <a:srgbClr val="BCBCBC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400"/>
          </a:lnSpc>
          <a:defRPr dirty="0" err="1" smtClean="0"/>
        </a:defPPr>
      </a:lstStyle>
    </a:txDef>
  </a:objectDefaults>
  <a:extraClrSchemeLst>
    <a:extraClrScheme>
      <a:clrScheme name="EON_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F6756A"/>
        </a:accent3>
        <a:accent4>
          <a:srgbClr val="FFB4A0"/>
        </a:accent4>
        <a:accent5>
          <a:srgbClr val="CD5F0A"/>
        </a:accent5>
        <a:accent6>
          <a:srgbClr val="E47D00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D5F0A"/>
        </a:accent1>
        <a:accent2>
          <a:srgbClr val="E47D00"/>
        </a:accent2>
        <a:accent3>
          <a:srgbClr val="EDAA58"/>
        </a:accent3>
        <a:accent4>
          <a:srgbClr val="F5CFA3"/>
        </a:accent4>
        <a:accent5>
          <a:srgbClr val="8C0855"/>
        </a:accent5>
        <a:accent6>
          <a:srgbClr val="B01B65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C0855"/>
        </a:accent1>
        <a:accent2>
          <a:srgbClr val="B01B65"/>
        </a:accent2>
        <a:accent3>
          <a:srgbClr val="CB6999"/>
        </a:accent3>
        <a:accent4>
          <a:srgbClr val="E1ADC8"/>
        </a:accent4>
        <a:accent5>
          <a:srgbClr val="673376"/>
        </a:accent5>
        <a:accent6>
          <a:srgbClr val="7C5A9F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73376"/>
        </a:accent1>
        <a:accent2>
          <a:srgbClr val="7C5A9F"/>
        </a:accent2>
        <a:accent3>
          <a:srgbClr val="A58EBE"/>
        </a:accent3>
        <a:accent4>
          <a:srgbClr val="D0C3DC"/>
        </a:accent4>
        <a:accent5>
          <a:srgbClr val="225087"/>
        </a:accent5>
        <a:accent6>
          <a:srgbClr val="2872A3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225087"/>
        </a:accent1>
        <a:accent2>
          <a:srgbClr val="2872A3"/>
        </a:accent2>
        <a:accent3>
          <a:srgbClr val="7DAAC6"/>
        </a:accent3>
        <a:accent4>
          <a:srgbClr val="B4CBDC"/>
        </a:accent4>
        <a:accent5>
          <a:srgbClr val="1E7A67"/>
        </a:accent5>
        <a:accent6>
          <a:srgbClr val="3AA48D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1E7A67"/>
        </a:accent1>
        <a:accent2>
          <a:srgbClr val="3AA48D"/>
        </a:accent2>
        <a:accent3>
          <a:srgbClr val="7DC3B4"/>
        </a:accent3>
        <a:accent4>
          <a:srgbClr val="89DCD5"/>
        </a:accent4>
        <a:accent5>
          <a:srgbClr val="748120"/>
        </a:accent5>
        <a:accent6>
          <a:srgbClr val="A3A545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48120"/>
        </a:accent1>
        <a:accent2>
          <a:srgbClr val="A3A545"/>
        </a:accent2>
        <a:accent3>
          <a:srgbClr val="C3C385"/>
        </a:accent3>
        <a:accent4>
          <a:srgbClr val="DEDCBB"/>
        </a:accent4>
        <a:accent5>
          <a:srgbClr val="767676"/>
        </a:accent5>
        <a:accent6>
          <a:srgbClr val="9B9B9B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767676"/>
        </a:accent3>
        <a:accent4>
          <a:srgbClr val="9B9B9B"/>
        </a:accent4>
        <a:accent5>
          <a:srgbClr val="BCBCBC"/>
        </a:accent5>
        <a:accent6>
          <a:srgbClr val="D7D7D7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453</Words>
  <Application>Microsoft Office PowerPoint</Application>
  <PresentationFormat>Diavetítés a képernyőre (4:3 oldalarány)</PresentationFormat>
  <Paragraphs>97</Paragraphs>
  <Slides>16</Slides>
  <Notes>1</Notes>
  <HiddenSlides>0</HiddenSlides>
  <MMClips>0</MMClips>
  <ScaleCrop>false</ScaleCrop>
  <HeadingPairs>
    <vt:vector size="8" baseType="variant">
      <vt:variant>
        <vt:lpstr>Téma</vt:lpstr>
      </vt:variant>
      <vt:variant>
        <vt:i4>1</vt:i4>
      </vt:variant>
      <vt:variant>
        <vt:lpstr>Csatolások</vt:lpstr>
      </vt:variant>
      <vt:variant>
        <vt:i4>10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16</vt:i4>
      </vt:variant>
    </vt:vector>
  </HeadingPairs>
  <TitlesOfParts>
    <vt:vector size="29" baseType="lpstr">
      <vt:lpstr>Larissa-Design</vt:lpstr>
      <vt:lpstr>C:\Users\Z2378\Documents\Solutions\NPD_rajzok.vsd\Rajz\~EFTM_Project_Modell_2\Folyamat.23</vt:lpstr>
      <vt:lpstr>C:\Users\Z2378\Documents\Solutions\NPD_rajzok.vsd\Rajz\~EFTM_Project_Modell_2\Folyamat.24</vt:lpstr>
      <vt:lpstr>C:\Users\Z2378\Documents\Solutions\NPD_rajzok.vsd\Rajz\~EFTM_Project_Modell_2\Folyamat.17</vt:lpstr>
      <vt:lpstr>C:\Users\Z2378\Documents\Solutions\NPD_rajzok.vsd\Rajz\~EFTM_Project_Modell_2\Folyamat.2</vt:lpstr>
      <vt:lpstr>C:\Users\Z2378\Documents\Solutions\NPD_rajzok.vsd\Rajz\~EFTM_Project_Modell_2\Folyamat.7</vt:lpstr>
      <vt:lpstr>C:\Users\Z2378\Documents\Solutions\NPD_rajzok.vsd\Rajz\~EFTM_Project_Modell_2\Folyamat.20</vt:lpstr>
      <vt:lpstr>C:\Users\Z2378\Documents\Solutions\NPD_rajzok.vsd\Rajz\~EFTM_Project_Modell_2\KIJELÖLÉS</vt:lpstr>
      <vt:lpstr>C:\Users\Z2378\Documents\Solutions\NPD_rajzok.vsd\Rajz\~EFTM_Project_Modell_2\Folyamat.25</vt:lpstr>
      <vt:lpstr>C:\Users\Z2378\Documents\Solutions\NPD_rajzok.vsd\Rajz\~EFTM_Project_Modell_2\Sheet.25</vt:lpstr>
      <vt:lpstr>C:\Users\Z2378\Documents\Solutions\NPD_rajzok.vsd\Rajz\~EFTM_Project_Modell_2\Folyamat.4</vt:lpstr>
      <vt:lpstr>think-cell Slide</vt:lpstr>
      <vt:lpstr>Visio</vt:lpstr>
      <vt:lpstr>„TUDÁSIGÉNYES SZOLGÁLTATÁSOK –  TUDÁSIGÉNYES VÁLLALKOZÁSOK”</vt:lpstr>
      <vt:lpstr>Témakörök</vt:lpstr>
      <vt:lpstr>Kérés</vt:lpstr>
      <vt:lpstr> Több projekt = nagyobb tudás?</vt:lpstr>
      <vt:lpstr>A projekt menedzsment kompetencia  rétegződése  </vt:lpstr>
      <vt:lpstr>A tudás lebontási struktúra  (Knowledge Breakdown Structure) </vt:lpstr>
      <vt:lpstr>Tudás-menedzsment „Pater Noster” projekt környezetben</vt:lpstr>
      <vt:lpstr>A tudás menedzsment sikertényezői</vt:lpstr>
      <vt:lpstr>A tudás menedzsment sikertényezői</vt:lpstr>
      <vt:lpstr>Általában miért nem történik meg a projekt során előálló  tapasztalatok értékelését? </vt:lpstr>
      <vt:lpstr>Kulcs területek feldolgozása  </vt:lpstr>
      <vt:lpstr> A Projekteknél a „Tudás komponens” a leszállítandó termékek és a WBS része-e? </vt:lpstr>
      <vt:lpstr>A tudás-lebontási struktúra (KBS) gyakorlati alkalmazásának folyamata  </vt:lpstr>
      <vt:lpstr>Mi a Work-Breakdown-Structure - WBS (Feladat-lebontási struktúra)</vt:lpstr>
      <vt:lpstr>Az eredményes és sikeres változtatás kulcs- komponensei (Prosci ADKAR modell)</vt:lpstr>
      <vt:lpstr>Elköszönő kérdés</vt:lpstr>
    </vt:vector>
  </TitlesOfParts>
  <Company>E.ON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E.ON PowerPoint</dc:title>
  <dc:creator>Walz, Sebastian</dc:creator>
  <cp:lastModifiedBy>Z2378</cp:lastModifiedBy>
  <cp:revision>278</cp:revision>
  <dcterms:created xsi:type="dcterms:W3CDTF">2012-01-27T11:53:41Z</dcterms:created>
  <dcterms:modified xsi:type="dcterms:W3CDTF">2014-04-03T11:37:05Z</dcterms:modified>
</cp:coreProperties>
</file>