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5" r:id="rId1"/>
  </p:sldMasterIdLst>
  <p:notesMasterIdLst>
    <p:notesMasterId r:id="rId15"/>
  </p:notesMasterIdLst>
  <p:handoutMasterIdLst>
    <p:handoutMasterId r:id="rId16"/>
  </p:handoutMasterIdLst>
  <p:sldIdLst>
    <p:sldId id="276" r:id="rId2"/>
    <p:sldId id="292" r:id="rId3"/>
    <p:sldId id="282" r:id="rId4"/>
    <p:sldId id="283" r:id="rId5"/>
    <p:sldId id="279" r:id="rId6"/>
    <p:sldId id="286" r:id="rId7"/>
    <p:sldId id="280" r:id="rId8"/>
    <p:sldId id="290" r:id="rId9"/>
    <p:sldId id="293" r:id="rId10"/>
    <p:sldId id="288" r:id="rId11"/>
    <p:sldId id="291" r:id="rId12"/>
    <p:sldId id="294" r:id="rId13"/>
    <p:sldId id="278" r:id="rId14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CC"/>
    <a:srgbClr val="003366"/>
    <a:srgbClr val="000099"/>
    <a:srgbClr val="0066CC"/>
    <a:srgbClr val="FFFFFF"/>
    <a:srgbClr val="D5EEFF"/>
    <a:srgbClr val="0099FF"/>
    <a:srgbClr val="000066"/>
    <a:srgbClr val="33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78540" autoAdjust="0"/>
  </p:normalViewPr>
  <p:slideViewPr>
    <p:cSldViewPr>
      <p:cViewPr varScale="1">
        <p:scale>
          <a:sx n="69" d="100"/>
          <a:sy n="69" d="100"/>
        </p:scale>
        <p:origin x="-133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4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515FAA-5D96-4C8D-970F-B85B4A67A9BD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855216EA-7680-413C-8D34-888E9C6A37D9}">
      <dgm:prSet phldrT="[Szöveg]" custT="1"/>
      <dgm:spPr/>
      <dgm:t>
        <a:bodyPr/>
        <a:lstStyle/>
        <a:p>
          <a:r>
            <a:rPr lang="hu-HU" sz="1600" dirty="0" smtClean="0"/>
            <a:t>Mit  nevezünk tudás intenzív- és mit  tudásigényes szolgáltató vállalatnak</a:t>
          </a:r>
          <a:endParaRPr lang="hu-HU" sz="1600" dirty="0"/>
        </a:p>
      </dgm:t>
    </dgm:pt>
    <dgm:pt modelId="{745B1C93-664D-4B36-BA07-EBED030BA04C}" type="parTrans" cxnId="{813EFF2F-690A-4311-9BE7-D8BAA17DE02E}">
      <dgm:prSet/>
      <dgm:spPr/>
      <dgm:t>
        <a:bodyPr/>
        <a:lstStyle/>
        <a:p>
          <a:endParaRPr lang="hu-HU"/>
        </a:p>
      </dgm:t>
    </dgm:pt>
    <dgm:pt modelId="{44F4BBF2-5F28-4012-8927-AD66598016E8}" type="sibTrans" cxnId="{813EFF2F-690A-4311-9BE7-D8BAA17DE02E}">
      <dgm:prSet/>
      <dgm:spPr/>
      <dgm:t>
        <a:bodyPr/>
        <a:lstStyle/>
        <a:p>
          <a:endParaRPr lang="hu-HU"/>
        </a:p>
      </dgm:t>
    </dgm:pt>
    <dgm:pt modelId="{5F1FF7FA-FE56-4151-AF30-67AA8F334597}">
      <dgm:prSet phldrT="[Szöveg]" custT="1"/>
      <dgm:spPr/>
      <dgm:t>
        <a:bodyPr/>
        <a:lstStyle/>
        <a:p>
          <a:r>
            <a:rPr lang="hu-HU" sz="1600" dirty="0" smtClean="0"/>
            <a:t>Melyek a főbb jellegzetességeik a tudásintenzív és mi  a tudásigényes  szolgáltató vállaltoknak (KIBS)</a:t>
          </a:r>
          <a:endParaRPr lang="hu-HU" sz="1600" dirty="0"/>
        </a:p>
      </dgm:t>
    </dgm:pt>
    <dgm:pt modelId="{61140E23-9261-4801-9EAE-B0D660C1543B}" type="parTrans" cxnId="{8780E95B-8237-4356-A82E-5EE4AF7039EC}">
      <dgm:prSet/>
      <dgm:spPr/>
      <dgm:t>
        <a:bodyPr/>
        <a:lstStyle/>
        <a:p>
          <a:endParaRPr lang="hu-HU"/>
        </a:p>
      </dgm:t>
    </dgm:pt>
    <dgm:pt modelId="{765DC26E-75FC-4D6D-B42E-E97DC490CA44}" type="sibTrans" cxnId="{8780E95B-8237-4356-A82E-5EE4AF7039EC}">
      <dgm:prSet/>
      <dgm:spPr/>
      <dgm:t>
        <a:bodyPr/>
        <a:lstStyle/>
        <a:p>
          <a:endParaRPr lang="hu-HU"/>
        </a:p>
      </dgm:t>
    </dgm:pt>
    <dgm:pt modelId="{CFF04E8D-8AEA-4A5B-B31A-A1F0BEC93A7E}">
      <dgm:prSet phldrT="[Szöveg]" custT="1"/>
      <dgm:spPr/>
      <dgm:t>
        <a:bodyPr/>
        <a:lstStyle/>
        <a:p>
          <a:r>
            <a:rPr lang="hu-HU" sz="1600" dirty="0" smtClean="0"/>
            <a:t>Tapasztalatok alapján melyek a KIBS- </a:t>
          </a:r>
          <a:r>
            <a:rPr lang="hu-HU" sz="1600" dirty="0" err="1" smtClean="0"/>
            <a:t>ek</a:t>
          </a:r>
          <a:r>
            <a:rPr lang="hu-HU" sz="1600" dirty="0" smtClean="0"/>
            <a:t> működtetésének célszerű elemei </a:t>
          </a:r>
          <a:endParaRPr lang="hu-HU" sz="1600" dirty="0"/>
        </a:p>
      </dgm:t>
    </dgm:pt>
    <dgm:pt modelId="{48B09291-36E1-4C3B-AD12-0FFB6981C91B}" type="parTrans" cxnId="{650AD31B-A9D7-41E8-B4E3-C0B615C0ACEB}">
      <dgm:prSet/>
      <dgm:spPr/>
      <dgm:t>
        <a:bodyPr/>
        <a:lstStyle/>
        <a:p>
          <a:endParaRPr lang="hu-HU"/>
        </a:p>
      </dgm:t>
    </dgm:pt>
    <dgm:pt modelId="{71909426-14F4-4E1F-BE64-D4E85873FFBF}" type="sibTrans" cxnId="{650AD31B-A9D7-41E8-B4E3-C0B615C0ACEB}">
      <dgm:prSet/>
      <dgm:spPr/>
      <dgm:t>
        <a:bodyPr/>
        <a:lstStyle/>
        <a:p>
          <a:endParaRPr lang="hu-HU"/>
        </a:p>
      </dgm:t>
    </dgm:pt>
    <dgm:pt modelId="{4BADFF5B-435A-4C97-8BCE-00FF4813082E}">
      <dgm:prSet phldrT="[Szöveg]" custT="1"/>
      <dgm:spPr/>
      <dgm:t>
        <a:bodyPr/>
        <a:lstStyle/>
        <a:p>
          <a:r>
            <a:rPr lang="hu-HU" sz="1600" b="0" dirty="0" smtClean="0"/>
            <a:t>A tudáskezelés kritikus tényezői a </a:t>
          </a:r>
          <a:r>
            <a:rPr lang="hu-HU" sz="1600" b="0" dirty="0" err="1" smtClean="0"/>
            <a:t>KIBS-ek</a:t>
          </a:r>
          <a:r>
            <a:rPr lang="hu-HU" sz="1600" b="0" dirty="0" smtClean="0"/>
            <a:t> rendszer- fejlesztésében </a:t>
          </a:r>
          <a:endParaRPr lang="hu-HU" sz="1600" b="0" dirty="0"/>
        </a:p>
      </dgm:t>
    </dgm:pt>
    <dgm:pt modelId="{532D5DC9-FF3A-425C-BAE1-CE0540DE9ED8}" type="parTrans" cxnId="{D895D598-9178-48E1-99F3-D874FAA225DB}">
      <dgm:prSet/>
      <dgm:spPr/>
      <dgm:t>
        <a:bodyPr/>
        <a:lstStyle/>
        <a:p>
          <a:endParaRPr lang="hu-HU"/>
        </a:p>
      </dgm:t>
    </dgm:pt>
    <dgm:pt modelId="{809D7592-1C81-43E8-8ADD-5685785E259E}" type="sibTrans" cxnId="{D895D598-9178-48E1-99F3-D874FAA225DB}">
      <dgm:prSet/>
      <dgm:spPr/>
      <dgm:t>
        <a:bodyPr/>
        <a:lstStyle/>
        <a:p>
          <a:endParaRPr lang="hu-HU"/>
        </a:p>
      </dgm:t>
    </dgm:pt>
    <dgm:pt modelId="{38EC3A80-0A6D-40D7-9C0D-1AE4EB875C4B}">
      <dgm:prSet phldrT="[Szöveg]" custT="1"/>
      <dgm:spPr/>
      <dgm:t>
        <a:bodyPr/>
        <a:lstStyle/>
        <a:p>
          <a:r>
            <a:rPr lang="hu-HU" sz="1600" dirty="0" smtClean="0"/>
            <a:t>Összefoglaló gondolatok </a:t>
          </a:r>
          <a:endParaRPr lang="hu-HU" sz="1600" dirty="0"/>
        </a:p>
      </dgm:t>
    </dgm:pt>
    <dgm:pt modelId="{4F8F83DE-8D21-4CC7-A13E-5AB5ED203DF5}" type="parTrans" cxnId="{0271216E-C325-4153-9F9D-1478DDEE4084}">
      <dgm:prSet/>
      <dgm:spPr/>
      <dgm:t>
        <a:bodyPr/>
        <a:lstStyle/>
        <a:p>
          <a:endParaRPr lang="hu-HU"/>
        </a:p>
      </dgm:t>
    </dgm:pt>
    <dgm:pt modelId="{14CB24FA-DE7D-4165-8438-FA771F56426A}" type="sibTrans" cxnId="{0271216E-C325-4153-9F9D-1478DDEE4084}">
      <dgm:prSet/>
      <dgm:spPr/>
      <dgm:t>
        <a:bodyPr/>
        <a:lstStyle/>
        <a:p>
          <a:endParaRPr lang="hu-HU"/>
        </a:p>
      </dgm:t>
    </dgm:pt>
    <dgm:pt modelId="{5AE4FAD1-A946-4E02-8FA5-BD14B64D97C2}" type="pres">
      <dgm:prSet presAssocID="{71515FAA-5D96-4C8D-970F-B85B4A67A9BD}" presName="compositeShape" presStyleCnt="0">
        <dgm:presLayoutVars>
          <dgm:dir/>
          <dgm:resizeHandles/>
        </dgm:presLayoutVars>
      </dgm:prSet>
      <dgm:spPr/>
    </dgm:pt>
    <dgm:pt modelId="{8AAB16B6-18CB-40C4-B80C-AC48A49FFC82}" type="pres">
      <dgm:prSet presAssocID="{71515FAA-5D96-4C8D-970F-B85B4A67A9BD}" presName="pyramid" presStyleLbl="node1" presStyleIdx="0" presStyleCnt="1" custScaleX="147222"/>
      <dgm:spPr/>
    </dgm:pt>
    <dgm:pt modelId="{242728BA-13B6-4D1C-98FE-F1387460FD8C}" type="pres">
      <dgm:prSet presAssocID="{71515FAA-5D96-4C8D-970F-B85B4A67A9BD}" presName="theList" presStyleCnt="0"/>
      <dgm:spPr/>
    </dgm:pt>
    <dgm:pt modelId="{E97A140A-1FA2-4A70-B75F-2A46128938DF}" type="pres">
      <dgm:prSet presAssocID="{855216EA-7680-413C-8D34-888E9C6A37D9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CF93C83-8616-4539-869C-7C83DA0447FC}" type="pres">
      <dgm:prSet presAssocID="{855216EA-7680-413C-8D34-888E9C6A37D9}" presName="aSpace" presStyleCnt="0"/>
      <dgm:spPr/>
    </dgm:pt>
    <dgm:pt modelId="{AF0371DD-20FA-4031-B64C-1B89EB26D5AC}" type="pres">
      <dgm:prSet presAssocID="{5F1FF7FA-FE56-4151-AF30-67AA8F334597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7BEB545-A58A-464E-8D1A-8F136A719272}" type="pres">
      <dgm:prSet presAssocID="{5F1FF7FA-FE56-4151-AF30-67AA8F334597}" presName="aSpace" presStyleCnt="0"/>
      <dgm:spPr/>
    </dgm:pt>
    <dgm:pt modelId="{791801F9-8BF5-4AF2-8BA0-44E7B8098658}" type="pres">
      <dgm:prSet presAssocID="{CFF04E8D-8AEA-4A5B-B31A-A1F0BEC93A7E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AFAE80F-DF5F-4752-8D80-61C1606ABFC2}" type="pres">
      <dgm:prSet presAssocID="{CFF04E8D-8AEA-4A5B-B31A-A1F0BEC93A7E}" presName="aSpace" presStyleCnt="0"/>
      <dgm:spPr/>
    </dgm:pt>
    <dgm:pt modelId="{47DC3869-01F6-4FBF-ACDA-AF61A31BDC02}" type="pres">
      <dgm:prSet presAssocID="{4BADFF5B-435A-4C97-8BCE-00FF4813082E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E2E0B25-97DB-4086-951E-C30F1BCFBB54}" type="pres">
      <dgm:prSet presAssocID="{4BADFF5B-435A-4C97-8BCE-00FF4813082E}" presName="aSpace" presStyleCnt="0"/>
      <dgm:spPr/>
    </dgm:pt>
    <dgm:pt modelId="{536864E1-FB5C-4CBC-B3A3-69618BE239A2}" type="pres">
      <dgm:prSet presAssocID="{38EC3A80-0A6D-40D7-9C0D-1AE4EB875C4B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3434BF7-F235-4E67-A4AB-D81F98680C64}" type="pres">
      <dgm:prSet presAssocID="{38EC3A80-0A6D-40D7-9C0D-1AE4EB875C4B}" presName="aSpace" presStyleCnt="0"/>
      <dgm:spPr/>
    </dgm:pt>
  </dgm:ptLst>
  <dgm:cxnLst>
    <dgm:cxn modelId="{B16A1CFF-A923-412C-B5D6-84945C5F0139}" type="presOf" srcId="{38EC3A80-0A6D-40D7-9C0D-1AE4EB875C4B}" destId="{536864E1-FB5C-4CBC-B3A3-69618BE239A2}" srcOrd="0" destOrd="0" presId="urn:microsoft.com/office/officeart/2005/8/layout/pyramid2"/>
    <dgm:cxn modelId="{813EFF2F-690A-4311-9BE7-D8BAA17DE02E}" srcId="{71515FAA-5D96-4C8D-970F-B85B4A67A9BD}" destId="{855216EA-7680-413C-8D34-888E9C6A37D9}" srcOrd="0" destOrd="0" parTransId="{745B1C93-664D-4B36-BA07-EBED030BA04C}" sibTransId="{44F4BBF2-5F28-4012-8927-AD66598016E8}"/>
    <dgm:cxn modelId="{650AD31B-A9D7-41E8-B4E3-C0B615C0ACEB}" srcId="{71515FAA-5D96-4C8D-970F-B85B4A67A9BD}" destId="{CFF04E8D-8AEA-4A5B-B31A-A1F0BEC93A7E}" srcOrd="2" destOrd="0" parTransId="{48B09291-36E1-4C3B-AD12-0FFB6981C91B}" sibTransId="{71909426-14F4-4E1F-BE64-D4E85873FFBF}"/>
    <dgm:cxn modelId="{D895D598-9178-48E1-99F3-D874FAA225DB}" srcId="{71515FAA-5D96-4C8D-970F-B85B4A67A9BD}" destId="{4BADFF5B-435A-4C97-8BCE-00FF4813082E}" srcOrd="3" destOrd="0" parTransId="{532D5DC9-FF3A-425C-BAE1-CE0540DE9ED8}" sibTransId="{809D7592-1C81-43E8-8ADD-5685785E259E}"/>
    <dgm:cxn modelId="{42139B62-5054-42C7-9F9E-8E3F7088DCE5}" type="presOf" srcId="{5F1FF7FA-FE56-4151-AF30-67AA8F334597}" destId="{AF0371DD-20FA-4031-B64C-1B89EB26D5AC}" srcOrd="0" destOrd="0" presId="urn:microsoft.com/office/officeart/2005/8/layout/pyramid2"/>
    <dgm:cxn modelId="{AD05BF97-2E9C-4DD7-B5D1-4B1E7548F70D}" type="presOf" srcId="{71515FAA-5D96-4C8D-970F-B85B4A67A9BD}" destId="{5AE4FAD1-A946-4E02-8FA5-BD14B64D97C2}" srcOrd="0" destOrd="0" presId="urn:microsoft.com/office/officeart/2005/8/layout/pyramid2"/>
    <dgm:cxn modelId="{FE5E069D-7A39-4012-8BA4-7445764E0C05}" type="presOf" srcId="{855216EA-7680-413C-8D34-888E9C6A37D9}" destId="{E97A140A-1FA2-4A70-B75F-2A46128938DF}" srcOrd="0" destOrd="0" presId="urn:microsoft.com/office/officeart/2005/8/layout/pyramid2"/>
    <dgm:cxn modelId="{0271216E-C325-4153-9F9D-1478DDEE4084}" srcId="{71515FAA-5D96-4C8D-970F-B85B4A67A9BD}" destId="{38EC3A80-0A6D-40D7-9C0D-1AE4EB875C4B}" srcOrd="4" destOrd="0" parTransId="{4F8F83DE-8D21-4CC7-A13E-5AB5ED203DF5}" sibTransId="{14CB24FA-DE7D-4165-8438-FA771F56426A}"/>
    <dgm:cxn modelId="{2B85BBC9-83E2-4F8E-9AD6-A892F3539912}" type="presOf" srcId="{4BADFF5B-435A-4C97-8BCE-00FF4813082E}" destId="{47DC3869-01F6-4FBF-ACDA-AF61A31BDC02}" srcOrd="0" destOrd="0" presId="urn:microsoft.com/office/officeart/2005/8/layout/pyramid2"/>
    <dgm:cxn modelId="{8780E95B-8237-4356-A82E-5EE4AF7039EC}" srcId="{71515FAA-5D96-4C8D-970F-B85B4A67A9BD}" destId="{5F1FF7FA-FE56-4151-AF30-67AA8F334597}" srcOrd="1" destOrd="0" parTransId="{61140E23-9261-4801-9EAE-B0D660C1543B}" sibTransId="{765DC26E-75FC-4D6D-B42E-E97DC490CA44}"/>
    <dgm:cxn modelId="{A998F83F-F24A-495F-AF7A-B8F5CA66E18D}" type="presOf" srcId="{CFF04E8D-8AEA-4A5B-B31A-A1F0BEC93A7E}" destId="{791801F9-8BF5-4AF2-8BA0-44E7B8098658}" srcOrd="0" destOrd="0" presId="urn:microsoft.com/office/officeart/2005/8/layout/pyramid2"/>
    <dgm:cxn modelId="{1ACECAE5-A8A0-450E-BA32-239AC2BF8172}" type="presParOf" srcId="{5AE4FAD1-A946-4E02-8FA5-BD14B64D97C2}" destId="{8AAB16B6-18CB-40C4-B80C-AC48A49FFC82}" srcOrd="0" destOrd="0" presId="urn:microsoft.com/office/officeart/2005/8/layout/pyramid2"/>
    <dgm:cxn modelId="{1A8C6C17-92F7-4077-9A66-E9CC579F53C3}" type="presParOf" srcId="{5AE4FAD1-A946-4E02-8FA5-BD14B64D97C2}" destId="{242728BA-13B6-4D1C-98FE-F1387460FD8C}" srcOrd="1" destOrd="0" presId="urn:microsoft.com/office/officeart/2005/8/layout/pyramid2"/>
    <dgm:cxn modelId="{D07B2084-5E5A-412B-A8CE-1CB66C727528}" type="presParOf" srcId="{242728BA-13B6-4D1C-98FE-F1387460FD8C}" destId="{E97A140A-1FA2-4A70-B75F-2A46128938DF}" srcOrd="0" destOrd="0" presId="urn:microsoft.com/office/officeart/2005/8/layout/pyramid2"/>
    <dgm:cxn modelId="{FBEA8FC5-E87C-4AA5-87FF-40DA951B759F}" type="presParOf" srcId="{242728BA-13B6-4D1C-98FE-F1387460FD8C}" destId="{2CF93C83-8616-4539-869C-7C83DA0447FC}" srcOrd="1" destOrd="0" presId="urn:microsoft.com/office/officeart/2005/8/layout/pyramid2"/>
    <dgm:cxn modelId="{7F477D68-8F20-43F0-932C-61DE3857C18E}" type="presParOf" srcId="{242728BA-13B6-4D1C-98FE-F1387460FD8C}" destId="{AF0371DD-20FA-4031-B64C-1B89EB26D5AC}" srcOrd="2" destOrd="0" presId="urn:microsoft.com/office/officeart/2005/8/layout/pyramid2"/>
    <dgm:cxn modelId="{1C3C607B-733D-4B32-A56F-485B6E4BC685}" type="presParOf" srcId="{242728BA-13B6-4D1C-98FE-F1387460FD8C}" destId="{B7BEB545-A58A-464E-8D1A-8F136A719272}" srcOrd="3" destOrd="0" presId="urn:microsoft.com/office/officeart/2005/8/layout/pyramid2"/>
    <dgm:cxn modelId="{1F56F888-3962-423E-94BE-9BFE9B4040B1}" type="presParOf" srcId="{242728BA-13B6-4D1C-98FE-F1387460FD8C}" destId="{791801F9-8BF5-4AF2-8BA0-44E7B8098658}" srcOrd="4" destOrd="0" presId="urn:microsoft.com/office/officeart/2005/8/layout/pyramid2"/>
    <dgm:cxn modelId="{924E4308-EFEE-4D5E-8434-B3E743D7B9A6}" type="presParOf" srcId="{242728BA-13B6-4D1C-98FE-F1387460FD8C}" destId="{5AFAE80F-DF5F-4752-8D80-61C1606ABFC2}" srcOrd="5" destOrd="0" presId="urn:microsoft.com/office/officeart/2005/8/layout/pyramid2"/>
    <dgm:cxn modelId="{9F5EF966-488A-41DA-8B8E-1FEF2D4CDDBB}" type="presParOf" srcId="{242728BA-13B6-4D1C-98FE-F1387460FD8C}" destId="{47DC3869-01F6-4FBF-ACDA-AF61A31BDC02}" srcOrd="6" destOrd="0" presId="urn:microsoft.com/office/officeart/2005/8/layout/pyramid2"/>
    <dgm:cxn modelId="{491D729D-17CC-4750-A7DB-363FA380A60C}" type="presParOf" srcId="{242728BA-13B6-4D1C-98FE-F1387460FD8C}" destId="{8E2E0B25-97DB-4086-951E-C30F1BCFBB54}" srcOrd="7" destOrd="0" presId="urn:microsoft.com/office/officeart/2005/8/layout/pyramid2"/>
    <dgm:cxn modelId="{B12BF49C-D961-44E4-8B78-BAF27030B60F}" type="presParOf" srcId="{242728BA-13B6-4D1C-98FE-F1387460FD8C}" destId="{536864E1-FB5C-4CBC-B3A3-69618BE239A2}" srcOrd="8" destOrd="0" presId="urn:microsoft.com/office/officeart/2005/8/layout/pyramid2"/>
    <dgm:cxn modelId="{9E8EBB31-47E8-4519-9037-610A79BC3EC0}" type="presParOf" srcId="{242728BA-13B6-4D1C-98FE-F1387460FD8C}" destId="{63434BF7-F235-4E67-A4AB-D81F98680C64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F5A0C1-ACF8-4957-9803-AA0C3441D4D0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22CAC00A-46F1-4F19-A49B-2CF00586F286}">
      <dgm:prSet phldrT="[Szöveg]" custT="1"/>
      <dgm:spPr/>
      <dgm:t>
        <a:bodyPr/>
        <a:lstStyle/>
        <a:p>
          <a:r>
            <a:rPr lang="hu-HU" sz="2400" b="1" dirty="0" smtClean="0">
              <a:solidFill>
                <a:srgbClr val="0000CC"/>
              </a:solidFill>
            </a:rPr>
            <a:t>Tudásigényes szolgáltató vállalat </a:t>
          </a:r>
          <a:endParaRPr lang="hu-HU" sz="2400" b="1" dirty="0">
            <a:solidFill>
              <a:srgbClr val="0000CC"/>
            </a:solidFill>
          </a:endParaRPr>
        </a:p>
      </dgm:t>
    </dgm:pt>
    <dgm:pt modelId="{882F0370-BD9F-4263-B248-E6BEA5468586}" type="parTrans" cxnId="{ABEACE41-A423-41D3-A4C5-8FA78B69DB79}">
      <dgm:prSet/>
      <dgm:spPr/>
      <dgm:t>
        <a:bodyPr/>
        <a:lstStyle/>
        <a:p>
          <a:endParaRPr lang="hu-HU"/>
        </a:p>
      </dgm:t>
    </dgm:pt>
    <dgm:pt modelId="{0968ABCE-C2B5-42AF-B951-6CEF86A9CC8B}" type="sibTrans" cxnId="{ABEACE41-A423-41D3-A4C5-8FA78B69DB79}">
      <dgm:prSet/>
      <dgm:spPr/>
      <dgm:t>
        <a:bodyPr/>
        <a:lstStyle/>
        <a:p>
          <a:endParaRPr lang="hu-HU"/>
        </a:p>
      </dgm:t>
    </dgm:pt>
    <dgm:pt modelId="{D0DDD14B-F331-4FF4-A659-B3F2A12C8C32}">
      <dgm:prSet phldrT="[Szöveg]" custT="1"/>
      <dgm:spPr/>
      <dgm:t>
        <a:bodyPr/>
        <a:lstStyle/>
        <a:p>
          <a:r>
            <a:rPr lang="hu-HU" sz="2400" b="1" dirty="0" smtClean="0">
              <a:solidFill>
                <a:srgbClr val="003399"/>
              </a:solidFill>
            </a:rPr>
            <a:t>Tudásintenzív vállalat </a:t>
          </a:r>
          <a:endParaRPr lang="hu-HU" sz="2400" b="1" dirty="0">
            <a:solidFill>
              <a:srgbClr val="003399"/>
            </a:solidFill>
          </a:endParaRPr>
        </a:p>
      </dgm:t>
    </dgm:pt>
    <dgm:pt modelId="{8AA0A1FF-1DB0-4EF5-BA74-FF83E9720E23}" type="parTrans" cxnId="{B1235609-34AD-4FEE-8DB8-08FF779B34F3}">
      <dgm:prSet/>
      <dgm:spPr/>
      <dgm:t>
        <a:bodyPr/>
        <a:lstStyle/>
        <a:p>
          <a:endParaRPr lang="hu-HU"/>
        </a:p>
      </dgm:t>
    </dgm:pt>
    <dgm:pt modelId="{4927AA8C-B4F5-406B-9569-B7D9AC3E1DDF}" type="sibTrans" cxnId="{B1235609-34AD-4FEE-8DB8-08FF779B34F3}">
      <dgm:prSet/>
      <dgm:spPr/>
      <dgm:t>
        <a:bodyPr/>
        <a:lstStyle/>
        <a:p>
          <a:endParaRPr lang="hu-HU"/>
        </a:p>
      </dgm:t>
    </dgm:pt>
    <dgm:pt modelId="{0BA9FDCD-CF29-44E7-BBA8-642C6CA2A0A0}" type="pres">
      <dgm:prSet presAssocID="{D7F5A0C1-ACF8-4957-9803-AA0C3441D4D0}" presName="composite" presStyleCnt="0">
        <dgm:presLayoutVars>
          <dgm:chMax val="5"/>
          <dgm:dir/>
          <dgm:resizeHandles val="exact"/>
        </dgm:presLayoutVars>
      </dgm:prSet>
      <dgm:spPr/>
    </dgm:pt>
    <dgm:pt modelId="{5D125B2A-83AE-4E77-8360-901BDFA3AEFF}" type="pres">
      <dgm:prSet presAssocID="{22CAC00A-46F1-4F19-A49B-2CF00586F286}" presName="circle1" presStyleLbl="lnNode1" presStyleIdx="0" presStyleCnt="2" custScaleX="122222" custScaleY="111111"/>
      <dgm:spPr/>
    </dgm:pt>
    <dgm:pt modelId="{52DF1492-3AB5-4E74-970E-A04CBA2AAAE3}" type="pres">
      <dgm:prSet presAssocID="{22CAC00A-46F1-4F19-A49B-2CF00586F286}" presName="text1" presStyleLbl="revTx" presStyleIdx="0" presStyleCnt="2" custScaleX="12963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54BD01B-6EF6-4B45-B508-12D9512B5501}" type="pres">
      <dgm:prSet presAssocID="{22CAC00A-46F1-4F19-A49B-2CF00586F286}" presName="line1" presStyleLbl="callout" presStyleIdx="0" presStyleCnt="4"/>
      <dgm:spPr/>
    </dgm:pt>
    <dgm:pt modelId="{A233C8D5-9919-4AEA-A135-A086E76B92D3}" type="pres">
      <dgm:prSet presAssocID="{22CAC00A-46F1-4F19-A49B-2CF00586F286}" presName="d1" presStyleLbl="callout" presStyleIdx="1" presStyleCnt="4"/>
      <dgm:spPr/>
    </dgm:pt>
    <dgm:pt modelId="{592F6053-AC39-4915-A5C2-2638BC9AD120}" type="pres">
      <dgm:prSet presAssocID="{D0DDD14B-F331-4FF4-A659-B3F2A12C8C32}" presName="circle2" presStyleLbl="lnNode1" presStyleIdx="1" presStyleCnt="2" custScaleX="114815" custScaleY="114815"/>
      <dgm:spPr>
        <a:solidFill>
          <a:srgbClr val="003399"/>
        </a:solidFill>
      </dgm:spPr>
    </dgm:pt>
    <dgm:pt modelId="{084ACF01-82B6-4BBF-8BA1-8FA80BD43D8C}" type="pres">
      <dgm:prSet presAssocID="{D0DDD14B-F331-4FF4-A659-B3F2A12C8C32}" presName="text2" presStyleLbl="revTx" presStyleIdx="1" presStyleCnt="2" custScaleX="12963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2DE338E-B41C-4377-A7FC-9A53D3A8EEBB}" type="pres">
      <dgm:prSet presAssocID="{D0DDD14B-F331-4FF4-A659-B3F2A12C8C32}" presName="line2" presStyleLbl="callout" presStyleIdx="2" presStyleCnt="4"/>
      <dgm:spPr/>
    </dgm:pt>
    <dgm:pt modelId="{7E101413-02DC-4E0F-A47F-70AB99F70015}" type="pres">
      <dgm:prSet presAssocID="{D0DDD14B-F331-4FF4-A659-B3F2A12C8C32}" presName="d2" presStyleLbl="callout" presStyleIdx="3" presStyleCnt="4"/>
      <dgm:spPr/>
    </dgm:pt>
  </dgm:ptLst>
  <dgm:cxnLst>
    <dgm:cxn modelId="{ABEACE41-A423-41D3-A4C5-8FA78B69DB79}" srcId="{D7F5A0C1-ACF8-4957-9803-AA0C3441D4D0}" destId="{22CAC00A-46F1-4F19-A49B-2CF00586F286}" srcOrd="0" destOrd="0" parTransId="{882F0370-BD9F-4263-B248-E6BEA5468586}" sibTransId="{0968ABCE-C2B5-42AF-B951-6CEF86A9CC8B}"/>
    <dgm:cxn modelId="{B1235609-34AD-4FEE-8DB8-08FF779B34F3}" srcId="{D7F5A0C1-ACF8-4957-9803-AA0C3441D4D0}" destId="{D0DDD14B-F331-4FF4-A659-B3F2A12C8C32}" srcOrd="1" destOrd="0" parTransId="{8AA0A1FF-1DB0-4EF5-BA74-FF83E9720E23}" sibTransId="{4927AA8C-B4F5-406B-9569-B7D9AC3E1DDF}"/>
    <dgm:cxn modelId="{EFDA64ED-44D2-4280-A91F-92523F9BE1BA}" type="presOf" srcId="{D0DDD14B-F331-4FF4-A659-B3F2A12C8C32}" destId="{084ACF01-82B6-4BBF-8BA1-8FA80BD43D8C}" srcOrd="0" destOrd="0" presId="urn:microsoft.com/office/officeart/2005/8/layout/target1"/>
    <dgm:cxn modelId="{6B22E333-FB2F-4F17-87DA-B2561E8DDCCC}" type="presOf" srcId="{D7F5A0C1-ACF8-4957-9803-AA0C3441D4D0}" destId="{0BA9FDCD-CF29-44E7-BBA8-642C6CA2A0A0}" srcOrd="0" destOrd="0" presId="urn:microsoft.com/office/officeart/2005/8/layout/target1"/>
    <dgm:cxn modelId="{A9E9043F-5AED-4786-ACB3-87F893057626}" type="presOf" srcId="{22CAC00A-46F1-4F19-A49B-2CF00586F286}" destId="{52DF1492-3AB5-4E74-970E-A04CBA2AAAE3}" srcOrd="0" destOrd="0" presId="urn:microsoft.com/office/officeart/2005/8/layout/target1"/>
    <dgm:cxn modelId="{A147FE92-5DD5-41E0-9A9A-4D2508381FA4}" type="presParOf" srcId="{0BA9FDCD-CF29-44E7-BBA8-642C6CA2A0A0}" destId="{5D125B2A-83AE-4E77-8360-901BDFA3AEFF}" srcOrd="0" destOrd="0" presId="urn:microsoft.com/office/officeart/2005/8/layout/target1"/>
    <dgm:cxn modelId="{7578A949-E153-48D9-9CE1-89CCF4E50F88}" type="presParOf" srcId="{0BA9FDCD-CF29-44E7-BBA8-642C6CA2A0A0}" destId="{52DF1492-3AB5-4E74-970E-A04CBA2AAAE3}" srcOrd="1" destOrd="0" presId="urn:microsoft.com/office/officeart/2005/8/layout/target1"/>
    <dgm:cxn modelId="{DA431216-6D1A-4EF1-A0AB-7502AB3E082B}" type="presParOf" srcId="{0BA9FDCD-CF29-44E7-BBA8-642C6CA2A0A0}" destId="{054BD01B-6EF6-4B45-B508-12D9512B5501}" srcOrd="2" destOrd="0" presId="urn:microsoft.com/office/officeart/2005/8/layout/target1"/>
    <dgm:cxn modelId="{BA361272-CF8A-46C6-AD62-75CAC12C3F53}" type="presParOf" srcId="{0BA9FDCD-CF29-44E7-BBA8-642C6CA2A0A0}" destId="{A233C8D5-9919-4AEA-A135-A086E76B92D3}" srcOrd="3" destOrd="0" presId="urn:microsoft.com/office/officeart/2005/8/layout/target1"/>
    <dgm:cxn modelId="{655EED24-2D55-490E-9263-E57E4DD370F2}" type="presParOf" srcId="{0BA9FDCD-CF29-44E7-BBA8-642C6CA2A0A0}" destId="{592F6053-AC39-4915-A5C2-2638BC9AD120}" srcOrd="4" destOrd="0" presId="urn:microsoft.com/office/officeart/2005/8/layout/target1"/>
    <dgm:cxn modelId="{755EB285-8E3B-4A91-A57E-00E08CDA396B}" type="presParOf" srcId="{0BA9FDCD-CF29-44E7-BBA8-642C6CA2A0A0}" destId="{084ACF01-82B6-4BBF-8BA1-8FA80BD43D8C}" srcOrd="5" destOrd="0" presId="urn:microsoft.com/office/officeart/2005/8/layout/target1"/>
    <dgm:cxn modelId="{698CD068-1F53-42FC-8286-8DE9BC469435}" type="presParOf" srcId="{0BA9FDCD-CF29-44E7-BBA8-642C6CA2A0A0}" destId="{72DE338E-B41C-4377-A7FC-9A53D3A8EEBB}" srcOrd="6" destOrd="0" presId="urn:microsoft.com/office/officeart/2005/8/layout/target1"/>
    <dgm:cxn modelId="{023E65E0-7445-42A0-B359-E66D87A8167D}" type="presParOf" srcId="{0BA9FDCD-CF29-44E7-BBA8-642C6CA2A0A0}" destId="{7E101413-02DC-4E0F-A47F-70AB99F70015}" srcOrd="7" destOrd="0" presId="urn:microsoft.com/office/officeart/2005/8/layout/target1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57D3D4-BF63-488A-B968-5EBEA58A1CA5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1525F0B5-E7F6-4CA8-ACFC-32E5C82B83B6}">
      <dgm:prSet phldrT="[Szöveg]"/>
      <dgm:spPr/>
      <dgm:t>
        <a:bodyPr/>
        <a:lstStyle/>
        <a:p>
          <a:r>
            <a:rPr lang="hu-HU" b="1" dirty="0" smtClean="0"/>
            <a:t>Szervezeti stratégia - TM stratégia</a:t>
          </a:r>
          <a:endParaRPr lang="hu-HU" b="1" dirty="0"/>
        </a:p>
      </dgm:t>
    </dgm:pt>
    <dgm:pt modelId="{B6EF27F7-63EE-437C-BEAE-3BBBDD121920}" type="parTrans" cxnId="{6448D749-22EF-49BF-8686-ED855D52B073}">
      <dgm:prSet/>
      <dgm:spPr/>
      <dgm:t>
        <a:bodyPr/>
        <a:lstStyle/>
        <a:p>
          <a:endParaRPr lang="hu-HU"/>
        </a:p>
      </dgm:t>
    </dgm:pt>
    <dgm:pt modelId="{63F84163-71D1-4AA5-B152-96D4A3323C0E}" type="sibTrans" cxnId="{6448D749-22EF-49BF-8686-ED855D52B073}">
      <dgm:prSet/>
      <dgm:spPr/>
      <dgm:t>
        <a:bodyPr/>
        <a:lstStyle/>
        <a:p>
          <a:endParaRPr lang="hu-HU"/>
        </a:p>
      </dgm:t>
    </dgm:pt>
    <dgm:pt modelId="{FC15A2CA-C1DB-4337-88F5-1A9299404DE3}">
      <dgm:prSet phldrT="[Szöveg]"/>
      <dgm:spPr/>
      <dgm:t>
        <a:bodyPr/>
        <a:lstStyle/>
        <a:p>
          <a:r>
            <a:rPr lang="hu-HU" dirty="0" smtClean="0"/>
            <a:t>Kompetenciák</a:t>
          </a:r>
          <a:endParaRPr lang="hu-HU" dirty="0"/>
        </a:p>
      </dgm:t>
    </dgm:pt>
    <dgm:pt modelId="{42B5293A-A571-45F8-8A16-1D2BF78CAEDD}" type="parTrans" cxnId="{6304DA7D-0F1B-4593-BE90-C3BF8AA96D74}">
      <dgm:prSet/>
      <dgm:spPr/>
      <dgm:t>
        <a:bodyPr/>
        <a:lstStyle/>
        <a:p>
          <a:endParaRPr lang="hu-HU"/>
        </a:p>
      </dgm:t>
    </dgm:pt>
    <dgm:pt modelId="{7E632E23-493A-4EDC-8B42-2B6A8E00DE58}" type="sibTrans" cxnId="{6304DA7D-0F1B-4593-BE90-C3BF8AA96D74}">
      <dgm:prSet/>
      <dgm:spPr/>
      <dgm:t>
        <a:bodyPr/>
        <a:lstStyle/>
        <a:p>
          <a:endParaRPr lang="hu-HU"/>
        </a:p>
      </dgm:t>
    </dgm:pt>
    <dgm:pt modelId="{C22BA6B1-D051-4644-8445-40E58B7F1984}">
      <dgm:prSet phldrT="[Szöveg]" custT="1"/>
      <dgm:spPr/>
      <dgm:t>
        <a:bodyPr/>
        <a:lstStyle/>
        <a:p>
          <a:r>
            <a:rPr lang="hu-HU" sz="1400" b="1" dirty="0" smtClean="0"/>
            <a:t>Üzleti folyamatokat-támogató </a:t>
          </a:r>
          <a:r>
            <a:rPr lang="hu-HU" sz="1500" b="1" dirty="0" smtClean="0"/>
            <a:t>TM folyamatok </a:t>
          </a:r>
          <a:endParaRPr lang="hu-HU" sz="1500" b="1" dirty="0"/>
        </a:p>
      </dgm:t>
    </dgm:pt>
    <dgm:pt modelId="{B185EADE-7453-47FE-BB4D-F6532BEAD1D2}" type="parTrans" cxnId="{554A1A4D-E291-44AE-A3ED-8CBDB670F5BE}">
      <dgm:prSet/>
      <dgm:spPr/>
      <dgm:t>
        <a:bodyPr/>
        <a:lstStyle/>
        <a:p>
          <a:endParaRPr lang="hu-HU"/>
        </a:p>
      </dgm:t>
    </dgm:pt>
    <dgm:pt modelId="{8A073E8C-9937-4570-8B39-F346641EF075}" type="sibTrans" cxnId="{554A1A4D-E291-44AE-A3ED-8CBDB670F5BE}">
      <dgm:prSet/>
      <dgm:spPr/>
      <dgm:t>
        <a:bodyPr/>
        <a:lstStyle/>
        <a:p>
          <a:endParaRPr lang="hu-HU"/>
        </a:p>
      </dgm:t>
    </dgm:pt>
    <dgm:pt modelId="{DF44B05C-10AA-4F82-B85F-A7370FD47B07}">
      <dgm:prSet phldrT="[Szöveg]" custT="1"/>
      <dgm:spPr/>
      <dgm:t>
        <a:bodyPr/>
        <a:lstStyle/>
        <a:p>
          <a:r>
            <a:rPr lang="hu-HU" sz="1500" dirty="0" smtClean="0"/>
            <a:t>Tudásintenzív feladatok -  kritikus tudások </a:t>
          </a:r>
          <a:endParaRPr lang="hu-HU" sz="1500" dirty="0"/>
        </a:p>
      </dgm:t>
    </dgm:pt>
    <dgm:pt modelId="{07B72111-0A6F-4A90-BC54-F26F23C802B2}" type="parTrans" cxnId="{8E930001-F417-440E-A466-F2AED4BDE027}">
      <dgm:prSet/>
      <dgm:spPr/>
      <dgm:t>
        <a:bodyPr/>
        <a:lstStyle/>
        <a:p>
          <a:endParaRPr lang="hu-HU"/>
        </a:p>
      </dgm:t>
    </dgm:pt>
    <dgm:pt modelId="{0AE92984-2CBE-4A48-A8D2-55087A20750E}" type="sibTrans" cxnId="{8E930001-F417-440E-A466-F2AED4BDE027}">
      <dgm:prSet/>
      <dgm:spPr/>
      <dgm:t>
        <a:bodyPr/>
        <a:lstStyle/>
        <a:p>
          <a:endParaRPr lang="hu-HU"/>
        </a:p>
      </dgm:t>
    </dgm:pt>
    <dgm:pt modelId="{BF4EA9C9-7676-4B6A-AB9C-AA8A965E6C3B}">
      <dgm:prSet phldrT="[Szöveg]" custT="1"/>
      <dgm:spPr/>
      <dgm:t>
        <a:bodyPr/>
        <a:lstStyle/>
        <a:p>
          <a:r>
            <a:rPr lang="hu-HU" sz="1500" b="1" dirty="0" smtClean="0"/>
            <a:t>Tudástérkép </a:t>
          </a:r>
          <a:endParaRPr lang="hu-HU" sz="1500" b="1" dirty="0"/>
        </a:p>
      </dgm:t>
    </dgm:pt>
    <dgm:pt modelId="{410AE7EF-4296-4015-94E9-E67072D339BE}" type="parTrans" cxnId="{7E364F86-FFC4-4722-A39C-C05243752113}">
      <dgm:prSet/>
      <dgm:spPr/>
      <dgm:t>
        <a:bodyPr/>
        <a:lstStyle/>
        <a:p>
          <a:endParaRPr lang="hu-HU"/>
        </a:p>
      </dgm:t>
    </dgm:pt>
    <dgm:pt modelId="{4136917D-6BC3-433B-BE49-CE768226293C}" type="sibTrans" cxnId="{7E364F86-FFC4-4722-A39C-C05243752113}">
      <dgm:prSet/>
      <dgm:spPr/>
      <dgm:t>
        <a:bodyPr/>
        <a:lstStyle/>
        <a:p>
          <a:endParaRPr lang="hu-HU"/>
        </a:p>
      </dgm:t>
    </dgm:pt>
    <dgm:pt modelId="{5A40B2A9-839F-48A5-AB74-E4B8BC2FD775}">
      <dgm:prSet phldrT="[Szöveg]" custT="1"/>
      <dgm:spPr/>
      <dgm:t>
        <a:bodyPr/>
        <a:lstStyle/>
        <a:p>
          <a:r>
            <a:rPr lang="hu-HU" sz="1500" dirty="0" smtClean="0"/>
            <a:t>Tudásintenzív  feladatok kategorizálása</a:t>
          </a:r>
          <a:endParaRPr lang="hu-HU" sz="1500" dirty="0"/>
        </a:p>
      </dgm:t>
    </dgm:pt>
    <dgm:pt modelId="{497DEC0C-C53C-4E13-B738-09C8676388E9}" type="parTrans" cxnId="{00CDF303-53E6-4E8D-9049-861C59809F51}">
      <dgm:prSet/>
      <dgm:spPr/>
      <dgm:t>
        <a:bodyPr/>
        <a:lstStyle/>
        <a:p>
          <a:endParaRPr lang="hu-HU"/>
        </a:p>
      </dgm:t>
    </dgm:pt>
    <dgm:pt modelId="{E8B0F2EC-4581-4EDD-B4E3-544CF92232CA}" type="sibTrans" cxnId="{00CDF303-53E6-4E8D-9049-861C59809F51}">
      <dgm:prSet/>
      <dgm:spPr/>
      <dgm:t>
        <a:bodyPr/>
        <a:lstStyle/>
        <a:p>
          <a:endParaRPr lang="hu-HU"/>
        </a:p>
      </dgm:t>
    </dgm:pt>
    <dgm:pt modelId="{8312695E-D04B-4090-AD90-BB2D7CBA92F9}">
      <dgm:prSet phldrT="[Szöveg]"/>
      <dgm:spPr/>
      <dgm:t>
        <a:bodyPr/>
        <a:lstStyle/>
        <a:p>
          <a:r>
            <a:rPr lang="hu-HU" dirty="0" smtClean="0"/>
            <a:t>Alapvető tudások tartalomkezelése – dokumentum menedzsment</a:t>
          </a:r>
          <a:endParaRPr lang="hu-HU" dirty="0"/>
        </a:p>
      </dgm:t>
    </dgm:pt>
    <dgm:pt modelId="{59ABFA7C-41F7-4BDD-A68E-E52D7756924A}" type="parTrans" cxnId="{21E68E70-1B26-4419-9238-585394C44632}">
      <dgm:prSet/>
      <dgm:spPr/>
      <dgm:t>
        <a:bodyPr/>
        <a:lstStyle/>
        <a:p>
          <a:endParaRPr lang="hu-HU"/>
        </a:p>
      </dgm:t>
    </dgm:pt>
    <dgm:pt modelId="{5DC91B73-8133-4C88-B109-C0A9267A7DE4}" type="sibTrans" cxnId="{21E68E70-1B26-4419-9238-585394C44632}">
      <dgm:prSet/>
      <dgm:spPr/>
      <dgm:t>
        <a:bodyPr/>
        <a:lstStyle/>
        <a:p>
          <a:endParaRPr lang="hu-HU"/>
        </a:p>
      </dgm:t>
    </dgm:pt>
    <dgm:pt modelId="{60EB4781-17BE-4F94-B905-C52B3103FB8D}">
      <dgm:prSet phldrT="[Szöveg]"/>
      <dgm:spPr/>
      <dgm:t>
        <a:bodyPr/>
        <a:lstStyle/>
        <a:p>
          <a:endParaRPr lang="hu-HU" dirty="0"/>
        </a:p>
      </dgm:t>
    </dgm:pt>
    <dgm:pt modelId="{046EAAFC-0A29-44C5-A964-5809A61CA112}" type="parTrans" cxnId="{FBC9BC63-303C-49A4-A514-45878F3C92E1}">
      <dgm:prSet/>
      <dgm:spPr/>
      <dgm:t>
        <a:bodyPr/>
        <a:lstStyle/>
        <a:p>
          <a:endParaRPr lang="hu-HU"/>
        </a:p>
      </dgm:t>
    </dgm:pt>
    <dgm:pt modelId="{D4152EAB-483C-4415-96B2-78D021B1714B}" type="sibTrans" cxnId="{FBC9BC63-303C-49A4-A514-45878F3C92E1}">
      <dgm:prSet/>
      <dgm:spPr/>
      <dgm:t>
        <a:bodyPr/>
        <a:lstStyle/>
        <a:p>
          <a:endParaRPr lang="hu-HU"/>
        </a:p>
      </dgm:t>
    </dgm:pt>
    <dgm:pt modelId="{03258403-6930-4B6A-A5EF-AA56197D908A}">
      <dgm:prSet phldrT="[Szöveg]" custT="1"/>
      <dgm:spPr/>
      <dgm:t>
        <a:bodyPr/>
        <a:lstStyle/>
        <a:p>
          <a:r>
            <a:rPr lang="hu-HU" sz="1500" dirty="0" smtClean="0"/>
            <a:t>Támogató hálózati rendszerek </a:t>
          </a:r>
          <a:endParaRPr lang="hu-HU" sz="1500" dirty="0"/>
        </a:p>
      </dgm:t>
    </dgm:pt>
    <dgm:pt modelId="{887F42A9-6997-4432-80F1-9776515DB0E1}" type="parTrans" cxnId="{B2CBFBE1-A36D-4A2C-9706-D5292857F8D9}">
      <dgm:prSet/>
      <dgm:spPr/>
      <dgm:t>
        <a:bodyPr/>
        <a:lstStyle/>
        <a:p>
          <a:endParaRPr lang="hu-HU"/>
        </a:p>
      </dgm:t>
    </dgm:pt>
    <dgm:pt modelId="{C9C87A85-E17D-4C51-91FD-0C515EE394D0}" type="sibTrans" cxnId="{B2CBFBE1-A36D-4A2C-9706-D5292857F8D9}">
      <dgm:prSet/>
      <dgm:spPr/>
      <dgm:t>
        <a:bodyPr/>
        <a:lstStyle/>
        <a:p>
          <a:endParaRPr lang="hu-HU"/>
        </a:p>
      </dgm:t>
    </dgm:pt>
    <dgm:pt modelId="{E3AE7074-EB1E-4F5F-B57B-2DA713D92E5B}">
      <dgm:prSet phldrT="[Szöveg]" custT="1"/>
      <dgm:spPr/>
      <dgm:t>
        <a:bodyPr/>
        <a:lstStyle/>
        <a:p>
          <a:r>
            <a:rPr lang="hu-HU" sz="1500" dirty="0" smtClean="0"/>
            <a:t>Kritikus pontok meghatározása</a:t>
          </a:r>
          <a:endParaRPr lang="hu-HU" sz="1500" dirty="0"/>
        </a:p>
      </dgm:t>
    </dgm:pt>
    <dgm:pt modelId="{6092EC07-221D-4613-8ADA-4C6406BA7072}" type="parTrans" cxnId="{2F299717-3521-40D0-87EE-30A45915B19F}">
      <dgm:prSet/>
      <dgm:spPr/>
      <dgm:t>
        <a:bodyPr/>
        <a:lstStyle/>
        <a:p>
          <a:endParaRPr lang="hu-HU"/>
        </a:p>
      </dgm:t>
    </dgm:pt>
    <dgm:pt modelId="{C6F0B815-EBAC-49DB-956B-A9137362808C}" type="sibTrans" cxnId="{2F299717-3521-40D0-87EE-30A45915B19F}">
      <dgm:prSet/>
      <dgm:spPr/>
      <dgm:t>
        <a:bodyPr/>
        <a:lstStyle/>
        <a:p>
          <a:endParaRPr lang="hu-HU"/>
        </a:p>
      </dgm:t>
    </dgm:pt>
    <dgm:pt modelId="{B71F5FF8-9B85-4A16-BEEA-1054AD323FC2}">
      <dgm:prSet phldrT="[Szöveg]" custT="1"/>
      <dgm:spPr/>
      <dgm:t>
        <a:bodyPr/>
        <a:lstStyle/>
        <a:p>
          <a:r>
            <a:rPr lang="hu-HU" sz="1500" dirty="0" smtClean="0"/>
            <a:t>Specifikáció – értékelési paraméterek</a:t>
          </a:r>
          <a:endParaRPr lang="hu-HU" sz="1500" dirty="0"/>
        </a:p>
      </dgm:t>
    </dgm:pt>
    <dgm:pt modelId="{DEDDBEE0-0A20-4827-A41E-A37EAAF9CE42}" type="parTrans" cxnId="{199AE3C4-46F4-4F5F-A4F9-46583D26F711}">
      <dgm:prSet/>
      <dgm:spPr/>
      <dgm:t>
        <a:bodyPr/>
        <a:lstStyle/>
        <a:p>
          <a:endParaRPr lang="hu-HU"/>
        </a:p>
      </dgm:t>
    </dgm:pt>
    <dgm:pt modelId="{7369D91C-3989-4B41-9B88-37E28E7A077D}" type="sibTrans" cxnId="{199AE3C4-46F4-4F5F-A4F9-46583D26F711}">
      <dgm:prSet/>
      <dgm:spPr/>
      <dgm:t>
        <a:bodyPr/>
        <a:lstStyle/>
        <a:p>
          <a:endParaRPr lang="hu-HU"/>
        </a:p>
      </dgm:t>
    </dgm:pt>
    <dgm:pt modelId="{84605E72-19F6-4979-8D0E-99015FBDC46A}">
      <dgm:prSet phldrT="[Szöveg]" custT="1"/>
      <dgm:spPr/>
      <dgm:t>
        <a:bodyPr/>
        <a:lstStyle/>
        <a:p>
          <a:r>
            <a:rPr lang="hu-HU" sz="1500" dirty="0" smtClean="0"/>
            <a:t>Hozzárendelésük a  stratégiai célokhoz </a:t>
          </a:r>
          <a:endParaRPr lang="hu-HU" sz="1500" dirty="0"/>
        </a:p>
      </dgm:t>
    </dgm:pt>
    <dgm:pt modelId="{68847E82-38B9-4C1B-B10C-1B54942044E7}" type="parTrans" cxnId="{3E6D3EA4-61FC-473A-B5E8-851A3825D858}">
      <dgm:prSet/>
      <dgm:spPr/>
      <dgm:t>
        <a:bodyPr/>
        <a:lstStyle/>
        <a:p>
          <a:endParaRPr lang="hu-HU"/>
        </a:p>
      </dgm:t>
    </dgm:pt>
    <dgm:pt modelId="{BC6E501C-1372-4B31-B633-6D53B37196CB}" type="sibTrans" cxnId="{3E6D3EA4-61FC-473A-B5E8-851A3825D858}">
      <dgm:prSet/>
      <dgm:spPr/>
      <dgm:t>
        <a:bodyPr/>
        <a:lstStyle/>
        <a:p>
          <a:endParaRPr lang="hu-HU"/>
        </a:p>
      </dgm:t>
    </dgm:pt>
    <dgm:pt modelId="{9B3BD865-1218-4C3D-B3FD-D998A6BAB2C5}">
      <dgm:prSet phldrT="[Szöveg]" custT="1"/>
      <dgm:spPr/>
      <dgm:t>
        <a:bodyPr/>
        <a:lstStyle/>
        <a:p>
          <a:endParaRPr lang="hu-HU" sz="1500" dirty="0"/>
        </a:p>
      </dgm:t>
    </dgm:pt>
    <dgm:pt modelId="{9CEDEDDA-56EE-4E23-8293-23116433ECB4}" type="parTrans" cxnId="{96AE38EA-70BC-4ECF-89AA-B8C142402C5A}">
      <dgm:prSet/>
      <dgm:spPr/>
      <dgm:t>
        <a:bodyPr/>
        <a:lstStyle/>
        <a:p>
          <a:endParaRPr lang="hu-HU"/>
        </a:p>
      </dgm:t>
    </dgm:pt>
    <dgm:pt modelId="{430E5754-BCAE-4940-ADF1-032D0598937F}" type="sibTrans" cxnId="{96AE38EA-70BC-4ECF-89AA-B8C142402C5A}">
      <dgm:prSet/>
      <dgm:spPr/>
      <dgm:t>
        <a:bodyPr/>
        <a:lstStyle/>
        <a:p>
          <a:endParaRPr lang="hu-HU"/>
        </a:p>
      </dgm:t>
    </dgm:pt>
    <dgm:pt modelId="{DAB18998-E273-48A0-946D-00DE02EC37D3}" type="pres">
      <dgm:prSet presAssocID="{CF57D3D4-BF63-488A-B968-5EBEA58A1CA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9B068256-79AC-4818-91BE-CE028C557D9D}" type="pres">
      <dgm:prSet presAssocID="{1525F0B5-E7F6-4CA8-ACFC-32E5C82B83B6}" presName="composite" presStyleCnt="0"/>
      <dgm:spPr/>
    </dgm:pt>
    <dgm:pt modelId="{606A55A3-AEA2-4641-8868-DC3387133F0D}" type="pres">
      <dgm:prSet presAssocID="{1525F0B5-E7F6-4CA8-ACFC-32E5C82B83B6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1E9E54A-AF2F-43B0-8AEE-1F0C29EE5970}" type="pres">
      <dgm:prSet presAssocID="{1525F0B5-E7F6-4CA8-ACFC-32E5C82B83B6}" presName="parSh" presStyleLbl="node1" presStyleIdx="0" presStyleCnt="3"/>
      <dgm:spPr/>
      <dgm:t>
        <a:bodyPr/>
        <a:lstStyle/>
        <a:p>
          <a:endParaRPr lang="hu-HU"/>
        </a:p>
      </dgm:t>
    </dgm:pt>
    <dgm:pt modelId="{104E0F10-E7A2-4CF3-AD10-C381AECE5BC6}" type="pres">
      <dgm:prSet presAssocID="{1525F0B5-E7F6-4CA8-ACFC-32E5C82B83B6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AA13F1F-6A38-4AFF-8EFB-A3B7616803F3}" type="pres">
      <dgm:prSet presAssocID="{63F84163-71D1-4AA5-B152-96D4A3323C0E}" presName="sibTrans" presStyleLbl="sibTrans2D1" presStyleIdx="0" presStyleCnt="2"/>
      <dgm:spPr/>
      <dgm:t>
        <a:bodyPr/>
        <a:lstStyle/>
        <a:p>
          <a:endParaRPr lang="hu-HU"/>
        </a:p>
      </dgm:t>
    </dgm:pt>
    <dgm:pt modelId="{0EDBCB16-4B7B-4AA1-BAFE-434BCD47D62F}" type="pres">
      <dgm:prSet presAssocID="{63F84163-71D1-4AA5-B152-96D4A3323C0E}" presName="connTx" presStyleLbl="sibTrans2D1" presStyleIdx="0" presStyleCnt="2"/>
      <dgm:spPr/>
      <dgm:t>
        <a:bodyPr/>
        <a:lstStyle/>
        <a:p>
          <a:endParaRPr lang="hu-HU"/>
        </a:p>
      </dgm:t>
    </dgm:pt>
    <dgm:pt modelId="{BA18A7C3-8F85-42B8-9B71-C10976F344F7}" type="pres">
      <dgm:prSet presAssocID="{C22BA6B1-D051-4644-8445-40E58B7F1984}" presName="composite" presStyleCnt="0"/>
      <dgm:spPr/>
    </dgm:pt>
    <dgm:pt modelId="{CF48C905-C72B-4242-8A00-DB5159CD15F7}" type="pres">
      <dgm:prSet presAssocID="{C22BA6B1-D051-4644-8445-40E58B7F1984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F34E069-6C4A-46A7-A05A-1850DA5FE7A3}" type="pres">
      <dgm:prSet presAssocID="{C22BA6B1-D051-4644-8445-40E58B7F1984}" presName="parSh" presStyleLbl="node1" presStyleIdx="1" presStyleCnt="3"/>
      <dgm:spPr/>
      <dgm:t>
        <a:bodyPr/>
        <a:lstStyle/>
        <a:p>
          <a:endParaRPr lang="hu-HU"/>
        </a:p>
      </dgm:t>
    </dgm:pt>
    <dgm:pt modelId="{ECE53C48-BE91-4DC9-BEEF-E08A78BD7D1C}" type="pres">
      <dgm:prSet presAssocID="{C22BA6B1-D051-4644-8445-40E58B7F1984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F94A7F7-64CE-4D80-85B7-C26328B179F7}" type="pres">
      <dgm:prSet presAssocID="{8A073E8C-9937-4570-8B39-F346641EF075}" presName="sibTrans" presStyleLbl="sibTrans2D1" presStyleIdx="1" presStyleCnt="2"/>
      <dgm:spPr/>
      <dgm:t>
        <a:bodyPr/>
        <a:lstStyle/>
        <a:p>
          <a:endParaRPr lang="hu-HU"/>
        </a:p>
      </dgm:t>
    </dgm:pt>
    <dgm:pt modelId="{D9B1037F-5D9F-443D-9179-B2C3D5FF48E1}" type="pres">
      <dgm:prSet presAssocID="{8A073E8C-9937-4570-8B39-F346641EF075}" presName="connTx" presStyleLbl="sibTrans2D1" presStyleIdx="1" presStyleCnt="2"/>
      <dgm:spPr/>
      <dgm:t>
        <a:bodyPr/>
        <a:lstStyle/>
        <a:p>
          <a:endParaRPr lang="hu-HU"/>
        </a:p>
      </dgm:t>
    </dgm:pt>
    <dgm:pt modelId="{678339B3-49B4-45A1-A358-8566896AF2DE}" type="pres">
      <dgm:prSet presAssocID="{BF4EA9C9-7676-4B6A-AB9C-AA8A965E6C3B}" presName="composite" presStyleCnt="0"/>
      <dgm:spPr/>
    </dgm:pt>
    <dgm:pt modelId="{4657F942-3AFF-417F-8803-E6CAE7373DCC}" type="pres">
      <dgm:prSet presAssocID="{BF4EA9C9-7676-4B6A-AB9C-AA8A965E6C3B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C46A8DA-A56B-4DEE-8162-79DD8D5C4242}" type="pres">
      <dgm:prSet presAssocID="{BF4EA9C9-7676-4B6A-AB9C-AA8A965E6C3B}" presName="parSh" presStyleLbl="node1" presStyleIdx="2" presStyleCnt="3"/>
      <dgm:spPr/>
      <dgm:t>
        <a:bodyPr/>
        <a:lstStyle/>
        <a:p>
          <a:endParaRPr lang="hu-HU"/>
        </a:p>
      </dgm:t>
    </dgm:pt>
    <dgm:pt modelId="{1E4C067F-EFA6-42BE-968F-A9D582AA0605}" type="pres">
      <dgm:prSet presAssocID="{BF4EA9C9-7676-4B6A-AB9C-AA8A965E6C3B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FBC9BC63-303C-49A4-A514-45878F3C92E1}" srcId="{1525F0B5-E7F6-4CA8-ACFC-32E5C82B83B6}" destId="{60EB4781-17BE-4F94-B905-C52B3103FB8D}" srcOrd="2" destOrd="0" parTransId="{046EAAFC-0A29-44C5-A964-5809A61CA112}" sibTransId="{D4152EAB-483C-4415-96B2-78D021B1714B}"/>
    <dgm:cxn modelId="{747B6F65-57DF-4E22-B6E7-70A074B5B2CA}" type="presOf" srcId="{1525F0B5-E7F6-4CA8-ACFC-32E5C82B83B6}" destId="{606A55A3-AEA2-4641-8868-DC3387133F0D}" srcOrd="0" destOrd="0" presId="urn:microsoft.com/office/officeart/2005/8/layout/process3"/>
    <dgm:cxn modelId="{062CEC0C-65F1-4F39-9CAC-A2FAFAEA78D7}" type="presOf" srcId="{9B3BD865-1218-4C3D-B3FD-D998A6BAB2C5}" destId="{ECE53C48-BE91-4DC9-BEEF-E08A78BD7D1C}" srcOrd="0" destOrd="0" presId="urn:microsoft.com/office/officeart/2005/8/layout/process3"/>
    <dgm:cxn modelId="{199AE3C4-46F4-4F5F-A4F9-46583D26F711}" srcId="{BF4EA9C9-7676-4B6A-AB9C-AA8A965E6C3B}" destId="{B71F5FF8-9B85-4A16-BEEA-1054AD323FC2}" srcOrd="2" destOrd="0" parTransId="{DEDDBEE0-0A20-4827-A41E-A37EAAF9CE42}" sibTransId="{7369D91C-3989-4B41-9B88-37E28E7A077D}"/>
    <dgm:cxn modelId="{FFADEE15-1235-4494-9C6D-BFAE0BC14515}" type="presOf" srcId="{8312695E-D04B-4090-AD90-BB2D7CBA92F9}" destId="{104E0F10-E7A2-4CF3-AD10-C381AECE5BC6}" srcOrd="0" destOrd="1" presId="urn:microsoft.com/office/officeart/2005/8/layout/process3"/>
    <dgm:cxn modelId="{697E0D4D-566F-4C65-A7F8-00FD0DF413CA}" type="presOf" srcId="{60EB4781-17BE-4F94-B905-C52B3103FB8D}" destId="{104E0F10-E7A2-4CF3-AD10-C381AECE5BC6}" srcOrd="0" destOrd="2" presId="urn:microsoft.com/office/officeart/2005/8/layout/process3"/>
    <dgm:cxn modelId="{554A1A4D-E291-44AE-A3ED-8CBDB670F5BE}" srcId="{CF57D3D4-BF63-488A-B968-5EBEA58A1CA5}" destId="{C22BA6B1-D051-4644-8445-40E58B7F1984}" srcOrd="1" destOrd="0" parTransId="{B185EADE-7453-47FE-BB4D-F6532BEAD1D2}" sibTransId="{8A073E8C-9937-4570-8B39-F346641EF075}"/>
    <dgm:cxn modelId="{00CDF303-53E6-4E8D-9049-861C59809F51}" srcId="{BF4EA9C9-7676-4B6A-AB9C-AA8A965E6C3B}" destId="{5A40B2A9-839F-48A5-AB74-E4B8BC2FD775}" srcOrd="0" destOrd="0" parTransId="{497DEC0C-C53C-4E13-B738-09C8676388E9}" sibTransId="{E8B0F2EC-4581-4EDD-B4E3-544CF92232CA}"/>
    <dgm:cxn modelId="{8B8C5D7D-74C6-4CEF-BEC0-4EC2C19D3B38}" type="presOf" srcId="{1525F0B5-E7F6-4CA8-ACFC-32E5C82B83B6}" destId="{41E9E54A-AF2F-43B0-8AEE-1F0C29EE5970}" srcOrd="1" destOrd="0" presId="urn:microsoft.com/office/officeart/2005/8/layout/process3"/>
    <dgm:cxn modelId="{049F5FE1-ED5A-45D9-80DD-72C1DDC06345}" type="presOf" srcId="{DF44B05C-10AA-4F82-B85F-A7370FD47B07}" destId="{ECE53C48-BE91-4DC9-BEEF-E08A78BD7D1C}" srcOrd="0" destOrd="1" presId="urn:microsoft.com/office/officeart/2005/8/layout/process3"/>
    <dgm:cxn modelId="{2A25D342-3F1E-4D7D-8CD3-AB5F2B2DAC5D}" type="presOf" srcId="{63F84163-71D1-4AA5-B152-96D4A3323C0E}" destId="{0EDBCB16-4B7B-4AA1-BAFE-434BCD47D62F}" srcOrd="1" destOrd="0" presId="urn:microsoft.com/office/officeart/2005/8/layout/process3"/>
    <dgm:cxn modelId="{B1D71D74-2021-4084-BD5B-870EEDC7DB9B}" type="presOf" srcId="{84605E72-19F6-4979-8D0E-99015FBDC46A}" destId="{1E4C067F-EFA6-42BE-968F-A9D582AA0605}" srcOrd="0" destOrd="3" presId="urn:microsoft.com/office/officeart/2005/8/layout/process3"/>
    <dgm:cxn modelId="{2F299717-3521-40D0-87EE-30A45915B19F}" srcId="{BF4EA9C9-7676-4B6A-AB9C-AA8A965E6C3B}" destId="{E3AE7074-EB1E-4F5F-B57B-2DA713D92E5B}" srcOrd="1" destOrd="0" parTransId="{6092EC07-221D-4613-8ADA-4C6406BA7072}" sibTransId="{C6F0B815-EBAC-49DB-956B-A9137362808C}"/>
    <dgm:cxn modelId="{EB6585FD-AC02-4FED-B8BE-AD060F3266DC}" type="presOf" srcId="{5A40B2A9-839F-48A5-AB74-E4B8BC2FD775}" destId="{1E4C067F-EFA6-42BE-968F-A9D582AA0605}" srcOrd="0" destOrd="0" presId="urn:microsoft.com/office/officeart/2005/8/layout/process3"/>
    <dgm:cxn modelId="{3E6D3EA4-61FC-473A-B5E8-851A3825D858}" srcId="{BF4EA9C9-7676-4B6A-AB9C-AA8A965E6C3B}" destId="{84605E72-19F6-4979-8D0E-99015FBDC46A}" srcOrd="3" destOrd="0" parTransId="{68847E82-38B9-4C1B-B10C-1B54942044E7}" sibTransId="{BC6E501C-1372-4B31-B633-6D53B37196CB}"/>
    <dgm:cxn modelId="{6448D749-22EF-49BF-8686-ED855D52B073}" srcId="{CF57D3D4-BF63-488A-B968-5EBEA58A1CA5}" destId="{1525F0B5-E7F6-4CA8-ACFC-32E5C82B83B6}" srcOrd="0" destOrd="0" parTransId="{B6EF27F7-63EE-437C-BEAE-3BBBDD121920}" sibTransId="{63F84163-71D1-4AA5-B152-96D4A3323C0E}"/>
    <dgm:cxn modelId="{FCED120D-8C4B-4673-84E0-0461EA8F6B5C}" type="presOf" srcId="{B71F5FF8-9B85-4A16-BEEA-1054AD323FC2}" destId="{1E4C067F-EFA6-42BE-968F-A9D582AA0605}" srcOrd="0" destOrd="2" presId="urn:microsoft.com/office/officeart/2005/8/layout/process3"/>
    <dgm:cxn modelId="{96AE38EA-70BC-4ECF-89AA-B8C142402C5A}" srcId="{C22BA6B1-D051-4644-8445-40E58B7F1984}" destId="{9B3BD865-1218-4C3D-B3FD-D998A6BAB2C5}" srcOrd="0" destOrd="0" parTransId="{9CEDEDDA-56EE-4E23-8293-23116433ECB4}" sibTransId="{430E5754-BCAE-4940-ADF1-032D0598937F}"/>
    <dgm:cxn modelId="{003E91B9-582B-45A6-BA4E-DE0E3A50A2F3}" type="presOf" srcId="{E3AE7074-EB1E-4F5F-B57B-2DA713D92E5B}" destId="{1E4C067F-EFA6-42BE-968F-A9D582AA0605}" srcOrd="0" destOrd="1" presId="urn:microsoft.com/office/officeart/2005/8/layout/process3"/>
    <dgm:cxn modelId="{B2CBFBE1-A36D-4A2C-9706-D5292857F8D9}" srcId="{C22BA6B1-D051-4644-8445-40E58B7F1984}" destId="{03258403-6930-4B6A-A5EF-AA56197D908A}" srcOrd="2" destOrd="0" parTransId="{887F42A9-6997-4432-80F1-9776515DB0E1}" sibTransId="{C9C87A85-E17D-4C51-91FD-0C515EE394D0}"/>
    <dgm:cxn modelId="{586704E7-FF6D-4097-B878-0153BE94351C}" type="presOf" srcId="{C22BA6B1-D051-4644-8445-40E58B7F1984}" destId="{CF48C905-C72B-4242-8A00-DB5159CD15F7}" srcOrd="0" destOrd="0" presId="urn:microsoft.com/office/officeart/2005/8/layout/process3"/>
    <dgm:cxn modelId="{ACC7CB6A-3B05-418A-AE38-0BAA59D656DE}" type="presOf" srcId="{FC15A2CA-C1DB-4337-88F5-1A9299404DE3}" destId="{104E0F10-E7A2-4CF3-AD10-C381AECE5BC6}" srcOrd="0" destOrd="0" presId="urn:microsoft.com/office/officeart/2005/8/layout/process3"/>
    <dgm:cxn modelId="{253B147B-06D7-494D-A547-E22A1D9F26EE}" type="presOf" srcId="{BF4EA9C9-7676-4B6A-AB9C-AA8A965E6C3B}" destId="{4657F942-3AFF-417F-8803-E6CAE7373DCC}" srcOrd="0" destOrd="0" presId="urn:microsoft.com/office/officeart/2005/8/layout/process3"/>
    <dgm:cxn modelId="{E8536FE4-8AC2-49DC-9109-54C54929C014}" type="presOf" srcId="{C22BA6B1-D051-4644-8445-40E58B7F1984}" destId="{EF34E069-6C4A-46A7-A05A-1850DA5FE7A3}" srcOrd="1" destOrd="0" presId="urn:microsoft.com/office/officeart/2005/8/layout/process3"/>
    <dgm:cxn modelId="{9A3CB28D-EEAD-4269-9E8B-E5B11932A25B}" type="presOf" srcId="{03258403-6930-4B6A-A5EF-AA56197D908A}" destId="{ECE53C48-BE91-4DC9-BEEF-E08A78BD7D1C}" srcOrd="0" destOrd="2" presId="urn:microsoft.com/office/officeart/2005/8/layout/process3"/>
    <dgm:cxn modelId="{8E930001-F417-440E-A466-F2AED4BDE027}" srcId="{C22BA6B1-D051-4644-8445-40E58B7F1984}" destId="{DF44B05C-10AA-4F82-B85F-A7370FD47B07}" srcOrd="1" destOrd="0" parTransId="{07B72111-0A6F-4A90-BC54-F26F23C802B2}" sibTransId="{0AE92984-2CBE-4A48-A8D2-55087A20750E}"/>
    <dgm:cxn modelId="{6304DA7D-0F1B-4593-BE90-C3BF8AA96D74}" srcId="{1525F0B5-E7F6-4CA8-ACFC-32E5C82B83B6}" destId="{FC15A2CA-C1DB-4337-88F5-1A9299404DE3}" srcOrd="0" destOrd="0" parTransId="{42B5293A-A571-45F8-8A16-1D2BF78CAEDD}" sibTransId="{7E632E23-493A-4EDC-8B42-2B6A8E00DE58}"/>
    <dgm:cxn modelId="{7E364F86-FFC4-4722-A39C-C05243752113}" srcId="{CF57D3D4-BF63-488A-B968-5EBEA58A1CA5}" destId="{BF4EA9C9-7676-4B6A-AB9C-AA8A965E6C3B}" srcOrd="2" destOrd="0" parTransId="{410AE7EF-4296-4015-94E9-E67072D339BE}" sibTransId="{4136917D-6BC3-433B-BE49-CE768226293C}"/>
    <dgm:cxn modelId="{59CE2B37-4D49-4A9F-844A-1348828C2369}" type="presOf" srcId="{8A073E8C-9937-4570-8B39-F346641EF075}" destId="{EF94A7F7-64CE-4D80-85B7-C26328B179F7}" srcOrd="0" destOrd="0" presId="urn:microsoft.com/office/officeart/2005/8/layout/process3"/>
    <dgm:cxn modelId="{1EE1E4CA-C891-46EE-B41E-1F9D9F022279}" type="presOf" srcId="{63F84163-71D1-4AA5-B152-96D4A3323C0E}" destId="{3AA13F1F-6A38-4AFF-8EFB-A3B7616803F3}" srcOrd="0" destOrd="0" presId="urn:microsoft.com/office/officeart/2005/8/layout/process3"/>
    <dgm:cxn modelId="{8F4DAD8F-6685-4047-B22B-AA8F51F6D388}" type="presOf" srcId="{BF4EA9C9-7676-4B6A-AB9C-AA8A965E6C3B}" destId="{9C46A8DA-A56B-4DEE-8162-79DD8D5C4242}" srcOrd="1" destOrd="0" presId="urn:microsoft.com/office/officeart/2005/8/layout/process3"/>
    <dgm:cxn modelId="{21E68E70-1B26-4419-9238-585394C44632}" srcId="{1525F0B5-E7F6-4CA8-ACFC-32E5C82B83B6}" destId="{8312695E-D04B-4090-AD90-BB2D7CBA92F9}" srcOrd="1" destOrd="0" parTransId="{59ABFA7C-41F7-4BDD-A68E-E52D7756924A}" sibTransId="{5DC91B73-8133-4C88-B109-C0A9267A7DE4}"/>
    <dgm:cxn modelId="{0CC63046-E008-4D78-96C7-22A4505DBBF8}" type="presOf" srcId="{8A073E8C-9937-4570-8B39-F346641EF075}" destId="{D9B1037F-5D9F-443D-9179-B2C3D5FF48E1}" srcOrd="1" destOrd="0" presId="urn:microsoft.com/office/officeart/2005/8/layout/process3"/>
    <dgm:cxn modelId="{4E335456-4707-4B07-B81F-5FF9F5E2E05A}" type="presOf" srcId="{CF57D3D4-BF63-488A-B968-5EBEA58A1CA5}" destId="{DAB18998-E273-48A0-946D-00DE02EC37D3}" srcOrd="0" destOrd="0" presId="urn:microsoft.com/office/officeart/2005/8/layout/process3"/>
    <dgm:cxn modelId="{60C354D9-D6FF-4E11-9F5D-03F9B475A7F4}" type="presParOf" srcId="{DAB18998-E273-48A0-946D-00DE02EC37D3}" destId="{9B068256-79AC-4818-91BE-CE028C557D9D}" srcOrd="0" destOrd="0" presId="urn:microsoft.com/office/officeart/2005/8/layout/process3"/>
    <dgm:cxn modelId="{543C64B2-2E7D-4804-826E-C48BB73C6075}" type="presParOf" srcId="{9B068256-79AC-4818-91BE-CE028C557D9D}" destId="{606A55A3-AEA2-4641-8868-DC3387133F0D}" srcOrd="0" destOrd="0" presId="urn:microsoft.com/office/officeart/2005/8/layout/process3"/>
    <dgm:cxn modelId="{E9720EB9-A64D-4083-8B10-616FAA077FB4}" type="presParOf" srcId="{9B068256-79AC-4818-91BE-CE028C557D9D}" destId="{41E9E54A-AF2F-43B0-8AEE-1F0C29EE5970}" srcOrd="1" destOrd="0" presId="urn:microsoft.com/office/officeart/2005/8/layout/process3"/>
    <dgm:cxn modelId="{1FBAD3E4-CC20-4186-BB39-5C04B0F04DCA}" type="presParOf" srcId="{9B068256-79AC-4818-91BE-CE028C557D9D}" destId="{104E0F10-E7A2-4CF3-AD10-C381AECE5BC6}" srcOrd="2" destOrd="0" presId="urn:microsoft.com/office/officeart/2005/8/layout/process3"/>
    <dgm:cxn modelId="{1EE35906-DDDE-4108-A9A0-631821551EA6}" type="presParOf" srcId="{DAB18998-E273-48A0-946D-00DE02EC37D3}" destId="{3AA13F1F-6A38-4AFF-8EFB-A3B7616803F3}" srcOrd="1" destOrd="0" presId="urn:microsoft.com/office/officeart/2005/8/layout/process3"/>
    <dgm:cxn modelId="{E54BDD40-A6D8-4131-983E-2D3891974635}" type="presParOf" srcId="{3AA13F1F-6A38-4AFF-8EFB-A3B7616803F3}" destId="{0EDBCB16-4B7B-4AA1-BAFE-434BCD47D62F}" srcOrd="0" destOrd="0" presId="urn:microsoft.com/office/officeart/2005/8/layout/process3"/>
    <dgm:cxn modelId="{0C7A36BA-5DEA-4D63-8D5F-3B0DFA5C001C}" type="presParOf" srcId="{DAB18998-E273-48A0-946D-00DE02EC37D3}" destId="{BA18A7C3-8F85-42B8-9B71-C10976F344F7}" srcOrd="2" destOrd="0" presId="urn:microsoft.com/office/officeart/2005/8/layout/process3"/>
    <dgm:cxn modelId="{6297B22F-4A64-48B8-9D0B-E786BEC556AC}" type="presParOf" srcId="{BA18A7C3-8F85-42B8-9B71-C10976F344F7}" destId="{CF48C905-C72B-4242-8A00-DB5159CD15F7}" srcOrd="0" destOrd="0" presId="urn:microsoft.com/office/officeart/2005/8/layout/process3"/>
    <dgm:cxn modelId="{CB4E29AB-0DB7-43B9-875A-884BFD07809E}" type="presParOf" srcId="{BA18A7C3-8F85-42B8-9B71-C10976F344F7}" destId="{EF34E069-6C4A-46A7-A05A-1850DA5FE7A3}" srcOrd="1" destOrd="0" presId="urn:microsoft.com/office/officeart/2005/8/layout/process3"/>
    <dgm:cxn modelId="{3C391211-1F2D-443F-8CE1-CE70A338CE70}" type="presParOf" srcId="{BA18A7C3-8F85-42B8-9B71-C10976F344F7}" destId="{ECE53C48-BE91-4DC9-BEEF-E08A78BD7D1C}" srcOrd="2" destOrd="0" presId="urn:microsoft.com/office/officeart/2005/8/layout/process3"/>
    <dgm:cxn modelId="{25A9AEFE-B427-4015-AF04-8561CDE4821C}" type="presParOf" srcId="{DAB18998-E273-48A0-946D-00DE02EC37D3}" destId="{EF94A7F7-64CE-4D80-85B7-C26328B179F7}" srcOrd="3" destOrd="0" presId="urn:microsoft.com/office/officeart/2005/8/layout/process3"/>
    <dgm:cxn modelId="{4803590E-D186-433E-B8B7-3679D1507151}" type="presParOf" srcId="{EF94A7F7-64CE-4D80-85B7-C26328B179F7}" destId="{D9B1037F-5D9F-443D-9179-B2C3D5FF48E1}" srcOrd="0" destOrd="0" presId="urn:microsoft.com/office/officeart/2005/8/layout/process3"/>
    <dgm:cxn modelId="{4A7173B1-1A6F-413E-B242-95D8A6EEFCCC}" type="presParOf" srcId="{DAB18998-E273-48A0-946D-00DE02EC37D3}" destId="{678339B3-49B4-45A1-A358-8566896AF2DE}" srcOrd="4" destOrd="0" presId="urn:microsoft.com/office/officeart/2005/8/layout/process3"/>
    <dgm:cxn modelId="{27611C18-24D0-4069-AF5A-C70223156417}" type="presParOf" srcId="{678339B3-49B4-45A1-A358-8566896AF2DE}" destId="{4657F942-3AFF-417F-8803-E6CAE7373DCC}" srcOrd="0" destOrd="0" presId="urn:microsoft.com/office/officeart/2005/8/layout/process3"/>
    <dgm:cxn modelId="{55C58DF1-217D-4DF8-872E-104A2A5B9A33}" type="presParOf" srcId="{678339B3-49B4-45A1-A358-8566896AF2DE}" destId="{9C46A8DA-A56B-4DEE-8162-79DD8D5C4242}" srcOrd="1" destOrd="0" presId="urn:microsoft.com/office/officeart/2005/8/layout/process3"/>
    <dgm:cxn modelId="{9872C21D-EB22-48CE-8CC8-EB7CEFD2DD81}" type="presParOf" srcId="{678339B3-49B4-45A1-A358-8566896AF2DE}" destId="{1E4C067F-EFA6-42BE-968F-A9D582AA0605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ED71B6-801C-4915-8871-A8ED698D5D2B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9BA145FB-9B0E-4479-80C8-07393946917D}">
      <dgm:prSet phldrT="[Szöveg]"/>
      <dgm:spPr/>
      <dgm:t>
        <a:bodyPr/>
        <a:lstStyle/>
        <a:p>
          <a:r>
            <a:rPr lang="hu-HU" b="1" dirty="0" smtClean="0"/>
            <a:t>Folyamatok – szervezeti memória működtetése </a:t>
          </a:r>
          <a:endParaRPr lang="hu-HU" b="1" dirty="0"/>
        </a:p>
      </dgm:t>
    </dgm:pt>
    <dgm:pt modelId="{68343692-966E-4802-A4F7-AA8E3D395AAB}" type="parTrans" cxnId="{A341205B-8E87-4E72-8C76-E1DA7C107E73}">
      <dgm:prSet/>
      <dgm:spPr/>
      <dgm:t>
        <a:bodyPr/>
        <a:lstStyle/>
        <a:p>
          <a:endParaRPr lang="hu-HU"/>
        </a:p>
      </dgm:t>
    </dgm:pt>
    <dgm:pt modelId="{7BCE60AC-3508-4795-8062-B529B807D1CF}" type="sibTrans" cxnId="{A341205B-8E87-4E72-8C76-E1DA7C107E73}">
      <dgm:prSet/>
      <dgm:spPr/>
      <dgm:t>
        <a:bodyPr/>
        <a:lstStyle/>
        <a:p>
          <a:endParaRPr lang="hu-HU"/>
        </a:p>
      </dgm:t>
    </dgm:pt>
    <dgm:pt modelId="{35D73CEA-DCDB-4B3F-9B11-AB051466171F}">
      <dgm:prSet phldrT="[Szöveg]" custT="1"/>
      <dgm:spPr/>
      <dgm:t>
        <a:bodyPr/>
        <a:lstStyle/>
        <a:p>
          <a:r>
            <a:rPr lang="hu-HU" sz="1600" dirty="0" smtClean="0"/>
            <a:t>Az üzleti folyamatok és TM folyamatok  összekapcsolása </a:t>
          </a:r>
          <a:endParaRPr lang="hu-HU" sz="1600" dirty="0"/>
        </a:p>
      </dgm:t>
    </dgm:pt>
    <dgm:pt modelId="{DE517CC3-905A-478B-B177-CB1D12EF35D2}" type="parTrans" cxnId="{F7495910-27EF-4E2E-8E8B-E031A8F807F1}">
      <dgm:prSet/>
      <dgm:spPr/>
      <dgm:t>
        <a:bodyPr/>
        <a:lstStyle/>
        <a:p>
          <a:endParaRPr lang="hu-HU"/>
        </a:p>
      </dgm:t>
    </dgm:pt>
    <dgm:pt modelId="{D0426E6C-83BB-4EC3-A42E-63C6F4C3DD0A}" type="sibTrans" cxnId="{F7495910-27EF-4E2E-8E8B-E031A8F807F1}">
      <dgm:prSet/>
      <dgm:spPr/>
      <dgm:t>
        <a:bodyPr/>
        <a:lstStyle/>
        <a:p>
          <a:endParaRPr lang="hu-HU"/>
        </a:p>
      </dgm:t>
    </dgm:pt>
    <dgm:pt modelId="{D9F2ED4C-0908-47A1-BBCB-0B2B3E5FDDA9}">
      <dgm:prSet phldrT="[Szöveg]"/>
      <dgm:spPr/>
      <dgm:t>
        <a:bodyPr/>
        <a:lstStyle/>
        <a:p>
          <a:r>
            <a:rPr lang="hu-HU" b="1" dirty="0" smtClean="0"/>
            <a:t>Humántőke  kezelése és értékelése </a:t>
          </a:r>
          <a:endParaRPr lang="hu-HU" b="1" dirty="0"/>
        </a:p>
      </dgm:t>
    </dgm:pt>
    <dgm:pt modelId="{00540605-D893-4D7A-AC21-E48BAEDE9039}" type="parTrans" cxnId="{92FEB974-3535-494D-B99E-E94099B39F77}">
      <dgm:prSet/>
      <dgm:spPr/>
      <dgm:t>
        <a:bodyPr/>
        <a:lstStyle/>
        <a:p>
          <a:endParaRPr lang="hu-HU"/>
        </a:p>
      </dgm:t>
    </dgm:pt>
    <dgm:pt modelId="{FE08CD35-7634-4F42-BF0A-CC8F9E7355C5}" type="sibTrans" cxnId="{92FEB974-3535-494D-B99E-E94099B39F77}">
      <dgm:prSet/>
      <dgm:spPr/>
      <dgm:t>
        <a:bodyPr/>
        <a:lstStyle/>
        <a:p>
          <a:endParaRPr lang="hu-HU"/>
        </a:p>
      </dgm:t>
    </dgm:pt>
    <dgm:pt modelId="{6671D00D-9075-4784-9EA4-E835C4ED7DC1}">
      <dgm:prSet phldrT="[Szöveg]" custT="1"/>
      <dgm:spPr/>
      <dgm:t>
        <a:bodyPr/>
        <a:lstStyle/>
        <a:p>
          <a:r>
            <a:rPr lang="en-US" sz="1600" noProof="0" dirty="0" smtClean="0"/>
            <a:t>Balance Scorecard </a:t>
          </a:r>
          <a:endParaRPr lang="en-US" sz="1600" noProof="0" dirty="0"/>
        </a:p>
      </dgm:t>
    </dgm:pt>
    <dgm:pt modelId="{DEEE1B05-730C-4A99-99A2-F0F150F19016}" type="parTrans" cxnId="{9B0067FB-342A-49AC-834F-A30982669197}">
      <dgm:prSet/>
      <dgm:spPr/>
      <dgm:t>
        <a:bodyPr/>
        <a:lstStyle/>
        <a:p>
          <a:endParaRPr lang="hu-HU"/>
        </a:p>
      </dgm:t>
    </dgm:pt>
    <dgm:pt modelId="{EF27F6EE-027F-4D8E-899F-AF5F55594994}" type="sibTrans" cxnId="{9B0067FB-342A-49AC-834F-A30982669197}">
      <dgm:prSet/>
      <dgm:spPr/>
      <dgm:t>
        <a:bodyPr/>
        <a:lstStyle/>
        <a:p>
          <a:endParaRPr lang="hu-HU"/>
        </a:p>
      </dgm:t>
    </dgm:pt>
    <dgm:pt modelId="{4B84A4F7-2378-4D15-A45F-96EF2C3E40A1}">
      <dgm:prSet phldrT="[Szöveg]"/>
      <dgm:spPr/>
      <dgm:t>
        <a:bodyPr/>
        <a:lstStyle/>
        <a:p>
          <a:r>
            <a:rPr lang="hu-HU" b="1" dirty="0" smtClean="0"/>
            <a:t>Tudásmenedzsment „hőmérő” </a:t>
          </a:r>
          <a:endParaRPr lang="hu-HU" b="1" dirty="0"/>
        </a:p>
      </dgm:t>
    </dgm:pt>
    <dgm:pt modelId="{3D87C998-25B0-4BF5-98AD-DC6957244754}" type="parTrans" cxnId="{050BC61E-CAE7-455E-85C9-B6E2541EA1EA}">
      <dgm:prSet/>
      <dgm:spPr/>
      <dgm:t>
        <a:bodyPr/>
        <a:lstStyle/>
        <a:p>
          <a:endParaRPr lang="hu-HU"/>
        </a:p>
      </dgm:t>
    </dgm:pt>
    <dgm:pt modelId="{A262958C-5D56-456A-870C-7CD0B7453523}" type="sibTrans" cxnId="{050BC61E-CAE7-455E-85C9-B6E2541EA1EA}">
      <dgm:prSet/>
      <dgm:spPr/>
      <dgm:t>
        <a:bodyPr/>
        <a:lstStyle/>
        <a:p>
          <a:endParaRPr lang="hu-HU"/>
        </a:p>
      </dgm:t>
    </dgm:pt>
    <dgm:pt modelId="{B0B7B38F-E6AF-4FDE-9607-827AB9A09AA2}">
      <dgm:prSet phldrT="[Szöveg]" custT="1"/>
      <dgm:spPr/>
      <dgm:t>
        <a:bodyPr/>
        <a:lstStyle/>
        <a:p>
          <a:r>
            <a:rPr lang="hu-HU" sz="1600" dirty="0" smtClean="0"/>
            <a:t>Aktivitás a  TM folyamatokban</a:t>
          </a:r>
          <a:endParaRPr lang="hu-HU" sz="1600" dirty="0"/>
        </a:p>
      </dgm:t>
    </dgm:pt>
    <dgm:pt modelId="{17B0F4B0-803E-4FAB-ADFD-F88E9644E106}" type="parTrans" cxnId="{6455AF7A-E998-47E7-9DC5-C34A667DCBBB}">
      <dgm:prSet/>
      <dgm:spPr/>
      <dgm:t>
        <a:bodyPr/>
        <a:lstStyle/>
        <a:p>
          <a:endParaRPr lang="hu-HU"/>
        </a:p>
      </dgm:t>
    </dgm:pt>
    <dgm:pt modelId="{A5E4661C-EEC5-4BD9-87B0-A9C876FED51A}" type="sibTrans" cxnId="{6455AF7A-E998-47E7-9DC5-C34A667DCBBB}">
      <dgm:prSet/>
      <dgm:spPr/>
      <dgm:t>
        <a:bodyPr/>
        <a:lstStyle/>
        <a:p>
          <a:endParaRPr lang="hu-HU"/>
        </a:p>
      </dgm:t>
    </dgm:pt>
    <dgm:pt modelId="{F8F0E5B3-2E7F-4D0E-80B4-F02B09D1D138}">
      <dgm:prSet phldrT="[Szöveg]" custT="1"/>
      <dgm:spPr/>
      <dgm:t>
        <a:bodyPr/>
        <a:lstStyle/>
        <a:p>
          <a:r>
            <a:rPr lang="hu-HU" sz="1600" dirty="0" smtClean="0"/>
            <a:t>A tacit tudás segítése </a:t>
          </a:r>
          <a:endParaRPr lang="hu-HU" sz="1600" dirty="0"/>
        </a:p>
      </dgm:t>
    </dgm:pt>
    <dgm:pt modelId="{6571E19B-BAE0-4526-A510-A6C58FE14EFE}" type="parTrans" cxnId="{2A7BC797-CF6F-4ED7-9FCD-213A5C2AD35F}">
      <dgm:prSet/>
      <dgm:spPr/>
      <dgm:t>
        <a:bodyPr/>
        <a:lstStyle/>
        <a:p>
          <a:endParaRPr lang="hu-HU"/>
        </a:p>
      </dgm:t>
    </dgm:pt>
    <dgm:pt modelId="{C4CF27C2-2777-4A5E-A080-F15EED425081}" type="sibTrans" cxnId="{2A7BC797-CF6F-4ED7-9FCD-213A5C2AD35F}">
      <dgm:prSet/>
      <dgm:spPr/>
      <dgm:t>
        <a:bodyPr/>
        <a:lstStyle/>
        <a:p>
          <a:endParaRPr lang="hu-HU"/>
        </a:p>
      </dgm:t>
    </dgm:pt>
    <dgm:pt modelId="{B286BE6F-C7E4-44DA-A19D-EE170EF0E5B3}">
      <dgm:prSet phldrT="[Szöveg]" custT="1"/>
      <dgm:spPr/>
      <dgm:t>
        <a:bodyPr/>
        <a:lstStyle/>
        <a:p>
          <a:r>
            <a:rPr lang="hu-HU" sz="1600" noProof="0" dirty="0" smtClean="0"/>
            <a:t>Stratégiai célok teljesítésének mérése </a:t>
          </a:r>
          <a:endParaRPr lang="en-US" sz="1600" noProof="0" dirty="0"/>
        </a:p>
      </dgm:t>
    </dgm:pt>
    <dgm:pt modelId="{0EC1BD38-72C6-4CE4-90AC-A5743ADE5853}" type="parTrans" cxnId="{63F74EDE-B964-41E6-83D5-245D366C1ACF}">
      <dgm:prSet/>
      <dgm:spPr/>
      <dgm:t>
        <a:bodyPr/>
        <a:lstStyle/>
        <a:p>
          <a:endParaRPr lang="hu-HU"/>
        </a:p>
      </dgm:t>
    </dgm:pt>
    <dgm:pt modelId="{723DEE1D-50BA-4773-B854-4C3DFC21635F}" type="sibTrans" cxnId="{63F74EDE-B964-41E6-83D5-245D366C1ACF}">
      <dgm:prSet/>
      <dgm:spPr/>
      <dgm:t>
        <a:bodyPr/>
        <a:lstStyle/>
        <a:p>
          <a:endParaRPr lang="hu-HU"/>
        </a:p>
      </dgm:t>
    </dgm:pt>
    <dgm:pt modelId="{AA98A7D4-8F44-4452-90D5-15A0C21DD7AE}">
      <dgm:prSet phldrT="[Szöveg]" custT="1"/>
      <dgm:spPr/>
      <dgm:t>
        <a:bodyPr/>
        <a:lstStyle/>
        <a:p>
          <a:r>
            <a:rPr lang="hu-HU" sz="1600" noProof="0" dirty="0" smtClean="0"/>
            <a:t>Vállalati tudás fejlesztése </a:t>
          </a:r>
          <a:endParaRPr lang="en-US" sz="1600" noProof="0" dirty="0"/>
        </a:p>
      </dgm:t>
    </dgm:pt>
    <dgm:pt modelId="{70CD77AC-341E-46B0-AA8D-4A3DAEA1868E}" type="parTrans" cxnId="{3DA3EFF8-0564-40E9-99D2-F79DD5C3BBC9}">
      <dgm:prSet/>
      <dgm:spPr/>
      <dgm:t>
        <a:bodyPr/>
        <a:lstStyle/>
        <a:p>
          <a:endParaRPr lang="hu-HU"/>
        </a:p>
      </dgm:t>
    </dgm:pt>
    <dgm:pt modelId="{14C0B6B5-E3C9-4399-AF2F-D53BBEEECEAB}" type="sibTrans" cxnId="{3DA3EFF8-0564-40E9-99D2-F79DD5C3BBC9}">
      <dgm:prSet/>
      <dgm:spPr/>
      <dgm:t>
        <a:bodyPr/>
        <a:lstStyle/>
        <a:p>
          <a:endParaRPr lang="hu-HU"/>
        </a:p>
      </dgm:t>
    </dgm:pt>
    <dgm:pt modelId="{AA150FC3-0086-499E-922D-96F0A0BE2D93}">
      <dgm:prSet phldrT="[Szöveg]" custT="1"/>
      <dgm:spPr/>
      <dgm:t>
        <a:bodyPr/>
        <a:lstStyle/>
        <a:p>
          <a:r>
            <a:rPr lang="hu-HU" sz="1600" noProof="0" dirty="0" smtClean="0"/>
            <a:t>Oktatás – továbbképzés </a:t>
          </a:r>
          <a:endParaRPr lang="en-US" sz="1600" noProof="0" dirty="0"/>
        </a:p>
      </dgm:t>
    </dgm:pt>
    <dgm:pt modelId="{338FEB3B-539E-459A-A79F-B4761292D203}" type="parTrans" cxnId="{BEA7F526-C405-43E5-916C-017197567607}">
      <dgm:prSet/>
      <dgm:spPr/>
      <dgm:t>
        <a:bodyPr/>
        <a:lstStyle/>
        <a:p>
          <a:endParaRPr lang="hu-HU"/>
        </a:p>
      </dgm:t>
    </dgm:pt>
    <dgm:pt modelId="{9943D73F-25D7-4658-BF85-82F583645DAC}" type="sibTrans" cxnId="{BEA7F526-C405-43E5-916C-017197567607}">
      <dgm:prSet/>
      <dgm:spPr/>
      <dgm:t>
        <a:bodyPr/>
        <a:lstStyle/>
        <a:p>
          <a:endParaRPr lang="hu-HU"/>
        </a:p>
      </dgm:t>
    </dgm:pt>
    <dgm:pt modelId="{672ABF51-F194-4046-ABCC-F8996E4269F0}">
      <dgm:prSet phldrT="[Szöveg]" custT="1"/>
      <dgm:spPr/>
      <dgm:t>
        <a:bodyPr/>
        <a:lstStyle/>
        <a:p>
          <a:r>
            <a:rPr lang="hu-HU" sz="1600" dirty="0" smtClean="0"/>
            <a:t>Felsővezetők részvétele </a:t>
          </a:r>
          <a:endParaRPr lang="hu-HU" sz="1600" dirty="0"/>
        </a:p>
      </dgm:t>
    </dgm:pt>
    <dgm:pt modelId="{AF9D8BB1-4203-43EF-9DF8-077DDC00EA7F}" type="parTrans" cxnId="{42AF1342-A482-4803-B3A2-8C10FFC268F1}">
      <dgm:prSet/>
      <dgm:spPr/>
      <dgm:t>
        <a:bodyPr/>
        <a:lstStyle/>
        <a:p>
          <a:endParaRPr lang="hu-HU"/>
        </a:p>
      </dgm:t>
    </dgm:pt>
    <dgm:pt modelId="{ACBCE001-BD6B-4BD8-B66D-ADCE2C206710}" type="sibTrans" cxnId="{42AF1342-A482-4803-B3A2-8C10FFC268F1}">
      <dgm:prSet/>
      <dgm:spPr/>
      <dgm:t>
        <a:bodyPr/>
        <a:lstStyle/>
        <a:p>
          <a:endParaRPr lang="hu-HU"/>
        </a:p>
      </dgm:t>
    </dgm:pt>
    <dgm:pt modelId="{8CA100A3-BCEA-4F0F-9094-B870C69C9B9C}">
      <dgm:prSet phldrT="[Szöveg]" custT="1"/>
      <dgm:spPr/>
      <dgm:t>
        <a:bodyPr/>
        <a:lstStyle/>
        <a:p>
          <a:r>
            <a:rPr lang="hu-HU" sz="1600" dirty="0" smtClean="0"/>
            <a:t>Képzések hatékonysága </a:t>
          </a:r>
          <a:endParaRPr lang="hu-HU" sz="1600" dirty="0"/>
        </a:p>
      </dgm:t>
    </dgm:pt>
    <dgm:pt modelId="{812C60B5-E9AD-4947-95A1-F8E23FF01887}" type="parTrans" cxnId="{82202902-FAD0-47AA-87BF-519294B33D88}">
      <dgm:prSet/>
      <dgm:spPr/>
      <dgm:t>
        <a:bodyPr/>
        <a:lstStyle/>
        <a:p>
          <a:endParaRPr lang="hu-HU"/>
        </a:p>
      </dgm:t>
    </dgm:pt>
    <dgm:pt modelId="{D9A72E05-E8F2-46B8-A2D0-6519FD1D3839}" type="sibTrans" cxnId="{82202902-FAD0-47AA-87BF-519294B33D88}">
      <dgm:prSet/>
      <dgm:spPr/>
      <dgm:t>
        <a:bodyPr/>
        <a:lstStyle/>
        <a:p>
          <a:endParaRPr lang="hu-HU"/>
        </a:p>
      </dgm:t>
    </dgm:pt>
    <dgm:pt modelId="{2893FE51-72D9-40A0-94C1-A0F11BDD1603}">
      <dgm:prSet phldrT="[Szöveg]" custT="1"/>
      <dgm:spPr/>
      <dgm:t>
        <a:bodyPr/>
        <a:lstStyle/>
        <a:p>
          <a:r>
            <a:rPr lang="hu-HU" sz="1600" dirty="0" smtClean="0"/>
            <a:t>Innovációt jelző mutatók</a:t>
          </a:r>
          <a:endParaRPr lang="hu-HU" sz="1600" dirty="0"/>
        </a:p>
      </dgm:t>
    </dgm:pt>
    <dgm:pt modelId="{4217276C-09E7-4C9F-A8D1-1321295A0C5C}" type="parTrans" cxnId="{9157BA2C-CD68-4A96-85DD-3CAF2A367494}">
      <dgm:prSet/>
      <dgm:spPr/>
      <dgm:t>
        <a:bodyPr/>
        <a:lstStyle/>
        <a:p>
          <a:endParaRPr lang="hu-HU"/>
        </a:p>
      </dgm:t>
    </dgm:pt>
    <dgm:pt modelId="{5868E702-281B-4C5E-928B-ABD0A4032120}" type="sibTrans" cxnId="{9157BA2C-CD68-4A96-85DD-3CAF2A367494}">
      <dgm:prSet/>
      <dgm:spPr/>
      <dgm:t>
        <a:bodyPr/>
        <a:lstStyle/>
        <a:p>
          <a:endParaRPr lang="hu-HU"/>
        </a:p>
      </dgm:t>
    </dgm:pt>
    <dgm:pt modelId="{3AECC359-EACA-4D00-8A24-21C54479986E}">
      <dgm:prSet phldrT="[Szöveg]"/>
      <dgm:spPr/>
      <dgm:t>
        <a:bodyPr/>
        <a:lstStyle/>
        <a:p>
          <a:endParaRPr lang="hu-HU" sz="1400" dirty="0"/>
        </a:p>
      </dgm:t>
    </dgm:pt>
    <dgm:pt modelId="{EF731A98-8301-4BC5-84D9-D5706500CCD7}" type="parTrans" cxnId="{FF99BFE2-D725-4550-BBDE-6A769A35DA0E}">
      <dgm:prSet/>
      <dgm:spPr/>
      <dgm:t>
        <a:bodyPr/>
        <a:lstStyle/>
        <a:p>
          <a:endParaRPr lang="hu-HU"/>
        </a:p>
      </dgm:t>
    </dgm:pt>
    <dgm:pt modelId="{94A16336-BA18-4039-90E3-D14A39532649}" type="sibTrans" cxnId="{FF99BFE2-D725-4550-BBDE-6A769A35DA0E}">
      <dgm:prSet/>
      <dgm:spPr/>
      <dgm:t>
        <a:bodyPr/>
        <a:lstStyle/>
        <a:p>
          <a:endParaRPr lang="hu-HU"/>
        </a:p>
      </dgm:t>
    </dgm:pt>
    <dgm:pt modelId="{A5CF448B-1FEB-4B74-95FF-B0CA55D3CE5F}">
      <dgm:prSet phldrT="[Szöveg]" custT="1"/>
      <dgm:spPr/>
      <dgm:t>
        <a:bodyPr/>
        <a:lstStyle/>
        <a:p>
          <a:r>
            <a:rPr lang="hu-HU" sz="1600" dirty="0" smtClean="0"/>
            <a:t>Dolgozói elégedettség/ fluktuáció </a:t>
          </a:r>
          <a:endParaRPr lang="hu-HU" sz="1600" dirty="0"/>
        </a:p>
      </dgm:t>
    </dgm:pt>
    <dgm:pt modelId="{0C19536A-F87A-497E-91E3-EB6A71884473}" type="parTrans" cxnId="{DC8EA8AE-F0BD-45FD-AD48-71FC679A1766}">
      <dgm:prSet/>
      <dgm:spPr/>
      <dgm:t>
        <a:bodyPr/>
        <a:lstStyle/>
        <a:p>
          <a:endParaRPr lang="hu-HU"/>
        </a:p>
      </dgm:t>
    </dgm:pt>
    <dgm:pt modelId="{0281AC90-3E67-440E-A981-E3DACBA54154}" type="sibTrans" cxnId="{DC8EA8AE-F0BD-45FD-AD48-71FC679A1766}">
      <dgm:prSet/>
      <dgm:spPr/>
      <dgm:t>
        <a:bodyPr/>
        <a:lstStyle/>
        <a:p>
          <a:endParaRPr lang="hu-HU"/>
        </a:p>
      </dgm:t>
    </dgm:pt>
    <dgm:pt modelId="{56C111F7-8DB5-4D7A-9901-2066D53A3E4D}" type="pres">
      <dgm:prSet presAssocID="{3DED71B6-801C-4915-8871-A8ED698D5D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9B4E44F-714B-40E0-8AB0-EEA70E3559F1}" type="pres">
      <dgm:prSet presAssocID="{9BA145FB-9B0E-4479-80C8-07393946917D}" presName="composite" presStyleCnt="0"/>
      <dgm:spPr/>
    </dgm:pt>
    <dgm:pt modelId="{50F8711D-CC1E-41C0-BAE7-9921B8B418E8}" type="pres">
      <dgm:prSet presAssocID="{9BA145FB-9B0E-4479-80C8-07393946917D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0A9F954-4C11-41C6-9315-0826343D2A96}" type="pres">
      <dgm:prSet presAssocID="{9BA145FB-9B0E-4479-80C8-07393946917D}" presName="parSh" presStyleLbl="node1" presStyleIdx="0" presStyleCnt="3"/>
      <dgm:spPr/>
      <dgm:t>
        <a:bodyPr/>
        <a:lstStyle/>
        <a:p>
          <a:endParaRPr lang="hu-HU"/>
        </a:p>
      </dgm:t>
    </dgm:pt>
    <dgm:pt modelId="{1B15E98E-EE79-43A5-8124-626407194014}" type="pres">
      <dgm:prSet presAssocID="{9BA145FB-9B0E-4479-80C8-07393946917D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0502EEE-C9EE-4096-9D11-FAF7C85D1798}" type="pres">
      <dgm:prSet presAssocID="{7BCE60AC-3508-4795-8062-B529B807D1CF}" presName="sibTrans" presStyleLbl="sibTrans2D1" presStyleIdx="0" presStyleCnt="2"/>
      <dgm:spPr/>
      <dgm:t>
        <a:bodyPr/>
        <a:lstStyle/>
        <a:p>
          <a:endParaRPr lang="hu-HU"/>
        </a:p>
      </dgm:t>
    </dgm:pt>
    <dgm:pt modelId="{694BA2B5-799C-47A2-80A6-2EB8452EDD1E}" type="pres">
      <dgm:prSet presAssocID="{7BCE60AC-3508-4795-8062-B529B807D1CF}" presName="connTx" presStyleLbl="sibTrans2D1" presStyleIdx="0" presStyleCnt="2"/>
      <dgm:spPr/>
      <dgm:t>
        <a:bodyPr/>
        <a:lstStyle/>
        <a:p>
          <a:endParaRPr lang="hu-HU"/>
        </a:p>
      </dgm:t>
    </dgm:pt>
    <dgm:pt modelId="{22D19E92-46C9-45ED-8F3D-F2CECE03E0A1}" type="pres">
      <dgm:prSet presAssocID="{D9F2ED4C-0908-47A1-BBCB-0B2B3E5FDDA9}" presName="composite" presStyleCnt="0"/>
      <dgm:spPr/>
    </dgm:pt>
    <dgm:pt modelId="{A4561C8E-CED6-49D4-BE02-66F37E39ACAF}" type="pres">
      <dgm:prSet presAssocID="{D9F2ED4C-0908-47A1-BBCB-0B2B3E5FDDA9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ED64F74-E219-477F-B14D-BB523445BDF3}" type="pres">
      <dgm:prSet presAssocID="{D9F2ED4C-0908-47A1-BBCB-0B2B3E5FDDA9}" presName="parSh" presStyleLbl="node1" presStyleIdx="1" presStyleCnt="3"/>
      <dgm:spPr/>
      <dgm:t>
        <a:bodyPr/>
        <a:lstStyle/>
        <a:p>
          <a:endParaRPr lang="hu-HU"/>
        </a:p>
      </dgm:t>
    </dgm:pt>
    <dgm:pt modelId="{803E10BB-7C4A-4D0D-93AE-CDE0EB29D3D4}" type="pres">
      <dgm:prSet presAssocID="{D9F2ED4C-0908-47A1-BBCB-0B2B3E5FDDA9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7713B65-36B3-4CCA-8CE3-E48614955177}" type="pres">
      <dgm:prSet presAssocID="{FE08CD35-7634-4F42-BF0A-CC8F9E7355C5}" presName="sibTrans" presStyleLbl="sibTrans2D1" presStyleIdx="1" presStyleCnt="2"/>
      <dgm:spPr/>
      <dgm:t>
        <a:bodyPr/>
        <a:lstStyle/>
        <a:p>
          <a:endParaRPr lang="hu-HU"/>
        </a:p>
      </dgm:t>
    </dgm:pt>
    <dgm:pt modelId="{A4DD0CBB-3784-400F-BFB0-1B4782357142}" type="pres">
      <dgm:prSet presAssocID="{FE08CD35-7634-4F42-BF0A-CC8F9E7355C5}" presName="connTx" presStyleLbl="sibTrans2D1" presStyleIdx="1" presStyleCnt="2"/>
      <dgm:spPr/>
      <dgm:t>
        <a:bodyPr/>
        <a:lstStyle/>
        <a:p>
          <a:endParaRPr lang="hu-HU"/>
        </a:p>
      </dgm:t>
    </dgm:pt>
    <dgm:pt modelId="{BE6F2DD7-F4A2-4A1D-8779-64E734C4A473}" type="pres">
      <dgm:prSet presAssocID="{4B84A4F7-2378-4D15-A45F-96EF2C3E40A1}" presName="composite" presStyleCnt="0"/>
      <dgm:spPr/>
    </dgm:pt>
    <dgm:pt modelId="{38D7A208-ACCB-4BA8-96F1-342F4297BE02}" type="pres">
      <dgm:prSet presAssocID="{4B84A4F7-2378-4D15-A45F-96EF2C3E40A1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CE1FA8E-CF5B-45F3-9A0D-39266B85054F}" type="pres">
      <dgm:prSet presAssocID="{4B84A4F7-2378-4D15-A45F-96EF2C3E40A1}" presName="parSh" presStyleLbl="node1" presStyleIdx="2" presStyleCnt="3"/>
      <dgm:spPr/>
      <dgm:t>
        <a:bodyPr/>
        <a:lstStyle/>
        <a:p>
          <a:endParaRPr lang="hu-HU"/>
        </a:p>
      </dgm:t>
    </dgm:pt>
    <dgm:pt modelId="{607F8E45-B3A3-4ED9-B965-4E819E30F4E4}" type="pres">
      <dgm:prSet presAssocID="{4B84A4F7-2378-4D15-A45F-96EF2C3E40A1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82202902-FAD0-47AA-87BF-519294B33D88}" srcId="{4B84A4F7-2378-4D15-A45F-96EF2C3E40A1}" destId="{8CA100A3-BCEA-4F0F-9094-B870C69C9B9C}" srcOrd="2" destOrd="0" parTransId="{812C60B5-E9AD-4947-95A1-F8E23FF01887}" sibTransId="{D9A72E05-E8F2-46B8-A2D0-6519FD1D3839}"/>
    <dgm:cxn modelId="{18EA9C91-274A-408A-89DB-EDEBFEE07ED1}" type="presOf" srcId="{9BA145FB-9B0E-4479-80C8-07393946917D}" destId="{50A9F954-4C11-41C6-9315-0826343D2A96}" srcOrd="1" destOrd="0" presId="urn:microsoft.com/office/officeart/2005/8/layout/process3"/>
    <dgm:cxn modelId="{6057F7CF-B7FA-4410-8C0E-C980AC545981}" type="presOf" srcId="{4B84A4F7-2378-4D15-A45F-96EF2C3E40A1}" destId="{38D7A208-ACCB-4BA8-96F1-342F4297BE02}" srcOrd="0" destOrd="0" presId="urn:microsoft.com/office/officeart/2005/8/layout/process3"/>
    <dgm:cxn modelId="{DC8EA8AE-F0BD-45FD-AD48-71FC679A1766}" srcId="{4B84A4F7-2378-4D15-A45F-96EF2C3E40A1}" destId="{A5CF448B-1FEB-4B74-95FF-B0CA55D3CE5F}" srcOrd="4" destOrd="0" parTransId="{0C19536A-F87A-497E-91E3-EB6A71884473}" sibTransId="{0281AC90-3E67-440E-A981-E3DACBA54154}"/>
    <dgm:cxn modelId="{9B0067FB-342A-49AC-834F-A30982669197}" srcId="{D9F2ED4C-0908-47A1-BBCB-0B2B3E5FDDA9}" destId="{6671D00D-9075-4784-9EA4-E835C4ED7DC1}" srcOrd="0" destOrd="0" parTransId="{DEEE1B05-730C-4A99-99A2-F0F150F19016}" sibTransId="{EF27F6EE-027F-4D8E-899F-AF5F55594994}"/>
    <dgm:cxn modelId="{AF590E0B-05C7-4808-AEC2-0487E83DE82C}" type="presOf" srcId="{AA98A7D4-8F44-4452-90D5-15A0C21DD7AE}" destId="{803E10BB-7C4A-4D0D-93AE-CDE0EB29D3D4}" srcOrd="0" destOrd="2" presId="urn:microsoft.com/office/officeart/2005/8/layout/process3"/>
    <dgm:cxn modelId="{FF99BFE2-D725-4550-BBDE-6A769A35DA0E}" srcId="{4B84A4F7-2378-4D15-A45F-96EF2C3E40A1}" destId="{3AECC359-EACA-4D00-8A24-21C54479986E}" srcOrd="5" destOrd="0" parTransId="{EF731A98-8301-4BC5-84D9-D5706500CCD7}" sibTransId="{94A16336-BA18-4039-90E3-D14A39532649}"/>
    <dgm:cxn modelId="{42AF1342-A482-4803-B3A2-8C10FFC268F1}" srcId="{4B84A4F7-2378-4D15-A45F-96EF2C3E40A1}" destId="{672ABF51-F194-4046-ABCC-F8996E4269F0}" srcOrd="1" destOrd="0" parTransId="{AF9D8BB1-4203-43EF-9DF8-077DDC00EA7F}" sibTransId="{ACBCE001-BD6B-4BD8-B66D-ADCE2C206710}"/>
    <dgm:cxn modelId="{050BC61E-CAE7-455E-85C9-B6E2541EA1EA}" srcId="{3DED71B6-801C-4915-8871-A8ED698D5D2B}" destId="{4B84A4F7-2378-4D15-A45F-96EF2C3E40A1}" srcOrd="2" destOrd="0" parTransId="{3D87C998-25B0-4BF5-98AD-DC6957244754}" sibTransId="{A262958C-5D56-456A-870C-7CD0B7453523}"/>
    <dgm:cxn modelId="{80DEE298-EB16-45C4-B400-E17648066235}" type="presOf" srcId="{4B84A4F7-2378-4D15-A45F-96EF2C3E40A1}" destId="{0CE1FA8E-CF5B-45F3-9A0D-39266B85054F}" srcOrd="1" destOrd="0" presId="urn:microsoft.com/office/officeart/2005/8/layout/process3"/>
    <dgm:cxn modelId="{E364D3F0-E46E-42BD-9068-80900E51BB81}" type="presOf" srcId="{3AECC359-EACA-4D00-8A24-21C54479986E}" destId="{607F8E45-B3A3-4ED9-B965-4E819E30F4E4}" srcOrd="0" destOrd="5" presId="urn:microsoft.com/office/officeart/2005/8/layout/process3"/>
    <dgm:cxn modelId="{CCA1F9FE-70B4-4FBB-A82C-5C7263D07706}" type="presOf" srcId="{AA150FC3-0086-499E-922D-96F0A0BE2D93}" destId="{803E10BB-7C4A-4D0D-93AE-CDE0EB29D3D4}" srcOrd="0" destOrd="3" presId="urn:microsoft.com/office/officeart/2005/8/layout/process3"/>
    <dgm:cxn modelId="{F02F75D5-84C5-45C0-83CA-6B6A9C8CEDE1}" type="presOf" srcId="{35D73CEA-DCDB-4B3F-9B11-AB051466171F}" destId="{1B15E98E-EE79-43A5-8124-626407194014}" srcOrd="0" destOrd="0" presId="urn:microsoft.com/office/officeart/2005/8/layout/process3"/>
    <dgm:cxn modelId="{92FEB974-3535-494D-B99E-E94099B39F77}" srcId="{3DED71B6-801C-4915-8871-A8ED698D5D2B}" destId="{D9F2ED4C-0908-47A1-BBCB-0B2B3E5FDDA9}" srcOrd="1" destOrd="0" parTransId="{00540605-D893-4D7A-AC21-E48BAEDE9039}" sibTransId="{FE08CD35-7634-4F42-BF0A-CC8F9E7355C5}"/>
    <dgm:cxn modelId="{1F9CFE83-77DE-4D69-A3F5-3F139D13E400}" type="presOf" srcId="{FE08CD35-7634-4F42-BF0A-CC8F9E7355C5}" destId="{47713B65-36B3-4CCA-8CE3-E48614955177}" srcOrd="0" destOrd="0" presId="urn:microsoft.com/office/officeart/2005/8/layout/process3"/>
    <dgm:cxn modelId="{CD8F38C2-755D-4DFD-BCFD-31DC6C9456AE}" type="presOf" srcId="{B286BE6F-C7E4-44DA-A19D-EE170EF0E5B3}" destId="{803E10BB-7C4A-4D0D-93AE-CDE0EB29D3D4}" srcOrd="0" destOrd="1" presId="urn:microsoft.com/office/officeart/2005/8/layout/process3"/>
    <dgm:cxn modelId="{37E75359-9589-490D-98D7-1A87D637A472}" type="presOf" srcId="{2893FE51-72D9-40A0-94C1-A0F11BDD1603}" destId="{607F8E45-B3A3-4ED9-B965-4E819E30F4E4}" srcOrd="0" destOrd="3" presId="urn:microsoft.com/office/officeart/2005/8/layout/process3"/>
    <dgm:cxn modelId="{D454E682-A173-4840-BFF4-8CAEF855B870}" type="presOf" srcId="{8CA100A3-BCEA-4F0F-9094-B870C69C9B9C}" destId="{607F8E45-B3A3-4ED9-B965-4E819E30F4E4}" srcOrd="0" destOrd="2" presId="urn:microsoft.com/office/officeart/2005/8/layout/process3"/>
    <dgm:cxn modelId="{3DA3EFF8-0564-40E9-99D2-F79DD5C3BBC9}" srcId="{D9F2ED4C-0908-47A1-BBCB-0B2B3E5FDDA9}" destId="{AA98A7D4-8F44-4452-90D5-15A0C21DD7AE}" srcOrd="2" destOrd="0" parTransId="{70CD77AC-341E-46B0-AA8D-4A3DAEA1868E}" sibTransId="{14C0B6B5-E3C9-4399-AF2F-D53BBEEECEAB}"/>
    <dgm:cxn modelId="{63F74EDE-B964-41E6-83D5-245D366C1ACF}" srcId="{D9F2ED4C-0908-47A1-BBCB-0B2B3E5FDDA9}" destId="{B286BE6F-C7E4-44DA-A19D-EE170EF0E5B3}" srcOrd="1" destOrd="0" parTransId="{0EC1BD38-72C6-4CE4-90AC-A5743ADE5853}" sibTransId="{723DEE1D-50BA-4773-B854-4C3DFC21635F}"/>
    <dgm:cxn modelId="{BEA7F526-C405-43E5-916C-017197567607}" srcId="{D9F2ED4C-0908-47A1-BBCB-0B2B3E5FDDA9}" destId="{AA150FC3-0086-499E-922D-96F0A0BE2D93}" srcOrd="3" destOrd="0" parTransId="{338FEB3B-539E-459A-A79F-B4761292D203}" sibTransId="{9943D73F-25D7-4658-BF85-82F583645DAC}"/>
    <dgm:cxn modelId="{9157BA2C-CD68-4A96-85DD-3CAF2A367494}" srcId="{4B84A4F7-2378-4D15-A45F-96EF2C3E40A1}" destId="{2893FE51-72D9-40A0-94C1-A0F11BDD1603}" srcOrd="3" destOrd="0" parTransId="{4217276C-09E7-4C9F-A8D1-1321295A0C5C}" sibTransId="{5868E702-281B-4C5E-928B-ABD0A4032120}"/>
    <dgm:cxn modelId="{23B13835-307D-4B48-89DA-2218E6824C2A}" type="presOf" srcId="{6671D00D-9075-4784-9EA4-E835C4ED7DC1}" destId="{803E10BB-7C4A-4D0D-93AE-CDE0EB29D3D4}" srcOrd="0" destOrd="0" presId="urn:microsoft.com/office/officeart/2005/8/layout/process3"/>
    <dgm:cxn modelId="{9FFCA14D-9028-4F47-9AE0-7DFA25579357}" type="presOf" srcId="{7BCE60AC-3508-4795-8062-B529B807D1CF}" destId="{694BA2B5-799C-47A2-80A6-2EB8452EDD1E}" srcOrd="1" destOrd="0" presId="urn:microsoft.com/office/officeart/2005/8/layout/process3"/>
    <dgm:cxn modelId="{A11DD7DA-8795-474F-8529-C06370236DE5}" type="presOf" srcId="{D9F2ED4C-0908-47A1-BBCB-0B2B3E5FDDA9}" destId="{A4561C8E-CED6-49D4-BE02-66F37E39ACAF}" srcOrd="0" destOrd="0" presId="urn:microsoft.com/office/officeart/2005/8/layout/process3"/>
    <dgm:cxn modelId="{040E3ADE-DBC5-4F45-9AD9-6070F701AD19}" type="presOf" srcId="{FE08CD35-7634-4F42-BF0A-CC8F9E7355C5}" destId="{A4DD0CBB-3784-400F-BFB0-1B4782357142}" srcOrd="1" destOrd="0" presId="urn:microsoft.com/office/officeart/2005/8/layout/process3"/>
    <dgm:cxn modelId="{40130EBD-6409-4856-9D7C-79FBA96967C1}" type="presOf" srcId="{672ABF51-F194-4046-ABCC-F8996E4269F0}" destId="{607F8E45-B3A3-4ED9-B965-4E819E30F4E4}" srcOrd="0" destOrd="1" presId="urn:microsoft.com/office/officeart/2005/8/layout/process3"/>
    <dgm:cxn modelId="{A341205B-8E87-4E72-8C76-E1DA7C107E73}" srcId="{3DED71B6-801C-4915-8871-A8ED698D5D2B}" destId="{9BA145FB-9B0E-4479-80C8-07393946917D}" srcOrd="0" destOrd="0" parTransId="{68343692-966E-4802-A4F7-AA8E3D395AAB}" sibTransId="{7BCE60AC-3508-4795-8062-B529B807D1CF}"/>
    <dgm:cxn modelId="{9665BA01-955A-4361-B796-C74DCBD529BF}" type="presOf" srcId="{F8F0E5B3-2E7F-4D0E-80B4-F02B09D1D138}" destId="{1B15E98E-EE79-43A5-8124-626407194014}" srcOrd="0" destOrd="1" presId="urn:microsoft.com/office/officeart/2005/8/layout/process3"/>
    <dgm:cxn modelId="{7C51FDC4-7B99-404A-8E2F-48AD1221DD5F}" type="presOf" srcId="{A5CF448B-1FEB-4B74-95FF-B0CA55D3CE5F}" destId="{607F8E45-B3A3-4ED9-B965-4E819E30F4E4}" srcOrd="0" destOrd="4" presId="urn:microsoft.com/office/officeart/2005/8/layout/process3"/>
    <dgm:cxn modelId="{BF97E6A7-A81D-4518-9F27-91EA5BC3F4ED}" type="presOf" srcId="{B0B7B38F-E6AF-4FDE-9607-827AB9A09AA2}" destId="{607F8E45-B3A3-4ED9-B965-4E819E30F4E4}" srcOrd="0" destOrd="0" presId="urn:microsoft.com/office/officeart/2005/8/layout/process3"/>
    <dgm:cxn modelId="{2A7BC797-CF6F-4ED7-9FCD-213A5C2AD35F}" srcId="{9BA145FB-9B0E-4479-80C8-07393946917D}" destId="{F8F0E5B3-2E7F-4D0E-80B4-F02B09D1D138}" srcOrd="1" destOrd="0" parTransId="{6571E19B-BAE0-4526-A510-A6C58FE14EFE}" sibTransId="{C4CF27C2-2777-4A5E-A080-F15EED425081}"/>
    <dgm:cxn modelId="{235564AB-2798-4233-91C7-0DEC941D73D1}" type="presOf" srcId="{7BCE60AC-3508-4795-8062-B529B807D1CF}" destId="{40502EEE-C9EE-4096-9D11-FAF7C85D1798}" srcOrd="0" destOrd="0" presId="urn:microsoft.com/office/officeart/2005/8/layout/process3"/>
    <dgm:cxn modelId="{F7495910-27EF-4E2E-8E8B-E031A8F807F1}" srcId="{9BA145FB-9B0E-4479-80C8-07393946917D}" destId="{35D73CEA-DCDB-4B3F-9B11-AB051466171F}" srcOrd="0" destOrd="0" parTransId="{DE517CC3-905A-478B-B177-CB1D12EF35D2}" sibTransId="{D0426E6C-83BB-4EC3-A42E-63C6F4C3DD0A}"/>
    <dgm:cxn modelId="{C297B105-657C-4E0B-817F-DE21F7D9BFC7}" type="presOf" srcId="{9BA145FB-9B0E-4479-80C8-07393946917D}" destId="{50F8711D-CC1E-41C0-BAE7-9921B8B418E8}" srcOrd="0" destOrd="0" presId="urn:microsoft.com/office/officeart/2005/8/layout/process3"/>
    <dgm:cxn modelId="{793FE979-D534-45E2-8E37-5AC9A5B25CF2}" type="presOf" srcId="{D9F2ED4C-0908-47A1-BBCB-0B2B3E5FDDA9}" destId="{BED64F74-E219-477F-B14D-BB523445BDF3}" srcOrd="1" destOrd="0" presId="urn:microsoft.com/office/officeart/2005/8/layout/process3"/>
    <dgm:cxn modelId="{108831E1-AC08-48A4-8DB1-32C6BAA1B17C}" type="presOf" srcId="{3DED71B6-801C-4915-8871-A8ED698D5D2B}" destId="{56C111F7-8DB5-4D7A-9901-2066D53A3E4D}" srcOrd="0" destOrd="0" presId="urn:microsoft.com/office/officeart/2005/8/layout/process3"/>
    <dgm:cxn modelId="{6455AF7A-E998-47E7-9DC5-C34A667DCBBB}" srcId="{4B84A4F7-2378-4D15-A45F-96EF2C3E40A1}" destId="{B0B7B38F-E6AF-4FDE-9607-827AB9A09AA2}" srcOrd="0" destOrd="0" parTransId="{17B0F4B0-803E-4FAB-ADFD-F88E9644E106}" sibTransId="{A5E4661C-EEC5-4BD9-87B0-A9C876FED51A}"/>
    <dgm:cxn modelId="{A633C1FF-F287-4113-975C-8097BBD82ED0}" type="presParOf" srcId="{56C111F7-8DB5-4D7A-9901-2066D53A3E4D}" destId="{09B4E44F-714B-40E0-8AB0-EEA70E3559F1}" srcOrd="0" destOrd="0" presId="urn:microsoft.com/office/officeart/2005/8/layout/process3"/>
    <dgm:cxn modelId="{A0BFF1C2-3F7A-471D-ACC5-866C269CEB59}" type="presParOf" srcId="{09B4E44F-714B-40E0-8AB0-EEA70E3559F1}" destId="{50F8711D-CC1E-41C0-BAE7-9921B8B418E8}" srcOrd="0" destOrd="0" presId="urn:microsoft.com/office/officeart/2005/8/layout/process3"/>
    <dgm:cxn modelId="{7297D2D4-BF69-499D-BA32-D6CAEB665801}" type="presParOf" srcId="{09B4E44F-714B-40E0-8AB0-EEA70E3559F1}" destId="{50A9F954-4C11-41C6-9315-0826343D2A96}" srcOrd="1" destOrd="0" presId="urn:microsoft.com/office/officeart/2005/8/layout/process3"/>
    <dgm:cxn modelId="{1C8C5626-39B1-45DD-A393-74CC541EB20F}" type="presParOf" srcId="{09B4E44F-714B-40E0-8AB0-EEA70E3559F1}" destId="{1B15E98E-EE79-43A5-8124-626407194014}" srcOrd="2" destOrd="0" presId="urn:microsoft.com/office/officeart/2005/8/layout/process3"/>
    <dgm:cxn modelId="{C8566387-43ED-4B9B-9578-2A580D914593}" type="presParOf" srcId="{56C111F7-8DB5-4D7A-9901-2066D53A3E4D}" destId="{40502EEE-C9EE-4096-9D11-FAF7C85D1798}" srcOrd="1" destOrd="0" presId="urn:microsoft.com/office/officeart/2005/8/layout/process3"/>
    <dgm:cxn modelId="{D08BF90E-9FE4-41FB-9F56-731FBFACA0E7}" type="presParOf" srcId="{40502EEE-C9EE-4096-9D11-FAF7C85D1798}" destId="{694BA2B5-799C-47A2-80A6-2EB8452EDD1E}" srcOrd="0" destOrd="0" presId="urn:microsoft.com/office/officeart/2005/8/layout/process3"/>
    <dgm:cxn modelId="{C540BA45-3ED9-4036-AE2C-AE779FA016A3}" type="presParOf" srcId="{56C111F7-8DB5-4D7A-9901-2066D53A3E4D}" destId="{22D19E92-46C9-45ED-8F3D-F2CECE03E0A1}" srcOrd="2" destOrd="0" presId="urn:microsoft.com/office/officeart/2005/8/layout/process3"/>
    <dgm:cxn modelId="{1CC88111-0E1F-4C0E-8DE8-C4A2CA24720F}" type="presParOf" srcId="{22D19E92-46C9-45ED-8F3D-F2CECE03E0A1}" destId="{A4561C8E-CED6-49D4-BE02-66F37E39ACAF}" srcOrd="0" destOrd="0" presId="urn:microsoft.com/office/officeart/2005/8/layout/process3"/>
    <dgm:cxn modelId="{1957E2A6-B64C-46B7-8B4D-E90A997C9FEC}" type="presParOf" srcId="{22D19E92-46C9-45ED-8F3D-F2CECE03E0A1}" destId="{BED64F74-E219-477F-B14D-BB523445BDF3}" srcOrd="1" destOrd="0" presId="urn:microsoft.com/office/officeart/2005/8/layout/process3"/>
    <dgm:cxn modelId="{19D8CEA7-C745-4F56-82B4-D68B6F2ECF4B}" type="presParOf" srcId="{22D19E92-46C9-45ED-8F3D-F2CECE03E0A1}" destId="{803E10BB-7C4A-4D0D-93AE-CDE0EB29D3D4}" srcOrd="2" destOrd="0" presId="urn:microsoft.com/office/officeart/2005/8/layout/process3"/>
    <dgm:cxn modelId="{EA483778-BD9E-4F51-AA61-94C09287AA86}" type="presParOf" srcId="{56C111F7-8DB5-4D7A-9901-2066D53A3E4D}" destId="{47713B65-36B3-4CCA-8CE3-E48614955177}" srcOrd="3" destOrd="0" presId="urn:microsoft.com/office/officeart/2005/8/layout/process3"/>
    <dgm:cxn modelId="{34A4CD60-F48B-4361-8674-6A03EEA86BC1}" type="presParOf" srcId="{47713B65-36B3-4CCA-8CE3-E48614955177}" destId="{A4DD0CBB-3784-400F-BFB0-1B4782357142}" srcOrd="0" destOrd="0" presId="urn:microsoft.com/office/officeart/2005/8/layout/process3"/>
    <dgm:cxn modelId="{42413858-8866-4165-A066-358EF03E9BF8}" type="presParOf" srcId="{56C111F7-8DB5-4D7A-9901-2066D53A3E4D}" destId="{BE6F2DD7-F4A2-4A1D-8779-64E734C4A473}" srcOrd="4" destOrd="0" presId="urn:microsoft.com/office/officeart/2005/8/layout/process3"/>
    <dgm:cxn modelId="{FD70B776-C3C7-4F32-9E06-17F53A9CADF5}" type="presParOf" srcId="{BE6F2DD7-F4A2-4A1D-8779-64E734C4A473}" destId="{38D7A208-ACCB-4BA8-96F1-342F4297BE02}" srcOrd="0" destOrd="0" presId="urn:microsoft.com/office/officeart/2005/8/layout/process3"/>
    <dgm:cxn modelId="{FEFF9B3E-FF3B-4596-9B9F-717813483F3E}" type="presParOf" srcId="{BE6F2DD7-F4A2-4A1D-8779-64E734C4A473}" destId="{0CE1FA8E-CF5B-45F3-9A0D-39266B85054F}" srcOrd="1" destOrd="0" presId="urn:microsoft.com/office/officeart/2005/8/layout/process3"/>
    <dgm:cxn modelId="{B660ED4D-F577-43CB-BCDD-F3AD049E0343}" type="presParOf" srcId="{BE6F2DD7-F4A2-4A1D-8779-64E734C4A473}" destId="{607F8E45-B3A3-4ED9-B965-4E819E30F4E4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AB16B6-18CB-40C4-B80C-AC48A49FFC82}">
      <dsp:nvSpPr>
        <dsp:cNvPr id="0" name=""/>
        <dsp:cNvSpPr/>
      </dsp:nvSpPr>
      <dsp:spPr>
        <a:xfrm>
          <a:off x="755581" y="0"/>
          <a:ext cx="7632836" cy="518457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7A140A-1FA2-4A70-B75F-2A46128938DF}">
      <dsp:nvSpPr>
        <dsp:cNvPr id="0" name=""/>
        <dsp:cNvSpPr/>
      </dsp:nvSpPr>
      <dsp:spPr>
        <a:xfrm>
          <a:off x="4572000" y="518963"/>
          <a:ext cx="3369974" cy="7371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Mit  nevezünk tudás intenzív- és mit  tudásigényes szolgáltató vállalatnak</a:t>
          </a:r>
          <a:endParaRPr lang="hu-HU" sz="1600" kern="1200" dirty="0"/>
        </a:p>
      </dsp:txBody>
      <dsp:txXfrm>
        <a:off x="4572000" y="518963"/>
        <a:ext cx="3369974" cy="737181"/>
      </dsp:txXfrm>
    </dsp:sp>
    <dsp:sp modelId="{AF0371DD-20FA-4031-B64C-1B89EB26D5AC}">
      <dsp:nvSpPr>
        <dsp:cNvPr id="0" name=""/>
        <dsp:cNvSpPr/>
      </dsp:nvSpPr>
      <dsp:spPr>
        <a:xfrm>
          <a:off x="4572000" y="1348293"/>
          <a:ext cx="3369974" cy="7371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Melyek a főbb jellegzetességeik a tudásintenzív és mi  a tudásigényes  szolgáltató vállaltoknak (KIBS)</a:t>
          </a:r>
          <a:endParaRPr lang="hu-HU" sz="1600" kern="1200" dirty="0"/>
        </a:p>
      </dsp:txBody>
      <dsp:txXfrm>
        <a:off x="4572000" y="1348293"/>
        <a:ext cx="3369974" cy="737181"/>
      </dsp:txXfrm>
    </dsp:sp>
    <dsp:sp modelId="{791801F9-8BF5-4AF2-8BA0-44E7B8098658}">
      <dsp:nvSpPr>
        <dsp:cNvPr id="0" name=""/>
        <dsp:cNvSpPr/>
      </dsp:nvSpPr>
      <dsp:spPr>
        <a:xfrm>
          <a:off x="4572000" y="2177623"/>
          <a:ext cx="3369974" cy="7371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Tapasztalatok alapján melyek a KIBS- </a:t>
          </a:r>
          <a:r>
            <a:rPr lang="hu-HU" sz="1600" kern="1200" dirty="0" err="1" smtClean="0"/>
            <a:t>ek</a:t>
          </a:r>
          <a:r>
            <a:rPr lang="hu-HU" sz="1600" kern="1200" dirty="0" smtClean="0"/>
            <a:t> működtetésének célszerű elemei </a:t>
          </a:r>
          <a:endParaRPr lang="hu-HU" sz="1600" kern="1200" dirty="0"/>
        </a:p>
      </dsp:txBody>
      <dsp:txXfrm>
        <a:off x="4572000" y="2177623"/>
        <a:ext cx="3369974" cy="737181"/>
      </dsp:txXfrm>
    </dsp:sp>
    <dsp:sp modelId="{47DC3869-01F6-4FBF-ACDA-AF61A31BDC02}">
      <dsp:nvSpPr>
        <dsp:cNvPr id="0" name=""/>
        <dsp:cNvSpPr/>
      </dsp:nvSpPr>
      <dsp:spPr>
        <a:xfrm>
          <a:off x="4572000" y="3006952"/>
          <a:ext cx="3369974" cy="7371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0" kern="1200" dirty="0" smtClean="0"/>
            <a:t>A tudáskezelés kritikus tényezői a </a:t>
          </a:r>
          <a:r>
            <a:rPr lang="hu-HU" sz="1600" b="0" kern="1200" dirty="0" err="1" smtClean="0"/>
            <a:t>KIBS-ek</a:t>
          </a:r>
          <a:r>
            <a:rPr lang="hu-HU" sz="1600" b="0" kern="1200" dirty="0" smtClean="0"/>
            <a:t> rendszer- fejlesztésében </a:t>
          </a:r>
          <a:endParaRPr lang="hu-HU" sz="1600" b="0" kern="1200" dirty="0"/>
        </a:p>
      </dsp:txBody>
      <dsp:txXfrm>
        <a:off x="4572000" y="3006952"/>
        <a:ext cx="3369974" cy="737181"/>
      </dsp:txXfrm>
    </dsp:sp>
    <dsp:sp modelId="{536864E1-FB5C-4CBC-B3A3-69618BE239A2}">
      <dsp:nvSpPr>
        <dsp:cNvPr id="0" name=""/>
        <dsp:cNvSpPr/>
      </dsp:nvSpPr>
      <dsp:spPr>
        <a:xfrm>
          <a:off x="4572000" y="3836282"/>
          <a:ext cx="3369974" cy="7371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Összefoglaló gondolatok </a:t>
          </a:r>
          <a:endParaRPr lang="hu-HU" sz="1600" kern="1200" dirty="0"/>
        </a:p>
      </dsp:txBody>
      <dsp:txXfrm>
        <a:off x="4572000" y="3836282"/>
        <a:ext cx="3369974" cy="73718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2F6053-AC39-4915-A5C2-2638BC9AD120}">
      <dsp:nvSpPr>
        <dsp:cNvPr id="0" name=""/>
        <dsp:cNvSpPr/>
      </dsp:nvSpPr>
      <dsp:spPr>
        <a:xfrm>
          <a:off x="612065" y="864090"/>
          <a:ext cx="4464502" cy="4464502"/>
        </a:xfrm>
        <a:prstGeom prst="ellipse">
          <a:avLst/>
        </a:prstGeom>
        <a:solidFill>
          <a:srgbClr val="0033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125B2A-83AE-4E77-8360-901BDFA3AEFF}">
      <dsp:nvSpPr>
        <dsp:cNvPr id="0" name=""/>
        <dsp:cNvSpPr/>
      </dsp:nvSpPr>
      <dsp:spPr>
        <a:xfrm>
          <a:off x="2052229" y="2376262"/>
          <a:ext cx="1584172" cy="1440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DF1492-3AB5-4E74-970E-A04CBA2AAAE3}">
      <dsp:nvSpPr>
        <dsp:cNvPr id="0" name=""/>
        <dsp:cNvSpPr/>
      </dsp:nvSpPr>
      <dsp:spPr>
        <a:xfrm>
          <a:off x="5148568" y="-144017"/>
          <a:ext cx="2520286" cy="1620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 smtClean="0">
              <a:solidFill>
                <a:srgbClr val="0000CC"/>
              </a:solidFill>
            </a:rPr>
            <a:t>Tudásigényes szolgáltató vállalat </a:t>
          </a:r>
          <a:endParaRPr lang="hu-HU" sz="2400" b="1" kern="1200" dirty="0">
            <a:solidFill>
              <a:srgbClr val="0000CC"/>
            </a:solidFill>
          </a:endParaRPr>
        </a:p>
      </dsp:txBody>
      <dsp:txXfrm>
        <a:off x="5148568" y="-144017"/>
        <a:ext cx="2520286" cy="1620179"/>
      </dsp:txXfrm>
    </dsp:sp>
    <dsp:sp modelId="{054BD01B-6EF6-4B45-B508-12D9512B5501}">
      <dsp:nvSpPr>
        <dsp:cNvPr id="0" name=""/>
        <dsp:cNvSpPr/>
      </dsp:nvSpPr>
      <dsp:spPr>
        <a:xfrm>
          <a:off x="4950549" y="666072"/>
          <a:ext cx="48605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33C8D5-9919-4AEA-A135-A086E76B92D3}">
      <dsp:nvSpPr>
        <dsp:cNvPr id="0" name=""/>
        <dsp:cNvSpPr/>
      </dsp:nvSpPr>
      <dsp:spPr>
        <a:xfrm rot="5400000">
          <a:off x="2680840" y="828252"/>
          <a:ext cx="2431565" cy="210461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4ACF01-82B6-4BBF-8BA1-8FA80BD43D8C}">
      <dsp:nvSpPr>
        <dsp:cNvPr id="0" name=""/>
        <dsp:cNvSpPr/>
      </dsp:nvSpPr>
      <dsp:spPr>
        <a:xfrm>
          <a:off x="5148568" y="1476161"/>
          <a:ext cx="2520286" cy="1620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 smtClean="0">
              <a:solidFill>
                <a:srgbClr val="003399"/>
              </a:solidFill>
            </a:rPr>
            <a:t>Tudásintenzív vállalat </a:t>
          </a:r>
          <a:endParaRPr lang="hu-HU" sz="2400" b="1" kern="1200" dirty="0">
            <a:solidFill>
              <a:srgbClr val="003399"/>
            </a:solidFill>
          </a:endParaRPr>
        </a:p>
      </dsp:txBody>
      <dsp:txXfrm>
        <a:off x="5148568" y="1476161"/>
        <a:ext cx="2520286" cy="1620179"/>
      </dsp:txXfrm>
    </dsp:sp>
    <dsp:sp modelId="{72DE338E-B41C-4377-A7FC-9A53D3A8EEBB}">
      <dsp:nvSpPr>
        <dsp:cNvPr id="0" name=""/>
        <dsp:cNvSpPr/>
      </dsp:nvSpPr>
      <dsp:spPr>
        <a:xfrm>
          <a:off x="4950549" y="2286251"/>
          <a:ext cx="48605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101413-02DC-4E0F-A47F-70AB99F70015}">
      <dsp:nvSpPr>
        <dsp:cNvPr id="0" name=""/>
        <dsp:cNvSpPr/>
      </dsp:nvSpPr>
      <dsp:spPr>
        <a:xfrm rot="5400000">
          <a:off x="3509756" y="2551507"/>
          <a:ext cx="1702095" cy="117625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E9E54A-AF2F-43B0-8AEE-1F0C29EE5970}">
      <dsp:nvSpPr>
        <dsp:cNvPr id="0" name=""/>
        <dsp:cNvSpPr/>
      </dsp:nvSpPr>
      <dsp:spPr>
        <a:xfrm>
          <a:off x="4261" y="607163"/>
          <a:ext cx="1937804" cy="11523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/>
            <a:t>Szervezeti stratégia - TM stratégia</a:t>
          </a:r>
          <a:endParaRPr lang="hu-HU" sz="1400" b="1" kern="1200" dirty="0"/>
        </a:p>
      </dsp:txBody>
      <dsp:txXfrm>
        <a:off x="4261" y="607163"/>
        <a:ext cx="1937804" cy="768221"/>
      </dsp:txXfrm>
    </dsp:sp>
    <dsp:sp modelId="{104E0F10-E7A2-4CF3-AD10-C381AECE5BC6}">
      <dsp:nvSpPr>
        <dsp:cNvPr id="0" name=""/>
        <dsp:cNvSpPr/>
      </dsp:nvSpPr>
      <dsp:spPr>
        <a:xfrm>
          <a:off x="401161" y="1375385"/>
          <a:ext cx="1937804" cy="2751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 smtClean="0"/>
            <a:t>Kompetenciák</a:t>
          </a:r>
          <a:endParaRPr lang="hu-H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 smtClean="0"/>
            <a:t>Alapvető tudások tartalomkezelése – dokumentum menedzsment</a:t>
          </a:r>
          <a:endParaRPr lang="hu-H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1400" kern="1200" dirty="0"/>
        </a:p>
      </dsp:txBody>
      <dsp:txXfrm>
        <a:off x="401161" y="1375385"/>
        <a:ext cx="1937804" cy="2751648"/>
      </dsp:txXfrm>
    </dsp:sp>
    <dsp:sp modelId="{3AA13F1F-6A38-4AFF-8EFB-A3B7616803F3}">
      <dsp:nvSpPr>
        <dsp:cNvPr id="0" name=""/>
        <dsp:cNvSpPr/>
      </dsp:nvSpPr>
      <dsp:spPr>
        <a:xfrm>
          <a:off x="2235830" y="750045"/>
          <a:ext cx="622780" cy="4824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100" kern="1200"/>
        </a:p>
      </dsp:txBody>
      <dsp:txXfrm>
        <a:off x="2235830" y="750045"/>
        <a:ext cx="622780" cy="482457"/>
      </dsp:txXfrm>
    </dsp:sp>
    <dsp:sp modelId="{EF34E069-6C4A-46A7-A05A-1850DA5FE7A3}">
      <dsp:nvSpPr>
        <dsp:cNvPr id="0" name=""/>
        <dsp:cNvSpPr/>
      </dsp:nvSpPr>
      <dsp:spPr>
        <a:xfrm>
          <a:off x="3117123" y="607163"/>
          <a:ext cx="1937804" cy="11523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/>
            <a:t>Üzleti folyamatokat-támogató </a:t>
          </a:r>
          <a:r>
            <a:rPr lang="hu-HU" sz="1500" b="1" kern="1200" dirty="0" smtClean="0"/>
            <a:t>TM folyamatok </a:t>
          </a:r>
          <a:endParaRPr lang="hu-HU" sz="1500" b="1" kern="1200" dirty="0"/>
        </a:p>
      </dsp:txBody>
      <dsp:txXfrm>
        <a:off x="3117123" y="607163"/>
        <a:ext cx="1937804" cy="768221"/>
      </dsp:txXfrm>
    </dsp:sp>
    <dsp:sp modelId="{ECE53C48-BE91-4DC9-BEEF-E08A78BD7D1C}">
      <dsp:nvSpPr>
        <dsp:cNvPr id="0" name=""/>
        <dsp:cNvSpPr/>
      </dsp:nvSpPr>
      <dsp:spPr>
        <a:xfrm>
          <a:off x="3514023" y="1375385"/>
          <a:ext cx="1937804" cy="2751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Tudásintenzív feladatok -  kritikus tudások </a:t>
          </a:r>
          <a:endParaRPr lang="hu-H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Támogató hálózati rendszerek </a:t>
          </a:r>
          <a:endParaRPr lang="hu-HU" sz="1500" kern="1200" dirty="0"/>
        </a:p>
      </dsp:txBody>
      <dsp:txXfrm>
        <a:off x="3514023" y="1375385"/>
        <a:ext cx="1937804" cy="2751648"/>
      </dsp:txXfrm>
    </dsp:sp>
    <dsp:sp modelId="{EF94A7F7-64CE-4D80-85B7-C26328B179F7}">
      <dsp:nvSpPr>
        <dsp:cNvPr id="0" name=""/>
        <dsp:cNvSpPr/>
      </dsp:nvSpPr>
      <dsp:spPr>
        <a:xfrm>
          <a:off x="5348692" y="750045"/>
          <a:ext cx="622780" cy="4824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100" kern="1200"/>
        </a:p>
      </dsp:txBody>
      <dsp:txXfrm>
        <a:off x="5348692" y="750045"/>
        <a:ext cx="622780" cy="482457"/>
      </dsp:txXfrm>
    </dsp:sp>
    <dsp:sp modelId="{9C46A8DA-A56B-4DEE-8162-79DD8D5C4242}">
      <dsp:nvSpPr>
        <dsp:cNvPr id="0" name=""/>
        <dsp:cNvSpPr/>
      </dsp:nvSpPr>
      <dsp:spPr>
        <a:xfrm>
          <a:off x="6229985" y="607163"/>
          <a:ext cx="1937804" cy="11523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b="1" kern="1200" dirty="0" smtClean="0"/>
            <a:t>Tudástérkép </a:t>
          </a:r>
          <a:endParaRPr lang="hu-HU" sz="1500" b="1" kern="1200" dirty="0"/>
        </a:p>
      </dsp:txBody>
      <dsp:txXfrm>
        <a:off x="6229985" y="607163"/>
        <a:ext cx="1937804" cy="768221"/>
      </dsp:txXfrm>
    </dsp:sp>
    <dsp:sp modelId="{1E4C067F-EFA6-42BE-968F-A9D582AA0605}">
      <dsp:nvSpPr>
        <dsp:cNvPr id="0" name=""/>
        <dsp:cNvSpPr/>
      </dsp:nvSpPr>
      <dsp:spPr>
        <a:xfrm>
          <a:off x="6626885" y="1375385"/>
          <a:ext cx="1937804" cy="2751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Tudásintenzív  feladatok kategorizálása</a:t>
          </a:r>
          <a:endParaRPr lang="hu-H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Kritikus pontok meghatározása</a:t>
          </a:r>
          <a:endParaRPr lang="hu-H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Specifikáció – értékelési paraméterek</a:t>
          </a:r>
          <a:endParaRPr lang="hu-H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Hozzárendelésük a  stratégiai célokhoz </a:t>
          </a:r>
          <a:endParaRPr lang="hu-HU" sz="1500" kern="1200" dirty="0"/>
        </a:p>
      </dsp:txBody>
      <dsp:txXfrm>
        <a:off x="6626885" y="1375385"/>
        <a:ext cx="1937804" cy="275164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8CB82E0-BFC3-49BA-99A1-238239427B8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04981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C87717E-A68B-47C3-8352-329D3F4BA5A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181899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717E-A68B-47C3-8352-329D3F4BA5A3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781100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5520E-7CA9-47FB-A229-3F132DA6F88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D733C-644A-4F7D-9915-32F287F63E4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48B07-7B1B-4F15-ADEB-33A15BE815B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C4E4A-4C2F-47BC-B759-F8D4590C810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F65D6-E93A-4743-A8E8-8EB6F850D3A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84E0E-40BD-42AA-8643-2F5A25877A0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9617A-D991-418D-B1B1-4E403861674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06F3F-245E-41F6-BDE8-1A3109ED3E7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FAE7C-A336-489D-BBF0-30C9568FB07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3D872-AC02-4968-B570-F08EEB24C69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22FF9-7B04-4DCB-B4F8-D954C3F1934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  <a:endParaRPr lang="en-US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BEBC79E-E894-4B60-BF5A-C78291BFE4D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22" r:id="rId2"/>
    <p:sldLayoutId id="2147484033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34" r:id="rId9"/>
    <p:sldLayoutId id="2147484028" r:id="rId10"/>
    <p:sldLayoutId id="214748402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enoszkay@bkf.hu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88640"/>
            <a:ext cx="108012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1" y="0"/>
            <a:ext cx="1728191" cy="1700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mta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188640"/>
            <a:ext cx="1274077" cy="1547094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Szövegdoboz 6"/>
          <p:cNvSpPr txBox="1"/>
          <p:nvPr/>
        </p:nvSpPr>
        <p:spPr>
          <a:xfrm>
            <a:off x="395536" y="2132856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 smtClean="0">
                <a:solidFill>
                  <a:srgbClr val="0066CC"/>
                </a:solidFill>
                <a:latin typeface="Monotype Corsiva" pitchFamily="66" charset="0"/>
              </a:rPr>
              <a:t>Tudásigényes vállalatok és a tudásigényes szolgáltatások – sajátosságaik tükrében </a:t>
            </a:r>
            <a:endParaRPr lang="hu-HU" sz="4000" b="1" dirty="0">
              <a:solidFill>
                <a:srgbClr val="0066CC"/>
              </a:solidFill>
              <a:latin typeface="Monotype Corsiva" pitchFamily="66" charset="0"/>
            </a:endParaRPr>
          </a:p>
        </p:txBody>
      </p:sp>
      <p:sp>
        <p:nvSpPr>
          <p:cNvPr id="8" name="Szövegdoboz 9"/>
          <p:cNvSpPr txBox="1">
            <a:spLocks noChangeArrowheads="1"/>
          </p:cNvSpPr>
          <p:nvPr/>
        </p:nvSpPr>
        <p:spPr bwMode="auto">
          <a:xfrm>
            <a:off x="611560" y="3501008"/>
            <a:ext cx="8064896" cy="1079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u-HU" dirty="0">
                <a:solidFill>
                  <a:srgbClr val="0066CC"/>
                </a:solidFill>
              </a:rPr>
              <a:t>Prof. Dr. Noszkay Erzsébet</a:t>
            </a:r>
          </a:p>
          <a:p>
            <a:pPr algn="ctr"/>
            <a:r>
              <a:rPr lang="hu-HU" dirty="0">
                <a:solidFill>
                  <a:srgbClr val="0066CC"/>
                </a:solidFill>
              </a:rPr>
              <a:t>MTA GB Tudásmenedzsment Munkabizottság, elnök </a:t>
            </a:r>
          </a:p>
          <a:p>
            <a:pPr algn="ctr"/>
            <a:r>
              <a:rPr lang="hu-HU" dirty="0">
                <a:solidFill>
                  <a:srgbClr val="0066CC"/>
                </a:solidFill>
              </a:rPr>
              <a:t>TM szakértő , egyetemi magántanár, főiskolai tanár</a:t>
            </a:r>
          </a:p>
          <a:p>
            <a:pPr algn="ctr"/>
            <a:r>
              <a:rPr lang="hu-HU" dirty="0">
                <a:solidFill>
                  <a:srgbClr val="0066CC"/>
                </a:solidFill>
              </a:rPr>
              <a:t>e-mail: </a:t>
            </a:r>
            <a:r>
              <a:rPr lang="hu-HU" dirty="0" err="1">
                <a:solidFill>
                  <a:srgbClr val="0066CC"/>
                </a:solidFill>
                <a:hlinkClick r:id="rId5"/>
              </a:rPr>
              <a:t>enoszkay</a:t>
            </a:r>
            <a:r>
              <a:rPr lang="hu-HU" dirty="0">
                <a:solidFill>
                  <a:srgbClr val="0066CC"/>
                </a:solidFill>
                <a:hlinkClick r:id="rId5"/>
              </a:rPr>
              <a:t>@</a:t>
            </a:r>
            <a:r>
              <a:rPr lang="hu-HU" dirty="0" err="1">
                <a:solidFill>
                  <a:srgbClr val="0066CC"/>
                </a:solidFill>
                <a:hlinkClick r:id="rId5"/>
              </a:rPr>
              <a:t>bkf.hu</a:t>
            </a:r>
            <a:r>
              <a:rPr lang="hu-HU" dirty="0">
                <a:solidFill>
                  <a:srgbClr val="0066CC"/>
                </a:solidFill>
              </a:rPr>
              <a:t>  </a:t>
            </a:r>
          </a:p>
        </p:txBody>
      </p:sp>
      <p:sp>
        <p:nvSpPr>
          <p:cNvPr id="9" name="Rectangle 7"/>
          <p:cNvSpPr txBox="1">
            <a:spLocks noChangeArrowheads="1"/>
          </p:cNvSpPr>
          <p:nvPr/>
        </p:nvSpPr>
        <p:spPr>
          <a:xfrm>
            <a:off x="0" y="4791132"/>
            <a:ext cx="9144000" cy="1785104"/>
          </a:xfrm>
          <a:prstGeom prst="rect">
            <a:avLst/>
          </a:prstGeom>
          <a:noFill/>
        </p:spPr>
        <p:txBody>
          <a:bodyPr wrap="square" lIns="91440" rIns="91440" anchor="ctr">
            <a:spAutoFit/>
          </a:bodyPr>
          <a:lstStyle/>
          <a:p>
            <a:pPr algn="ctr"/>
            <a:r>
              <a:rPr lang="hu-HU" sz="2200" b="1" dirty="0" smtClean="0">
                <a:solidFill>
                  <a:srgbClr val="0000CC"/>
                </a:solidFill>
              </a:rPr>
              <a:t> „</a:t>
            </a:r>
            <a:r>
              <a:rPr lang="hu-HU" sz="2200" b="1" i="1" dirty="0" smtClean="0">
                <a:solidFill>
                  <a:srgbClr val="0000CC"/>
                </a:solidFill>
              </a:rPr>
              <a:t>TUDÁSIGÉNYES SZOLGÁLTATÁSOK – TUDÁSIGÉNYES VÁLLALKOZÁSOK” </a:t>
            </a:r>
            <a:endParaRPr kumimoji="0" lang="hu-HU" sz="2200" b="1" i="1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ctr"/>
            <a:r>
              <a:rPr kumimoji="0" lang="hu-HU" sz="2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MTA TM Munkabizottság –  PTE </a:t>
            </a:r>
            <a:endParaRPr lang="hu-HU" sz="2200" dirty="0" smtClean="0">
              <a:solidFill>
                <a:srgbClr val="0000CC"/>
              </a:solidFill>
            </a:endParaRPr>
          </a:p>
          <a:p>
            <a:pPr algn="ctr"/>
            <a:r>
              <a:rPr lang="hu-HU" sz="2200" dirty="0" smtClean="0">
                <a:solidFill>
                  <a:srgbClr val="0000CC"/>
                </a:solidFill>
              </a:rPr>
              <a:t> Felnőttképzési És Emberi Erőforrás Fejlesztési Kar </a:t>
            </a:r>
            <a:r>
              <a:rPr kumimoji="0" lang="hu-HU" sz="2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Konferencia </a:t>
            </a:r>
          </a:p>
          <a:p>
            <a:pPr marL="273050" marR="0" lvl="0" indent="-2730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14600" algn="r"/>
              </a:tabLst>
              <a:defRPr/>
            </a:pPr>
            <a:r>
              <a:rPr kumimoji="0" lang="hu-HU" sz="2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2014. április 3.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900" b="1" dirty="0" smtClean="0"/>
              <a:t>6. A KIBS- </a:t>
            </a:r>
            <a:r>
              <a:rPr lang="hu-HU" sz="2900" b="1" dirty="0" err="1" smtClean="0"/>
              <a:t>ek</a:t>
            </a:r>
            <a:r>
              <a:rPr lang="hu-HU" sz="2900" b="1" dirty="0" smtClean="0"/>
              <a:t> tudáskezelésének kritikus tényezői a cég, rendszer fejlesztése kapcsán (A)</a:t>
            </a:r>
            <a:endParaRPr lang="hu-HU" sz="2900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251520" y="1935163"/>
          <a:ext cx="8568952" cy="47341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0" y="1935163"/>
          <a:ext cx="889248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900" b="1" dirty="0" smtClean="0"/>
              <a:t>6. A KIBS- </a:t>
            </a:r>
            <a:r>
              <a:rPr lang="hu-HU" sz="2900" b="1" dirty="0" err="1" smtClean="0"/>
              <a:t>ek</a:t>
            </a:r>
            <a:r>
              <a:rPr lang="hu-HU" sz="2900" b="1" dirty="0" smtClean="0"/>
              <a:t> tudáskezelésének kritikus tényezői a cég, rendszer fejlesztése kapcsán (B)</a:t>
            </a:r>
            <a:endParaRPr lang="hu-HU" sz="29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934"/>
          </a:xfrm>
        </p:spPr>
        <p:txBody>
          <a:bodyPr/>
          <a:lstStyle/>
          <a:p>
            <a:r>
              <a:rPr lang="hu-HU" sz="3200" b="1" dirty="0" smtClean="0"/>
              <a:t>7. Összefoglaló gondolatok – az eddigi tapasztalatokról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040560"/>
          </a:xfrm>
        </p:spPr>
        <p:txBody>
          <a:bodyPr/>
          <a:lstStyle/>
          <a:p>
            <a:pPr>
              <a:buClr>
                <a:srgbClr val="0066CC"/>
              </a:buClr>
              <a:buNone/>
            </a:pPr>
            <a:r>
              <a:rPr lang="hu-HU" sz="2000" dirty="0" smtClean="0"/>
              <a:t>a.) </a:t>
            </a:r>
            <a:r>
              <a:rPr lang="hu-HU" sz="2000" dirty="0" err="1" smtClean="0"/>
              <a:t>a</a:t>
            </a:r>
            <a:r>
              <a:rPr lang="hu-HU" sz="2000" dirty="0" smtClean="0"/>
              <a:t> KIBS –</a:t>
            </a:r>
            <a:r>
              <a:rPr lang="hu-HU" sz="2000" dirty="0" err="1" smtClean="0"/>
              <a:t>ek</a:t>
            </a:r>
            <a:r>
              <a:rPr lang="hu-HU" sz="2000" dirty="0" smtClean="0"/>
              <a:t> növekedése, fejlesztése, életciklus kezelése  kapcsán önálló tőketényezőként kell megtervezni, s gondoskodni a megfelelő tudás rendelkezésre állásáról</a:t>
            </a:r>
          </a:p>
          <a:p>
            <a:pPr>
              <a:buClr>
                <a:srgbClr val="0066CC"/>
              </a:buClr>
              <a:buNone/>
            </a:pPr>
            <a:r>
              <a:rPr lang="hu-HU" sz="2000" dirty="0" smtClean="0"/>
              <a:t>b.) ez a hagyományos  tőketényezőkkel (pl. befektetett  eszközök- ingatlanok, gépek berendezések, forgótőke, stb.) szemben hatalmas kihívás, mivel:</a:t>
            </a:r>
          </a:p>
          <a:p>
            <a:pPr indent="-9525">
              <a:buClr>
                <a:srgbClr val="0066CC"/>
              </a:buClr>
              <a:buFont typeface="Wingdings" pitchFamily="2" charset="2"/>
              <a:buChar char="§"/>
            </a:pPr>
            <a:r>
              <a:rPr lang="hu-HU" sz="2000" dirty="0" smtClean="0"/>
              <a:t> a KIBS - </a:t>
            </a:r>
            <a:r>
              <a:rPr lang="hu-HU" sz="2000" dirty="0" err="1" smtClean="0"/>
              <a:t>ek</a:t>
            </a:r>
            <a:r>
              <a:rPr lang="hu-HU" sz="2000" dirty="0" smtClean="0"/>
              <a:t> esetében igen gyakori a „lóugrás” – jellegű hirtelen növekedés,</a:t>
            </a:r>
          </a:p>
          <a:p>
            <a:pPr indent="-9525">
              <a:buClr>
                <a:srgbClr val="0066CC"/>
              </a:buClr>
              <a:buNone/>
            </a:pPr>
            <a:r>
              <a:rPr lang="hu-HU" sz="2000" dirty="0" smtClean="0"/>
              <a:t>                                                 </a:t>
            </a:r>
            <a:r>
              <a:rPr lang="hu-HU" sz="2000" b="1" dirty="0" smtClean="0">
                <a:solidFill>
                  <a:srgbClr val="003399"/>
                </a:solidFill>
              </a:rPr>
              <a:t>MIKÖZBEN </a:t>
            </a:r>
          </a:p>
          <a:p>
            <a:pPr marL="442913" indent="-179388">
              <a:buClr>
                <a:srgbClr val="0066CC"/>
              </a:buClr>
              <a:buFont typeface="Wingdings" pitchFamily="2" charset="2"/>
              <a:buChar char="§"/>
            </a:pPr>
            <a:r>
              <a:rPr lang="hu-HU" sz="2000" dirty="0" smtClean="0"/>
              <a:t> nincsenek olyan – tervezéshez jól használható  - „képletei”, mint pl. a kapacitások növelése kapcsán forgótőke igénytervezésnek;</a:t>
            </a:r>
          </a:p>
          <a:p>
            <a:pPr marL="442913" indent="-179388">
              <a:buClr>
                <a:srgbClr val="0066CC"/>
              </a:buClr>
              <a:buFont typeface="Wingdings" pitchFamily="2" charset="2"/>
              <a:buChar char="§"/>
            </a:pPr>
            <a:r>
              <a:rPr lang="hu-HU" sz="2000" dirty="0" smtClean="0"/>
              <a:t> nem  könnyen „megfogható” dolog;</a:t>
            </a:r>
          </a:p>
          <a:p>
            <a:pPr marL="442913" indent="-179388">
              <a:buClr>
                <a:srgbClr val="0066CC"/>
              </a:buClr>
              <a:buFont typeface="Wingdings" pitchFamily="2" charset="2"/>
              <a:buChar char="§"/>
            </a:pPr>
            <a:r>
              <a:rPr lang="hu-HU" sz="2000" dirty="0" smtClean="0"/>
              <a:t>a hálózati működés, a nyílt innovációs modellekkel együtt „amőba – jellegű”- gyakran változó és változatos alakzatot leíró – működése nehezebben modellezhető;</a:t>
            </a:r>
          </a:p>
          <a:p>
            <a:pPr marL="82550" indent="0">
              <a:buClr>
                <a:srgbClr val="0066CC"/>
              </a:buClr>
              <a:buNone/>
            </a:pPr>
            <a:r>
              <a:rPr lang="hu-HU" sz="2000" dirty="0" smtClean="0"/>
              <a:t>c.) a „termék” és az őt előállító tudásfolyamat  nehezen elkülöníthető egymástól. </a:t>
            </a:r>
          </a:p>
          <a:p>
            <a:pPr marL="442913" indent="-179388">
              <a:buClr>
                <a:srgbClr val="0066CC"/>
              </a:buClr>
              <a:buFont typeface="Wingdings" pitchFamily="2" charset="2"/>
              <a:buChar char="§"/>
            </a:pPr>
            <a:endParaRPr lang="hu-HU" sz="2200" dirty="0" smtClean="0"/>
          </a:p>
          <a:p>
            <a:pPr marL="442913" indent="-179388">
              <a:buClr>
                <a:srgbClr val="0066CC"/>
              </a:buClr>
              <a:buFont typeface="Wingdings" pitchFamily="2" charset="2"/>
              <a:buChar char="§"/>
            </a:pPr>
            <a:endParaRPr lang="hu-HU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19" name="Rectangle 19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47248" cy="316835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  <a:t/>
            </a:r>
            <a:b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</a:br>
            <a: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  <a:t/>
            </a:r>
            <a:b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</a:br>
            <a: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  <a:t/>
            </a:r>
            <a:b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</a:br>
            <a: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  <a:t/>
            </a:r>
            <a:b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</a:br>
            <a: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  <a:t/>
            </a:r>
            <a:b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</a:br>
            <a: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  <a:t/>
            </a:r>
            <a:b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</a:br>
            <a: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  <a:t/>
            </a:r>
            <a:br>
              <a:rPr lang="hu-HU" sz="6600" b="1" i="1" dirty="0" smtClean="0">
                <a:solidFill>
                  <a:srgbClr val="0066CC"/>
                </a:solidFill>
                <a:latin typeface="Monotype Corsiva" pitchFamily="66" charset="0"/>
              </a:rPr>
            </a:br>
            <a:r>
              <a:rPr lang="hu-HU" sz="6600" i="1" dirty="0" smtClean="0">
                <a:solidFill>
                  <a:srgbClr val="0066CC"/>
                </a:solidFill>
                <a:latin typeface="Monotype Corsiva" pitchFamily="66" charset="0"/>
              </a:rPr>
              <a:t>Köszönöm a megtisztelő figyelmet!</a:t>
            </a:r>
            <a:br>
              <a:rPr lang="hu-HU" sz="6600" i="1" dirty="0" smtClean="0">
                <a:solidFill>
                  <a:srgbClr val="0066CC"/>
                </a:solidFill>
                <a:latin typeface="Monotype Corsiva" pitchFamily="66" charset="0"/>
              </a:rPr>
            </a:br>
            <a:r>
              <a:rPr lang="hu-HU" sz="6600" i="1" dirty="0" smtClean="0">
                <a:solidFill>
                  <a:srgbClr val="0066CC"/>
                </a:solidFill>
                <a:latin typeface="Monotype Corsiva" pitchFamily="66" charset="0"/>
              </a:rPr>
              <a:t>Várom kérdéseiket!</a:t>
            </a:r>
          </a:p>
        </p:txBody>
      </p:sp>
      <p:pic>
        <p:nvPicPr>
          <p:cNvPr id="6145" name="Picture 1" descr="C:\Users\Erzsébet\Pictures\Sakk\imagesUKKAQJZ6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03848" y="3933056"/>
            <a:ext cx="2448272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8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0" y="1412776"/>
          <a:ext cx="91440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323528" y="260350"/>
            <a:ext cx="8439472" cy="1008063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solidFill>
                  <a:srgbClr val="003366"/>
                </a:solidFill>
              </a:rPr>
              <a:t>1. Amiről szó lesz….. </a:t>
            </a:r>
            <a:endParaRPr lang="hu-HU" sz="4000" b="1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39974"/>
          </a:xfrm>
        </p:spPr>
        <p:txBody>
          <a:bodyPr/>
          <a:lstStyle/>
          <a:p>
            <a:r>
              <a:rPr lang="hu-HU" sz="3200" b="1" dirty="0" smtClean="0">
                <a:solidFill>
                  <a:srgbClr val="003366"/>
                </a:solidFill>
              </a:rPr>
              <a:t>2.) Mit nevezünk tudásintenzív – és mit tudásigényes vállalatnak </a:t>
            </a:r>
            <a:endParaRPr lang="hu-HU" sz="3200" b="1" dirty="0">
              <a:solidFill>
                <a:srgbClr val="003366"/>
              </a:solidFill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323528" y="1700809"/>
            <a:ext cx="8363272" cy="4623792"/>
          </a:xfrm>
        </p:spPr>
        <p:txBody>
          <a:bodyPr/>
          <a:lstStyle/>
          <a:p>
            <a:pPr>
              <a:buNone/>
            </a:pPr>
            <a:r>
              <a:rPr lang="hu-HU" sz="2400" dirty="0" smtClean="0"/>
              <a:t>2.1. </a:t>
            </a:r>
            <a:r>
              <a:rPr lang="hu-HU" sz="2200" dirty="0" smtClean="0"/>
              <a:t>Tudásintenzív vállalat, intenzív innovációra épülő vállalati stratégiát  folytat. Olyan termékek előállítása,  tevékenységek végzése céljából, amelyek sikerének kulcsa :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/>
              <a:t>szellemi erőforrásainak;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/>
              <a:t>humán tényezőinek köszönhető. </a:t>
            </a:r>
          </a:p>
          <a:p>
            <a:pPr>
              <a:buFontTx/>
              <a:buChar char="-"/>
            </a:pPr>
            <a:endParaRPr lang="hu-HU" sz="2200" dirty="0" smtClean="0"/>
          </a:p>
          <a:p>
            <a:pPr>
              <a:buNone/>
            </a:pPr>
            <a:r>
              <a:rPr lang="hu-HU" sz="2400" dirty="0" smtClean="0"/>
              <a:t>2.2. </a:t>
            </a:r>
            <a:r>
              <a:rPr lang="hu-HU" sz="2200" dirty="0" smtClean="0"/>
              <a:t>A tudásintenzív vállalatok halmazán belül helyezkednek el. Tudásigényes szolgáltató vállalatok, amelyek más cégek számára nyújtanak magas szellemi hozzáadott értékkel bíró szolgáltatásokat. </a:t>
            </a:r>
            <a:endParaRPr lang="hu-HU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91902"/>
          </a:xfrm>
        </p:spPr>
        <p:txBody>
          <a:bodyPr/>
          <a:lstStyle/>
          <a:p>
            <a:r>
              <a:rPr lang="hu-HU" sz="3600" b="1" dirty="0" smtClean="0"/>
              <a:t>2.3. Egymáshoz való viszonyuk </a:t>
            </a:r>
            <a:endParaRPr lang="hu-HU" sz="3600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683568" y="1340768"/>
          <a:ext cx="8280920" cy="518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/>
          <a:lstStyle/>
          <a:p>
            <a:r>
              <a:rPr lang="hu-HU" sz="3600" b="1" dirty="0" smtClean="0"/>
              <a:t>2.4. Főbb jellemzőik</a:t>
            </a:r>
            <a:endParaRPr lang="hu-HU" sz="3600" b="1" dirty="0"/>
          </a:p>
        </p:txBody>
      </p:sp>
      <p:sp>
        <p:nvSpPr>
          <p:cNvPr id="6" name="Szöveg helye 5"/>
          <p:cNvSpPr>
            <a:spLocks noGrp="1"/>
          </p:cNvSpPr>
          <p:nvPr>
            <p:ph type="body" idx="1"/>
          </p:nvPr>
        </p:nvSpPr>
        <p:spPr>
          <a:xfrm>
            <a:off x="179512" y="1855248"/>
            <a:ext cx="4176464" cy="781664"/>
          </a:xfrm>
          <a:ln w="38100">
            <a:solidFill>
              <a:srgbClr val="000099"/>
            </a:solidFill>
          </a:ln>
        </p:spPr>
        <p:txBody>
          <a:bodyPr/>
          <a:lstStyle/>
          <a:p>
            <a:r>
              <a:rPr lang="hu-HU" sz="1800" dirty="0" smtClean="0"/>
              <a:t> Tudásintenzív vállalatok  értékteremtése:</a:t>
            </a:r>
            <a:endParaRPr lang="hu-HU" sz="1800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half" idx="3"/>
          </p:nvPr>
        </p:nvSpPr>
        <p:spPr>
          <a:xfrm>
            <a:off x="4499992" y="1859757"/>
            <a:ext cx="4320480" cy="777155"/>
          </a:xfrm>
          <a:ln w="38100">
            <a:solidFill>
              <a:srgbClr val="000099"/>
            </a:solidFill>
          </a:ln>
        </p:spPr>
        <p:txBody>
          <a:bodyPr/>
          <a:lstStyle/>
          <a:p>
            <a:r>
              <a:rPr lang="hu-HU" sz="1800" dirty="0" smtClean="0"/>
              <a:t>Tudásigényes szolgáltató vállalatok értékteremtése:</a:t>
            </a:r>
            <a:endParaRPr lang="hu-HU" sz="1800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179512" y="2636912"/>
            <a:ext cx="4176464" cy="4032448"/>
          </a:xfrm>
          <a:ln w="25400">
            <a:solidFill>
              <a:srgbClr val="000099"/>
            </a:solidFill>
          </a:ln>
        </p:spPr>
        <p:txBody>
          <a:bodyPr/>
          <a:lstStyle/>
          <a:p>
            <a:pPr lvl="0"/>
            <a:r>
              <a:rPr lang="hu-HU" sz="1800" dirty="0" smtClean="0"/>
              <a:t>alapvetően immateriális erőforrásokon alapul,</a:t>
            </a:r>
          </a:p>
          <a:p>
            <a:pPr lvl="0">
              <a:buNone/>
            </a:pPr>
            <a:endParaRPr lang="hu-HU" sz="1800" dirty="0" smtClean="0"/>
          </a:p>
          <a:p>
            <a:pPr lvl="0"/>
            <a:r>
              <a:rPr lang="hu-HU" sz="1800" dirty="0" smtClean="0"/>
              <a:t>ezen folyamataik során leginkább felhatalmazott specialistákat alkalmaznak,</a:t>
            </a:r>
          </a:p>
          <a:p>
            <a:pPr lvl="0"/>
            <a:endParaRPr lang="hu-HU" sz="1800" dirty="0" smtClean="0"/>
          </a:p>
          <a:p>
            <a:pPr lvl="0"/>
            <a:r>
              <a:rPr lang="hu-HU" sz="1800" dirty="0" smtClean="0"/>
              <a:t>akik saját tudásukat és egyéb erőforrásokat konvertálnak át szellemi eszközökké,</a:t>
            </a:r>
          </a:p>
          <a:p>
            <a:pPr lvl="0"/>
            <a:endParaRPr lang="hu-HU" sz="1800" dirty="0" smtClean="0"/>
          </a:p>
          <a:p>
            <a:pPr lvl="0"/>
            <a:r>
              <a:rPr lang="hu-HU" sz="1800" dirty="0" smtClean="0"/>
              <a:t>a gyorsan változó versenykörnyezetben.</a:t>
            </a:r>
          </a:p>
          <a:p>
            <a:pPr>
              <a:buNone/>
            </a:pPr>
            <a:r>
              <a:rPr lang="hu-HU" dirty="0" smtClean="0"/>
              <a:t> </a:t>
            </a:r>
          </a:p>
          <a:p>
            <a:pPr lvl="0"/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4"/>
          </p:nvPr>
        </p:nvSpPr>
        <p:spPr>
          <a:xfrm>
            <a:off x="4499992" y="2636912"/>
            <a:ext cx="4320479" cy="4032448"/>
          </a:xfrm>
          <a:ln w="25400">
            <a:solidFill>
              <a:srgbClr val="000099"/>
            </a:solidFill>
          </a:ln>
        </p:spPr>
        <p:txBody>
          <a:bodyPr/>
          <a:lstStyle/>
          <a:p>
            <a:pPr lvl="0"/>
            <a:r>
              <a:rPr lang="hu-HU" sz="1700" dirty="0" smtClean="0"/>
              <a:t>termékeik és szolgáltatásaik magas tudásszintet követelnek;</a:t>
            </a:r>
          </a:p>
          <a:p>
            <a:pPr lvl="0"/>
            <a:r>
              <a:rPr lang="hu-HU" sz="1700" dirty="0" smtClean="0"/>
              <a:t>speciális technológiai- vagy</a:t>
            </a:r>
          </a:p>
          <a:p>
            <a:r>
              <a:rPr lang="hu-HU" sz="1700" dirty="0" smtClean="0"/>
              <a:t>tudományterületekhez kötődő szaktudás - magasan kvalifikált munkatársak;</a:t>
            </a:r>
          </a:p>
          <a:p>
            <a:pPr lvl="0"/>
            <a:r>
              <a:rPr lang="hu-HU" sz="1700" dirty="0" smtClean="0"/>
              <a:t>Tevékenységük célja a tudás létrehozása, felhalmozása és terjesztése;</a:t>
            </a:r>
          </a:p>
          <a:p>
            <a:pPr lvl="0"/>
            <a:r>
              <a:rPr lang="hu-HU" sz="1700" dirty="0" smtClean="0"/>
              <a:t>a külső tudásforrásokat folyamatos beintegrálják innovációs folyamataikba,</a:t>
            </a:r>
          </a:p>
          <a:p>
            <a:r>
              <a:rPr lang="hu-HU" sz="1700" dirty="0" smtClean="0"/>
              <a:t>a vevőik is aktív részesei az innovációinak;</a:t>
            </a:r>
          </a:p>
          <a:p>
            <a:pPr lvl="0"/>
            <a:r>
              <a:rPr lang="hu-HU" sz="1700" dirty="0" smtClean="0"/>
              <a:t>szolgáltatásai alig </a:t>
            </a:r>
            <a:r>
              <a:rPr lang="hu-HU" sz="1800" dirty="0" smtClean="0"/>
              <a:t>standardizálhatók </a:t>
            </a:r>
            <a:r>
              <a:rPr lang="hu-HU" sz="1700" dirty="0" smtClean="0"/>
              <a:t>.</a:t>
            </a:r>
          </a:p>
          <a:p>
            <a:endParaRPr lang="hu-HU" sz="1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000"/>
                            </p:stCondLst>
                            <p:childTnLst>
                              <p:par>
                                <p:cTn id="4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000"/>
                            </p:stCondLst>
                            <p:childTnLst>
                              <p:par>
                                <p:cTn id="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000"/>
                            </p:stCondLst>
                            <p:childTnLst>
                              <p:par>
                                <p:cTn id="5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3000"/>
                            </p:stCondLst>
                            <p:childTnLst>
                              <p:par>
                                <p:cTn id="6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4000"/>
                            </p:stCondLst>
                            <p:childTnLst>
                              <p:par>
                                <p:cTn id="6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0"/>
                            </p:stCondLst>
                            <p:childTnLst>
                              <p:par>
                                <p:cTn id="7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6000"/>
                            </p:stCondLst>
                            <p:childTnLst>
                              <p:par>
                                <p:cTn id="7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7000"/>
                            </p:stCondLst>
                            <p:childTnLst>
                              <p:par>
                                <p:cTn id="7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8000"/>
                            </p:stCondLst>
                            <p:childTnLst>
                              <p:par>
                                <p:cTn id="8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 animBg="1"/>
      <p:bldP spid="7" grpId="0" build="p" animBg="1"/>
      <p:bldP spid="4" grpId="0" build="p" animBg="1"/>
      <p:bldP spid="8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000" b="1" dirty="0" smtClean="0"/>
              <a:t>3. Tudásigényes szolgáltatató cégek  hazai kutatása –  tanácsadói módszertani fejlesztése</a:t>
            </a:r>
            <a:endParaRPr lang="hu-HU" sz="3000" b="1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>
          <a:xfrm>
            <a:off x="0" y="1920085"/>
            <a:ext cx="3779912" cy="4749275"/>
          </a:xfrm>
          <a:ln w="25400">
            <a:solidFill>
              <a:srgbClr val="003399"/>
            </a:solidFill>
          </a:ln>
        </p:spPr>
        <p:txBody>
          <a:bodyPr/>
          <a:lstStyle/>
          <a:p>
            <a:pPr>
              <a:buNone/>
            </a:pPr>
            <a:r>
              <a:rPr lang="hu-HU" sz="2300" dirty="0" smtClean="0"/>
              <a:t>Jelenleg még kevés a hazai kutatatás.  </a:t>
            </a:r>
          </a:p>
          <a:p>
            <a:pPr>
              <a:buNone/>
            </a:pPr>
            <a:r>
              <a:rPr lang="hu-HU" sz="2300" b="1" dirty="0" smtClean="0">
                <a:solidFill>
                  <a:srgbClr val="003399"/>
                </a:solidFill>
              </a:rPr>
              <a:t>Néhány kiemelkedő:</a:t>
            </a:r>
          </a:p>
          <a:p>
            <a:r>
              <a:rPr lang="hu-HU" sz="2300" dirty="0" smtClean="0"/>
              <a:t>PTE: Farkas Ferenc – Dobrai Katalin; </a:t>
            </a:r>
          </a:p>
          <a:p>
            <a:r>
              <a:rPr lang="hu-HU" sz="2300" dirty="0" smtClean="0"/>
              <a:t>SZTE: Vilmányi Márton, Lengyel Imre, </a:t>
            </a:r>
            <a:r>
              <a:rPr lang="hu-HU" sz="2300" dirty="0" err="1" smtClean="0"/>
              <a:t>Bajmócy</a:t>
            </a:r>
            <a:r>
              <a:rPr lang="hu-HU" sz="2300" dirty="0" smtClean="0"/>
              <a:t> Zoltán </a:t>
            </a:r>
          </a:p>
          <a:p>
            <a:r>
              <a:rPr lang="hu-HU" sz="2300" dirty="0" smtClean="0"/>
              <a:t>CE: Boda György, Stocker Miklós, </a:t>
            </a:r>
          </a:p>
          <a:p>
            <a:r>
              <a:rPr lang="hu-HU" sz="2300" dirty="0" smtClean="0"/>
              <a:t>és még néhány kisebb kutatás. </a:t>
            </a:r>
            <a:endParaRPr lang="hu-HU" sz="2300" dirty="0"/>
          </a:p>
        </p:txBody>
      </p:sp>
      <p:sp>
        <p:nvSpPr>
          <p:cNvPr id="6" name="Tartalom helye 5"/>
          <p:cNvSpPr>
            <a:spLocks noGrp="1"/>
          </p:cNvSpPr>
          <p:nvPr>
            <p:ph sz="half" idx="2"/>
          </p:nvPr>
        </p:nvSpPr>
        <p:spPr>
          <a:xfrm>
            <a:off x="3923928" y="1916832"/>
            <a:ext cx="5040560" cy="4752528"/>
          </a:xfrm>
          <a:ln w="25400">
            <a:solidFill>
              <a:srgbClr val="003399"/>
            </a:solidFill>
          </a:ln>
        </p:spPr>
        <p:txBody>
          <a:bodyPr/>
          <a:lstStyle/>
          <a:p>
            <a:pPr marL="82550" indent="-82550">
              <a:buNone/>
            </a:pPr>
            <a:r>
              <a:rPr lang="hu-HU" sz="2000" dirty="0" smtClean="0"/>
              <a:t>   </a:t>
            </a:r>
            <a:r>
              <a:rPr lang="hu-HU" sz="1700" b="1" dirty="0" smtClean="0">
                <a:solidFill>
                  <a:srgbClr val="003399"/>
                </a:solidFill>
              </a:rPr>
              <a:t>A BKF TM Műhelyének e 1,5 éve folyó kutatása –  akciókutatásra, esetfeldolgozásra  épül</a:t>
            </a:r>
            <a:r>
              <a:rPr lang="hu-HU" sz="1700" dirty="0" smtClean="0"/>
              <a:t>.</a:t>
            </a:r>
          </a:p>
          <a:p>
            <a:r>
              <a:rPr lang="hu-HU" sz="1800" dirty="0" smtClean="0"/>
              <a:t> </a:t>
            </a:r>
            <a:r>
              <a:rPr lang="hu-HU" sz="1600" dirty="0" smtClean="0"/>
              <a:t>(résztvevői: Noszkay Erzsébet,  Gulyás Roland</a:t>
            </a:r>
            <a:r>
              <a:rPr lang="hu-HU" sz="1600" smtClean="0"/>
              <a:t>, </a:t>
            </a:r>
            <a:r>
              <a:rPr lang="hu-HU" sz="1600" smtClean="0"/>
              <a:t>Makó Szabolcs, Gyulay </a:t>
            </a:r>
            <a:r>
              <a:rPr lang="hu-HU" sz="1600" dirty="0" smtClean="0"/>
              <a:t>Tibor (Poziteam  Kft) </a:t>
            </a:r>
            <a:r>
              <a:rPr lang="hu-HU" sz="1600" smtClean="0"/>
              <a:t>, </a:t>
            </a:r>
            <a:r>
              <a:rPr lang="hu-HU" sz="1600" smtClean="0"/>
              <a:t>Tessényi </a:t>
            </a:r>
            <a:r>
              <a:rPr lang="hu-HU" sz="1600" dirty="0" smtClean="0"/>
              <a:t>Tila és   Uhlyarik Péter (Connected-business Kft.)</a:t>
            </a:r>
          </a:p>
          <a:p>
            <a:r>
              <a:rPr lang="hu-HU" sz="1600" dirty="0" smtClean="0"/>
              <a:t> </a:t>
            </a:r>
            <a:r>
              <a:rPr lang="hu-HU" sz="1800" b="1" dirty="0" smtClean="0">
                <a:solidFill>
                  <a:srgbClr val="003399"/>
                </a:solidFill>
              </a:rPr>
              <a:t>Esetfeldolgozások:</a:t>
            </a:r>
            <a:r>
              <a:rPr lang="hu-HU" sz="1800" dirty="0" smtClean="0"/>
              <a:t> </a:t>
            </a:r>
            <a:r>
              <a:rPr lang="hu-HU" sz="1800" b="1" dirty="0" smtClean="0">
                <a:solidFill>
                  <a:srgbClr val="003399"/>
                </a:solidFill>
              </a:rPr>
              <a:t>7 cég </a:t>
            </a:r>
          </a:p>
          <a:p>
            <a:pPr marL="82550" indent="-82550">
              <a:buNone/>
            </a:pPr>
            <a:r>
              <a:rPr lang="hu-HU" sz="1800" dirty="0" smtClean="0"/>
              <a:t>(1 db. Villamoshálózatok tervezői iroda, </a:t>
            </a:r>
          </a:p>
          <a:p>
            <a:pPr marL="82550" indent="-82550">
              <a:buNone/>
            </a:pPr>
            <a:r>
              <a:rPr lang="hu-HU" sz="1800" dirty="0" smtClean="0"/>
              <a:t>1 db. építéstervezői  iroda, 3 db. tanácsadó cég,  </a:t>
            </a:r>
          </a:p>
          <a:p>
            <a:pPr marL="82550" indent="-82550">
              <a:buNone/>
            </a:pPr>
            <a:r>
              <a:rPr lang="hu-HU" sz="1800" dirty="0" smtClean="0"/>
              <a:t>1 db. tartalomszolgáltató cég,  </a:t>
            </a:r>
          </a:p>
          <a:p>
            <a:pPr marL="82550" indent="-82550">
              <a:buNone/>
            </a:pPr>
            <a:r>
              <a:rPr lang="hu-HU" sz="1800" dirty="0" smtClean="0"/>
              <a:t>1 db. térinformatikai szolgáltató cég.)</a:t>
            </a:r>
          </a:p>
          <a:p>
            <a:pPr marL="82550" indent="-82550">
              <a:buNone/>
            </a:pPr>
            <a:r>
              <a:rPr lang="hu-HU" sz="1800" b="1" dirty="0" smtClean="0">
                <a:solidFill>
                  <a:srgbClr val="003399"/>
                </a:solidFill>
              </a:rPr>
              <a:t>Akciókutatás:  3  szervezet</a:t>
            </a:r>
          </a:p>
          <a:p>
            <a:pPr marL="82550" indent="-82550">
              <a:buNone/>
            </a:pPr>
            <a:r>
              <a:rPr lang="hu-HU" sz="1800" dirty="0" smtClean="0"/>
              <a:t>1 db. gyors növekedési igényű multi  komplex informatikai szolgáltató vállalat;</a:t>
            </a:r>
          </a:p>
          <a:p>
            <a:pPr marL="82550" indent="-82550">
              <a:buNone/>
            </a:pPr>
            <a:r>
              <a:rPr lang="hu-HU" sz="1800" dirty="0" smtClean="0"/>
              <a:t>1 db. informatikai alkalmazásfejlesztő KV </a:t>
            </a:r>
          </a:p>
          <a:p>
            <a:pPr marL="82550" indent="-82550">
              <a:buNone/>
            </a:pPr>
            <a:r>
              <a:rPr lang="hu-HU" sz="1800" dirty="0" smtClean="0"/>
              <a:t>1 db. felsőoktatási egység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5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5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5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500"/>
                            </p:stCondLst>
                            <p:childTnLst>
                              <p:par>
                                <p:cTn id="7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15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2500"/>
                            </p:stCondLst>
                            <p:childTnLst>
                              <p:par>
                                <p:cTn id="8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3500"/>
                            </p:stCondLst>
                            <p:childTnLst>
                              <p:par>
                                <p:cTn id="9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4500"/>
                            </p:stCondLst>
                            <p:childTnLst>
                              <p:par>
                                <p:cTn id="9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 build="p" animBg="1"/>
      <p:bldP spid="6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179512" y="476672"/>
            <a:ext cx="8568952" cy="1008112"/>
          </a:xfrm>
        </p:spPr>
        <p:txBody>
          <a:bodyPr/>
          <a:lstStyle/>
          <a:p>
            <a:r>
              <a:rPr lang="hu-HU" sz="3500" b="1" dirty="0" smtClean="0"/>
              <a:t>4</a:t>
            </a:r>
            <a:r>
              <a:rPr lang="hu-HU" sz="3200" b="1" dirty="0" smtClean="0"/>
              <a:t>. Kutatási tapasztalataink szerint a KIB- </a:t>
            </a:r>
            <a:r>
              <a:rPr lang="hu-HU" sz="3200" b="1" dirty="0" err="1" smtClean="0"/>
              <a:t>ek</a:t>
            </a:r>
            <a:r>
              <a:rPr lang="hu-HU" sz="3200" b="1" dirty="0" smtClean="0"/>
              <a:t> működtetésének célszerű módszertani elemei (A)</a:t>
            </a:r>
            <a:endParaRPr lang="hu-HU" sz="3200" b="1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323528" y="1484784"/>
            <a:ext cx="8363272" cy="518457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hu-HU" sz="2200" b="1" dirty="0" smtClean="0">
                <a:solidFill>
                  <a:srgbClr val="003399"/>
                </a:solidFill>
              </a:rPr>
              <a:t>Célszerű megközelítés: „szendvics” – módszer!</a:t>
            </a:r>
          </a:p>
          <a:p>
            <a:pPr indent="-9525">
              <a:spcBef>
                <a:spcPts val="0"/>
              </a:spcBef>
              <a:buNone/>
            </a:pPr>
            <a:r>
              <a:rPr lang="hu-HU" sz="2200" dirty="0" smtClean="0"/>
              <a:t>Miért? Mert a felső vezetés felülről, míg  a szervezeti résztvevők alulról segítik a működtetés „teljességét”! </a:t>
            </a:r>
          </a:p>
          <a:p>
            <a:pPr indent="-9525">
              <a:spcBef>
                <a:spcPts val="0"/>
              </a:spcBef>
              <a:buNone/>
            </a:pPr>
            <a:r>
              <a:rPr lang="hu-HU" sz="2200" b="1" dirty="0" smtClean="0">
                <a:solidFill>
                  <a:srgbClr val="003399"/>
                </a:solidFill>
              </a:rPr>
              <a:t>Lépései:</a:t>
            </a:r>
          </a:p>
          <a:p>
            <a:pPr indent="-9525">
              <a:spcBef>
                <a:spcPts val="0"/>
              </a:spcBef>
              <a:buNone/>
            </a:pPr>
            <a:endParaRPr lang="hu-HU" sz="2200" dirty="0" smtClean="0"/>
          </a:p>
          <a:p>
            <a:pPr>
              <a:buNone/>
            </a:pPr>
            <a:endParaRPr lang="hu-HU" dirty="0">
              <a:solidFill>
                <a:srgbClr val="003399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79512" y="1484784"/>
            <a:ext cx="896448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3888" lvl="0" indent="-433388">
              <a:spcBef>
                <a:spcPts val="600"/>
              </a:spcBef>
              <a:tabLst>
                <a:tab pos="180975" algn="l"/>
              </a:tabLst>
            </a:pPr>
            <a:endParaRPr lang="hu-HU" sz="2000" dirty="0" smtClean="0">
              <a:latin typeface="+mn-lt"/>
            </a:endParaRPr>
          </a:p>
          <a:p>
            <a:pPr marL="623888" lvl="0" indent="-433388">
              <a:spcBef>
                <a:spcPts val="600"/>
              </a:spcBef>
              <a:tabLst>
                <a:tab pos="180975" algn="l"/>
              </a:tabLst>
            </a:pPr>
            <a:endParaRPr lang="hu-HU" sz="2200" dirty="0" smtClean="0">
              <a:latin typeface="+mn-lt"/>
            </a:endParaRPr>
          </a:p>
          <a:p>
            <a:pPr marL="623888" lvl="0" indent="-433388">
              <a:spcBef>
                <a:spcPts val="600"/>
              </a:spcBef>
              <a:tabLst>
                <a:tab pos="180975" algn="l"/>
              </a:tabLst>
            </a:pPr>
            <a:endParaRPr lang="hu-HU" sz="2200" dirty="0" smtClean="0">
              <a:latin typeface="+mn-lt"/>
            </a:endParaRPr>
          </a:p>
          <a:p>
            <a:pPr marL="623888" lvl="0" indent="-433388">
              <a:spcBef>
                <a:spcPts val="600"/>
              </a:spcBef>
              <a:tabLst>
                <a:tab pos="180975" algn="l"/>
              </a:tabLst>
            </a:pPr>
            <a:endParaRPr lang="hu-HU" sz="2200" dirty="0" smtClean="0">
              <a:latin typeface="+mn-lt"/>
            </a:endParaRPr>
          </a:p>
          <a:p>
            <a:pPr marL="623888" lvl="0" indent="-433388">
              <a:spcBef>
                <a:spcPts val="600"/>
              </a:spcBef>
              <a:tabLst>
                <a:tab pos="180975" algn="l"/>
              </a:tabLst>
            </a:pPr>
            <a:r>
              <a:rPr lang="hu-HU" sz="2200" dirty="0" smtClean="0">
                <a:latin typeface="+mn-lt"/>
              </a:rPr>
              <a:t>4.1. </a:t>
            </a:r>
            <a:r>
              <a:rPr lang="hu-HU" sz="2200" b="1" i="1" dirty="0" smtClean="0">
                <a:solidFill>
                  <a:srgbClr val="003399"/>
                </a:solidFill>
                <a:latin typeface="+mn-lt"/>
              </a:rPr>
              <a:t>Tájékozódás és annak alapján támogatás</a:t>
            </a:r>
            <a:r>
              <a:rPr lang="hu-HU" sz="2200" b="1" dirty="0" smtClean="0">
                <a:solidFill>
                  <a:srgbClr val="003399"/>
                </a:solidFill>
                <a:latin typeface="+mn-lt"/>
              </a:rPr>
              <a:t> </a:t>
            </a:r>
            <a:r>
              <a:rPr lang="hu-HU" sz="2200" dirty="0" smtClean="0">
                <a:latin typeface="+mn-lt"/>
                <a:ea typeface="Times New Roman" pitchFamily="18" charset="0"/>
                <a:cs typeface="Arial" pitchFamily="34" charset="0"/>
              </a:rPr>
              <a:t>a TUDÁS, a tudás megosztásának és a hasznosítás kultúrájának megerősítésében (az elsődleges cél a „kapillárisok” kitapogatása);</a:t>
            </a:r>
          </a:p>
          <a:p>
            <a:pPr lvl="0" indent="190500">
              <a:spcBef>
                <a:spcPts val="600"/>
              </a:spcBef>
              <a:tabLst>
                <a:tab pos="180975" algn="l"/>
              </a:tabLst>
            </a:pPr>
            <a:r>
              <a:rPr lang="hu-HU" sz="2200" i="1" dirty="0" smtClean="0">
                <a:solidFill>
                  <a:srgbClr val="003399"/>
                </a:solidFill>
                <a:latin typeface="+mn-lt"/>
                <a:cs typeface="Arial" pitchFamily="34" charset="0"/>
              </a:rPr>
              <a:t>A kapillárisok működésének kritikus meghatározó tényezői:</a:t>
            </a:r>
          </a:p>
          <a:p>
            <a:pPr marL="539750" lvl="0" indent="-360363">
              <a:buClr>
                <a:srgbClr val="0099FF"/>
              </a:buClr>
              <a:buFont typeface="Wingdings" pitchFamily="2" charset="2"/>
              <a:buChar char="§"/>
            </a:pPr>
            <a:r>
              <a:rPr lang="hu-HU" sz="2200" dirty="0" smtClean="0">
                <a:latin typeface="+mn-lt"/>
              </a:rPr>
              <a:t>Versengés  - versus együttműködés</a:t>
            </a:r>
          </a:p>
          <a:p>
            <a:pPr marL="539750" lvl="0" indent="-360363">
              <a:buClr>
                <a:srgbClr val="0099FF"/>
              </a:buClr>
              <a:buFont typeface="Wingdings" pitchFamily="2" charset="2"/>
              <a:buChar char="§"/>
            </a:pPr>
            <a:r>
              <a:rPr lang="hu-HU" sz="2200" dirty="0" smtClean="0">
                <a:latin typeface="+mn-lt"/>
              </a:rPr>
              <a:t>Tudás-visszatartás</a:t>
            </a:r>
          </a:p>
          <a:p>
            <a:pPr marL="539750" lvl="0" indent="-360363">
              <a:buClr>
                <a:srgbClr val="0099FF"/>
              </a:buClr>
              <a:buFont typeface="Wingdings" pitchFamily="2" charset="2"/>
              <a:buChar char="§"/>
            </a:pPr>
            <a:r>
              <a:rPr lang="hu-HU" sz="2200" dirty="0" smtClean="0">
                <a:latin typeface="+mn-lt"/>
              </a:rPr>
              <a:t>Tapasztalat-felhasználás</a:t>
            </a:r>
          </a:p>
          <a:p>
            <a:pPr marL="539750" lvl="0" indent="-360363">
              <a:buClr>
                <a:srgbClr val="0099FF"/>
              </a:buClr>
              <a:buFont typeface="Wingdings" pitchFamily="2" charset="2"/>
              <a:buChar char="§"/>
            </a:pPr>
            <a:r>
              <a:rPr lang="hu-HU" sz="2200" dirty="0" smtClean="0">
                <a:latin typeface="+mn-lt"/>
              </a:rPr>
              <a:t>Tudás értékelése</a:t>
            </a:r>
          </a:p>
          <a:p>
            <a:pPr marL="539750" lvl="0" indent="-360363">
              <a:buClr>
                <a:srgbClr val="0099FF"/>
              </a:buClr>
              <a:buFont typeface="Wingdings" pitchFamily="2" charset="2"/>
              <a:buChar char="§"/>
            </a:pPr>
            <a:r>
              <a:rPr lang="hu-HU" sz="2200" dirty="0" smtClean="0">
                <a:latin typeface="+mn-lt"/>
              </a:rPr>
              <a:t>Motiváció</a:t>
            </a:r>
          </a:p>
          <a:p>
            <a:pPr marL="539750" lvl="0" indent="-360363">
              <a:buClr>
                <a:srgbClr val="0099FF"/>
              </a:buClr>
              <a:buFont typeface="Wingdings" pitchFamily="2" charset="2"/>
              <a:buChar char="§"/>
            </a:pPr>
            <a:r>
              <a:rPr lang="hu-HU" sz="2200" dirty="0" smtClean="0">
                <a:latin typeface="+mn-lt"/>
              </a:rPr>
              <a:t>Best </a:t>
            </a:r>
            <a:r>
              <a:rPr lang="hu-HU" sz="2200" dirty="0" err="1" smtClean="0">
                <a:latin typeface="+mn-lt"/>
              </a:rPr>
              <a:t>practice</a:t>
            </a:r>
            <a:r>
              <a:rPr lang="hu-HU" sz="2200" dirty="0" smtClean="0">
                <a:latin typeface="+mn-lt"/>
              </a:rPr>
              <a:t> átvétele</a:t>
            </a:r>
          </a:p>
          <a:p>
            <a:pPr lvl="0" indent="190500">
              <a:spcBef>
                <a:spcPts val="600"/>
              </a:spcBef>
              <a:tabLst>
                <a:tab pos="180975" algn="l"/>
              </a:tabLst>
            </a:pPr>
            <a:endParaRPr lang="hu-HU" sz="2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000"/>
                            </p:stCondLst>
                            <p:childTnLst>
                              <p:par>
                                <p:cTn id="4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1000"/>
                            </p:stCondLst>
                            <p:childTnLst>
                              <p:par>
                                <p:cTn id="5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6"/>
          <p:cNvSpPr>
            <a:spLocks noGrp="1"/>
          </p:cNvSpPr>
          <p:nvPr>
            <p:ph type="title"/>
          </p:nvPr>
        </p:nvSpPr>
        <p:spPr>
          <a:xfrm>
            <a:off x="251520" y="704850"/>
            <a:ext cx="8435280" cy="1143000"/>
          </a:xfrm>
        </p:spPr>
        <p:txBody>
          <a:bodyPr/>
          <a:lstStyle/>
          <a:p>
            <a:r>
              <a:rPr lang="hu-HU" sz="3500" b="1" dirty="0" smtClean="0"/>
              <a:t>4</a:t>
            </a:r>
            <a:r>
              <a:rPr lang="hu-HU" sz="3200" b="1" dirty="0" smtClean="0"/>
              <a:t>. Kutatási tapasztalataink szerint a KIB- </a:t>
            </a:r>
            <a:r>
              <a:rPr lang="hu-HU" sz="3200" b="1" dirty="0" err="1" smtClean="0"/>
              <a:t>ek</a:t>
            </a:r>
            <a:r>
              <a:rPr lang="hu-HU" sz="3200" b="1" dirty="0" smtClean="0"/>
              <a:t> működtetésének célszerű módszertani elemei (B)</a:t>
            </a:r>
            <a:endParaRPr lang="hu-HU" sz="3200" b="1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323528" y="1935163"/>
            <a:ext cx="8363272" cy="4734197"/>
          </a:xfrm>
        </p:spPr>
        <p:txBody>
          <a:bodyPr>
            <a:normAutofit fontScale="25000" lnSpcReduction="20000"/>
          </a:bodyPr>
          <a:lstStyle/>
          <a:p>
            <a:pPr lvl="0" indent="-93663">
              <a:spcBef>
                <a:spcPts val="600"/>
              </a:spcBef>
              <a:buNone/>
              <a:tabLst>
                <a:tab pos="180975" algn="l"/>
              </a:tabLst>
            </a:pPr>
            <a:r>
              <a:rPr lang="hu-HU" sz="7200" dirty="0" smtClean="0">
                <a:latin typeface="+mn-lt"/>
                <a:ea typeface="Times New Roman" pitchFamily="18" charset="0"/>
                <a:cs typeface="Arial" pitchFamily="34" charset="0"/>
              </a:rPr>
              <a:t>4.2. </a:t>
            </a:r>
            <a:r>
              <a:rPr lang="hu-HU" sz="7200" b="1" i="1" dirty="0" smtClean="0">
                <a:solidFill>
                  <a:srgbClr val="003399"/>
                </a:solidFill>
                <a:latin typeface="+mn-lt"/>
                <a:ea typeface="Times New Roman" pitchFamily="18" charset="0"/>
                <a:cs typeface="Arial" pitchFamily="34" charset="0"/>
              </a:rPr>
              <a:t>Gondoskodás</a:t>
            </a:r>
            <a:r>
              <a:rPr lang="hu-HU" sz="7200" dirty="0" smtClean="0">
                <a:solidFill>
                  <a:srgbClr val="003399"/>
                </a:solidFill>
                <a:latin typeface="+mn-lt"/>
                <a:ea typeface="Times New Roman" pitchFamily="18" charset="0"/>
                <a:cs typeface="Arial" pitchFamily="34" charset="0"/>
              </a:rPr>
              <a:t>:</a:t>
            </a:r>
            <a:endParaRPr lang="hu-HU" sz="7200" dirty="0" smtClean="0">
              <a:solidFill>
                <a:srgbClr val="003399"/>
              </a:solidFill>
              <a:latin typeface="+mn-lt"/>
              <a:cs typeface="Arial" pitchFamily="34" charset="0"/>
            </a:endParaRPr>
          </a:p>
          <a:p>
            <a:pPr marL="623888" lvl="0" indent="-433388" eaLnBrk="0" hangingPunct="0">
              <a:spcBef>
                <a:spcPts val="600"/>
              </a:spcBef>
              <a:buClr>
                <a:srgbClr val="0066CC"/>
              </a:buClr>
              <a:buFont typeface="Wingdings" pitchFamily="2" charset="2"/>
              <a:buChar char="Ø"/>
              <a:tabLst>
                <a:tab pos="180975" algn="l"/>
                <a:tab pos="623888" algn="l"/>
              </a:tabLst>
            </a:pPr>
            <a:r>
              <a:rPr lang="hu-HU" sz="7200" dirty="0" smtClean="0">
                <a:latin typeface="+mn-lt"/>
                <a:ea typeface="Times New Roman" pitchFamily="18" charset="0"/>
                <a:cs typeface="Arial" pitchFamily="34" charset="0"/>
              </a:rPr>
              <a:t> a külső – belső hálózatépítés lehetőségéről – nyitott innovációs modell működtetése érdekében;</a:t>
            </a:r>
            <a:endParaRPr lang="hu-HU" sz="7200" dirty="0" smtClean="0">
              <a:latin typeface="+mn-lt"/>
              <a:cs typeface="Arial" pitchFamily="34" charset="0"/>
            </a:endParaRPr>
          </a:p>
          <a:p>
            <a:pPr marL="623888" lvl="0" indent="-433388" eaLnBrk="0" hangingPunct="0">
              <a:spcBef>
                <a:spcPts val="600"/>
              </a:spcBef>
              <a:buClr>
                <a:srgbClr val="0066CC"/>
              </a:buClr>
              <a:buFont typeface="Wingdings" pitchFamily="2" charset="2"/>
              <a:buChar char="Ø"/>
              <a:tabLst>
                <a:tab pos="180975" algn="l"/>
              </a:tabLst>
            </a:pPr>
            <a:r>
              <a:rPr lang="hu-HU" sz="7200" dirty="0" smtClean="0">
                <a:latin typeface="+mn-lt"/>
                <a:ea typeface="Times New Roman" pitchFamily="18" charset="0"/>
                <a:cs typeface="Arial" pitchFamily="34" charset="0"/>
              </a:rPr>
              <a:t> megfelelő informatikai technológiákról;</a:t>
            </a:r>
          </a:p>
          <a:p>
            <a:pPr marL="623888" lvl="0" indent="-433388" eaLnBrk="0" hangingPunct="0">
              <a:spcBef>
                <a:spcPts val="600"/>
              </a:spcBef>
              <a:buNone/>
              <a:tabLst>
                <a:tab pos="180975" algn="l"/>
              </a:tabLst>
            </a:pPr>
            <a:endParaRPr lang="hu-HU" sz="7200" dirty="0" smtClean="0">
              <a:latin typeface="+mn-lt"/>
              <a:cs typeface="Arial" pitchFamily="34" charset="0"/>
            </a:endParaRPr>
          </a:p>
          <a:p>
            <a:pPr marL="623888" lvl="0" indent="-433388" eaLnBrk="0" hangingPunct="0">
              <a:lnSpc>
                <a:spcPct val="120000"/>
              </a:lnSpc>
              <a:spcBef>
                <a:spcPts val="600"/>
              </a:spcBef>
              <a:buNone/>
              <a:tabLst>
                <a:tab pos="180975" algn="l"/>
              </a:tabLst>
            </a:pPr>
            <a:r>
              <a:rPr lang="hu-HU" sz="7200" dirty="0" smtClean="0">
                <a:latin typeface="+mn-lt"/>
                <a:ea typeface="Times New Roman" pitchFamily="18" charset="0"/>
                <a:cs typeface="Arial" pitchFamily="34" charset="0"/>
              </a:rPr>
              <a:t>4.3.  A </a:t>
            </a:r>
            <a:r>
              <a:rPr lang="hu-HU" sz="7200" b="1" i="1" dirty="0" smtClean="0">
                <a:solidFill>
                  <a:srgbClr val="003399"/>
                </a:solidFill>
                <a:latin typeface="+mn-lt"/>
                <a:ea typeface="Times New Roman" pitchFamily="18" charset="0"/>
                <a:cs typeface="Arial" pitchFamily="34" charset="0"/>
              </a:rPr>
              <a:t>TM szolgáltatások magasan kvalifikált alkalmazásfejlesztői </a:t>
            </a:r>
            <a:r>
              <a:rPr lang="hu-HU" sz="7200" dirty="0" smtClean="0">
                <a:latin typeface="+mn-lt"/>
                <a:ea typeface="Times New Roman" pitchFamily="18" charset="0"/>
                <a:cs typeface="Arial" pitchFamily="34" charset="0"/>
              </a:rPr>
              <a:t>számára: kreativitást szolgáló megoldások, módszerek bevetése (mentoring, </a:t>
            </a:r>
            <a:r>
              <a:rPr lang="hu-HU" sz="7200" dirty="0" err="1" smtClean="0">
                <a:latin typeface="+mn-lt"/>
                <a:ea typeface="Times New Roman" pitchFamily="18" charset="0"/>
                <a:cs typeface="Arial" pitchFamily="34" charset="0"/>
              </a:rPr>
              <a:t>coaching</a:t>
            </a:r>
            <a:r>
              <a:rPr lang="hu-HU" sz="7200" dirty="0" smtClean="0">
                <a:latin typeface="+mn-lt"/>
                <a:ea typeface="Times New Roman" pitchFamily="18" charset="0"/>
                <a:cs typeface="Arial" pitchFamily="34" charset="0"/>
              </a:rPr>
              <a:t>, tehetségmenedzsment, tréningek, műhelyek stb.)  </a:t>
            </a:r>
          </a:p>
          <a:p>
            <a:pPr marL="623888" lvl="0" indent="-433388" eaLnBrk="0" hangingPunct="0">
              <a:lnSpc>
                <a:spcPct val="120000"/>
              </a:lnSpc>
              <a:spcBef>
                <a:spcPts val="600"/>
              </a:spcBef>
              <a:buNone/>
              <a:tabLst>
                <a:tab pos="180975" algn="l"/>
              </a:tabLst>
            </a:pPr>
            <a:endParaRPr lang="hu-HU" sz="7200" dirty="0" smtClean="0">
              <a:cs typeface="Arial" pitchFamily="34" charset="0"/>
            </a:endParaRPr>
          </a:p>
          <a:p>
            <a:pPr marL="623888" lvl="0" indent="-433388" eaLnBrk="0" hangingPunct="0">
              <a:spcBef>
                <a:spcPts val="600"/>
              </a:spcBef>
              <a:buNone/>
              <a:tabLst>
                <a:tab pos="180975" algn="l"/>
              </a:tabLst>
            </a:pPr>
            <a:r>
              <a:rPr lang="hu-HU" sz="7200" dirty="0" smtClean="0">
                <a:latin typeface="+mn-lt"/>
                <a:ea typeface="Times New Roman" pitchFamily="18" charset="0"/>
                <a:cs typeface="Arial" pitchFamily="34" charset="0"/>
              </a:rPr>
              <a:t>4.4.  </a:t>
            </a:r>
            <a:r>
              <a:rPr lang="hu-HU" sz="7200" b="1" i="1" dirty="0" smtClean="0">
                <a:solidFill>
                  <a:srgbClr val="003399"/>
                </a:solidFill>
                <a:latin typeface="+mn-lt"/>
                <a:ea typeface="Times New Roman" pitchFamily="18" charset="0"/>
                <a:cs typeface="Arial" pitchFamily="34" charset="0"/>
              </a:rPr>
              <a:t>A hagyományostól eltérő körülmények biztosítása </a:t>
            </a:r>
            <a:endParaRPr lang="hu-HU" sz="7200" b="1" i="1" dirty="0" smtClean="0">
              <a:solidFill>
                <a:srgbClr val="003399"/>
              </a:solidFill>
              <a:latin typeface="+mn-lt"/>
              <a:cs typeface="Arial" pitchFamily="34" charset="0"/>
            </a:endParaRPr>
          </a:p>
          <a:p>
            <a:pPr marL="623888" lvl="0" indent="-433388" eaLnBrk="0" hangingPunct="0">
              <a:spcBef>
                <a:spcPts val="600"/>
              </a:spcBef>
              <a:buClr>
                <a:srgbClr val="0066CC"/>
              </a:buClr>
              <a:buFont typeface="Wingdings" pitchFamily="2" charset="2"/>
              <a:buChar char="Ø"/>
            </a:pPr>
            <a:r>
              <a:rPr lang="hu-HU" sz="7200" dirty="0" smtClean="0">
                <a:latin typeface="+mn-lt"/>
                <a:ea typeface="Times New Roman" pitchFamily="18" charset="0"/>
                <a:cs typeface="Arial" pitchFamily="34" charset="0"/>
              </a:rPr>
              <a:t>oktatás és tanulás a munkafolyamat előtt és alatt (a szervezeti munkatapasztalatok feldolgozása)</a:t>
            </a:r>
            <a:endParaRPr lang="hu-HU" sz="7200" dirty="0" smtClean="0">
              <a:latin typeface="+mn-lt"/>
              <a:cs typeface="Arial" pitchFamily="34" charset="0"/>
            </a:endParaRPr>
          </a:p>
          <a:p>
            <a:pPr marL="623888" lvl="0" indent="-433388" eaLnBrk="0" hangingPunct="0">
              <a:spcBef>
                <a:spcPts val="600"/>
              </a:spcBef>
              <a:buClr>
                <a:srgbClr val="0066CC"/>
              </a:buClr>
              <a:buFont typeface="Wingdings" pitchFamily="2" charset="2"/>
              <a:buChar char="Ø"/>
            </a:pPr>
            <a:r>
              <a:rPr lang="hu-HU" sz="7200" dirty="0" smtClean="0">
                <a:latin typeface="+mn-lt"/>
                <a:ea typeface="Times New Roman" pitchFamily="18" charset="0"/>
                <a:cs typeface="Arial" pitchFamily="34" charset="0"/>
              </a:rPr>
              <a:t> a szervezeti munkatapasztalatok visszacsatolása</a:t>
            </a:r>
            <a:endParaRPr lang="hu-HU" sz="7200" dirty="0" smtClean="0">
              <a:latin typeface="+mn-lt"/>
              <a:cs typeface="Arial" pitchFamily="34" charset="0"/>
            </a:endParaRPr>
          </a:p>
          <a:p>
            <a:pPr marL="623888" lvl="0" indent="-433388" eaLnBrk="0" hangingPunct="0">
              <a:spcBef>
                <a:spcPts val="600"/>
              </a:spcBef>
              <a:buClr>
                <a:srgbClr val="0066CC"/>
              </a:buClr>
              <a:buFont typeface="Wingdings" pitchFamily="2" charset="2"/>
              <a:buChar char="Ø"/>
            </a:pPr>
            <a:r>
              <a:rPr lang="hu-HU" sz="7200" dirty="0" smtClean="0">
                <a:latin typeface="+mn-lt"/>
                <a:ea typeface="Calibri" pitchFamily="34" charset="0"/>
                <a:cs typeface="Times New Roman" pitchFamily="18" charset="0"/>
              </a:rPr>
              <a:t>a munkafolyamatok dokumentáltsága</a:t>
            </a:r>
          </a:p>
          <a:p>
            <a:pPr marL="623888" lvl="0" indent="-433388" eaLnBrk="0" hangingPunct="0">
              <a:spcBef>
                <a:spcPts val="600"/>
              </a:spcBef>
              <a:buClr>
                <a:srgbClr val="0066CC"/>
              </a:buClr>
              <a:buFont typeface="Wingdings" pitchFamily="2" charset="2"/>
              <a:buChar char="Ø"/>
            </a:pPr>
            <a:r>
              <a:rPr lang="hu-HU" sz="7200" dirty="0" smtClean="0">
                <a:ea typeface="Calibri" pitchFamily="34" charset="0"/>
                <a:cs typeface="Times New Roman" pitchFamily="18" charset="0"/>
              </a:rPr>
              <a:t>Tudás –és szakmai közösségek, műhelyek.</a:t>
            </a:r>
            <a:endParaRPr lang="hu-HU" sz="7200" dirty="0" smtClean="0">
              <a:latin typeface="+mn-lt"/>
              <a:ea typeface="Calibri" pitchFamily="34" charset="0"/>
              <a:cs typeface="Times New Roman" pitchFamily="18" charset="0"/>
            </a:endParaRPr>
          </a:p>
          <a:p>
            <a:pPr marL="623888" lvl="0" indent="-433388" eaLnBrk="0" hangingPunct="0">
              <a:spcBef>
                <a:spcPts val="600"/>
              </a:spcBef>
              <a:buClr>
                <a:srgbClr val="0066CC"/>
              </a:buClr>
              <a:buNone/>
            </a:pPr>
            <a:r>
              <a:rPr lang="hu-HU" sz="7200" dirty="0" smtClean="0">
                <a:latin typeface="+mn-lt"/>
              </a:rPr>
              <a:t> 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000"/>
                            </p:stCondLst>
                            <p:childTnLst>
                              <p:par>
                                <p:cTn id="4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5. Új jelenségek tudásigényes szolgáltatók „holdudvarában”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772817"/>
            <a:ext cx="8291264" cy="4551784"/>
          </a:xfrm>
        </p:spPr>
        <p:txBody>
          <a:bodyPr/>
          <a:lstStyle/>
          <a:p>
            <a:pPr>
              <a:buNone/>
            </a:pPr>
            <a:r>
              <a:rPr lang="hu-HU" sz="2400" b="1" dirty="0" smtClean="0">
                <a:solidFill>
                  <a:srgbClr val="003399"/>
                </a:solidFill>
              </a:rPr>
              <a:t>Megjelentek a szellemi „nomádok”! </a:t>
            </a:r>
          </a:p>
          <a:p>
            <a:pPr lvl="0" indent="-9525" algn="ctr">
              <a:buNone/>
            </a:pPr>
            <a:r>
              <a:rPr lang="hu-HU" sz="2300" i="1" dirty="0" smtClean="0">
                <a:solidFill>
                  <a:srgbClr val="003399"/>
                </a:solidFill>
              </a:rPr>
              <a:t>Nomád típusú munkavégzés – nem választják élesen el a munkaidőt a szabadidőtől </a:t>
            </a:r>
          </a:p>
          <a:p>
            <a:pPr>
              <a:buNone/>
            </a:pPr>
            <a:r>
              <a:rPr lang="hu-HU" sz="2300" dirty="0" smtClean="0">
                <a:solidFill>
                  <a:srgbClr val="003399"/>
                </a:solidFill>
              </a:rPr>
              <a:t>Általuk új etika kialakulóban! Érték - jellemzői: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/>
              <a:t>szabadság - kötetlenség,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/>
              <a:t>„belülről vezéreltség”,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/>
              <a:t>pénz – de az nem cél, hanem eszköz,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/>
              <a:t>társadalmi nyitottság,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/>
              <a:t>aktivitás,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/>
              <a:t>gondoskodás,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/>
              <a:t>fegyelmezettség  és maga szintű önellenőrzés a munka elvégzésében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/>
              <a:t>és főképp: a </a:t>
            </a:r>
            <a:r>
              <a:rPr lang="hu-HU" sz="2000" b="1" dirty="0" smtClean="0">
                <a:solidFill>
                  <a:srgbClr val="003399"/>
                </a:solidFill>
              </a:rPr>
              <a:t>kreativitás</a:t>
            </a:r>
            <a:endParaRPr lang="hu-HU" sz="20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000"/>
                            </p:stCondLst>
                            <p:childTnLst>
                              <p:par>
                                <p:cTn id="4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1000"/>
                            </p:stCondLst>
                            <p:childTnLst>
                              <p:par>
                                <p:cTn id="5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éma3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2978</TotalTime>
  <Words>909</Words>
  <Application>Microsoft Office PowerPoint</Application>
  <PresentationFormat>Diavetítés a képernyőre (4:3 oldalarány)</PresentationFormat>
  <Paragraphs>139</Paragraphs>
  <Slides>13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Téma3</vt:lpstr>
      <vt:lpstr>1. dia</vt:lpstr>
      <vt:lpstr>1. Amiről szó lesz….. </vt:lpstr>
      <vt:lpstr>2.) Mit nevezünk tudásintenzív – és mit tudásigényes vállalatnak </vt:lpstr>
      <vt:lpstr>2.3. Egymáshoz való viszonyuk </vt:lpstr>
      <vt:lpstr>2.4. Főbb jellemzőik</vt:lpstr>
      <vt:lpstr>3. Tudásigényes szolgáltatató cégek  hazai kutatása –  tanácsadói módszertani fejlesztése</vt:lpstr>
      <vt:lpstr>4. Kutatási tapasztalataink szerint a KIB- ek működtetésének célszerű módszertani elemei (A)</vt:lpstr>
      <vt:lpstr>4. Kutatási tapasztalataink szerint a KIB- ek működtetésének célszerű módszertani elemei (B)</vt:lpstr>
      <vt:lpstr>5. Új jelenségek tudásigényes szolgáltatók „holdudvarában”</vt:lpstr>
      <vt:lpstr>6. A KIBS- ek tudáskezelésének kritikus tényezői a cég, rendszer fejlesztése kapcsán (A)</vt:lpstr>
      <vt:lpstr>6. A KIBS- ek tudáskezelésének kritikus tényezői a cég, rendszer fejlesztése kapcsán (B)</vt:lpstr>
      <vt:lpstr>7. Összefoglaló gondolatok – az eddigi tapasztalatokról</vt:lpstr>
      <vt:lpstr>       Köszönöm a megtisztelő figyelmet! Várom kérdéseiket!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III. Regionális Tanácsadási Konferencia  „Kihívások és lehetőségek az Európai Uniós csatlakozás kapujában”  Miskolc, 2003. október 8.</dc:title>
  <dc:creator>Gyarmati Tibor</dc:creator>
  <cp:lastModifiedBy>Erzsébet</cp:lastModifiedBy>
  <cp:revision>288</cp:revision>
  <dcterms:created xsi:type="dcterms:W3CDTF">2003-10-02T18:27:42Z</dcterms:created>
  <dcterms:modified xsi:type="dcterms:W3CDTF">2014-04-15T14:43:42Z</dcterms:modified>
</cp:coreProperties>
</file>