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51" r:id="rId1"/>
  </p:sldMasterIdLst>
  <p:notesMasterIdLst>
    <p:notesMasterId r:id="rId20"/>
  </p:notesMasterIdLst>
  <p:sldIdLst>
    <p:sldId id="256" r:id="rId2"/>
    <p:sldId id="260" r:id="rId3"/>
    <p:sldId id="258" r:id="rId4"/>
    <p:sldId id="272" r:id="rId5"/>
    <p:sldId id="259" r:id="rId6"/>
    <p:sldId id="261" r:id="rId7"/>
    <p:sldId id="262" r:id="rId8"/>
    <p:sldId id="263" r:id="rId9"/>
    <p:sldId id="264" r:id="rId10"/>
    <p:sldId id="257" r:id="rId11"/>
    <p:sldId id="265" r:id="rId12"/>
    <p:sldId id="266" r:id="rId13"/>
    <p:sldId id="267" r:id="rId14"/>
    <p:sldId id="268" r:id="rId15"/>
    <p:sldId id="269" r:id="rId16"/>
    <p:sldId id="271" r:id="rId17"/>
    <p:sldId id="273" r:id="rId18"/>
    <p:sldId id="274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599" autoAdjust="0"/>
  </p:normalViewPr>
  <p:slideViewPr>
    <p:cSldViewPr snapToGrid="0">
      <p:cViewPr varScale="1">
        <p:scale>
          <a:sx n="87" d="100"/>
          <a:sy n="87" d="100"/>
        </p:scale>
        <p:origin x="288" y="60"/>
      </p:cViewPr>
      <p:guideLst/>
    </p:cSldViewPr>
  </p:slideViewPr>
  <p:outlineViewPr>
    <p:cViewPr>
      <p:scale>
        <a:sx n="33" d="100"/>
        <a:sy n="33" d="100"/>
      </p:scale>
      <p:origin x="0" y="-1108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7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E9DFF-AC09-4304-88AC-C94546A5D16F}" type="datetimeFigureOut">
              <a:rPr lang="hu-HU" smtClean="0"/>
              <a:t>2014.04.01.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26835-AE01-4CC5-B955-87D35D8394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791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6835-AE01-4CC5-B955-87D35D8394C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8406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6835-AE01-4CC5-B955-87D35D8394C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9986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Noszkay:A XXI. század tudásalapú társadalmában a tudástermelés jelenti a felsőoktatási intézmények fő profilját.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tudásmunkásokat képeznek a piaci igények kielégítésére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 Ehhez folyamatos visszacsatolásra, kapcsolatra van szükség az üzleti szférával.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Egyetemek és cégek közötti együttműködésnek, így a végzett hallgatók jó eséllyel helyezkedhetnek el a cégnél, lerövidítve a betanulási folyamatot is. Az utóbbi években programszerűen is jöttek létre állami támogatással az egyetemekhez kapcsolódó tudásközpontok az egyetemek szellemi portfoliójának felmérésére, és a tudástranszfer támogatására.</a:t>
            </a:r>
          </a:p>
          <a:p>
            <a:r>
              <a:rPr lang="hu-HU" dirty="0" smtClean="0"/>
              <a:t>Kiss: A tanár nem mint a tudás letéteményese, hanem segítő, </a:t>
            </a:r>
            <a:r>
              <a:rPr lang="hu-HU" dirty="0" err="1" smtClean="0"/>
              <a:t>coach</a:t>
            </a:r>
            <a:r>
              <a:rPr lang="hu-HU" dirty="0" smtClean="0"/>
              <a:t> szerepben jelenik meg, mivel a tanulási folyamat jóval több önállóságot követel meg a hallgatótól is. Az önálló tanulás egyik eszköze lehet az internet, az oktatási keretrendszerek használata, az </a:t>
            </a:r>
            <a:r>
              <a:rPr lang="hu-HU" dirty="0" err="1" smtClean="0"/>
              <a:t>e-learning</a:t>
            </a:r>
            <a:r>
              <a:rPr lang="hu-HU" dirty="0" smtClean="0"/>
              <a:t> módszerek alkalmazása is. </a:t>
            </a:r>
          </a:p>
          <a:p>
            <a:r>
              <a:rPr lang="hu-HU" dirty="0" err="1" smtClean="0"/>
              <a:t>Rechnitzer</a:t>
            </a:r>
            <a:r>
              <a:rPr lang="hu-HU" dirty="0" smtClean="0"/>
              <a:t>: </a:t>
            </a:r>
            <a:r>
              <a:rPr lang="hu-HU" dirty="0" smtClean="0"/>
              <a:t>szerep k szerint vizsgálja. Meglátásai szerint a felsőoktatás és a regionalitás kapcsolata ellentmondásos. Az intézmények valóban a gazdasági hajtóerő szerepét hivatottak betölteni a térségekben, történtek is erre kormányzati kezdeményezések is, pl. a Pólus program, ámde ez a cél több okból, mint például az intézmények és az önkormányzatok felkészületlensége, a szakmai egyeztetés hiánya, a források felsőoktatási kapacitásokhoz rendelésének problémái, nem, vagy csak részben valósult meg. Nem vitatható azonban, hogy egyre több olyan tudásközpont alakul, amelyekben a felsőoktatási intézmények élő kapcsolatot alakítanak ki cégekkel, pl. kutatólaborokat, szakokat létesítenek, szakdolgozati kutatási témákat írnak ki közösen. </a:t>
            </a:r>
          </a:p>
          <a:p>
            <a:endParaRPr lang="hu-H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6835-AE01-4CC5-B955-87D35D8394C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883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6835-AE01-4CC5-B955-87D35D8394C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4362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. A tudásteremtő régióban már új tudás létrehozása, mint pl. innováció és üzleti felhasználás zajlik. Ezért a technológiatranszfer kifejezéshez hasonlóan a tudás transzferéről beszél, ezzel is hangsúlyozva a tudás gazdasági jelentőségét. A tudásalapú régiók közti különbség tehát azt jelenti, hogy a tudásalkalmazó régió sikerességét a tudás hatékony </a:t>
            </a:r>
            <a:r>
              <a:rPr lang="hu-HU" dirty="0" err="1" smtClean="0"/>
              <a:t>transzfere</a:t>
            </a:r>
            <a:r>
              <a:rPr lang="hu-HU" dirty="0" smtClean="0"/>
              <a:t> növelni tudja, míg a tudásteremtő régióban az új tudás létrehozására a jelentőségteljesebb.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6835-AE01-4CC5-B955-87D35D8394CE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7624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637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392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347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295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335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156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443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825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330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36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MTA Gazdálkodástudományi Bizottság Tudásmenedzsment Munkabizottsága: TUDÁSIGÉNYES SZOLGÁLTATÁSOK – TUDÁSIGÉNYES VÁLLALKOZÁSOK” </a:t>
            </a:r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918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6B2EB-CF64-4100-B9B8-3CB447B77F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621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balogh\Documents\phd_uj\v&#233;d&#233;s\Disszert&#225;ci&#243;_Petakne_Balogh_nyomda%2003.20..docx#_ENREF_62" TargetMode="External"/><Relationship Id="rId2" Type="http://schemas.openxmlformats.org/officeDocument/2006/relationships/hyperlink" Target="file:///C:\Users\abalogh\Documents\phd_uj\v&#233;d&#233;s\Disszert&#225;ci&#243;_Petakne_Balogh_nyomda%2003.20..docx#_ENREF_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balogh\Documents\phd_uj\v&#233;d&#233;s\Disszert&#225;ci&#243;_Petakne_Balogh_nyomda%2003.20..docx#_ENREF_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balogh\Documents\phd_uj\v&#233;d&#233;s\Disszert&#225;ci&#243;_Petakne_Balogh_nyomda%2003.20..docx#_ENREF_5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abalogh\Documents\phd_uj\v&#233;d&#233;s\Disszert&#225;ci&#243;_Petakne_Balogh_nyomda%2003.20..docx#_ENREF_44" TargetMode="External"/><Relationship Id="rId5" Type="http://schemas.openxmlformats.org/officeDocument/2006/relationships/hyperlink" Target="file:///C:\Users\abalogh\Documents\phd_uj\v&#233;d&#233;s\Disszert&#225;ci&#243;_Petakne_Balogh_nyomda%2003.20..docx#_ENREF_63" TargetMode="External"/><Relationship Id="rId4" Type="http://schemas.openxmlformats.org/officeDocument/2006/relationships/hyperlink" Target="file:///C:\Users\abalogh\Documents\phd_uj\v&#233;d&#233;s\Disszert&#225;ci&#243;_Petakne_Balogh_nyomda%2003.20..docx#_ENREF_4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abalogh\Documents\phd_uj\v&#233;d&#233;s\Disszert&#225;ci&#243;_Petakne_Balogh_nyomda%2003.20..docx#_ENREF_7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balogh\Documents\phd_uj\v&#233;d&#233;s\Disszert&#225;ci&#243;_Petakne_Balogh_nyomda%2003.20..docx#_ENREF_4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+mj-lt"/>
              </a:rPr>
              <a:t>Tudásmenedzsment rendszerek a felsőoktatásban</a:t>
            </a:r>
            <a:endParaRPr lang="hu-HU" dirty="0">
              <a:latin typeface="+mj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latin typeface="+mj-lt"/>
              </a:rPr>
              <a:t>Petákné Balogh Anikó</a:t>
            </a:r>
            <a:endParaRPr lang="hu-HU" dirty="0">
              <a:latin typeface="+mj-lt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920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j-lt"/>
              </a:rPr>
              <a:t>A tudásmenedzsment-rendszerek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+mj-lt"/>
              </a:rPr>
              <a:t>F</a:t>
            </a:r>
            <a:r>
              <a:rPr lang="hu-HU" dirty="0" err="1" smtClean="0">
                <a:latin typeface="+mj-lt"/>
              </a:rPr>
              <a:t>olyamatok</a:t>
            </a:r>
            <a:r>
              <a:rPr lang="hu-HU" dirty="0">
                <a:latin typeface="+mj-lt"/>
              </a:rPr>
              <a:t>, </a:t>
            </a:r>
            <a:r>
              <a:rPr lang="hu-HU" dirty="0" smtClean="0">
                <a:latin typeface="+mj-lt"/>
              </a:rPr>
              <a:t>technikai </a:t>
            </a:r>
            <a:r>
              <a:rPr lang="hu-HU" dirty="0">
                <a:latin typeface="+mj-lt"/>
              </a:rPr>
              <a:t>megoldások, és végül, </a:t>
            </a:r>
            <a:r>
              <a:rPr lang="hu-HU" dirty="0" smtClean="0">
                <a:latin typeface="+mj-lt"/>
              </a:rPr>
              <a:t>emberi </a:t>
            </a:r>
            <a:r>
              <a:rPr lang="hu-HU" dirty="0">
                <a:latin typeface="+mj-lt"/>
              </a:rPr>
              <a:t>tényezők </a:t>
            </a:r>
            <a:endParaRPr lang="hu-HU" dirty="0" smtClean="0">
              <a:latin typeface="+mj-lt"/>
            </a:endParaRPr>
          </a:p>
          <a:p>
            <a:pPr lvl="1"/>
            <a:r>
              <a:rPr lang="hu-HU" dirty="0" smtClean="0">
                <a:latin typeface="+mj-lt"/>
              </a:rPr>
              <a:t>Kiegyensúlyozott </a:t>
            </a:r>
            <a:r>
              <a:rPr lang="hu-HU" dirty="0">
                <a:latin typeface="+mj-lt"/>
              </a:rPr>
              <a:t>fejlődéséhez szükséges e három dimenzió együttes figyelembevétele. </a:t>
            </a:r>
            <a:r>
              <a:rPr lang="hu-HU" cap="small" dirty="0">
                <a:latin typeface="+mj-lt"/>
              </a:rPr>
              <a:t>(</a:t>
            </a:r>
            <a:r>
              <a:rPr lang="hu-HU" u="sng" cap="small" dirty="0">
                <a:latin typeface="+mj-lt"/>
                <a:hlinkClick r:id="rId2" tooltip="Bencsik, 2013 #166"/>
              </a:rPr>
              <a:t>BENCSIK, 2013</a:t>
            </a:r>
            <a:r>
              <a:rPr lang="hu-HU" cap="small" dirty="0">
                <a:latin typeface="+mj-lt"/>
              </a:rPr>
              <a:t>)</a:t>
            </a:r>
            <a:endParaRPr lang="hu-HU" dirty="0">
              <a:latin typeface="+mj-lt"/>
            </a:endParaRPr>
          </a:p>
          <a:p>
            <a:r>
              <a:rPr lang="hu-HU" dirty="0">
                <a:latin typeface="+mj-lt"/>
              </a:rPr>
              <a:t>A tudásmenedzsment folyamatának vizsgálatára PROBST, ROMHARDT és RAUB  </a:t>
            </a:r>
            <a:r>
              <a:rPr lang="hu-HU" cap="small" dirty="0">
                <a:latin typeface="+mj-lt"/>
              </a:rPr>
              <a:t>(</a:t>
            </a:r>
            <a:r>
              <a:rPr lang="hu-HU" u="sng" cap="small" dirty="0">
                <a:latin typeface="+mj-lt"/>
                <a:hlinkClick r:id="rId3" tooltip="Probst, 2000 #173"/>
              </a:rPr>
              <a:t>2000</a:t>
            </a:r>
            <a:r>
              <a:rPr lang="hu-HU" cap="small" dirty="0">
                <a:latin typeface="+mj-lt"/>
              </a:rPr>
              <a:t>)</a:t>
            </a:r>
            <a:r>
              <a:rPr lang="hu-HU" dirty="0">
                <a:latin typeface="+mj-lt"/>
              </a:rPr>
              <a:t> modelljét alkalmazom.  A tudásmenedzsment építőkövei, melyek kölcsönhatásban egymással fejtik ki hatásukat e modell szerint az alábbi elemek:</a:t>
            </a:r>
          </a:p>
          <a:p>
            <a:pPr lvl="0"/>
            <a:r>
              <a:rPr lang="hu-HU" dirty="0">
                <a:latin typeface="+mj-lt"/>
              </a:rPr>
              <a:t>A tudás azonosítása</a:t>
            </a:r>
          </a:p>
          <a:p>
            <a:pPr lvl="0"/>
            <a:r>
              <a:rPr lang="hu-HU" dirty="0">
                <a:latin typeface="+mj-lt"/>
              </a:rPr>
              <a:t>A tudás szerzése</a:t>
            </a:r>
          </a:p>
          <a:p>
            <a:pPr lvl="0"/>
            <a:r>
              <a:rPr lang="hu-HU" dirty="0">
                <a:latin typeface="+mj-lt"/>
              </a:rPr>
              <a:t>A tudás fejlesztése</a:t>
            </a:r>
          </a:p>
          <a:p>
            <a:pPr lvl="0"/>
            <a:r>
              <a:rPr lang="hu-HU" dirty="0">
                <a:latin typeface="+mj-lt"/>
              </a:rPr>
              <a:t>A tudás megosztása</a:t>
            </a:r>
          </a:p>
          <a:p>
            <a:pPr lvl="0"/>
            <a:r>
              <a:rPr lang="hu-HU" dirty="0">
                <a:latin typeface="+mj-lt"/>
              </a:rPr>
              <a:t>A tudás megőrzése</a:t>
            </a:r>
          </a:p>
          <a:p>
            <a:pPr lvl="0"/>
            <a:r>
              <a:rPr lang="hu-HU" dirty="0">
                <a:latin typeface="+mj-lt"/>
              </a:rPr>
              <a:t>A tudás felhasználása</a:t>
            </a:r>
          </a:p>
          <a:p>
            <a:pPr lvl="0"/>
            <a:r>
              <a:rPr lang="hu-HU" dirty="0">
                <a:latin typeface="+mj-lt"/>
              </a:rPr>
              <a:t>A tudás értékelése</a:t>
            </a:r>
          </a:p>
          <a:p>
            <a:endParaRPr lang="hu-HU" dirty="0">
              <a:latin typeface="+mj-lt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61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r>
              <a:rPr lang="hu-HU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Az intézményen belüli tudás kezelése</a:t>
            </a:r>
            <a:r>
              <a:rPr lang="hu-HU" b="1" dirty="0">
                <a:latin typeface="+mj-lt"/>
              </a:rPr>
              <a:t/>
            </a:r>
            <a:br>
              <a:rPr lang="hu-HU" b="1" dirty="0">
                <a:latin typeface="+mj-lt"/>
              </a:rPr>
            </a:b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0201" y="1762861"/>
            <a:ext cx="5408739" cy="4351338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+mj-lt"/>
              </a:rPr>
              <a:t>tudásfejlesztés </a:t>
            </a:r>
            <a:r>
              <a:rPr lang="en-US" dirty="0" smtClean="0">
                <a:latin typeface="+mj-lt"/>
              </a:rPr>
              <a:t>= </a:t>
            </a:r>
            <a:r>
              <a:rPr lang="hu-HU" dirty="0" smtClean="0">
                <a:latin typeface="+mj-lt"/>
              </a:rPr>
              <a:t>kutatás</a:t>
            </a:r>
            <a:endParaRPr lang="en-US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tudásátadás </a:t>
            </a:r>
            <a:r>
              <a:rPr lang="en-US" dirty="0" smtClean="0">
                <a:latin typeface="+mj-lt"/>
              </a:rPr>
              <a:t>=</a:t>
            </a:r>
            <a:r>
              <a:rPr lang="hu-HU" dirty="0" smtClean="0">
                <a:latin typeface="+mj-lt"/>
              </a:rPr>
              <a:t> oktatás</a:t>
            </a:r>
            <a:endParaRPr lang="en-US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tudás </a:t>
            </a:r>
            <a:r>
              <a:rPr lang="hu-HU" dirty="0">
                <a:latin typeface="+mj-lt"/>
              </a:rPr>
              <a:t>tárolása </a:t>
            </a:r>
            <a:r>
              <a:rPr lang="en-US" dirty="0" smtClean="0">
                <a:latin typeface="+mj-lt"/>
              </a:rPr>
              <a:t>=</a:t>
            </a:r>
            <a:r>
              <a:rPr lang="hu-HU" dirty="0" smtClean="0">
                <a:latin typeface="+mj-lt"/>
              </a:rPr>
              <a:t> publikálás</a:t>
            </a:r>
            <a:endParaRPr lang="en-US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a </a:t>
            </a:r>
            <a:r>
              <a:rPr lang="hu-HU" dirty="0">
                <a:latin typeface="+mj-lt"/>
              </a:rPr>
              <a:t>tudásmegosztás, a tudás, a know-how átadása játssza az új, leglényegesebb szerepet a folyamatban.  </a:t>
            </a:r>
          </a:p>
          <a:p>
            <a:endParaRPr lang="hu-HU" dirty="0">
              <a:latin typeface="+mj-lt"/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pic>
        <p:nvPicPr>
          <p:cNvPr id="4" name="Tartalom hely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093" y="1123720"/>
            <a:ext cx="5415708" cy="56296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896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40772" y="378893"/>
            <a:ext cx="11183719" cy="2845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u-HU" sz="4400" dirty="0">
                <a:latin typeface="+mj-lt"/>
                <a:ea typeface="+mj-ea"/>
                <a:cs typeface="+mj-cs"/>
              </a:rPr>
              <a:t>Tudásmenedzsment célok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megfogalmazásuk alapvető fontosságú</a:t>
            </a:r>
            <a:endParaRPr lang="en-US" sz="2000" dirty="0"/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a tudásmenedzsment folyamatok csak akkor sikeresek, ha világos elképzésünk van arról, hogy mit szeretnénk elérni, és ezek a célok vezetői támogatást is kapnak.</a:t>
            </a:r>
            <a:endParaRPr lang="en-US" sz="2000" dirty="0"/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Stratégiaalkotás, kompetenciák feltérképezése, és ezek megőrzése a legtipikusabb célok. </a:t>
            </a:r>
            <a:endParaRPr lang="hu-HU" sz="2000" dirty="0"/>
          </a:p>
        </p:txBody>
      </p:sp>
      <p:sp>
        <p:nvSpPr>
          <p:cNvPr id="8" name="Téglalap 7"/>
          <p:cNvSpPr/>
          <p:nvPr/>
        </p:nvSpPr>
        <p:spPr>
          <a:xfrm>
            <a:off x="240772" y="3286062"/>
            <a:ext cx="11591344" cy="3307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u-HU" sz="4400" dirty="0">
                <a:latin typeface="+mj-lt"/>
                <a:ea typeface="+mj-ea"/>
                <a:cs typeface="+mj-cs"/>
              </a:rPr>
              <a:t>Tudásértékelés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több módszer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Norton-Kaplan </a:t>
            </a:r>
            <a:r>
              <a:rPr lang="hu-HU" sz="2000" dirty="0"/>
              <a:t>féle </a:t>
            </a:r>
            <a:r>
              <a:rPr lang="hu-HU" sz="2000" dirty="0" err="1"/>
              <a:t>Balanced</a:t>
            </a:r>
            <a:r>
              <a:rPr lang="hu-HU" sz="2000" dirty="0"/>
              <a:t> </a:t>
            </a:r>
            <a:r>
              <a:rPr lang="hu-HU" sz="2000" dirty="0" err="1"/>
              <a:t>Scorecard</a:t>
            </a:r>
            <a:endParaRPr lang="hu-HU" sz="2000" dirty="0"/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 err="1"/>
              <a:t>Sveiby</a:t>
            </a:r>
            <a:r>
              <a:rPr lang="hu-HU" sz="2000" dirty="0"/>
              <a:t> </a:t>
            </a:r>
            <a:r>
              <a:rPr lang="hu-HU" sz="2000" dirty="0"/>
              <a:t>féle </a:t>
            </a:r>
            <a:r>
              <a:rPr lang="hu-HU" sz="2000" dirty="0" err="1"/>
              <a:t>Intangible</a:t>
            </a:r>
            <a:r>
              <a:rPr lang="hu-HU" sz="2000" dirty="0"/>
              <a:t> </a:t>
            </a:r>
            <a:r>
              <a:rPr lang="hu-HU" sz="2000" dirty="0" err="1"/>
              <a:t>Assets</a:t>
            </a:r>
            <a:endParaRPr lang="hu-HU" sz="2000" dirty="0"/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A </a:t>
            </a:r>
            <a:r>
              <a:rPr lang="hu-HU" sz="2000" dirty="0"/>
              <a:t>felsőoktatási intézmények azonban ritkán alkalmazzák ezeket a módszereket, inkább a profitorientált vállalatokra </a:t>
            </a:r>
            <a:r>
              <a:rPr lang="hu-HU" sz="2000" dirty="0" smtClean="0"/>
              <a:t>jellemző</a:t>
            </a:r>
            <a:endParaRPr lang="hu-HU" sz="2000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MTA Gazdálkodástudományi Bizottság Tudásmenedzsment Munkabizottsága: TUDÁSIGÉNYES SZOLGÁLTATÁSOK – TUDÁSIGÉNYES VÁLLALKOZÁSOK”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732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64669" y="199027"/>
            <a:ext cx="10842015" cy="3307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u-HU" sz="4400" dirty="0">
                <a:latin typeface="+mj-lt"/>
                <a:ea typeface="+mj-ea"/>
                <a:cs typeface="+mj-cs"/>
              </a:rPr>
              <a:t>Tudás azonosítása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külső </a:t>
            </a:r>
            <a:r>
              <a:rPr lang="hu-HU" sz="2000" dirty="0"/>
              <a:t>szakértők, elemzők végzik el a szervezetben meglévő tudás azonosítását, </a:t>
            </a:r>
            <a:r>
              <a:rPr lang="hu-HU" sz="2000" dirty="0"/>
              <a:t>feltérképezését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interjúk</a:t>
            </a:r>
            <a:r>
              <a:rPr lang="hu-HU" sz="2000" dirty="0"/>
              <a:t>, kérdőívek </a:t>
            </a:r>
            <a:endParaRPr lang="hu-HU" sz="2000" dirty="0"/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felmérés </a:t>
            </a:r>
            <a:r>
              <a:rPr lang="hu-HU" sz="2000" dirty="0"/>
              <a:t>eredményét közzéteszik a </a:t>
            </a:r>
            <a:r>
              <a:rPr lang="hu-HU" sz="2000" dirty="0"/>
              <a:t>szervezetben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tudatosítják </a:t>
            </a:r>
            <a:r>
              <a:rPr lang="hu-HU" sz="2000" dirty="0"/>
              <a:t>a dolgozókban, hogy a tudás megosztása során milyen felületeken, hogyan tárolják az adatokat, és ezeket hogyan kell használni</a:t>
            </a:r>
            <a:r>
              <a:rPr lang="hu-H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hu-H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41787" y="3506599"/>
            <a:ext cx="10531874" cy="191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u-HU" sz="2000" dirty="0">
                <a:latin typeface="+mj-lt"/>
                <a:ea typeface="+mj-ea"/>
                <a:cs typeface="+mj-cs"/>
              </a:rPr>
              <a:t>Tudás szerzése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 smtClean="0"/>
              <a:t>A szervezeti tudás részben már létezik a szervezeten belül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/>
              <a:t>R</a:t>
            </a:r>
            <a:r>
              <a:rPr lang="hu-HU" sz="2000" dirty="0" smtClean="0"/>
              <a:t>észben kívülről áramlik be (új dolgozók, tanárok)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000" dirty="0" smtClean="0"/>
              <a:t>A tudás meg is vásárolható szakirodalom, szoftverek, szabványok formájában.</a:t>
            </a:r>
            <a:endParaRPr lang="hu-HU" sz="20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927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0"/>
            <a:ext cx="11777031" cy="349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u-HU" sz="4400" dirty="0">
                <a:latin typeface="+mj-lt"/>
                <a:ea typeface="+mj-ea"/>
                <a:cs typeface="+mj-cs"/>
              </a:rPr>
              <a:t>Tudás fejlesztése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>
                <a:ea typeface="Times New Roman" panose="02020603050405020304" pitchFamily="18" charset="0"/>
              </a:rPr>
              <a:t>Intézményi együttműködések, projektek, </a:t>
            </a:r>
            <a:r>
              <a:rPr lang="hu-HU" dirty="0" smtClean="0">
                <a:ea typeface="Times New Roman" panose="02020603050405020304" pitchFamily="18" charset="0"/>
              </a:rPr>
              <a:t>pályázatok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>
                <a:ea typeface="Times New Roman" panose="02020603050405020304" pitchFamily="18" charset="0"/>
              </a:rPr>
              <a:t>Kutatás-fejlesztési </a:t>
            </a:r>
            <a:r>
              <a:rPr lang="hu-HU" dirty="0">
                <a:ea typeface="Times New Roman" panose="02020603050405020304" pitchFamily="18" charset="0"/>
              </a:rPr>
              <a:t>munka </a:t>
            </a:r>
            <a:r>
              <a:rPr lang="hu-HU" dirty="0" smtClean="0">
                <a:ea typeface="Times New Roman" panose="02020603050405020304" pitchFamily="18" charset="0"/>
              </a:rPr>
              <a:t>egyetemeken</a:t>
            </a:r>
            <a:r>
              <a:rPr lang="hu-HU" dirty="0">
                <a:ea typeface="Times New Roman" panose="02020603050405020304" pitchFamily="18" charset="0"/>
              </a:rPr>
              <a:t>, a </a:t>
            </a:r>
            <a:r>
              <a:rPr lang="hu-HU" dirty="0" smtClean="0">
                <a:ea typeface="Times New Roman" panose="02020603050405020304" pitchFamily="18" charset="0"/>
              </a:rPr>
              <a:t>tudásközpontokban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>
                <a:ea typeface="Times New Roman" panose="02020603050405020304" pitchFamily="18" charset="0"/>
              </a:rPr>
              <a:t>A </a:t>
            </a:r>
            <a:r>
              <a:rPr lang="hu-HU" dirty="0">
                <a:ea typeface="Times New Roman" panose="02020603050405020304" pitchFamily="18" charset="0"/>
              </a:rPr>
              <a:t>dolgozók, tanárok képzéseken, továbbképzéseken vesznek </a:t>
            </a:r>
            <a:r>
              <a:rPr lang="hu-HU" dirty="0" smtClean="0">
                <a:ea typeface="Times New Roman" panose="02020603050405020304" pitchFamily="18" charset="0"/>
              </a:rPr>
              <a:t>részt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>
                <a:ea typeface="Times New Roman" panose="02020603050405020304" pitchFamily="18" charset="0"/>
              </a:rPr>
              <a:t>PhD </a:t>
            </a:r>
            <a:r>
              <a:rPr lang="hu-HU" dirty="0">
                <a:ea typeface="Times New Roman" panose="02020603050405020304" pitchFamily="18" charset="0"/>
              </a:rPr>
              <a:t>és posztdoktori tanulmányokat </a:t>
            </a:r>
            <a:r>
              <a:rPr lang="hu-HU" dirty="0" smtClean="0">
                <a:ea typeface="Times New Roman" panose="02020603050405020304" pitchFamily="18" charset="0"/>
              </a:rPr>
              <a:t>folytatnak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>
                <a:ea typeface="Times New Roman" panose="02020603050405020304" pitchFamily="18" charset="0"/>
              </a:rPr>
              <a:t>A </a:t>
            </a:r>
            <a:r>
              <a:rPr lang="hu-HU" dirty="0" err="1">
                <a:ea typeface="Times New Roman" panose="02020603050405020304" pitchFamily="18" charset="0"/>
              </a:rPr>
              <a:t>lifelong</a:t>
            </a:r>
            <a:r>
              <a:rPr lang="hu-HU" dirty="0">
                <a:ea typeface="Times New Roman" panose="02020603050405020304" pitchFamily="18" charset="0"/>
              </a:rPr>
              <a:t> </a:t>
            </a:r>
            <a:r>
              <a:rPr lang="hu-HU" dirty="0" err="1">
                <a:ea typeface="Times New Roman" panose="02020603050405020304" pitchFamily="18" charset="0"/>
              </a:rPr>
              <a:t>learning</a:t>
            </a:r>
            <a:r>
              <a:rPr lang="hu-HU" dirty="0">
                <a:ea typeface="Times New Roman" panose="02020603050405020304" pitchFamily="18" charset="0"/>
              </a:rPr>
              <a:t>, az élethosszig tartó tanulás gondolata 2007 óta az Európai Unió egyik hivatalos programjaként is szerepel.</a:t>
            </a:r>
            <a:endParaRPr lang="hu-HU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07797" y="3170863"/>
            <a:ext cx="11776405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hu-HU" sz="4400" dirty="0" smtClean="0">
                <a:latin typeface="+mj-lt"/>
                <a:ea typeface="+mj-ea"/>
                <a:cs typeface="+mj-cs"/>
              </a:rPr>
              <a:t>Tudás </a:t>
            </a:r>
            <a:r>
              <a:rPr lang="hu-HU" sz="4400" dirty="0">
                <a:latin typeface="+mj-lt"/>
                <a:ea typeface="+mj-ea"/>
                <a:cs typeface="+mj-cs"/>
              </a:rPr>
              <a:t>felhasználása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>
                <a:ea typeface="Times New Roman" panose="02020603050405020304" pitchFamily="18" charset="0"/>
              </a:rPr>
              <a:t>A tudásmenedzsment </a:t>
            </a:r>
            <a:r>
              <a:rPr lang="hu-HU" dirty="0">
                <a:ea typeface="Times New Roman" panose="02020603050405020304" pitchFamily="18" charset="0"/>
              </a:rPr>
              <a:t>fő célja. </a:t>
            </a:r>
            <a:endParaRPr lang="hu-HU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>
                <a:ea typeface="Times New Roman" panose="02020603050405020304" pitchFamily="18" charset="0"/>
              </a:rPr>
              <a:t>Felhasználóbarát</a:t>
            </a:r>
            <a:r>
              <a:rPr lang="hu-HU" dirty="0">
                <a:ea typeface="Times New Roman" panose="02020603050405020304" pitchFamily="18" charset="0"/>
              </a:rPr>
              <a:t>, könnyen kereshető, kezelhető rendszerekben </a:t>
            </a:r>
            <a:r>
              <a:rPr lang="hu-HU" dirty="0"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dirty="0">
                <a:ea typeface="Times New Roman" panose="02020603050405020304" pitchFamily="18" charset="0"/>
              </a:rPr>
              <a:t>érintettek </a:t>
            </a:r>
            <a:r>
              <a:rPr lang="hu-HU" dirty="0">
                <a:ea typeface="Times New Roman" panose="02020603050405020304" pitchFamily="18" charset="0"/>
              </a:rPr>
              <a:t>hozzáférjenek</a:t>
            </a:r>
            <a:r>
              <a:rPr lang="hu-HU" dirty="0">
                <a:ea typeface="Times New Roman" panose="02020603050405020304" pitchFamily="18" charset="0"/>
              </a:rPr>
              <a:t>.</a:t>
            </a:r>
            <a:endParaRPr lang="hu-HU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err="1">
                <a:ea typeface="Times New Roman" panose="02020603050405020304" pitchFamily="18" charset="0"/>
              </a:rPr>
              <a:t>blended</a:t>
            </a:r>
            <a:r>
              <a:rPr lang="hu-HU" dirty="0">
                <a:ea typeface="Times New Roman" panose="02020603050405020304" pitchFamily="18" charset="0"/>
              </a:rPr>
              <a:t> </a:t>
            </a:r>
            <a:r>
              <a:rPr lang="hu-HU" dirty="0" err="1">
                <a:ea typeface="Times New Roman" panose="02020603050405020304" pitchFamily="18" charset="0"/>
              </a:rPr>
              <a:t>learning</a:t>
            </a:r>
            <a:r>
              <a:rPr lang="hu-HU" dirty="0">
                <a:ea typeface="Times New Roman" panose="02020603050405020304" pitchFamily="18" charset="0"/>
              </a:rPr>
              <a:t>, vegyes rendszerű képzés az, amely a leginkább megfelel a hallgatók igényeinek. </a:t>
            </a:r>
            <a:endParaRPr lang="hu-HU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>
                <a:ea typeface="Times New Roman" panose="02020603050405020304" pitchFamily="18" charset="0"/>
              </a:rPr>
              <a:t>Az online és jelenléti oktatás keverése </a:t>
            </a:r>
            <a:r>
              <a:rPr lang="hu-HU" dirty="0">
                <a:ea typeface="Times New Roman" panose="02020603050405020304" pitchFamily="18" charset="0"/>
              </a:rPr>
              <a:t>(</a:t>
            </a:r>
            <a:r>
              <a:rPr lang="hu-HU" dirty="0" err="1">
                <a:ea typeface="Times New Roman" panose="02020603050405020304" pitchFamily="18" charset="0"/>
              </a:rPr>
              <a:t>blending</a:t>
            </a:r>
            <a:r>
              <a:rPr lang="hu-HU" dirty="0">
                <a:ea typeface="Times New Roman" panose="02020603050405020304" pitchFamily="18" charset="0"/>
              </a:rPr>
              <a:t>) </a:t>
            </a:r>
            <a:endParaRPr lang="hu-HU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>
                <a:ea typeface="Times New Roman" panose="02020603050405020304" pitchFamily="18" charset="0"/>
              </a:rPr>
              <a:t>Képzési </a:t>
            </a:r>
            <a:r>
              <a:rPr lang="hu-HU" dirty="0">
                <a:ea typeface="Times New Roman" panose="02020603050405020304" pitchFamily="18" charset="0"/>
              </a:rPr>
              <a:t>formákban (nappali, távoktatás) és az egyes tantárgyaknál </a:t>
            </a:r>
            <a:r>
              <a:rPr lang="hu-HU" dirty="0">
                <a:ea typeface="Times New Roman" panose="02020603050405020304" pitchFamily="18" charset="0"/>
              </a:rPr>
              <a:t>egyéni módon. </a:t>
            </a:r>
            <a:endParaRPr lang="hu-HU" dirty="0">
              <a:ea typeface="Times New Roman" panose="02020603050405020304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MTA Gazdálkodástudományi Bizottság Tudásmenedzsment Munkabizottsága: TUDÁSIGÉNYES SZOLGÁLTATÁSOK – TUDÁSIGÉNYES VÁLLALKOZÁSOK”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8131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19489" y="43202"/>
            <a:ext cx="11754998" cy="6077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u-HU" sz="4400" dirty="0">
                <a:latin typeface="+mj-lt"/>
                <a:ea typeface="+mj-ea"/>
                <a:cs typeface="+mj-cs"/>
              </a:rPr>
              <a:t>Tudás megőrzése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200" dirty="0" smtClean="0">
                <a:ea typeface="Times New Roman" panose="02020603050405020304" pitchFamily="18" charset="0"/>
              </a:rPr>
              <a:t>A megőrzés </a:t>
            </a:r>
            <a:r>
              <a:rPr lang="hu-HU" sz="2200" dirty="0">
                <a:ea typeface="Times New Roman" panose="02020603050405020304" pitchFamily="18" charset="0"/>
              </a:rPr>
              <a:t>a tároló </a:t>
            </a:r>
            <a:r>
              <a:rPr lang="hu-HU" sz="2200" b="1" dirty="0">
                <a:ea typeface="Times New Roman" panose="02020603050405020304" pitchFamily="18" charset="0"/>
              </a:rPr>
              <a:t>médiumok</a:t>
            </a:r>
            <a:r>
              <a:rPr lang="hu-HU" sz="2200" dirty="0">
                <a:ea typeface="Times New Roman" panose="02020603050405020304" pitchFamily="18" charset="0"/>
              </a:rPr>
              <a:t> hatékonyságának biztosításán alapul. </a:t>
            </a:r>
            <a:endParaRPr lang="hu-HU" sz="2200" dirty="0" smtClean="0"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200" dirty="0" smtClean="0">
                <a:ea typeface="Times New Roman" panose="02020603050405020304" pitchFamily="18" charset="0"/>
              </a:rPr>
              <a:t>Címek</a:t>
            </a:r>
            <a:r>
              <a:rPr lang="hu-HU" sz="2200" dirty="0">
                <a:ea typeface="Times New Roman" panose="02020603050405020304" pitchFamily="18" charset="0"/>
              </a:rPr>
              <a:t>, telefonszámok, elérhetőség, beosztás </a:t>
            </a:r>
            <a:r>
              <a:rPr lang="hu-HU" sz="2200" dirty="0" smtClean="0"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sz="2200" b="1" dirty="0" smtClean="0">
                <a:ea typeface="Times New Roman" panose="02020603050405020304" pitchFamily="18" charset="0"/>
              </a:rPr>
              <a:t>kodifikálás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200" dirty="0" smtClean="0">
                <a:ea typeface="Times New Roman" panose="02020603050405020304" pitchFamily="18" charset="0"/>
              </a:rPr>
              <a:t>Rögzíteni </a:t>
            </a:r>
            <a:r>
              <a:rPr lang="hu-HU" sz="2200" dirty="0">
                <a:ea typeface="Times New Roman" panose="02020603050405020304" pitchFamily="18" charset="0"/>
              </a:rPr>
              <a:t>és tárolni, </a:t>
            </a:r>
            <a:r>
              <a:rPr lang="hu-HU" sz="2200" dirty="0" smtClean="0">
                <a:ea typeface="Times New Roman" panose="02020603050405020304" pitchFamily="18" charset="0"/>
              </a:rPr>
              <a:t>könnyen </a:t>
            </a:r>
            <a:r>
              <a:rPr lang="hu-HU" sz="2200" dirty="0">
                <a:ea typeface="Times New Roman" panose="02020603050405020304" pitchFamily="18" charset="0"/>
              </a:rPr>
              <a:t>kezelhetőek, </a:t>
            </a:r>
            <a:r>
              <a:rPr lang="hu-HU" sz="2200" dirty="0" smtClean="0">
                <a:ea typeface="Times New Roman" panose="02020603050405020304" pitchFamily="18" charset="0"/>
              </a:rPr>
              <a:t>biztonságos </a:t>
            </a:r>
            <a:r>
              <a:rPr lang="hu-HU" sz="2200" b="1" dirty="0">
                <a:ea typeface="Times New Roman" panose="02020603050405020304" pitchFamily="18" charset="0"/>
              </a:rPr>
              <a:t>megőrzést</a:t>
            </a:r>
            <a:r>
              <a:rPr lang="hu-HU" sz="2200" dirty="0">
                <a:ea typeface="Times New Roman" panose="02020603050405020304" pitchFamily="18" charset="0"/>
              </a:rPr>
              <a:t> is nyújtanak, </a:t>
            </a:r>
            <a:r>
              <a:rPr lang="hu-HU" sz="2200" dirty="0" smtClean="0">
                <a:ea typeface="Times New Roman" panose="02020603050405020304" pitchFamily="18" charset="0"/>
              </a:rPr>
              <a:t>adatvédelem </a:t>
            </a:r>
            <a:r>
              <a:rPr lang="hu-HU" sz="2200" dirty="0">
                <a:ea typeface="Times New Roman" panose="02020603050405020304" pitchFamily="18" charset="0"/>
              </a:rPr>
              <a:t>fizikai és átvitt értelemben. </a:t>
            </a:r>
            <a:endParaRPr lang="hu-HU" sz="2200" dirty="0" smtClean="0"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200" dirty="0" smtClean="0">
                <a:ea typeface="Times New Roman" panose="02020603050405020304" pitchFamily="18" charset="0"/>
              </a:rPr>
              <a:t>Fizikai: az </a:t>
            </a:r>
            <a:r>
              <a:rPr lang="hu-HU" sz="2200" dirty="0">
                <a:ea typeface="Times New Roman" panose="02020603050405020304" pitchFamily="18" charset="0"/>
              </a:rPr>
              <a:t>adatokról </a:t>
            </a:r>
            <a:r>
              <a:rPr lang="hu-HU" sz="2200" b="1" dirty="0">
                <a:ea typeface="Times New Roman" panose="02020603050405020304" pitchFamily="18" charset="0"/>
              </a:rPr>
              <a:t>biztonsági másolatokat </a:t>
            </a:r>
            <a:r>
              <a:rPr lang="hu-HU" sz="2200" dirty="0">
                <a:ea typeface="Times New Roman" panose="02020603050405020304" pitchFamily="18" charset="0"/>
              </a:rPr>
              <a:t>kell készíteni, esetleg nem is ugyanazon a helyen, ahol felhasználásra kerülnek, hogy egy esetleges természeti katasztrófa, pl. tűzvész esetén se vesszenek el. </a:t>
            </a:r>
            <a:endParaRPr lang="hu-HU" sz="2200" dirty="0" smtClean="0"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200" dirty="0" smtClean="0">
                <a:ea typeface="Times New Roman" panose="02020603050405020304" pitchFamily="18" charset="0"/>
              </a:rPr>
              <a:t>Az </a:t>
            </a:r>
            <a:r>
              <a:rPr lang="hu-HU" sz="2200" b="1" dirty="0" smtClean="0">
                <a:ea typeface="Times New Roman" panose="02020603050405020304" pitchFamily="18" charset="0"/>
              </a:rPr>
              <a:t>adatvédelmi </a:t>
            </a:r>
            <a:r>
              <a:rPr lang="hu-HU" sz="2200" b="1" dirty="0">
                <a:ea typeface="Times New Roman" panose="02020603050405020304" pitchFamily="18" charset="0"/>
              </a:rPr>
              <a:t>szabályok </a:t>
            </a:r>
            <a:r>
              <a:rPr lang="hu-HU" sz="2200" dirty="0">
                <a:ea typeface="Times New Roman" panose="02020603050405020304" pitchFamily="18" charset="0"/>
              </a:rPr>
              <a:t>betartása is fontos, különösen a személyes adatok esetén. </a:t>
            </a:r>
            <a:endParaRPr lang="hu-HU" sz="2200" dirty="0" smtClean="0"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200" dirty="0" smtClean="0">
                <a:ea typeface="Times New Roman" panose="02020603050405020304" pitchFamily="18" charset="0"/>
              </a:rPr>
              <a:t>Csak </a:t>
            </a:r>
            <a:r>
              <a:rPr lang="hu-HU" sz="2200" dirty="0">
                <a:ea typeface="Times New Roman" panose="02020603050405020304" pitchFamily="18" charset="0"/>
              </a:rPr>
              <a:t>az arra jogosultak, például az emberi erőforrásokkal, vagy a pénzügyekkel foglalkozók tudjanak hozzáférni a dolgozók otthoni címéhez, telefonszámához, bankszámlaadataikhoz.</a:t>
            </a:r>
            <a:endParaRPr lang="hu-HU" sz="2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94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j-lt"/>
              </a:rPr>
              <a:t>Tananyagok</a:t>
            </a:r>
            <a:endParaRPr lang="hu-HU" dirty="0">
              <a:latin typeface="+mj-lt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 </a:t>
            </a:r>
            <a:r>
              <a:rPr lang="hu-HU" sz="2200" dirty="0">
                <a:solidFill>
                  <a:schemeClr val="tx1"/>
                </a:solidFill>
                <a:ea typeface="Times New Roman" panose="02020603050405020304" pitchFamily="18" charset="0"/>
              </a:rPr>
              <a:t>Az </a:t>
            </a:r>
            <a:r>
              <a:rPr lang="hu-HU" sz="2200" dirty="0">
                <a:solidFill>
                  <a:schemeClr val="tx1"/>
                </a:solidFill>
                <a:ea typeface="Times New Roman" panose="02020603050405020304" pitchFamily="18" charset="0"/>
              </a:rPr>
              <a:t>oktatási intézményben speciális esete a tudásmegőrzésnek a tananyagok kérdése. </a:t>
            </a:r>
            <a:endParaRPr lang="hu-HU" sz="22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r>
              <a:rPr lang="hu-HU" sz="2200" dirty="0">
                <a:solidFill>
                  <a:schemeClr val="tx1"/>
                </a:solidFill>
                <a:ea typeface="Times New Roman" panose="02020603050405020304" pitchFamily="18" charset="0"/>
              </a:rPr>
              <a:t>A </a:t>
            </a:r>
            <a:r>
              <a:rPr lang="hu-HU" sz="2200" dirty="0">
                <a:solidFill>
                  <a:schemeClr val="tx1"/>
                </a:solidFill>
                <a:ea typeface="Times New Roman" panose="02020603050405020304" pitchFamily="18" charset="0"/>
              </a:rPr>
              <a:t>tananyag az író szellemi terméke, tulajdona, azonban ha az adott intézmény kötelékén belül írta meg a tananyagot nyomtatott vagy digitálistankönyv formájában, akkor a vagyoni jogokkal az intézmény rendelkezhet. </a:t>
            </a:r>
            <a:endParaRPr lang="hu-HU" sz="22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r>
              <a:rPr lang="hu-HU" sz="2200" dirty="0">
                <a:solidFill>
                  <a:schemeClr val="tx1"/>
                </a:solidFill>
                <a:ea typeface="Times New Roman" panose="02020603050405020304" pitchFamily="18" charset="0"/>
              </a:rPr>
              <a:t>A </a:t>
            </a:r>
            <a:r>
              <a:rPr lang="hu-HU" sz="2200" dirty="0">
                <a:solidFill>
                  <a:schemeClr val="tx1"/>
                </a:solidFill>
                <a:ea typeface="Times New Roman" panose="02020603050405020304" pitchFamily="18" charset="0"/>
              </a:rPr>
              <a:t>szerzői jogi kérdéseket mindenképpen tisztázni kell például a tanár nyugdíjba vonulásakor, az intézményből való távozásakor. </a:t>
            </a:r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412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j-lt"/>
              </a:rPr>
              <a:t>Az egyetem vállalati jellegzetességei</a:t>
            </a:r>
            <a:endParaRPr lang="hu-HU" dirty="0">
              <a:latin typeface="+mj-lt"/>
            </a:endParaRPr>
          </a:p>
        </p:txBody>
      </p:sp>
      <p:pic>
        <p:nvPicPr>
          <p:cNvPr id="6" name="Tartalom helye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96294"/>
            <a:ext cx="3810000" cy="3810000"/>
          </a:xfrm>
        </p:spPr>
      </p:pic>
      <p:sp>
        <p:nvSpPr>
          <p:cNvPr id="8" name="Tartalom helye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+mj-lt"/>
              </a:rPr>
              <a:t>A </a:t>
            </a:r>
            <a:r>
              <a:rPr lang="hu-HU" dirty="0" smtClean="0">
                <a:latin typeface="+mj-lt"/>
              </a:rPr>
              <a:t>folyamat részeként, amely során az egyetem harmadik generációs egyetemmé alakul át: </a:t>
            </a:r>
          </a:p>
          <a:p>
            <a:r>
              <a:rPr lang="hu-HU" dirty="0" smtClean="0">
                <a:latin typeface="+mj-lt"/>
              </a:rPr>
              <a:t>felerősödnek a vállalati jellegzetességek</a:t>
            </a:r>
          </a:p>
          <a:p>
            <a:pPr lvl="1"/>
            <a:r>
              <a:rPr lang="hu-HU" dirty="0" smtClean="0">
                <a:latin typeface="+mj-lt"/>
              </a:rPr>
              <a:t>tudatos stratégia</a:t>
            </a:r>
          </a:p>
          <a:p>
            <a:pPr lvl="1"/>
            <a:r>
              <a:rPr lang="hu-HU" dirty="0">
                <a:latin typeface="+mj-lt"/>
              </a:rPr>
              <a:t>m</a:t>
            </a:r>
            <a:r>
              <a:rPr lang="hu-HU" dirty="0" smtClean="0">
                <a:latin typeface="+mj-lt"/>
              </a:rPr>
              <a:t>enedzsment</a:t>
            </a:r>
          </a:p>
          <a:p>
            <a:pPr lvl="1"/>
            <a:r>
              <a:rPr lang="hu-HU" dirty="0" smtClean="0">
                <a:latin typeface="+mj-lt"/>
              </a:rPr>
              <a:t>kapcsolat az iparral, munkaerőpiaccal.</a:t>
            </a:r>
          </a:p>
        </p:txBody>
      </p:sp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499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j-lt"/>
              </a:rPr>
              <a:t>Köszönöm a figyelmet!</a:t>
            </a:r>
            <a:endParaRPr lang="hu-HU" dirty="0">
              <a:latin typeface="+mj-lt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+mj-lt"/>
              </a:rPr>
              <a:t>Petákné Balogh Anikó</a:t>
            </a:r>
          </a:p>
          <a:p>
            <a:r>
              <a:rPr lang="hu-HU" dirty="0" smtClean="0">
                <a:latin typeface="+mj-lt"/>
              </a:rPr>
              <a:t>Budapesti Kommunikációs és Üzleti Főiskola</a:t>
            </a:r>
          </a:p>
          <a:p>
            <a:r>
              <a:rPr lang="hu-HU" dirty="0" smtClean="0">
                <a:latin typeface="+mj-lt"/>
              </a:rPr>
              <a:t>Gazdaságtudományi Intézet</a:t>
            </a:r>
          </a:p>
          <a:p>
            <a:r>
              <a:rPr lang="hu-HU" dirty="0" err="1" smtClean="0">
                <a:latin typeface="+mj-lt"/>
              </a:rPr>
              <a:t>abalogh</a:t>
            </a:r>
            <a:r>
              <a:rPr lang="hu-HU" dirty="0" smtClean="0">
                <a:latin typeface="+mj-lt"/>
              </a:rPr>
              <a:t>@</a:t>
            </a:r>
            <a:r>
              <a:rPr lang="hu-HU" dirty="0" err="1" smtClean="0">
                <a:latin typeface="+mj-lt"/>
              </a:rPr>
              <a:t>bkf.hu</a:t>
            </a:r>
            <a:endParaRPr lang="hu-HU" dirty="0">
              <a:latin typeface="+mj-lt"/>
            </a:endParaRP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29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3534" y="296994"/>
            <a:ext cx="10058400" cy="1450757"/>
          </a:xfrm>
        </p:spPr>
        <p:txBody>
          <a:bodyPr>
            <a:normAutofit fontScale="90000"/>
          </a:bodyPr>
          <a:lstStyle/>
          <a:p>
            <a:pPr lvl="3" algn="l" rtl="0">
              <a:lnSpc>
                <a:spcPct val="85000"/>
              </a:lnSpc>
              <a:spcBef>
                <a:spcPct val="0"/>
              </a:spcBef>
            </a:pPr>
            <a:r>
              <a:rPr lang="hu-HU" sz="4800" kern="1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</a:t>
            </a:r>
            <a:r>
              <a:rPr lang="hu-HU" sz="4800" kern="1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udásmenedzsment rendszerek a magyar felsőoktatásból</a:t>
            </a:r>
            <a:r>
              <a:rPr lang="hu-HU" b="1" dirty="0" smtClean="0">
                <a:latin typeface="+mj-lt"/>
              </a:rPr>
              <a:t/>
            </a:r>
            <a:br>
              <a:rPr lang="hu-HU" b="1" dirty="0" smtClean="0">
                <a:latin typeface="+mj-lt"/>
              </a:rPr>
            </a:b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>
                <a:latin typeface="+mj-lt"/>
              </a:rPr>
              <a:t>A magyar felsőoktatási intézményekben változó mértékben vannak jelen a tudásmenedzsment összetevői tudatos, strukturált formában. </a:t>
            </a:r>
          </a:p>
          <a:p>
            <a:r>
              <a:rPr lang="hu-HU" dirty="0" smtClean="0">
                <a:latin typeface="+mj-lt"/>
              </a:rPr>
              <a:t>Minden </a:t>
            </a:r>
            <a:r>
              <a:rPr lang="hu-HU" dirty="0">
                <a:latin typeface="+mj-lt"/>
              </a:rPr>
              <a:t>felsőoktatási intézmény </a:t>
            </a:r>
            <a:r>
              <a:rPr lang="hu-HU" dirty="0" smtClean="0">
                <a:latin typeface="+mj-lt"/>
              </a:rPr>
              <a:t>rendelkezik </a:t>
            </a:r>
            <a:r>
              <a:rPr lang="hu-HU" dirty="0">
                <a:latin typeface="+mj-lt"/>
              </a:rPr>
              <a:t>azokkal az elemekkel, amelyek a tudásmenedzsment struktúrákat </a:t>
            </a:r>
            <a:r>
              <a:rPr lang="hu-HU" dirty="0" smtClean="0">
                <a:latin typeface="+mj-lt"/>
              </a:rPr>
              <a:t>alkothatják</a:t>
            </a:r>
          </a:p>
          <a:p>
            <a:r>
              <a:rPr lang="hu-HU" dirty="0" smtClean="0">
                <a:latin typeface="+mj-lt"/>
              </a:rPr>
              <a:t>Stratégia </a:t>
            </a:r>
            <a:r>
              <a:rPr lang="hu-HU" dirty="0">
                <a:latin typeface="+mj-lt"/>
              </a:rPr>
              <a:t>és támogatás nélkül egyesek nem, vagy csak részben alkotnak rendszert. </a:t>
            </a:r>
            <a:endParaRPr lang="hu-HU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elszórt kezdeményezések </a:t>
            </a:r>
            <a:r>
              <a:rPr lang="hu-HU" dirty="0" smtClean="0">
                <a:latin typeface="+mj-lt"/>
                <a:sym typeface="Wingdings" panose="05000000000000000000" pitchFamily="2" charset="2"/>
              </a:rPr>
              <a:t></a:t>
            </a:r>
            <a:r>
              <a:rPr lang="hu-HU" dirty="0" smtClean="0">
                <a:latin typeface="+mj-lt"/>
              </a:rPr>
              <a:t>teljes </a:t>
            </a:r>
            <a:r>
              <a:rPr lang="hu-HU" dirty="0">
                <a:latin typeface="+mj-lt"/>
              </a:rPr>
              <a:t>intézményt átfogó </a:t>
            </a:r>
            <a:r>
              <a:rPr lang="hu-HU" dirty="0" smtClean="0">
                <a:latin typeface="+mj-lt"/>
              </a:rPr>
              <a:t>rendszerek </a:t>
            </a:r>
          </a:p>
          <a:p>
            <a:r>
              <a:rPr lang="hu-HU" dirty="0" smtClean="0">
                <a:latin typeface="+mj-lt"/>
              </a:rPr>
              <a:t>Átfogó </a:t>
            </a:r>
            <a:r>
              <a:rPr lang="hu-HU" dirty="0">
                <a:latin typeface="+mj-lt"/>
              </a:rPr>
              <a:t>felmérés még nem készült a felsőoktatási </a:t>
            </a:r>
            <a:r>
              <a:rPr lang="hu-HU" dirty="0" smtClean="0">
                <a:latin typeface="+mj-lt"/>
              </a:rPr>
              <a:t>intézményekben </a:t>
            </a:r>
            <a:r>
              <a:rPr lang="hu-HU" dirty="0">
                <a:latin typeface="+mj-lt"/>
              </a:rPr>
              <a:t>tudásmenedzsment </a:t>
            </a:r>
            <a:r>
              <a:rPr lang="hu-HU" dirty="0" smtClean="0">
                <a:latin typeface="+mj-lt"/>
              </a:rPr>
              <a:t>bevezetéséről</a:t>
            </a:r>
          </a:p>
          <a:p>
            <a:r>
              <a:rPr lang="hu-HU" u="sng" cap="small" dirty="0" smtClean="0">
                <a:latin typeface="+mj-lt"/>
                <a:hlinkClick r:id="rId3" tooltip="Bencsik, 2009 #168"/>
              </a:rPr>
              <a:t>BENCSIK</a:t>
            </a:r>
            <a:r>
              <a:rPr lang="hu-HU" u="sng" dirty="0" smtClean="0">
                <a:latin typeface="+mj-lt"/>
                <a:hlinkClick r:id="rId3" tooltip="Bencsik, 2009 #168"/>
              </a:rPr>
              <a:t> </a:t>
            </a:r>
            <a:r>
              <a:rPr lang="hu-HU" u="sng" dirty="0">
                <a:latin typeface="+mj-lt"/>
                <a:hlinkClick r:id="rId3" tooltip="Bencsik, 2009 #168"/>
              </a:rPr>
              <a:t>és </a:t>
            </a:r>
            <a:r>
              <a:rPr lang="hu-HU" u="sng" cap="small" dirty="0">
                <a:latin typeface="+mj-lt"/>
                <a:hlinkClick r:id="rId3" tooltip="Bencsik, 2009 #168"/>
              </a:rPr>
              <a:t>MAROSI (2009</a:t>
            </a:r>
            <a:r>
              <a:rPr lang="hu-HU" cap="small" dirty="0">
                <a:latin typeface="+mj-lt"/>
              </a:rPr>
              <a:t>)</a:t>
            </a:r>
            <a:r>
              <a:rPr lang="hu-HU" dirty="0">
                <a:latin typeface="+mj-lt"/>
              </a:rPr>
              <a:t> vizsgálata rámutatott, hogy a magyarok nem szeretik a tudásukat megosztani, és nem szeretnek csoportban dolgozni. </a:t>
            </a:r>
          </a:p>
          <a:p>
            <a:endParaRPr lang="hu-HU" dirty="0">
              <a:latin typeface="+mj-lt"/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MTA Gazdálkodástudományi Bizottság Tudásmenedzsment Munkabizottsága: TUDÁSIGÉNYES SZOLGÁLTATÁSOK – TUDÁSIGÉNYES VÁLLALKOZÁSOK” 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EB-CF64-4100-B9B8-3CB447B77F56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4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+mj-lt"/>
              </a:rPr>
              <a:t>A felsőoktatási intézmény megváltozott szerepe: a tudástranszfer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>
                <a:latin typeface="+mj-lt"/>
              </a:rPr>
              <a:t>NOSZKAY és szerzőtársai </a:t>
            </a:r>
            <a:r>
              <a:rPr lang="hu-HU" cap="small" dirty="0">
                <a:latin typeface="+mj-lt"/>
              </a:rPr>
              <a:t>(</a:t>
            </a:r>
            <a:r>
              <a:rPr lang="hu-HU" u="sng" cap="small" dirty="0">
                <a:latin typeface="+mj-lt"/>
                <a:hlinkClick r:id="rId3" tooltip="Noszkay, 2007 #12"/>
              </a:rPr>
              <a:t>2007</a:t>
            </a:r>
            <a:r>
              <a:rPr lang="hu-HU" cap="small" dirty="0">
                <a:latin typeface="+mj-lt"/>
              </a:rPr>
              <a:t>)</a:t>
            </a:r>
            <a:r>
              <a:rPr lang="hu-HU" dirty="0">
                <a:latin typeface="+mj-lt"/>
              </a:rPr>
              <a:t> </a:t>
            </a:r>
            <a:r>
              <a:rPr lang="hu-HU" dirty="0" smtClean="0">
                <a:latin typeface="+mj-lt"/>
              </a:rPr>
              <a:t>tudásbázisok </a:t>
            </a:r>
            <a:r>
              <a:rPr lang="hu-HU" dirty="0" smtClean="0">
                <a:latin typeface="+mj-lt"/>
                <a:sym typeface="Wingdings" panose="05000000000000000000" pitchFamily="2" charset="2"/>
              </a:rPr>
              <a:t> </a:t>
            </a:r>
            <a:r>
              <a:rPr lang="hu-HU" dirty="0" smtClean="0">
                <a:latin typeface="+mj-lt"/>
              </a:rPr>
              <a:t>regionális tudásközpontok </a:t>
            </a:r>
          </a:p>
          <a:p>
            <a:r>
              <a:rPr lang="hu-HU" u="sng" cap="small" dirty="0" smtClean="0">
                <a:latin typeface="+mj-lt"/>
                <a:hlinkClick r:id="rId4" tooltip="Kiss, 2003 #164"/>
              </a:rPr>
              <a:t>KISS </a:t>
            </a:r>
            <a:r>
              <a:rPr lang="hu-HU" u="sng" cap="small" dirty="0">
                <a:latin typeface="+mj-lt"/>
                <a:hlinkClick r:id="rId4" tooltip="Kiss, 2003 #164"/>
              </a:rPr>
              <a:t>(2003</a:t>
            </a:r>
            <a:r>
              <a:rPr lang="hu-HU" cap="small" dirty="0">
                <a:latin typeface="+mj-lt"/>
              </a:rPr>
              <a:t>)</a:t>
            </a:r>
            <a:r>
              <a:rPr lang="hu-HU" dirty="0">
                <a:latin typeface="+mj-lt"/>
              </a:rPr>
              <a:t> szintén kiemeli a felsőoktatási intézmény megváltozott szerepét az információs társadalomban. Az élethosszig tartó tanulás térnyerésével az egyetemeknek, főiskoláknak át kell gondolniuk stratégiájukat, struktúrájukat és oktatási szerepüket is. </a:t>
            </a:r>
            <a:endParaRPr lang="hu-HU" dirty="0" smtClean="0">
              <a:latin typeface="+mj-lt"/>
            </a:endParaRPr>
          </a:p>
          <a:p>
            <a:r>
              <a:rPr lang="hu-HU" dirty="0">
                <a:latin typeface="+mj-lt"/>
              </a:rPr>
              <a:t> </a:t>
            </a:r>
            <a:r>
              <a:rPr lang="hu-HU" u="sng" cap="small" dirty="0" smtClean="0">
                <a:latin typeface="+mj-lt"/>
                <a:hlinkClick r:id="rId5" tooltip="Rechnitzer, 2009 #175"/>
              </a:rPr>
              <a:t>RECHNITZER </a:t>
            </a:r>
            <a:r>
              <a:rPr lang="hu-HU" u="sng" cap="small" dirty="0">
                <a:latin typeface="+mj-lt"/>
                <a:hlinkClick r:id="rId5" tooltip="Rechnitzer, 2009 #175"/>
              </a:rPr>
              <a:t>(2009</a:t>
            </a:r>
            <a:r>
              <a:rPr lang="hu-HU" cap="small" dirty="0">
                <a:latin typeface="+mj-lt"/>
              </a:rPr>
              <a:t>)</a:t>
            </a:r>
            <a:r>
              <a:rPr lang="hu-HU" dirty="0">
                <a:latin typeface="+mj-lt"/>
              </a:rPr>
              <a:t> </a:t>
            </a:r>
            <a:r>
              <a:rPr lang="hu-HU" dirty="0" smtClean="0">
                <a:latin typeface="+mj-lt"/>
              </a:rPr>
              <a:t>régiókban </a:t>
            </a:r>
            <a:r>
              <a:rPr lang="hu-HU" dirty="0">
                <a:latin typeface="+mj-lt"/>
              </a:rPr>
              <a:t>betöltött </a:t>
            </a:r>
            <a:r>
              <a:rPr lang="hu-HU" dirty="0" smtClean="0">
                <a:latin typeface="+mj-lt"/>
              </a:rPr>
              <a:t>szerep</a:t>
            </a:r>
          </a:p>
          <a:p>
            <a:r>
              <a:rPr lang="hu-HU" dirty="0">
                <a:latin typeface="+mj-lt"/>
              </a:rPr>
              <a:t> </a:t>
            </a:r>
            <a:r>
              <a:rPr lang="hu-HU" u="sng" cap="small" dirty="0" smtClean="0">
                <a:latin typeface="+mj-lt"/>
                <a:hlinkClick r:id="rId6" tooltip="Lengyel, 2011 #169"/>
              </a:rPr>
              <a:t>LENGYEL </a:t>
            </a:r>
            <a:r>
              <a:rPr lang="hu-HU" u="sng" cap="small" dirty="0">
                <a:latin typeface="+mj-lt"/>
                <a:hlinkClick r:id="rId6" tooltip="Lengyel, 2011 #169"/>
              </a:rPr>
              <a:t>(2011a</a:t>
            </a:r>
            <a:r>
              <a:rPr lang="hu-HU" cap="small" dirty="0">
                <a:latin typeface="+mj-lt"/>
              </a:rPr>
              <a:t>)</a:t>
            </a:r>
            <a:r>
              <a:rPr lang="hu-HU" dirty="0">
                <a:latin typeface="+mj-lt"/>
              </a:rPr>
              <a:t> is a régiók szintjén vizsgálta a tudástranszfert. </a:t>
            </a:r>
            <a:r>
              <a:rPr lang="hu-HU" dirty="0" smtClean="0">
                <a:latin typeface="+mj-lt"/>
              </a:rPr>
              <a:t>A </a:t>
            </a:r>
            <a:r>
              <a:rPr lang="hu-HU" dirty="0">
                <a:latin typeface="+mj-lt"/>
              </a:rPr>
              <a:t>tudásalkalmazó régióban a gazdasági szempontból releváns tudás más régióból áramlik be, azaz tudástranszfer </a:t>
            </a:r>
            <a:r>
              <a:rPr lang="hu-HU" dirty="0" smtClean="0">
                <a:latin typeface="+mj-lt"/>
              </a:rPr>
              <a:t>történik.</a:t>
            </a:r>
            <a:endParaRPr lang="hu-HU" dirty="0">
              <a:latin typeface="+mj-lt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3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j-lt"/>
              </a:rPr>
              <a:t>A harmadik generációs egyetemek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+mj-lt"/>
                <a:ea typeface="Times New Roman" panose="02020603050405020304" pitchFamily="18" charset="0"/>
                <a:hlinkClick r:id="rId2" tooltip="Wissema, 2009 #20"/>
              </a:rPr>
              <a:t>WISSEMA (2009</a:t>
            </a:r>
            <a:r>
              <a:rPr lang="hu-HU" dirty="0" smtClean="0">
                <a:latin typeface="+mj-lt"/>
                <a:ea typeface="Times New Roman" panose="02020603050405020304" pitchFamily="18" charset="0"/>
              </a:rPr>
              <a:t>): az egyetemek, felsőoktatási intézmények három generációját különböztetjük meg. 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+mj-lt"/>
                <a:ea typeface="Times New Roman" panose="02020603050405020304" pitchFamily="18" charset="0"/>
              </a:rPr>
              <a:t>Első:  a középkor egyeteme, Sorbonne, Bologna, Oxford, hét szabad művészetet, tudás átadása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+mj-lt"/>
                <a:ea typeface="Times New Roman" panose="02020603050405020304" pitchFamily="18" charset="0"/>
              </a:rPr>
              <a:t>Második a XIX.-XX. századi egyetem, amit a hagyományos (humboldti) egyetemként ismerünk, államilag finanszírozott, oktatásra és kutatásra épülő, kevésbé dinamikus intézmény.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+mj-lt"/>
                <a:ea typeface="Times New Roman" panose="02020603050405020304" pitchFamily="18" charset="0"/>
              </a:rPr>
              <a:t>A harmadik generációs egyetemeknek azonban új céljaik vannak: alapvető cél a tudásmunkások képzése. Ezen kívül éles verseny folyik a felvételiző diákokért, a pályázati támogatásokért, az ipari kutatások megrendeléséért.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dirty="0">
                <a:latin typeface="+mj-lt"/>
                <a:ea typeface="Times New Roman" panose="02020603050405020304" pitchFamily="18" charset="0"/>
              </a:rPr>
              <a:t>J</a:t>
            </a:r>
            <a:r>
              <a:rPr lang="hu-HU" dirty="0" smtClean="0">
                <a:latin typeface="+mj-lt"/>
                <a:ea typeface="Times New Roman" panose="02020603050405020304" pitchFamily="18" charset="0"/>
              </a:rPr>
              <a:t>elenleg folyik az átmenet a másodikból a harmadik generációba.</a:t>
            </a:r>
            <a:endParaRPr lang="hu-HU" sz="1800" dirty="0" smtClean="0">
              <a:latin typeface="+mj-lt"/>
            </a:endParaRPr>
          </a:p>
          <a:p>
            <a:endParaRPr lang="hu-HU" dirty="0">
              <a:latin typeface="+mj-lt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02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smtClean="0">
                <a:latin typeface="+mj-lt"/>
                <a:ea typeface="Times New Roman" panose="02020603050405020304" pitchFamily="18" charset="0"/>
              </a:rPr>
              <a:t>A harmadik generációs egyetemek jellemzőit </a:t>
            </a:r>
            <a:r>
              <a:rPr lang="hu-HU" dirty="0" smtClean="0">
                <a:latin typeface="+mj-lt"/>
                <a:ea typeface="Times New Roman" panose="02020603050405020304" pitchFamily="18" charset="0"/>
                <a:hlinkClick r:id="rId3" tooltip="Majó, 2009 #74"/>
              </a:rPr>
              <a:t>MAJÓ (2009</a:t>
            </a:r>
            <a:r>
              <a:rPr lang="hu-HU" dirty="0" smtClean="0">
                <a:latin typeface="+mj-lt"/>
                <a:ea typeface="Times New Roman" panose="02020603050405020304" pitchFamily="18" charset="0"/>
              </a:rPr>
              <a:t>) határozta meg</a:t>
            </a:r>
            <a:endParaRPr lang="hu-HU" dirty="0">
              <a:latin typeface="+mj-lt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361931"/>
              </p:ext>
            </p:extLst>
          </p:nvPr>
        </p:nvGraphicFramePr>
        <p:xfrm>
          <a:off x="584812" y="1690688"/>
          <a:ext cx="10515600" cy="5124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202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Első generációs egyetemek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Második generációs egyetemek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Harmadik generációs egyetemek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9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Célok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Oktatás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Oktatás és kutatás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Oktatás és kutatás plusz know-how hasznosítása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88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Szerep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Az igazság keresése és védelme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 természet felfedezése, törvényszerűségek feltárása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Értékteremtés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88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Módszer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Skolasztikus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Modern tudomány, monodiszciplinaritás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Modern tudomány, inter-, és multidiszciplinaritás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9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Létrehoz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Szakembereket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Szakembereket és tudósokat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Szakembereket és tudósokat plusz vállalkozókat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2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Orientáció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Egyetemes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Nemzeti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Globális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2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Nyelv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Latin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Nemzeti nyelvek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Angol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2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Szerveződés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nemzeti egyetemek, kollégiumok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Karok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Egyetemi intézetek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2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Vezetőség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Kancellári (főhatóság)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Akadémikusok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Professzionális menedzsment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88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Finanszírozás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Közvetlen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Közvetlen fenntartói, pályázatok és tandíj (költségtérítés)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Közvetett fenntartói és megrendelések (állami és üzleti)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125343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hu-H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9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dirty="0" smtClean="0">
                <a:latin typeface="+mj-lt"/>
              </a:rPr>
              <a:t>Tudástranszfer-központok</a:t>
            </a:r>
            <a:endParaRPr lang="hu-HU" dirty="0">
              <a:latin typeface="+mj-lt"/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640772" y="2002270"/>
            <a:ext cx="5302828" cy="4351338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latin typeface="+mj-lt"/>
              </a:rPr>
              <a:t>A </a:t>
            </a:r>
            <a:r>
              <a:rPr lang="hu-HU" dirty="0">
                <a:latin typeface="+mj-lt"/>
              </a:rPr>
              <a:t>Társadalmi Megújulás Operációs Program keretében, a TÁMOP </a:t>
            </a:r>
            <a:r>
              <a:rPr lang="hu-HU" dirty="0" smtClean="0">
                <a:latin typeface="+mj-lt"/>
              </a:rPr>
              <a:t>4.2.1-08/1/ ”Tudáshasznosulást</a:t>
            </a:r>
            <a:r>
              <a:rPr lang="hu-HU" dirty="0">
                <a:latin typeface="+mj-lt"/>
              </a:rPr>
              <a:t>, tudástranszfert segítő eszköz-, és feltételrendszer kialakítása, </a:t>
            </a:r>
            <a:r>
              <a:rPr lang="hu-HU" dirty="0" smtClean="0">
                <a:latin typeface="+mj-lt"/>
              </a:rPr>
              <a:t>fejlesztése</a:t>
            </a:r>
          </a:p>
          <a:p>
            <a:r>
              <a:rPr lang="hu-HU" dirty="0">
                <a:latin typeface="+mj-lt"/>
              </a:rPr>
              <a:t>T</a:t>
            </a:r>
            <a:r>
              <a:rPr lang="hu-HU" dirty="0" smtClean="0">
                <a:latin typeface="+mj-lt"/>
              </a:rPr>
              <a:t>öbb </a:t>
            </a:r>
            <a:r>
              <a:rPr lang="hu-HU" dirty="0">
                <a:latin typeface="+mj-lt"/>
              </a:rPr>
              <a:t>nyertes </a:t>
            </a:r>
            <a:r>
              <a:rPr lang="hu-HU" dirty="0" smtClean="0">
                <a:latin typeface="+mj-lt"/>
              </a:rPr>
              <a:t>projekt</a:t>
            </a:r>
          </a:p>
          <a:p>
            <a:r>
              <a:rPr lang="hu-HU" dirty="0" smtClean="0">
                <a:latin typeface="+mj-lt"/>
              </a:rPr>
              <a:t>Részben </a:t>
            </a:r>
            <a:r>
              <a:rPr lang="hu-HU" dirty="0">
                <a:latin typeface="+mj-lt"/>
              </a:rPr>
              <a:t>a pályázat hatására, részben mivel az intézményeknek már évtizedekre visszanyúló gyakorlatuk volt a tudástranszferben, megalakultak az ezzel foglalkozó </a:t>
            </a:r>
            <a:r>
              <a:rPr lang="hu-HU" dirty="0" smtClean="0">
                <a:latin typeface="+mj-lt"/>
              </a:rPr>
              <a:t>központok.</a:t>
            </a:r>
            <a:endParaRPr lang="hu-HU" dirty="0">
              <a:latin typeface="+mj-lt"/>
            </a:endParaRPr>
          </a:p>
          <a:p>
            <a:endParaRPr lang="hu-HU" dirty="0">
              <a:latin typeface="+mj-lt"/>
            </a:endParaRPr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  <p:pic>
        <p:nvPicPr>
          <p:cNvPr id="11" name="Kép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918" y="2587264"/>
            <a:ext cx="4914900" cy="3181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7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latin typeface="+mj-lt"/>
              </a:rPr>
              <a:t>A TÁMOP-4.2.1/08/1/KMR projekt nyertes felsőoktatási intézményei, és </a:t>
            </a:r>
            <a:r>
              <a:rPr lang="hu-HU" b="1" dirty="0" smtClean="0">
                <a:latin typeface="+mj-lt"/>
              </a:rPr>
              <a:t>projektjeik</a:t>
            </a:r>
            <a:endParaRPr lang="hu-HU" dirty="0">
              <a:latin typeface="+mj-lt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466755"/>
              </p:ext>
            </p:extLst>
          </p:nvPr>
        </p:nvGraphicFramePr>
        <p:xfrm>
          <a:off x="1024569" y="1679430"/>
          <a:ext cx="10432973" cy="4974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0952"/>
                <a:gridCol w="7122021"/>
              </a:tblGrid>
              <a:tr h="2718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Kedvezményezett neve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</a:rPr>
                        <a:t>Projekt címe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3721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Nyugat-magyarországi Egyetem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eCompetence. Multidiszciplináris Egyetemi Tudásmenedzsment rendszer fejlesztése és regionális innovációs keretrendszert megalapozó szervezeti fejlesztések a Nyugat-magyarországi Egyetemen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3721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Széchenyi István Egyetem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Egyetemi Tudásmenedzsment Központ létrehozása, valamint a regionális szintű tudáshasznosulást és tudástranszfert segítő szervezeti fejlesztések a Széchenyi István Egyetem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78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Pannon Egyetem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Egységes Tudás és Technológia Transzfer platform a kiterjesztett Közép-Dunántúli tengelyen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78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Pécsi Tudományegyetem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3T - Technológia - és tudástranszfer feltételeinek kialakítása a Dél-dunántúli Régió egyetemi tudásbázisaiban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78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Miskolci Egyetem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A Miskolci Egyetem Technológia- és Tudástranszfer Centrumának kialakítása és működtetése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3721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Szegedi Tudományegyetem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Tudáshasznosulást, tudástranszfert szolgáló eszköz- és feltételrendszer kialakítása, fejlesztése a Szegedi Tudományegyetemen és a Dél-alföldi Régióban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78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Debreceni Egyetem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Tudás- és technológia transzfer az Észak-alföldi régió felsőoktatási intézményeiben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819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dirty="0" smtClean="0">
                <a:latin typeface="+mj-lt"/>
              </a:rPr>
              <a:t>Könyvtárak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+mj-lt"/>
              </a:rPr>
              <a:t>A tudás </a:t>
            </a:r>
            <a:r>
              <a:rPr lang="hu-HU" dirty="0">
                <a:latin typeface="+mj-lt"/>
              </a:rPr>
              <a:t>tárolásának alapvető eszközei hagyományos, nyomtatott formában, a </a:t>
            </a:r>
            <a:r>
              <a:rPr lang="hu-HU" dirty="0" smtClean="0">
                <a:latin typeface="+mj-lt"/>
              </a:rPr>
              <a:t>könyvtárak </a:t>
            </a:r>
          </a:p>
          <a:p>
            <a:r>
              <a:rPr lang="hu-HU" dirty="0" smtClean="0">
                <a:latin typeface="+mj-lt"/>
              </a:rPr>
              <a:t>A </a:t>
            </a:r>
            <a:r>
              <a:rPr lang="hu-HU" dirty="0">
                <a:latin typeface="+mj-lt"/>
              </a:rPr>
              <a:t>könyvtárak is egyre inkább </a:t>
            </a:r>
            <a:r>
              <a:rPr lang="hu-HU" dirty="0" smtClean="0">
                <a:latin typeface="+mj-lt"/>
              </a:rPr>
              <a:t>digitalizálódnak:</a:t>
            </a:r>
          </a:p>
          <a:p>
            <a:pPr lvl="1"/>
            <a:r>
              <a:rPr lang="hu-HU" dirty="0" smtClean="0">
                <a:latin typeface="+mj-lt"/>
              </a:rPr>
              <a:t>előfizetnek </a:t>
            </a:r>
            <a:r>
              <a:rPr lang="hu-HU" dirty="0">
                <a:latin typeface="+mj-lt"/>
              </a:rPr>
              <a:t>online </a:t>
            </a:r>
            <a:r>
              <a:rPr lang="hu-HU" dirty="0" smtClean="0">
                <a:latin typeface="+mj-lt"/>
              </a:rPr>
              <a:t>szolgáltatásokra</a:t>
            </a:r>
          </a:p>
          <a:p>
            <a:pPr lvl="1"/>
            <a:r>
              <a:rPr lang="hu-HU" dirty="0" smtClean="0">
                <a:latin typeface="+mj-lt"/>
              </a:rPr>
              <a:t>kutatási adatbázisokra </a:t>
            </a:r>
            <a:r>
              <a:rPr lang="hu-HU" dirty="0" smtClean="0">
                <a:latin typeface="+mj-lt"/>
                <a:sym typeface="Wingdings" panose="05000000000000000000" pitchFamily="2" charset="2"/>
              </a:rPr>
              <a:t> </a:t>
            </a:r>
            <a:r>
              <a:rPr lang="hu-HU" dirty="0" smtClean="0">
                <a:latin typeface="+mj-lt"/>
              </a:rPr>
              <a:t>digitális </a:t>
            </a:r>
            <a:r>
              <a:rPr lang="hu-HU" dirty="0">
                <a:latin typeface="+mj-lt"/>
              </a:rPr>
              <a:t>formában jutnak hozzá a szakfolyóiratokhoz, cikkekhez (pl. EBSCO, EISZ). </a:t>
            </a:r>
          </a:p>
          <a:p>
            <a:endParaRPr lang="hu-HU" dirty="0">
              <a:latin typeface="+mj-lt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374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u-HU" dirty="0">
                <a:latin typeface="+mj-lt"/>
              </a:rPr>
              <a:t>Elektronikus </a:t>
            </a:r>
            <a:r>
              <a:rPr lang="hu-HU" dirty="0" smtClean="0">
                <a:latin typeface="+mj-lt"/>
              </a:rPr>
              <a:t>megoldások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>
                <a:latin typeface="+mj-lt"/>
              </a:rPr>
              <a:t>Honlap, </a:t>
            </a:r>
            <a:r>
              <a:rPr lang="hu-HU" dirty="0" err="1" smtClean="0">
                <a:latin typeface="+mj-lt"/>
              </a:rPr>
              <a:t>wiki</a:t>
            </a:r>
            <a:r>
              <a:rPr lang="hu-HU" dirty="0">
                <a:latin typeface="+mj-lt"/>
              </a:rPr>
              <a:t>, intranet, </a:t>
            </a:r>
            <a:r>
              <a:rPr lang="hu-HU" dirty="0" err="1">
                <a:latin typeface="+mj-lt"/>
              </a:rPr>
              <a:t>e-learning</a:t>
            </a:r>
            <a:r>
              <a:rPr lang="hu-HU" dirty="0">
                <a:latin typeface="+mj-lt"/>
              </a:rPr>
              <a:t> rendszer, kifejezetten tudásmenedzsmentre dedikált szoftver. </a:t>
            </a:r>
            <a:endParaRPr lang="hu-HU" dirty="0" smtClean="0">
              <a:latin typeface="+mj-lt"/>
            </a:endParaRPr>
          </a:p>
          <a:p>
            <a:pPr lvl="1"/>
            <a:r>
              <a:rPr lang="hu-HU" dirty="0" err="1" smtClean="0">
                <a:latin typeface="+mj-lt"/>
              </a:rPr>
              <a:t>eCompetence</a:t>
            </a:r>
            <a:r>
              <a:rPr lang="hu-HU" dirty="0" smtClean="0">
                <a:latin typeface="+mj-lt"/>
              </a:rPr>
              <a:t> </a:t>
            </a:r>
            <a:r>
              <a:rPr lang="hu-HU" dirty="0">
                <a:latin typeface="+mj-lt"/>
              </a:rPr>
              <a:t>Multidiszciplináris Egyetemi Tudásmenedzsment rendszer a Nyugat-magyarországi </a:t>
            </a:r>
            <a:r>
              <a:rPr lang="hu-HU" dirty="0" smtClean="0">
                <a:latin typeface="+mj-lt"/>
              </a:rPr>
              <a:t>Egyetemen</a:t>
            </a:r>
          </a:p>
          <a:p>
            <a:pPr lvl="1"/>
            <a:r>
              <a:rPr lang="hu-HU" dirty="0" err="1" smtClean="0">
                <a:latin typeface="+mj-lt"/>
              </a:rPr>
              <a:t>Riglersystem</a:t>
            </a:r>
            <a:r>
              <a:rPr lang="hu-HU" dirty="0">
                <a:latin typeface="+mj-lt"/>
              </a:rPr>
              <a:t>™ (RS) szellemi eszközmenedzsment (SZEM) kultúra és technológia rendszer a Széchenyi István Egyetem Tudásmenedzsment </a:t>
            </a:r>
            <a:r>
              <a:rPr lang="hu-HU" dirty="0" smtClean="0">
                <a:latin typeface="+mj-lt"/>
              </a:rPr>
              <a:t>Központjában</a:t>
            </a:r>
          </a:p>
          <a:p>
            <a:pPr lvl="1"/>
            <a:r>
              <a:rPr lang="hu-HU" dirty="0" smtClean="0">
                <a:latin typeface="+mj-lt"/>
              </a:rPr>
              <a:t>Nemzeti </a:t>
            </a:r>
            <a:r>
              <a:rPr lang="hu-HU" dirty="0">
                <a:latin typeface="+mj-lt"/>
              </a:rPr>
              <a:t>Közszolgálati Egyetem „Tudásalapú közszolgálati előmenetel” projektje során bevezetendő közszolgálati továbbképzések információs rendszere.</a:t>
            </a:r>
          </a:p>
          <a:p>
            <a:r>
              <a:rPr lang="hu-HU" dirty="0" smtClean="0">
                <a:latin typeface="+mj-lt"/>
              </a:rPr>
              <a:t>A fentiekben </a:t>
            </a:r>
            <a:r>
              <a:rPr lang="hu-HU" dirty="0">
                <a:latin typeface="+mj-lt"/>
              </a:rPr>
              <a:t>leírt LMS és oktatási adminisztrációs rendszereken kívül még információs, tudáskezelő-, és megosztó, Web 2.0-es lehetőségeket is kínáló belső </a:t>
            </a:r>
            <a:r>
              <a:rPr lang="hu-HU" dirty="0" smtClean="0">
                <a:latin typeface="+mj-lt"/>
              </a:rPr>
              <a:t>portál </a:t>
            </a:r>
            <a:r>
              <a:rPr lang="hu-HU" dirty="0" smtClean="0">
                <a:latin typeface="+mj-lt"/>
                <a:sym typeface="Wingdings" panose="05000000000000000000" pitchFamily="2" charset="2"/>
              </a:rPr>
              <a:t></a:t>
            </a:r>
            <a:r>
              <a:rPr lang="hu-HU" dirty="0" smtClean="0">
                <a:latin typeface="+mj-lt"/>
              </a:rPr>
              <a:t> a </a:t>
            </a:r>
            <a:r>
              <a:rPr lang="hu-HU" dirty="0">
                <a:latin typeface="+mj-lt"/>
              </a:rPr>
              <a:t>tudás szétaprózódásának, és a redundanciának a veszélye. </a:t>
            </a:r>
            <a:endParaRPr lang="hu-HU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Különböző funkcionalitás</a:t>
            </a:r>
            <a:endParaRPr lang="hu-HU" dirty="0">
              <a:latin typeface="+mj-lt"/>
            </a:endParaRPr>
          </a:p>
          <a:p>
            <a:pPr lvl="1"/>
            <a:r>
              <a:rPr lang="hu-HU" dirty="0" smtClean="0">
                <a:latin typeface="+mj-lt"/>
              </a:rPr>
              <a:t>LMS </a:t>
            </a:r>
            <a:r>
              <a:rPr lang="en-US" dirty="0" smtClean="0">
                <a:latin typeface="+mj-lt"/>
              </a:rPr>
              <a:t>= </a:t>
            </a:r>
            <a:r>
              <a:rPr lang="hu-HU" dirty="0" smtClean="0">
                <a:latin typeface="+mj-lt"/>
              </a:rPr>
              <a:t>oktatási tartalmak</a:t>
            </a:r>
            <a:endParaRPr lang="en-US" dirty="0" smtClean="0">
              <a:latin typeface="+mj-lt"/>
            </a:endParaRPr>
          </a:p>
          <a:p>
            <a:pPr lvl="1"/>
            <a:r>
              <a:rPr lang="hu-HU" dirty="0" smtClean="0">
                <a:latin typeface="+mj-lt"/>
              </a:rPr>
              <a:t>ETR </a:t>
            </a:r>
            <a:r>
              <a:rPr lang="hu-HU" dirty="0">
                <a:latin typeface="+mj-lt"/>
              </a:rPr>
              <a:t>és a </a:t>
            </a:r>
            <a:r>
              <a:rPr lang="hu-HU" dirty="0" err="1" smtClean="0">
                <a:latin typeface="+mj-lt"/>
              </a:rPr>
              <a:t>Neptun</a:t>
            </a:r>
            <a:r>
              <a:rPr lang="en-US" dirty="0" smtClean="0">
                <a:latin typeface="+mj-lt"/>
              </a:rPr>
              <a:t> =</a:t>
            </a:r>
            <a:r>
              <a:rPr lang="hu-HU" dirty="0" smtClean="0">
                <a:latin typeface="+mj-lt"/>
              </a:rPr>
              <a:t>adminisztráció</a:t>
            </a:r>
            <a:r>
              <a:rPr lang="en-US" dirty="0" smtClean="0">
                <a:latin typeface="+mj-lt"/>
              </a:rPr>
              <a:t> </a:t>
            </a:r>
            <a:r>
              <a:rPr lang="hu-HU" dirty="0" smtClean="0">
                <a:latin typeface="+mj-lt"/>
              </a:rPr>
              <a:t>(órarend</a:t>
            </a:r>
            <a:r>
              <a:rPr lang="hu-HU" dirty="0">
                <a:latin typeface="+mj-lt"/>
              </a:rPr>
              <a:t>, vizsgajelentkezés</a:t>
            </a:r>
            <a:r>
              <a:rPr lang="hu-HU" dirty="0" smtClean="0">
                <a:latin typeface="+mj-lt"/>
              </a:rPr>
              <a:t>)</a:t>
            </a:r>
            <a:endParaRPr lang="en-US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Az </a:t>
            </a:r>
            <a:r>
              <a:rPr lang="hu-HU" dirty="0">
                <a:latin typeface="+mj-lt"/>
              </a:rPr>
              <a:t>egy lépcsős bejelentkezési </a:t>
            </a:r>
            <a:r>
              <a:rPr lang="hu-HU" dirty="0" err="1">
                <a:latin typeface="+mj-lt"/>
              </a:rPr>
              <a:t>single</a:t>
            </a:r>
            <a:r>
              <a:rPr lang="hu-HU" dirty="0">
                <a:latin typeface="+mj-lt"/>
              </a:rPr>
              <a:t> </a:t>
            </a:r>
            <a:r>
              <a:rPr lang="hu-HU" dirty="0" err="1">
                <a:latin typeface="+mj-lt"/>
              </a:rPr>
              <a:t>sign</a:t>
            </a:r>
            <a:r>
              <a:rPr lang="hu-HU" dirty="0">
                <a:latin typeface="+mj-lt"/>
              </a:rPr>
              <a:t> </a:t>
            </a:r>
            <a:r>
              <a:rPr lang="hu-HU" dirty="0" err="1">
                <a:latin typeface="+mj-lt"/>
              </a:rPr>
              <a:t>on</a:t>
            </a:r>
            <a:r>
              <a:rPr lang="hu-HU" dirty="0">
                <a:latin typeface="+mj-lt"/>
              </a:rPr>
              <a:t> (SSO) azonosítás jelentősen leegyszerűsíti a két rendszer </a:t>
            </a:r>
            <a:r>
              <a:rPr lang="hu-HU" dirty="0" smtClean="0">
                <a:latin typeface="+mj-lt"/>
              </a:rPr>
              <a:t>használatát</a:t>
            </a:r>
            <a:endParaRPr lang="hu-HU" dirty="0">
              <a:latin typeface="+mj-lt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2014.04.03.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Gazdálkodástudományi Bizottság Tudásmenedzsment Munkabizottsága: TUDÁSIGÉNYES SZOLGÁLTATÁSOK – TUDÁSIGÉNYES VÁLLALKOZÁSOK” 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075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</TotalTime>
  <Words>1705</Words>
  <Application>Microsoft Office PowerPoint</Application>
  <PresentationFormat>Szélesvásznú</PresentationFormat>
  <Paragraphs>215</Paragraphs>
  <Slides>18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Office-téma</vt:lpstr>
      <vt:lpstr>Tudásmenedzsment rendszerek a felsőoktatásban</vt:lpstr>
      <vt:lpstr>Tudásmenedzsment rendszerek a magyar felsőoktatásból </vt:lpstr>
      <vt:lpstr>A felsőoktatási intézmény megváltozott szerepe: a tudástranszfer</vt:lpstr>
      <vt:lpstr>A harmadik generációs egyetemek</vt:lpstr>
      <vt:lpstr>A harmadik generációs egyetemek jellemzőit MAJÓ (2009) határozta meg</vt:lpstr>
      <vt:lpstr>Tudástranszfer-központok</vt:lpstr>
      <vt:lpstr>A TÁMOP-4.2.1/08/1/KMR projekt nyertes felsőoktatási intézményei, és projektjeik</vt:lpstr>
      <vt:lpstr>Könyvtárak</vt:lpstr>
      <vt:lpstr>Elektronikus megoldások</vt:lpstr>
      <vt:lpstr>A tudásmenedzsment-rendszerek</vt:lpstr>
      <vt:lpstr>Az intézményen belüli tudás kezelése </vt:lpstr>
      <vt:lpstr>PowerPoint bemutató</vt:lpstr>
      <vt:lpstr>PowerPoint bemutató</vt:lpstr>
      <vt:lpstr>PowerPoint bemutató</vt:lpstr>
      <vt:lpstr>PowerPoint bemutató</vt:lpstr>
      <vt:lpstr>Tananyagok</vt:lpstr>
      <vt:lpstr>Az egyetem vállalati jellegzetességei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Tudásmenedzsment rendszerek a felsőoktatásban</dc:title>
  <dc:creator>Petákné Balogh Anikó</dc:creator>
  <cp:lastModifiedBy>Petákné Balogh Anikó</cp:lastModifiedBy>
  <cp:revision>17</cp:revision>
  <dcterms:created xsi:type="dcterms:W3CDTF">2014-03-28T12:31:52Z</dcterms:created>
  <dcterms:modified xsi:type="dcterms:W3CDTF">2014-04-01T15:13:19Z</dcterms:modified>
</cp:coreProperties>
</file>