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8" r:id="rId4"/>
    <p:sldId id="260" r:id="rId5"/>
    <p:sldId id="271" r:id="rId6"/>
    <p:sldId id="261" r:id="rId7"/>
    <p:sldId id="270" r:id="rId8"/>
    <p:sldId id="262" r:id="rId9"/>
    <p:sldId id="263" r:id="rId10"/>
    <p:sldId id="266" r:id="rId11"/>
    <p:sldId id="265" r:id="rId12"/>
    <p:sldId id="267" r:id="rId13"/>
    <p:sldId id="264" r:id="rId14"/>
    <p:sldId id="273" r:id="rId15"/>
    <p:sldId id="272" r:id="rId16"/>
    <p:sldId id="269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64CB5-DF91-44B9-968C-F425096167A0}" type="datetimeFigureOut">
              <a:rPr lang="hu-HU" smtClean="0"/>
              <a:t>2015.04.28.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0DBE5-7CFA-4EB4-B15B-7D7AAAD170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446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0DBE5-7CFA-4EB4-B15B-7D7AAAD170E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39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0DBE5-7CFA-4EB4-B15B-7D7AAAD170E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45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0DBE5-7CFA-4EB4-B15B-7D7AAAD170E9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5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268F-6441-4794-A175-BDAABF31347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3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F487-5C5E-4E44-8EAB-313F4ECF00D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6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02CF-1D72-44BF-94CE-B3C16860DE0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0E0FE-0B5E-410E-9DD1-DD051EF98E6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7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5864C-66F4-43D8-BA64-A87222579C8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0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CF7A-07E9-4178-8100-71ACECE8362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10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9A82-C3A8-4E46-AAE1-BA0A39767B6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1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5ABE-EAD5-45EA-A374-CA4A065712E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3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3D13-EBF2-4B9D-99C7-F71DBF1465D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99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2BC5-BD77-4922-B714-A6FD42CD3ED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77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215E-13E6-49B4-B950-003183EF114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D9B7-127F-45C9-823C-0BDFD1B7474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5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11B7-7B9E-46A2-BA4E-E8263DD0B7B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F38-7176-46B9-8C86-FC52AE10F0C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15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8AC0E-9DF8-452F-8ED2-6D3F2062FBF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56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0E0FE-0B5E-410E-9DD1-DD051EF98E6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53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5864C-66F4-43D8-BA64-A87222579C8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CF7A-07E9-4178-8100-71ACECE8362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17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9A82-C3A8-4E46-AAE1-BA0A39767B6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47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5ABE-EAD5-45EA-A374-CA4A065712E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78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3D13-EBF2-4B9D-99C7-F71DBF1465D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32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2BC5-BD77-4922-B714-A6FD42CD3ED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5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8BBF-77AB-4ADA-8712-89B0BA1A6C0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8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215E-13E6-49B4-B950-003183EF114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31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11B7-7B9E-46A2-BA4E-E8263DD0B7B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28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F38-7176-46B9-8C86-FC52AE10F0C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55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8AC0E-9DF8-452F-8ED2-6D3F2062FBF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4A67C-44D2-4021-9189-6704F00969F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277AA-8A08-4352-AE30-A56CB96D42C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5A60-C62F-41AE-9569-D96521FB60F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2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633E-7B61-48E2-92DC-A7EDEBBCBF5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2060-8A71-44B2-BEF1-B18E08BB9AB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1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D8D3-3319-4877-A013-A2D676343C4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A0CB15-0150-4462-990F-FEDF9AD872A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677B26-0B29-4693-A783-43703DE8B7E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677B26-0B29-4693-A783-43703DE8B7E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880" y="2564904"/>
            <a:ext cx="5112568" cy="1470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3000" b="1" dirty="0" smtClean="0">
                <a:effectLst/>
                <a:latin typeface="Calibri"/>
                <a:ea typeface="Calibri"/>
                <a:cs typeface="Times New Roman"/>
              </a:rPr>
              <a:t>A duális képzés, mint a tudásmegosztás új platformja</a:t>
            </a:r>
            <a:endParaRPr lang="hu-HU" sz="3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148064" y="508037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Calibri" panose="020F0502020204030204" pitchFamily="34" charset="0"/>
              </a:rPr>
              <a:t>Prof. dr. </a:t>
            </a:r>
            <a:r>
              <a:rPr lang="hu-HU" sz="1600" b="1" dirty="0" err="1" smtClean="0">
                <a:latin typeface="Calibri" panose="020F0502020204030204" pitchFamily="34" charset="0"/>
              </a:rPr>
              <a:t>habil</a:t>
            </a:r>
            <a:r>
              <a:rPr lang="hu-HU" sz="1600" b="1" dirty="0" smtClean="0">
                <a:latin typeface="Calibri" panose="020F0502020204030204" pitchFamily="34" charset="0"/>
              </a:rPr>
              <a:t> Bencsik Andrea</a:t>
            </a:r>
          </a:p>
          <a:p>
            <a:pPr algn="ctr"/>
            <a:r>
              <a:rPr lang="hu-HU" sz="1600" b="1" dirty="0" smtClean="0">
                <a:latin typeface="Calibri" panose="020F0502020204030204" pitchFamily="34" charset="0"/>
              </a:rPr>
              <a:t>egyetemi tanár</a:t>
            </a:r>
            <a:endParaRPr lang="hu-HU" sz="16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186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7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89714" y="372502"/>
            <a:ext cx="537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None/>
            </a:pPr>
            <a:r>
              <a:rPr lang="hu-HU" kern="0" dirty="0">
                <a:solidFill>
                  <a:srgbClr val="000000"/>
                </a:solidFill>
                <a:latin typeface="Arial"/>
                <a:cs typeface="Arial"/>
              </a:rPr>
              <a:t>Egy lehetséges megoldás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99592" y="1279274"/>
            <a:ext cx="6768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600" b="1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A tudásátadás – megosztás érvényesülése:</a:t>
            </a:r>
          </a:p>
          <a:p>
            <a:pPr algn="just">
              <a:spcAft>
                <a:spcPts val="0"/>
              </a:spcAft>
            </a:pPr>
            <a:r>
              <a:rPr lang="hu-HU" sz="1600" b="1" i="1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Oktatási intézményen belül: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Építve a tanultakra – feladat kiadás, számonkérés		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Célirányos felkészítés – mentori szerep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hu-HU" sz="1600" b="1" i="1" dirty="0">
              <a:solidFill>
                <a:srgbClr val="000000"/>
              </a:solidFill>
              <a:latin typeface="Arial"/>
              <a:ea typeface="MS Mincho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hu-HU" sz="1600" b="1" dirty="0" smtClean="0">
              <a:solidFill>
                <a:srgbClr val="000000"/>
              </a:solidFill>
              <a:latin typeface="Arial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16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Explicit </a:t>
            </a:r>
            <a:r>
              <a:rPr lang="hu-HU" sz="1600" b="1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tudás </a:t>
            </a:r>
            <a:r>
              <a:rPr lang="hu-HU" sz="1600" b="1" dirty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– személyes és írásbeli </a:t>
            </a:r>
            <a:r>
              <a:rPr lang="hu-HU" sz="1600" b="1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kommunikáció, mentori támogatás </a:t>
            </a:r>
            <a:endParaRPr lang="hu-HU" sz="1600" b="1" dirty="0">
              <a:solidFill>
                <a:srgbClr val="000000"/>
              </a:solidFill>
              <a:latin typeface="Arial"/>
              <a:ea typeface="MS Mincho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hu-HU" sz="1600" b="1" dirty="0" smtClean="0">
              <a:solidFill>
                <a:srgbClr val="000000"/>
              </a:solidFill>
              <a:latin typeface="Arial"/>
              <a:ea typeface="MS Mincho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hu-HU" sz="1600" b="1" dirty="0" smtClean="0">
              <a:solidFill>
                <a:srgbClr val="000000"/>
              </a:solidFill>
              <a:latin typeface="Arial"/>
              <a:ea typeface="MS Mincho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600" b="1" i="1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Cégen (intézményen belül):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Építve a látottakra, hallottakra, megtapasztalt dolgokra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Közös munka a munkatársakkal, mentorral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hu-HU" sz="1600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Folyamatos támogatás a mentortól </a:t>
            </a:r>
            <a:r>
              <a:rPr lang="hu-HU" sz="1600" b="1" dirty="0" smtClean="0">
                <a:solidFill>
                  <a:srgbClr val="000000"/>
                </a:solidFill>
                <a:latin typeface="Arial"/>
                <a:ea typeface="MS Mincho"/>
                <a:cs typeface="Times New Roman"/>
              </a:rPr>
              <a:t>			</a:t>
            </a:r>
            <a:endParaRPr lang="hu-HU" sz="1600" dirty="0">
              <a:solidFill>
                <a:srgbClr val="000000"/>
              </a:solidFill>
              <a:latin typeface="Arial"/>
              <a:ea typeface="MS Mincho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97004" y="5272558"/>
            <a:ext cx="571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0000"/>
                </a:solidFill>
              </a:rPr>
              <a:t>Explicit + </a:t>
            </a:r>
            <a:r>
              <a:rPr lang="hu-HU" sz="1600" b="1" dirty="0" err="1">
                <a:solidFill>
                  <a:srgbClr val="000000"/>
                </a:solidFill>
              </a:rPr>
              <a:t>tacit</a:t>
            </a:r>
            <a:r>
              <a:rPr lang="hu-HU" sz="1600" b="1" dirty="0">
                <a:solidFill>
                  <a:srgbClr val="000000"/>
                </a:solidFill>
              </a:rPr>
              <a:t> tudás – személyes és írásbeli kommunikáció, megfigyelés, </a:t>
            </a:r>
            <a:r>
              <a:rPr lang="hu-HU" sz="1600" b="1" dirty="0" smtClean="0">
                <a:solidFill>
                  <a:srgbClr val="000000"/>
                </a:solidFill>
              </a:rPr>
              <a:t>tapasztalat, csapat </a:t>
            </a:r>
            <a:r>
              <a:rPr lang="hu-HU" sz="1600" b="1" smtClean="0">
                <a:solidFill>
                  <a:srgbClr val="000000"/>
                </a:solidFill>
              </a:rPr>
              <a:t>és projektmunka</a:t>
            </a:r>
            <a:r>
              <a:rPr lang="hu-HU" sz="1600" b="1" dirty="0" smtClean="0">
                <a:solidFill>
                  <a:srgbClr val="000000"/>
                </a:solidFill>
              </a:rPr>
              <a:t>, mentori támogatás</a:t>
            </a:r>
            <a:endParaRPr lang="hu-HU" sz="1600" b="1" dirty="0">
              <a:solidFill>
                <a:srgbClr val="000000"/>
              </a:solidFill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3873763" y="4787038"/>
            <a:ext cx="302196" cy="442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12" y="2326439"/>
            <a:ext cx="283368" cy="45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55875" y="980727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hu-HU" sz="3200" kern="0" dirty="0">
                <a:solidFill>
                  <a:srgbClr val="000000"/>
                </a:solidFill>
                <a:latin typeface="+mn-lt"/>
                <a:cs typeface="Arial"/>
              </a:rPr>
              <a:t>Kezdeti tapasztalatok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59632" y="220486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hallgató részéről: vegyes tapasztalatok és élmények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Mentor (a munkahelyen) részéről</a:t>
            </a:r>
            <a:r>
              <a:rPr lang="hu-HU" dirty="0"/>
              <a:t>: bizonytalanság, kétségek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Oktató/mentor (a képzőhelyen) részéről: egyensúlyoz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52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99792" y="765174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hu-HU" sz="3200" kern="0" dirty="0">
                <a:solidFill>
                  <a:srgbClr val="000000"/>
                </a:solidFill>
                <a:latin typeface="Arial"/>
                <a:cs typeface="Arial"/>
              </a:rPr>
              <a:t>Kezdeti tapasztalatok</a:t>
            </a:r>
            <a:endParaRPr lang="hu-HU" sz="32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6633"/>
              </p:ext>
            </p:extLst>
          </p:nvPr>
        </p:nvGraphicFramePr>
        <p:xfrm>
          <a:off x="467544" y="1484785"/>
          <a:ext cx="8136903" cy="4536506"/>
        </p:xfrm>
        <a:graphic>
          <a:graphicData uri="http://schemas.openxmlformats.org/drawingml/2006/table">
            <a:tbl>
              <a:tblPr firstRow="1" firstCol="1" bandRow="1"/>
              <a:tblGrid>
                <a:gridCol w="2223410"/>
                <a:gridCol w="4881259"/>
                <a:gridCol w="503314"/>
                <a:gridCol w="528920"/>
              </a:tblGrid>
              <a:tr h="28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Szereplő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Tapasztalatok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endParaRPr lang="hu-H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Hallgató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elsősorban a tanultak alkalmazása jelent élményt - új tanulási folyamat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a gyakorlat révén az elmélet könnyebb megértése – hatékonyabb tanulás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sokan unatkoznak, és értelmesebb elfoglaltságra vágynak – tudásátadás akadozik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Oktató/mentor (a képzőhelyen)</a:t>
                      </a:r>
                      <a:endParaRPr lang="hu-H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a tudásmegosztás - új feladat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09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időhiány – egyértelmű akadály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tudatlanság, gyakorlatlanság, bizonytalanság - akadály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Mentor (a munkahelyen)</a:t>
                      </a:r>
                      <a:endParaRPr lang="hu-H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plusz energia, idő és felkészülés - akadály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159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tudatlanság, gyakorlatlanság, bizonytalanság - akadály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kialakulatlan elvárások és szabályok a jövőre - akadály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szorosabb kapcsolat – bizalomépítés – tudásmegosztást támogatja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MS Mincho"/>
                        </a:rPr>
                        <a:t>✓</a:t>
                      </a:r>
                      <a:endParaRPr lang="hu-H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0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347864" y="971898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hu-HU" sz="3200" kern="0" dirty="0" smtClean="0">
                <a:solidFill>
                  <a:srgbClr val="000000"/>
                </a:solidFill>
                <a:latin typeface="Arial"/>
                <a:cs typeface="Arial"/>
              </a:rPr>
              <a:t>Kihívások</a:t>
            </a:r>
            <a:endParaRPr lang="hu-HU" sz="32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259632" y="1916832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Új és eddig szokatlan kapcsolat az „oktatásban” (vállalati mentor, kollégák) – új tudásátadási megoldások szükségesek mindkét fél részéről</a:t>
            </a:r>
          </a:p>
          <a:p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Megváltozott viselkedés és elvárások az órákon – Z generáció, mozgalmasság, inger gazdag elvárások</a:t>
            </a:r>
          </a:p>
          <a:p>
            <a:endParaRPr lang="hu-HU" dirty="0" smtClean="0">
              <a:solidFill>
                <a:srgbClr val="000000"/>
              </a:solidFill>
            </a:endParaRPr>
          </a:p>
          <a:p>
            <a:pPr lvl="0"/>
            <a:r>
              <a:rPr lang="hu-HU" dirty="0">
                <a:solidFill>
                  <a:srgbClr val="000000"/>
                </a:solidFill>
              </a:rPr>
              <a:t>Megváltozott hallgatói </a:t>
            </a:r>
            <a:r>
              <a:rPr lang="hu-HU" dirty="0" smtClean="0">
                <a:solidFill>
                  <a:srgbClr val="000000"/>
                </a:solidFill>
              </a:rPr>
              <a:t>kommunikáció - egymás között, oktatóval (információ, tananyag átadás)</a:t>
            </a:r>
            <a:endParaRPr lang="hu-HU" dirty="0">
              <a:solidFill>
                <a:srgbClr val="000000"/>
              </a:solidFill>
            </a:endParaRPr>
          </a:p>
          <a:p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Vegyes (hallgatói összetétel) tudás és tapasztalat – tantermi elfoglaltság során nehézségek</a:t>
            </a:r>
          </a:p>
          <a:p>
            <a:endParaRPr lang="hu-HU" dirty="0">
              <a:solidFill>
                <a:srgbClr val="000000"/>
              </a:solidFill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Fel kell nőni </a:t>
            </a:r>
            <a:r>
              <a:rPr lang="hu-HU" smtClean="0">
                <a:solidFill>
                  <a:srgbClr val="000000"/>
                </a:solidFill>
              </a:rPr>
              <a:t>a feladathoz!</a:t>
            </a:r>
            <a:endParaRPr lang="hu-HU" dirty="0">
              <a:solidFill>
                <a:srgbClr val="000000"/>
              </a:solidFill>
            </a:endParaRPr>
          </a:p>
          <a:p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901474" y="1988840"/>
            <a:ext cx="5764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hu-HU" sz="3200" kern="0" dirty="0" smtClean="0">
                <a:solidFill>
                  <a:srgbClr val="000000"/>
                </a:solidFill>
                <a:latin typeface="Arial"/>
                <a:cs typeface="Arial"/>
              </a:rPr>
              <a:t>Köszönöm szépen a figyelmet!</a:t>
            </a:r>
            <a:endParaRPr lang="hu-HU" sz="32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83" y="3212976"/>
            <a:ext cx="3111102" cy="22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6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403648" y="2348880"/>
            <a:ext cx="6762942" cy="30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/>
            <a:r>
              <a:rPr lang="hu-HU" sz="2800" kern="0" dirty="0">
                <a:solidFill>
                  <a:srgbClr val="000000"/>
                </a:solidFill>
                <a:latin typeface="Arial"/>
                <a:cs typeface="Arial"/>
              </a:rPr>
              <a:t>A tudásmegosztás gyakorlata</a:t>
            </a:r>
          </a:p>
          <a:p>
            <a:pPr marL="342900" lvl="0" indent="-342900"/>
            <a:r>
              <a:rPr lang="hu-HU" sz="2800" kern="0" dirty="0">
                <a:solidFill>
                  <a:srgbClr val="000000"/>
                </a:solidFill>
                <a:latin typeface="Arial"/>
                <a:cs typeface="Arial"/>
              </a:rPr>
              <a:t>A duális képzés beillesztése a TM folyamatba</a:t>
            </a:r>
          </a:p>
          <a:p>
            <a:pPr marL="342900" lvl="0" indent="-342900"/>
            <a:r>
              <a:rPr lang="hu-HU" sz="2800" kern="0" dirty="0">
                <a:solidFill>
                  <a:srgbClr val="000000"/>
                </a:solidFill>
                <a:latin typeface="Arial"/>
                <a:cs typeface="Arial"/>
              </a:rPr>
              <a:t>Egy lehetséges megoldás</a:t>
            </a:r>
          </a:p>
          <a:p>
            <a:pPr marL="342900" lvl="0" indent="-342900"/>
            <a:r>
              <a:rPr lang="hu-HU" sz="2800" kern="0" dirty="0">
                <a:solidFill>
                  <a:srgbClr val="000000"/>
                </a:solidFill>
                <a:latin typeface="Arial"/>
                <a:cs typeface="Arial"/>
              </a:rPr>
              <a:t>Kezdeti </a:t>
            </a:r>
            <a:r>
              <a:rPr lang="hu-HU" sz="2800" kern="0" dirty="0" smtClean="0">
                <a:solidFill>
                  <a:srgbClr val="000000"/>
                </a:solidFill>
                <a:latin typeface="Arial"/>
                <a:cs typeface="Arial"/>
              </a:rPr>
              <a:t>tapasztalatok</a:t>
            </a:r>
          </a:p>
          <a:p>
            <a:pPr marL="342900" lvl="0" indent="-342900"/>
            <a:r>
              <a:rPr lang="hu-HU" sz="2800" kern="0" dirty="0" smtClean="0">
                <a:solidFill>
                  <a:srgbClr val="000000"/>
                </a:solidFill>
                <a:latin typeface="Arial"/>
                <a:cs typeface="Arial"/>
              </a:rPr>
              <a:t>Kihívások</a:t>
            </a:r>
            <a:r>
              <a:rPr lang="hu-HU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hu-HU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771800" y="980728"/>
            <a:ext cx="2978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Súlypontok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69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157425" y="765175"/>
            <a:ext cx="5559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hu-HU" sz="3200" kern="0" dirty="0">
                <a:solidFill>
                  <a:srgbClr val="000000"/>
                </a:solidFill>
                <a:latin typeface="Arial"/>
                <a:cs typeface="Arial"/>
              </a:rPr>
              <a:t>A tudásmegosztás gyakorlata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99592" y="1556792"/>
            <a:ext cx="7488832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>
                <a:solidFill>
                  <a:srgbClr val="000000"/>
                </a:solidFill>
              </a:rPr>
              <a:t>Generációs igények háttérbe szorulnak, hagyományos </a:t>
            </a:r>
            <a:r>
              <a:rPr lang="hu-HU" dirty="0" smtClean="0">
                <a:solidFill>
                  <a:srgbClr val="000000"/>
                </a:solidFill>
              </a:rPr>
              <a:t>oktatás jellemző. </a:t>
            </a:r>
            <a:endParaRPr lang="hu-HU" dirty="0">
              <a:solidFill>
                <a:srgbClr val="000000"/>
              </a:solidFill>
            </a:endParaRPr>
          </a:p>
          <a:p>
            <a:pPr algn="ctr"/>
            <a:r>
              <a:rPr lang="hu-HU" dirty="0" smtClean="0">
                <a:latin typeface="+mn-lt"/>
              </a:rPr>
              <a:t>Mire készüljünk az Y és különösen a Z generáció kapcsán?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effectLst/>
                <a:latin typeface="+mn-lt"/>
                <a:ea typeface="Calibri"/>
                <a:cs typeface="Times New Roman"/>
              </a:rPr>
              <a:t>Egyszerre mozognak a globális médiatérben, a fizikai térben, a földrajzi és kulturális terek kontextusában. </a:t>
            </a:r>
            <a:r>
              <a:rPr lang="hu-HU" sz="1600" b="1" dirty="0" smtClean="0">
                <a:effectLst/>
                <a:latin typeface="+mn-lt"/>
                <a:ea typeface="Calibri"/>
                <a:cs typeface="Times New Roman"/>
              </a:rPr>
              <a:t>Jelszavak:</a:t>
            </a:r>
            <a:r>
              <a:rPr lang="hu-HU" sz="1600" dirty="0" smtClean="0">
                <a:effectLst/>
                <a:latin typeface="+mn-lt"/>
                <a:ea typeface="Calibri"/>
                <a:cs typeface="Times New Roman"/>
              </a:rPr>
              <a:t> hozzáférhetőség, felhasználhatóság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effectLst/>
                <a:latin typeface="+mn-lt"/>
                <a:ea typeface="Calibri"/>
                <a:cs typeface="Times New Roman"/>
              </a:rPr>
              <a:t>Internet miatti elidegenedés kontra interperszonális kapcsolatok?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1600" dirty="0" smtClean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600" b="1" dirty="0" smtClean="0">
                <a:effectLst/>
                <a:latin typeface="+mn-lt"/>
                <a:ea typeface="Calibri"/>
                <a:cs typeface="Times New Roman"/>
              </a:rPr>
              <a:t>Az állandó online jelenléttel egy percre sem veszítik szem elől barátaikat és folyamatos kölcsönhatásban vannak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effectLst/>
                <a:latin typeface="+mn-lt"/>
                <a:ea typeface="Calibri"/>
                <a:cs typeface="Times New Roman"/>
              </a:rPr>
              <a:t>A mobil nemzedék fordulatot hoz a tudásmegosztásban.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1600" dirty="0" smtClean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600" b="1" dirty="0" smtClean="0">
                <a:effectLst/>
                <a:latin typeface="+mn-lt"/>
                <a:ea typeface="Calibri"/>
                <a:cs typeface="Times New Roman"/>
              </a:rPr>
              <a:t>Egyedi tartalomteremtéssel létrehozta saját elnevezését a „</a:t>
            </a:r>
            <a:r>
              <a:rPr lang="hu-HU" sz="1600" b="1" dirty="0" err="1" smtClean="0">
                <a:effectLst/>
                <a:latin typeface="+mn-lt"/>
                <a:ea typeface="Calibri"/>
                <a:cs typeface="Times New Roman"/>
              </a:rPr>
              <a:t>produser-t</a:t>
            </a:r>
            <a:r>
              <a:rPr lang="hu-HU" sz="1600" b="1" dirty="0" smtClean="0">
                <a:effectLst/>
                <a:latin typeface="+mn-lt"/>
                <a:ea typeface="Calibri"/>
                <a:cs typeface="Times New Roman"/>
              </a:rPr>
              <a:t>” (</a:t>
            </a:r>
            <a:r>
              <a:rPr lang="hu-HU" sz="1600" b="1" i="1" dirty="0" smtClean="0">
                <a:effectLst/>
                <a:latin typeface="+mn-lt"/>
                <a:ea typeface="Calibri"/>
                <a:cs typeface="Times New Roman"/>
              </a:rPr>
              <a:t>producer, alkotó</a:t>
            </a:r>
            <a:r>
              <a:rPr lang="hu-HU" sz="1600" b="1" dirty="0" smtClean="0">
                <a:effectLst/>
                <a:latin typeface="+mn-lt"/>
                <a:ea typeface="Calibri"/>
                <a:cs typeface="Times New Roman"/>
              </a:rPr>
              <a:t> és a </a:t>
            </a:r>
            <a:r>
              <a:rPr lang="hu-HU" sz="1600" b="1" i="1" dirty="0" err="1" smtClean="0">
                <a:effectLst/>
                <a:latin typeface="+mn-lt"/>
                <a:ea typeface="Calibri"/>
                <a:cs typeface="Times New Roman"/>
              </a:rPr>
              <a:t>user</a:t>
            </a:r>
            <a:r>
              <a:rPr lang="hu-HU" sz="1600" b="1" i="1" dirty="0" smtClean="0">
                <a:effectLst/>
                <a:latin typeface="+mn-lt"/>
                <a:ea typeface="Calibri"/>
                <a:cs typeface="Times New Roman"/>
              </a:rPr>
              <a:t>, felhasználó</a:t>
            </a:r>
            <a:r>
              <a:rPr lang="hu-HU" sz="1600" b="1" dirty="0" smtClean="0">
                <a:effectLst/>
                <a:latin typeface="+mn-lt"/>
                <a:ea typeface="Calibri"/>
                <a:cs typeface="Times New Roman"/>
              </a:rPr>
              <a:t> szóból).</a:t>
            </a:r>
          </a:p>
          <a:p>
            <a:pPr algn="ctr"/>
            <a:r>
              <a:rPr lang="hu-HU" dirty="0" err="1" smtClean="0">
                <a:solidFill>
                  <a:srgbClr val="00B050"/>
                </a:solidFill>
              </a:rPr>
              <a:t>Tacit</a:t>
            </a:r>
            <a:r>
              <a:rPr lang="hu-HU" dirty="0" smtClean="0">
                <a:solidFill>
                  <a:srgbClr val="00B050"/>
                </a:solidFill>
              </a:rPr>
              <a:t> tudás megszerzése, saját élményszerzés a cél!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4645653" y="3228943"/>
            <a:ext cx="144016" cy="391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4641002" y="4648164"/>
            <a:ext cx="178254" cy="39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037928" y="613240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900" dirty="0" smtClean="0"/>
              <a:t>http://media20.blog.hu/2014/11/22/hogyan_</a:t>
            </a:r>
            <a:r>
              <a:rPr lang="hu-HU" sz="900" dirty="0" err="1" smtClean="0"/>
              <a:t>hasznalja</a:t>
            </a:r>
            <a:r>
              <a:rPr lang="hu-HU" sz="900" dirty="0" smtClean="0"/>
              <a:t>_a_</a:t>
            </a:r>
            <a:r>
              <a:rPr lang="hu-HU" sz="900" dirty="0" err="1" smtClean="0"/>
              <a:t>mediat</a:t>
            </a:r>
            <a:r>
              <a:rPr lang="hu-HU" sz="900" dirty="0" smtClean="0"/>
              <a:t>_a_</a:t>
            </a:r>
            <a:r>
              <a:rPr lang="hu-HU" sz="900" dirty="0" err="1" smtClean="0"/>
              <a:t>z-generacio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36550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195736" y="980728"/>
            <a:ext cx="5559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hu-HU" sz="3200" kern="0" dirty="0">
                <a:solidFill>
                  <a:srgbClr val="000000"/>
                </a:solidFill>
                <a:latin typeface="+mn-lt"/>
                <a:cs typeface="Arial"/>
              </a:rPr>
              <a:t>A tudásmegosztás gyakorlata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87624" y="213285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Tudásmegosztás a képző intézményben (oktatáshoz kötött):</a:t>
            </a:r>
          </a:p>
          <a:p>
            <a:pPr marL="342900" indent="-342900">
              <a:buAutoNum type="arabicPeriod"/>
            </a:pPr>
            <a:r>
              <a:rPr lang="hu-HU" dirty="0" smtClean="0"/>
              <a:t>Szóbeli kommunikáció</a:t>
            </a:r>
          </a:p>
          <a:p>
            <a:pPr marL="342900" indent="-342900">
              <a:buAutoNum type="arabicPeriod"/>
            </a:pPr>
            <a:r>
              <a:rPr lang="hu-HU" dirty="0" smtClean="0"/>
              <a:t>Írásbeli kommunikáció</a:t>
            </a:r>
          </a:p>
          <a:p>
            <a:pPr marL="342900" indent="-342900">
              <a:buAutoNum type="arabicPeriod"/>
            </a:pPr>
            <a:r>
              <a:rPr lang="hu-HU" dirty="0" smtClean="0">
                <a:solidFill>
                  <a:srgbClr val="00B050"/>
                </a:solidFill>
              </a:rPr>
              <a:t>Szerepjáték</a:t>
            </a:r>
          </a:p>
          <a:p>
            <a:pPr marL="342900" indent="-342900">
              <a:buAutoNum type="arabicPeriod"/>
            </a:pPr>
            <a:r>
              <a:rPr lang="hu-HU" dirty="0" smtClean="0">
                <a:solidFill>
                  <a:srgbClr val="00B050"/>
                </a:solidFill>
              </a:rPr>
              <a:t>Csapatmunka</a:t>
            </a:r>
          </a:p>
          <a:p>
            <a:pPr marL="342900" indent="-342900">
              <a:buAutoNum type="arabicPeriod"/>
            </a:pPr>
            <a:r>
              <a:rPr lang="hu-HU" dirty="0" smtClean="0">
                <a:solidFill>
                  <a:srgbClr val="00B050"/>
                </a:solidFill>
              </a:rPr>
              <a:t>Bemutatás </a:t>
            </a:r>
          </a:p>
        </p:txBody>
      </p:sp>
      <p:sp>
        <p:nvSpPr>
          <p:cNvPr id="5" name="Jobbra nyíl 4"/>
          <p:cNvSpPr/>
          <p:nvPr/>
        </p:nvSpPr>
        <p:spPr>
          <a:xfrm>
            <a:off x="4912496" y="2708920"/>
            <a:ext cx="69153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733604" y="2630766"/>
            <a:ext cx="224838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i="1" dirty="0" smtClean="0">
                <a:solidFill>
                  <a:schemeClr val="tx1"/>
                </a:solidFill>
              </a:rPr>
              <a:t>Mentori támogatás </a:t>
            </a:r>
            <a:endParaRPr lang="hu-HU" sz="1600" b="1" i="1"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213241" y="3834914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Tudásmegosztás a gyakorlati helyen (valós munkához kötött):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Szóbeli kommunikáció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Írásbeli kommunikáció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Saját élmény, tapasztalat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Tandem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Csapatmunka</a:t>
            </a:r>
          </a:p>
          <a:p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04" y="4723363"/>
            <a:ext cx="22733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Jobbra nyíl 12"/>
          <p:cNvSpPr/>
          <p:nvPr/>
        </p:nvSpPr>
        <p:spPr>
          <a:xfrm>
            <a:off x="4629735" y="4799216"/>
            <a:ext cx="69153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 oldali kapcsos zárójel 8"/>
          <p:cNvSpPr/>
          <p:nvPr/>
        </p:nvSpPr>
        <p:spPr>
          <a:xfrm>
            <a:off x="4489605" y="2564904"/>
            <a:ext cx="216024" cy="432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 oldali kapcsos zárójel 14"/>
          <p:cNvSpPr/>
          <p:nvPr/>
        </p:nvSpPr>
        <p:spPr>
          <a:xfrm>
            <a:off x="4153910" y="4244024"/>
            <a:ext cx="351009" cy="12011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>
            <a:off x="3980393" y="2550954"/>
            <a:ext cx="360040" cy="11840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4629734" y="3345657"/>
            <a:ext cx="69153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5604031" y="3258327"/>
            <a:ext cx="224838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i="1" dirty="0" smtClean="0">
                <a:solidFill>
                  <a:srgbClr val="00B050"/>
                </a:solidFill>
              </a:rPr>
              <a:t>Oktatói támogatás </a:t>
            </a:r>
            <a:endParaRPr lang="hu-HU" sz="1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110429" y="620688"/>
            <a:ext cx="5559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hu-HU" sz="3200" kern="0" dirty="0">
                <a:solidFill>
                  <a:srgbClr val="000000"/>
                </a:solidFill>
                <a:latin typeface="Arial"/>
                <a:cs typeface="Arial"/>
              </a:rPr>
              <a:t>A tudásmegosztás gyakorlata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42988" y="1378567"/>
            <a:ext cx="73454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b="1" dirty="0" smtClean="0">
                <a:solidFill>
                  <a:srgbClr val="000000"/>
                </a:solidFill>
              </a:rPr>
              <a:t>Tudásmegosztás </a:t>
            </a:r>
            <a:r>
              <a:rPr lang="hu-HU" sz="1700" b="1" dirty="0">
                <a:solidFill>
                  <a:srgbClr val="000000"/>
                </a:solidFill>
              </a:rPr>
              <a:t>a képző intézményben (oktatáshoz kötött):</a:t>
            </a:r>
          </a:p>
          <a:p>
            <a:pPr marL="342900" indent="-342900">
              <a:buFontTx/>
              <a:buAutoNum type="arabicPeriod"/>
            </a:pPr>
            <a:r>
              <a:rPr lang="hu-HU" sz="1700" b="1" dirty="0">
                <a:solidFill>
                  <a:srgbClr val="000000"/>
                </a:solidFill>
              </a:rPr>
              <a:t>Szóbeli </a:t>
            </a:r>
            <a:r>
              <a:rPr lang="hu-HU" sz="1700" b="1" dirty="0" smtClean="0">
                <a:solidFill>
                  <a:srgbClr val="000000"/>
                </a:solidFill>
              </a:rPr>
              <a:t>kommunikáció – passzív </a:t>
            </a:r>
            <a:r>
              <a:rPr lang="hu-HU" sz="1700" b="1" dirty="0">
                <a:solidFill>
                  <a:srgbClr val="000000"/>
                </a:solidFill>
              </a:rPr>
              <a:t>(előadás</a:t>
            </a:r>
            <a:r>
              <a:rPr lang="hu-HU" sz="1700" b="1" dirty="0" smtClean="0">
                <a:solidFill>
                  <a:srgbClr val="000000"/>
                </a:solidFill>
              </a:rPr>
              <a:t>), aktív (felelet) tanulás</a:t>
            </a:r>
            <a:endParaRPr lang="hu-HU" sz="1700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700" b="1" dirty="0">
                <a:solidFill>
                  <a:srgbClr val="000000"/>
                </a:solidFill>
              </a:rPr>
              <a:t>Írásbeli </a:t>
            </a:r>
            <a:r>
              <a:rPr lang="hu-HU" sz="1700" b="1" dirty="0" smtClean="0">
                <a:solidFill>
                  <a:srgbClr val="000000"/>
                </a:solidFill>
              </a:rPr>
              <a:t>kommunikáció – passzív (kapok), aktív (adok), de nem kihívást jelentő tanulás</a:t>
            </a:r>
            <a:endParaRPr lang="hu-HU" sz="1700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700" b="1" dirty="0" smtClean="0">
                <a:solidFill>
                  <a:srgbClr val="00B050"/>
                </a:solidFill>
              </a:rPr>
              <a:t>Szerepjáték – aktív, de nem rögzül, nem veszik komolyan</a:t>
            </a:r>
            <a:endParaRPr lang="hu-HU" sz="1700" b="1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700" b="1" dirty="0" smtClean="0">
                <a:solidFill>
                  <a:srgbClr val="00B050"/>
                </a:solidFill>
              </a:rPr>
              <a:t>Csapatmunka – aktív, de nem feltétlenül szolgál tanulást és/vagy tudásmegosztást, gyakran visszaminősül individuálissá</a:t>
            </a:r>
          </a:p>
          <a:p>
            <a:pPr marL="342900" indent="-342900">
              <a:buFontTx/>
              <a:buAutoNum type="arabicPeriod"/>
            </a:pPr>
            <a:r>
              <a:rPr lang="hu-HU" sz="1700" b="1" dirty="0" smtClean="0">
                <a:solidFill>
                  <a:srgbClr val="00B050"/>
                </a:solidFill>
              </a:rPr>
              <a:t>Bemutatás – passzív tanulás</a:t>
            </a:r>
            <a:endParaRPr lang="hu-HU" sz="1700" b="1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42988" y="3439607"/>
            <a:ext cx="72014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solidFill>
                <a:srgbClr val="000000"/>
              </a:solidFill>
            </a:endParaRPr>
          </a:p>
          <a:p>
            <a:r>
              <a:rPr lang="hu-HU" sz="1700" b="1" dirty="0" smtClean="0">
                <a:solidFill>
                  <a:srgbClr val="000000"/>
                </a:solidFill>
              </a:rPr>
              <a:t>Tudásmegosztás </a:t>
            </a:r>
            <a:r>
              <a:rPr lang="hu-HU" sz="1700" b="1" dirty="0">
                <a:solidFill>
                  <a:srgbClr val="000000"/>
                </a:solidFill>
              </a:rPr>
              <a:t>a gyakorlati helyen (valós munkához kötött):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700" b="1" dirty="0">
                <a:solidFill>
                  <a:srgbClr val="000000"/>
                </a:solidFill>
              </a:rPr>
              <a:t>Szóbeli kommunikáció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700" b="1" dirty="0">
                <a:solidFill>
                  <a:srgbClr val="000000"/>
                </a:solidFill>
              </a:rPr>
              <a:t>Írásbeli kommunikáció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700" b="1" dirty="0">
                <a:solidFill>
                  <a:srgbClr val="000000"/>
                </a:solidFill>
              </a:rPr>
              <a:t>Saját élmény, tapasztalat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700" b="1" dirty="0">
                <a:solidFill>
                  <a:srgbClr val="000000"/>
                </a:solidFill>
              </a:rPr>
              <a:t>Tandem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700" b="1" dirty="0" smtClean="0">
                <a:solidFill>
                  <a:srgbClr val="000000"/>
                </a:solidFill>
              </a:rPr>
              <a:t>Csapatmunka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700" b="1" dirty="0" smtClean="0">
                <a:solidFill>
                  <a:srgbClr val="000000"/>
                </a:solidFill>
              </a:rPr>
              <a:t>Stb.</a:t>
            </a:r>
            <a:endParaRPr lang="hu-HU" sz="1700" b="1" dirty="0">
              <a:solidFill>
                <a:srgbClr val="000000"/>
              </a:solidFill>
            </a:endParaRPr>
          </a:p>
          <a:p>
            <a:endParaRPr lang="hu-HU" sz="1700" b="1" dirty="0">
              <a:solidFill>
                <a:srgbClr val="000000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4544430" y="4284190"/>
            <a:ext cx="69153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5" name="Jobb oldali kapcsos zárójel 14"/>
          <p:cNvSpPr/>
          <p:nvPr/>
        </p:nvSpPr>
        <p:spPr>
          <a:xfrm>
            <a:off x="4149185" y="4064003"/>
            <a:ext cx="202065" cy="47933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sp>
        <p:nvSpPr>
          <p:cNvPr id="19" name="Jobb oldali kapcsos zárójel 18"/>
          <p:cNvSpPr/>
          <p:nvPr/>
        </p:nvSpPr>
        <p:spPr>
          <a:xfrm>
            <a:off x="4137347" y="4641732"/>
            <a:ext cx="294212" cy="88603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sp>
        <p:nvSpPr>
          <p:cNvPr id="20" name="Jobbra nyíl 19"/>
          <p:cNvSpPr/>
          <p:nvPr/>
        </p:nvSpPr>
        <p:spPr>
          <a:xfrm>
            <a:off x="4570479" y="5084749"/>
            <a:ext cx="69153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458859" y="4176178"/>
            <a:ext cx="242780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i="1" dirty="0" smtClean="0">
                <a:solidFill>
                  <a:schemeClr val="tx1"/>
                </a:solidFill>
              </a:rPr>
              <a:t>Gyakorlati háttér</a:t>
            </a:r>
            <a:endParaRPr lang="hu-HU" sz="1600" b="1" i="1" dirty="0">
              <a:solidFill>
                <a:schemeClr val="tx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5458859" y="4940733"/>
            <a:ext cx="2626059" cy="576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i="1" dirty="0" smtClean="0">
                <a:solidFill>
                  <a:schemeClr val="tx1"/>
                </a:solidFill>
              </a:rPr>
              <a:t>Személyes jelenlét, aktivitás, most azonnal </a:t>
            </a:r>
            <a:endParaRPr lang="hu-HU" sz="1600" b="1" i="1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72150" y="5747931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0000"/>
                </a:solidFill>
                <a:latin typeface="Arial"/>
                <a:cs typeface="Arial"/>
              </a:rPr>
              <a:t>Problémák: Önállóság, döntéshozatal, előrelátás</a:t>
            </a:r>
            <a:r>
              <a:rPr lang="hu-HU" sz="1600" b="1" dirty="0">
                <a:solidFill>
                  <a:srgbClr val="000000"/>
                </a:solidFill>
                <a:latin typeface="Arial"/>
                <a:cs typeface="Arial"/>
              </a:rPr>
              <a:t>, felelősség hiány </a:t>
            </a:r>
            <a:endParaRPr lang="hu-HU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hu-HU" sz="1600" b="1" dirty="0" smtClean="0"/>
              <a:t>Ki tanít kit?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7374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38053" y="768871"/>
            <a:ext cx="8475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hu-HU" sz="3200" kern="0" dirty="0">
                <a:solidFill>
                  <a:srgbClr val="000000"/>
                </a:solidFill>
                <a:latin typeface="+mn-lt"/>
                <a:cs typeface="Arial"/>
              </a:rPr>
              <a:t>A duális képzés beillesztése a TM folyamatba</a:t>
            </a:r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2856"/>
            <a:ext cx="698539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5085184"/>
            <a:ext cx="131762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zis 13"/>
          <p:cNvSpPr/>
          <p:nvPr/>
        </p:nvSpPr>
        <p:spPr>
          <a:xfrm>
            <a:off x="2162766" y="4981711"/>
            <a:ext cx="1545137" cy="6075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42" y="3320548"/>
            <a:ext cx="15668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60" y="4221088"/>
            <a:ext cx="15668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52660" y="516459"/>
            <a:ext cx="4876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hu-HU" sz="3200" kern="0" dirty="0">
                <a:solidFill>
                  <a:srgbClr val="000000"/>
                </a:solidFill>
                <a:latin typeface="+mn-lt"/>
                <a:cs typeface="Arial"/>
              </a:rPr>
              <a:t>Egy lehetséges megoldás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27584" y="1340768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/>
                <a:latin typeface="+mn-lt"/>
                <a:ea typeface="MS Mincho"/>
                <a:cs typeface="Times New Roman"/>
              </a:rPr>
              <a:t>Egy pilot program</a:t>
            </a:r>
          </a:p>
          <a:p>
            <a:r>
              <a:rPr lang="hu-HU" sz="2000" dirty="0" smtClean="0">
                <a:effectLst/>
                <a:latin typeface="+mn-lt"/>
                <a:ea typeface="MS Mincho"/>
                <a:cs typeface="Times New Roman"/>
              </a:rPr>
              <a:t>A Budapesti Gazdasági Főiskola Gazdálkodási Kar Zalaegerszeg a </a:t>
            </a:r>
            <a:r>
              <a:rPr lang="hu-HU" sz="2000" i="1" dirty="0" smtClean="0">
                <a:effectLst/>
                <a:latin typeface="+mn-lt"/>
                <a:ea typeface="MS Mincho"/>
                <a:cs typeface="Times New Roman"/>
              </a:rPr>
              <a:t>Pénzügy és Számvitel </a:t>
            </a:r>
            <a:r>
              <a:rPr lang="hu-HU" sz="2000" dirty="0" smtClean="0">
                <a:effectLst/>
                <a:latin typeface="+mn-lt"/>
                <a:ea typeface="MS Mincho"/>
                <a:cs typeface="Times New Roman"/>
              </a:rPr>
              <a:t>szakos és </a:t>
            </a:r>
            <a:r>
              <a:rPr lang="hu-HU" sz="2000" i="1" dirty="0" smtClean="0">
                <a:effectLst/>
                <a:latin typeface="+mn-lt"/>
                <a:ea typeface="MS Mincho"/>
                <a:cs typeface="Times New Roman"/>
              </a:rPr>
              <a:t>Gazdaságinformatikus </a:t>
            </a:r>
            <a:r>
              <a:rPr lang="hu-HU" sz="2000" dirty="0" smtClean="0">
                <a:effectLst/>
                <a:latin typeface="+mn-lt"/>
                <a:ea typeface="MS Mincho"/>
                <a:cs typeface="Times New Roman"/>
              </a:rPr>
              <a:t>hallgatók számára indította.</a:t>
            </a:r>
          </a:p>
          <a:p>
            <a:r>
              <a:rPr lang="hu-HU" sz="2000" dirty="0" smtClean="0">
                <a:latin typeface="+mn-lt"/>
                <a:ea typeface="MS Mincho"/>
                <a:cs typeface="Times New Roman"/>
              </a:rPr>
              <a:t>Tudásmegosztás eszköze: kézikönyv (instrukciók), mentori támogatás az oktatási intézményben, írásbeli feladatok beadása</a:t>
            </a:r>
            <a:endParaRPr lang="hu-HU" sz="2000" dirty="0" smtClean="0">
              <a:effectLst/>
              <a:latin typeface="+mn-lt"/>
              <a:ea typeface="MS Mincho"/>
              <a:cs typeface="Times New Roman"/>
            </a:endParaRPr>
          </a:p>
          <a:p>
            <a:endParaRPr lang="hu-HU" sz="2000" dirty="0" smtClean="0">
              <a:effectLst/>
              <a:latin typeface="+mn-lt"/>
              <a:ea typeface="MS Mincho"/>
              <a:cs typeface="Times New Roman"/>
            </a:endParaRPr>
          </a:p>
          <a:p>
            <a:r>
              <a:rPr lang="hu-HU" sz="2000" dirty="0" smtClean="0">
                <a:effectLst/>
                <a:latin typeface="+mn-lt"/>
                <a:ea typeface="MS Mincho"/>
                <a:cs typeface="Times New Roman"/>
              </a:rPr>
              <a:t>Az elvégzendő feladatok </a:t>
            </a:r>
            <a:r>
              <a:rPr lang="hu-HU" sz="2000" i="1" dirty="0" smtClean="0">
                <a:effectLst/>
                <a:latin typeface="+mn-lt"/>
                <a:ea typeface="MS Mincho"/>
                <a:cs typeface="Times New Roman"/>
              </a:rPr>
              <a:t>két </a:t>
            </a:r>
            <a:r>
              <a:rPr lang="hu-HU" sz="2000" dirty="0" smtClean="0">
                <a:effectLst/>
                <a:latin typeface="+mn-lt"/>
                <a:ea typeface="MS Mincho"/>
                <a:cs typeface="Times New Roman"/>
              </a:rPr>
              <a:t>nagy csoportja (1. félévben):</a:t>
            </a:r>
          </a:p>
          <a:p>
            <a:r>
              <a:rPr lang="hu-HU" sz="2000" dirty="0" smtClean="0">
                <a:effectLst/>
                <a:latin typeface="+mn-lt"/>
                <a:ea typeface="MS Mincho"/>
                <a:cs typeface="Times New Roman"/>
              </a:rPr>
              <a:t>1. Általános feladatok </a:t>
            </a:r>
          </a:p>
          <a:p>
            <a:r>
              <a:rPr lang="hu-HU" sz="2000" dirty="0" smtClean="0">
                <a:latin typeface="+mn-lt"/>
              </a:rPr>
              <a:t>2. Tantárgyak követelményrendszeréhez kapcsolódó feladatok</a:t>
            </a:r>
          </a:p>
          <a:p>
            <a:pPr algn="just">
              <a:spcAft>
                <a:spcPts val="0"/>
              </a:spcAft>
            </a:pPr>
            <a:r>
              <a:rPr lang="hu-HU" sz="2000" dirty="0" smtClean="0">
                <a:effectLst/>
                <a:latin typeface="+mn-lt"/>
                <a:ea typeface="MS Mincho"/>
              </a:rPr>
              <a:t>A további félévekben „vállalat-specifikus” feladatok. Az alábbi vállalati tevékenység szerinti bontásban: </a:t>
            </a:r>
          </a:p>
          <a:p>
            <a:pPr marL="800100" lvl="1" indent="-342900" algn="just">
              <a:spcAft>
                <a:spcPts val="0"/>
              </a:spcAft>
              <a:buFont typeface="Calibri"/>
              <a:buChar char="-"/>
            </a:pP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termelő vállalat, </a:t>
            </a:r>
          </a:p>
          <a:p>
            <a:pPr marL="800100" lvl="1" indent="-342900" algn="just">
              <a:spcAft>
                <a:spcPts val="0"/>
              </a:spcAft>
              <a:buFont typeface="Calibri"/>
              <a:buChar char="-"/>
            </a:pP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bank, pénzintézet, biztosító, pénzügyi közvetítő, </a:t>
            </a:r>
          </a:p>
          <a:p>
            <a:pPr marL="800100" lvl="1" indent="-342900" algn="just">
              <a:spcAft>
                <a:spcPts val="0"/>
              </a:spcAft>
              <a:buFont typeface="Calibri"/>
              <a:buChar char="-"/>
            </a:pP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pénzügyi- számviteli szolgáltató, </a:t>
            </a:r>
          </a:p>
          <a:p>
            <a:pPr marL="800100" lvl="1" indent="-342900" algn="just">
              <a:spcAft>
                <a:spcPts val="0"/>
              </a:spcAft>
              <a:buFont typeface="Calibri"/>
              <a:buChar char="-"/>
            </a:pP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költségvetési szervezetek, </a:t>
            </a:r>
          </a:p>
          <a:p>
            <a:pPr marL="800100" lvl="1" indent="-342900" algn="just">
              <a:spcAft>
                <a:spcPts val="0"/>
              </a:spcAft>
              <a:buFont typeface="Calibri"/>
              <a:buChar char="-"/>
            </a:pP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nonprofit szervezetek. </a:t>
            </a:r>
          </a:p>
          <a:p>
            <a:endParaRPr lang="hu-H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89714" y="634112"/>
            <a:ext cx="5522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None/>
            </a:pPr>
            <a:r>
              <a:rPr lang="hu-HU" kern="0" dirty="0">
                <a:solidFill>
                  <a:srgbClr val="000000"/>
                </a:solidFill>
                <a:latin typeface="Arial"/>
                <a:cs typeface="Arial"/>
              </a:rPr>
              <a:t>Egy lehetséges megoldás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09682" y="1556792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i="1" dirty="0" smtClean="0">
                <a:solidFill>
                  <a:srgbClr val="000000"/>
                </a:solidFill>
                <a:latin typeface="Arial"/>
                <a:ea typeface="MS Mincho"/>
              </a:rPr>
              <a:t>1.Általános </a:t>
            </a:r>
            <a:r>
              <a:rPr lang="hu-HU" i="1" dirty="0">
                <a:solidFill>
                  <a:srgbClr val="000000"/>
                </a:solidFill>
                <a:latin typeface="Arial"/>
                <a:ea typeface="MS Mincho"/>
              </a:rPr>
              <a:t>feladatok </a:t>
            </a:r>
            <a:r>
              <a:rPr lang="hu-HU" dirty="0">
                <a:solidFill>
                  <a:srgbClr val="000000"/>
                </a:solidFill>
                <a:latin typeface="Arial"/>
                <a:ea typeface="MS Mincho"/>
              </a:rPr>
              <a:t>a Pénzügy és Számvitel szakos hallgatók számára </a:t>
            </a:r>
          </a:p>
          <a:p>
            <a:pPr marL="685800" algn="just"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latin typeface="Arial"/>
                <a:ea typeface="MS Mincho"/>
              </a:rPr>
              <a:t> </a:t>
            </a:r>
            <a:endParaRPr lang="hu-HU" dirty="0">
              <a:solidFill>
                <a:srgbClr val="000000"/>
              </a:solidFill>
              <a:latin typeface="Arial"/>
              <a:ea typeface="MS Mincho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sz="1600" dirty="0">
                <a:solidFill>
                  <a:srgbClr val="000000"/>
                </a:solidFill>
                <a:latin typeface="Arial"/>
                <a:ea typeface="MS Mincho"/>
              </a:rPr>
              <a:t>A gazdálkodó szervezet szervezeti, jogi formájának, tevékenységi körének, a termelés és/vagy szolgáltatás jellemzőinek megismerése.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sz="1600" dirty="0">
                <a:solidFill>
                  <a:srgbClr val="000000"/>
                </a:solidFill>
                <a:latin typeface="Arial"/>
                <a:ea typeface="MS Mincho"/>
              </a:rPr>
              <a:t>A gazdálkodó társasági szerződésének/alapító okiratának áttekintése.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sz="1600" dirty="0">
                <a:solidFill>
                  <a:srgbClr val="000000"/>
                </a:solidFill>
                <a:latin typeface="Arial"/>
                <a:ea typeface="MS Mincho"/>
              </a:rPr>
              <a:t> A vállalat, a bank, a költségvetési szerv, a nonprofit szerv (továbbiakban: gyakorlati munkahely) költségvetési kapcsolatainak feltárása.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sz="1600" dirty="0">
                <a:solidFill>
                  <a:srgbClr val="000000"/>
                </a:solidFill>
                <a:latin typeface="Arial"/>
                <a:ea typeface="MS Mincho"/>
              </a:rPr>
              <a:t>A gyakorlati munkahely szervezeti és működési rendjének megismerése. 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sz="1600" dirty="0">
                <a:solidFill>
                  <a:srgbClr val="000000"/>
                </a:solidFill>
                <a:latin typeface="Arial"/>
                <a:ea typeface="MS Mincho"/>
              </a:rPr>
              <a:t>A vállalat működését meghatározó szabályzatok áttekintése, lényeges elemeinek feltérképezése.</a:t>
            </a:r>
            <a:r>
              <a:rPr lang="hu-HU" dirty="0">
                <a:solidFill>
                  <a:srgbClr val="000000"/>
                </a:solidFill>
                <a:latin typeface="Arial"/>
                <a:ea typeface="MS Mincho"/>
              </a:rPr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843475" y="5651956"/>
            <a:ext cx="571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Explicit </a:t>
            </a:r>
            <a:r>
              <a:rPr lang="hu-HU" dirty="0">
                <a:solidFill>
                  <a:srgbClr val="000000"/>
                </a:solidFill>
              </a:rPr>
              <a:t>tudás – személyes és írásbeli </a:t>
            </a:r>
            <a:r>
              <a:rPr lang="hu-HU" dirty="0" smtClean="0">
                <a:solidFill>
                  <a:srgbClr val="000000"/>
                </a:solidFill>
              </a:rPr>
              <a:t>kommunikáció</a:t>
            </a:r>
          </a:p>
          <a:p>
            <a:pPr lvl="0" algn="ctr"/>
            <a:r>
              <a:rPr lang="hu-HU" dirty="0" smtClean="0">
                <a:solidFill>
                  <a:srgbClr val="000000"/>
                </a:solidFill>
              </a:rPr>
              <a:t>(Írásbeli </a:t>
            </a:r>
            <a:r>
              <a:rPr lang="hu-HU" dirty="0">
                <a:solidFill>
                  <a:srgbClr val="000000"/>
                </a:solidFill>
              </a:rPr>
              <a:t>beszámoló és </a:t>
            </a:r>
            <a:r>
              <a:rPr lang="hu-HU" dirty="0" smtClean="0">
                <a:solidFill>
                  <a:srgbClr val="000000"/>
                </a:solidFill>
              </a:rPr>
              <a:t>prezentáció)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5210294" y="4941815"/>
            <a:ext cx="504056" cy="678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42988" y="260350"/>
            <a:ext cx="15128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200">
              <a:solidFill>
                <a:srgbClr val="808080"/>
              </a:solidFill>
              <a:latin typeface="Franklin Gothic Demi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89714" y="372502"/>
            <a:ext cx="537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hu-HU" kern="0" dirty="0">
                <a:solidFill>
                  <a:srgbClr val="000000"/>
                </a:solidFill>
                <a:latin typeface="+mn-lt"/>
                <a:cs typeface="Arial"/>
              </a:rPr>
              <a:t>Egy lehetséges megoldás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1042988" y="260350"/>
            <a:ext cx="12969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175119" y="1279274"/>
            <a:ext cx="68407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hu-HU" sz="1600" b="1" i="1" dirty="0" smtClean="0">
                <a:effectLst/>
                <a:latin typeface="+mn-lt"/>
                <a:ea typeface="MS Mincho"/>
                <a:cs typeface="Times New Roman"/>
              </a:rPr>
              <a:t>2.Tantárgyak követelményrendszeréhez kapcsolódó feladatok </a:t>
            </a:r>
            <a:r>
              <a:rPr lang="hu-HU" sz="1600" b="1" dirty="0" smtClean="0">
                <a:effectLst/>
                <a:latin typeface="+mn-lt"/>
                <a:ea typeface="MS Mincho"/>
              </a:rPr>
              <a:t>a Pénzügy és Számvitel szakos hallgatók számára - példa</a:t>
            </a:r>
          </a:p>
          <a:p>
            <a:pPr lvl="0" algn="just">
              <a:spcAft>
                <a:spcPts val="0"/>
              </a:spcAft>
            </a:pPr>
            <a:endParaRPr lang="hu-HU" sz="1600" b="1" u="sng" dirty="0" smtClean="0">
              <a:effectLst/>
              <a:latin typeface="+mn-lt"/>
              <a:ea typeface="MS Mincho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hu-HU" sz="1600" b="1" u="sng" dirty="0" smtClean="0">
                <a:effectLst/>
                <a:latin typeface="+mn-lt"/>
                <a:ea typeface="MS Mincho"/>
                <a:cs typeface="Times New Roman"/>
              </a:rPr>
              <a:t>Üzleti kommunikáció </a:t>
            </a:r>
            <a:r>
              <a:rPr lang="hu-HU" sz="1600" dirty="0" smtClean="0">
                <a:effectLst/>
                <a:latin typeface="+mn-lt"/>
                <a:ea typeface="MS Mincho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Mutassa be a belső kommunikációra jellemző konkrét szociokulturális elemeket, hozzon erre konkrét példákat.</a:t>
            </a:r>
            <a:r>
              <a:rPr lang="hu-HU" sz="1600" dirty="0" smtClean="0">
                <a:effectLst/>
                <a:latin typeface="+mn-lt"/>
                <a:ea typeface="MS Mincho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Figyeljen meg a helyszínen konkrét példákat a non-verbális kommunikációra, és ezeket mutassa be. (gesztusok, </a:t>
            </a:r>
            <a:r>
              <a:rPr lang="hu-HU" sz="1600" dirty="0" err="1" smtClean="0">
                <a:effectLst/>
                <a:latin typeface="+mn-lt"/>
                <a:ea typeface="MS Mincho"/>
                <a:cs typeface="Times New Roman"/>
              </a:rPr>
              <a:t>proxemika</a:t>
            </a: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, vizualitás, öltözet, stb.)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Készítsen rövid interjút a dolgozók körében és próbálja felderíteni, hogy milyen típusú konfliktushelyzetek adódnak a szervezetnél, és ezeket milyen módon kezelik, milyen eszközöket használnak. (T. </a:t>
            </a:r>
            <a:r>
              <a:rPr lang="hu-HU" sz="1600" dirty="0" err="1" smtClean="0">
                <a:effectLst/>
                <a:latin typeface="+mn-lt"/>
                <a:ea typeface="MS Mincho"/>
                <a:cs typeface="Times New Roman"/>
              </a:rPr>
              <a:t>Kilmann-féle</a:t>
            </a:r>
            <a:r>
              <a:rPr lang="hu-HU" sz="1600" dirty="0" smtClean="0">
                <a:effectLst/>
                <a:latin typeface="+mn-lt"/>
                <a:ea typeface="MS Mincho"/>
                <a:cs typeface="Times New Roman"/>
              </a:rPr>
              <a:t> konfliktuskezelési módok alapján)</a:t>
            </a:r>
            <a:endParaRPr lang="hu-HU" sz="1600" dirty="0">
              <a:effectLst/>
              <a:latin typeface="+mn-lt"/>
              <a:ea typeface="MS Mincho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43474" y="5517232"/>
            <a:ext cx="571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Explicit + </a:t>
            </a:r>
            <a:r>
              <a:rPr lang="hu-HU" dirty="0" err="1" smtClean="0"/>
              <a:t>tacit</a:t>
            </a:r>
            <a:r>
              <a:rPr lang="hu-HU" dirty="0" smtClean="0"/>
              <a:t> tudás – személyes és írásbeli kommunikáció, megfigyelés, mentori segítség</a:t>
            </a: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5196194" y="4725144"/>
            <a:ext cx="504056" cy="678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2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788</Words>
  <Application>Microsoft Office PowerPoint</Application>
  <PresentationFormat>Diavetítés a képernyőre (4:3 oldalarány)</PresentationFormat>
  <Paragraphs>172</Paragraphs>
  <Slides>14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1_Alapértelmezett terv</vt:lpstr>
      <vt:lpstr>2_Alapértelmezett terv</vt:lpstr>
      <vt:lpstr>3_Alapértelmezett terv</vt:lpstr>
      <vt:lpstr>A duális képzés, mint a tudásmegosztás új platformja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prezentáció címsora Ha két sorban fér el</dc:title>
  <dc:creator>admin</dc:creator>
  <cp:lastModifiedBy>Andrea</cp:lastModifiedBy>
  <cp:revision>38</cp:revision>
  <dcterms:created xsi:type="dcterms:W3CDTF">2012-08-16T11:53:24Z</dcterms:created>
  <dcterms:modified xsi:type="dcterms:W3CDTF">2015-04-28T15:32:19Z</dcterms:modified>
</cp:coreProperties>
</file>