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7" r:id="rId4"/>
    <p:sldId id="309" r:id="rId5"/>
    <p:sldId id="314" r:id="rId6"/>
    <p:sldId id="312" r:id="rId7"/>
    <p:sldId id="313" r:id="rId8"/>
    <p:sldId id="315" r:id="rId9"/>
    <p:sldId id="292" r:id="rId10"/>
    <p:sldId id="318" r:id="rId11"/>
    <p:sldId id="319" r:id="rId12"/>
    <p:sldId id="311" r:id="rId13"/>
    <p:sldId id="316" r:id="rId14"/>
    <p:sldId id="277" r:id="rId15"/>
    <p:sldId id="268" r:id="rId16"/>
    <p:sldId id="29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da%20munka\01%20Adatb&#225;zis\NAV\05%20A%202012-es%20adatok%20feldolgoz&#225;sa\DATA2012_&#214;sszesen_k&#252;lf&#246;ldi_&#225;lla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/>
              <a:t>A rezidens vállalati szerkezet a vállalatméret szerint 2012-ben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'Ábra adatok'!$D$143</c:f>
              <c:strCache>
                <c:ptCount val="1"/>
                <c:pt idx="0">
                  <c:v>Állami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'Ábra adatok'!$C$144:$C$147</c:f>
              <c:strCache>
                <c:ptCount val="4"/>
                <c:pt idx="0">
                  <c:v>0-10 fő</c:v>
                </c:pt>
                <c:pt idx="1">
                  <c:v>10-20 fő</c:v>
                </c:pt>
                <c:pt idx="2">
                  <c:v>20-250 fő</c:v>
                </c:pt>
                <c:pt idx="3">
                  <c:v>250 fő felett</c:v>
                </c:pt>
              </c:strCache>
            </c:strRef>
          </c:cat>
          <c:val>
            <c:numRef>
              <c:f>'Ábra adatok'!$D$144:$D$147</c:f>
              <c:numCache>
                <c:formatCode>0.0%</c:formatCode>
                <c:ptCount val="4"/>
                <c:pt idx="0">
                  <c:v>0.60205203371198246</c:v>
                </c:pt>
                <c:pt idx="1">
                  <c:v>0.2158299743495786</c:v>
                </c:pt>
                <c:pt idx="2">
                  <c:v>0.12861854159032612</c:v>
                </c:pt>
                <c:pt idx="3">
                  <c:v>5.3499450348112862E-2</c:v>
                </c:pt>
              </c:numCache>
            </c:numRef>
          </c:val>
        </c:ser>
        <c:ser>
          <c:idx val="1"/>
          <c:order val="1"/>
          <c:tx>
            <c:strRef>
              <c:f>'Ábra adatok'!$E$143</c:f>
              <c:strCache>
                <c:ptCount val="1"/>
                <c:pt idx="0">
                  <c:v>Hazai magán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'Ábra adatok'!$C$144:$C$147</c:f>
              <c:strCache>
                <c:ptCount val="4"/>
                <c:pt idx="0">
                  <c:v>0-10 fő</c:v>
                </c:pt>
                <c:pt idx="1">
                  <c:v>10-20 fő</c:v>
                </c:pt>
                <c:pt idx="2">
                  <c:v>20-250 fő</c:v>
                </c:pt>
                <c:pt idx="3">
                  <c:v>250 fő felett</c:v>
                </c:pt>
              </c:strCache>
            </c:strRef>
          </c:cat>
          <c:val>
            <c:numRef>
              <c:f>'Ábra adatok'!$E$144:$E$147</c:f>
              <c:numCache>
                <c:formatCode>0.0%</c:formatCode>
                <c:ptCount val="4"/>
                <c:pt idx="0">
                  <c:v>0.93429027404686638</c:v>
                </c:pt>
                <c:pt idx="1">
                  <c:v>5.5832708976725202E-2</c:v>
                </c:pt>
                <c:pt idx="2">
                  <c:v>8.9145941072918764E-3</c:v>
                </c:pt>
                <c:pt idx="3">
                  <c:v>9.6242286911658111E-4</c:v>
                </c:pt>
              </c:numCache>
            </c:numRef>
          </c:val>
        </c:ser>
        <c:ser>
          <c:idx val="2"/>
          <c:order val="2"/>
          <c:tx>
            <c:strRef>
              <c:f>'Ábra adatok'!$G$143</c:f>
              <c:strCache>
                <c:ptCount val="1"/>
                <c:pt idx="0">
                  <c:v>Külföldi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'Ábra adatok'!$C$144:$C$147</c:f>
              <c:strCache>
                <c:ptCount val="4"/>
                <c:pt idx="0">
                  <c:v>0-10 fő</c:v>
                </c:pt>
                <c:pt idx="1">
                  <c:v>10-20 fő</c:v>
                </c:pt>
                <c:pt idx="2">
                  <c:v>20-250 fő</c:v>
                </c:pt>
                <c:pt idx="3">
                  <c:v>250 fő felett</c:v>
                </c:pt>
              </c:strCache>
            </c:strRef>
          </c:cat>
          <c:val>
            <c:numRef>
              <c:f>'Ábra adatok'!$G$144:$G$147</c:f>
              <c:numCache>
                <c:formatCode>0.0%</c:formatCode>
                <c:ptCount val="4"/>
                <c:pt idx="0">
                  <c:v>0.820529090199141</c:v>
                </c:pt>
                <c:pt idx="1">
                  <c:v>0.10596446700507614</c:v>
                </c:pt>
                <c:pt idx="2">
                  <c:v>5.4519718859820383E-2</c:v>
                </c:pt>
                <c:pt idx="3">
                  <c:v>1.8986723935962516E-2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8143360"/>
        <c:axId val="1258551456"/>
      </c:barChart>
      <c:catAx>
        <c:axId val="9981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8551456"/>
        <c:crosses val="autoZero"/>
        <c:auto val="1"/>
        <c:lblAlgn val="ctr"/>
        <c:lblOffset val="100"/>
        <c:noMultiLvlLbl val="0"/>
      </c:catAx>
      <c:valAx>
        <c:axId val="12585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981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39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53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102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9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55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09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06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37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9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7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910A-6FD0-46DC-8178-19D23802E55D}" type="datetimeFigureOut">
              <a:rPr lang="hu-HU" smtClean="0"/>
              <a:t>2015.04.29.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AF5E-5CA1-44D1-BB55-B65272C5FB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2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tudástőke fejlődésének megtorpanása, mint gazdasági nehézségeink fő oka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70162"/>
          </a:xfrm>
        </p:spPr>
        <p:txBody>
          <a:bodyPr>
            <a:noAutofit/>
          </a:bodyPr>
          <a:lstStyle/>
          <a:p>
            <a:r>
              <a:rPr lang="en-GB" sz="2000" b="1" dirty="0" err="1"/>
              <a:t>Dr.</a:t>
            </a:r>
            <a:r>
              <a:rPr lang="en-GB" sz="2000" b="1" dirty="0"/>
              <a:t> </a:t>
            </a:r>
            <a:r>
              <a:rPr lang="en-GB" sz="2000" b="1" dirty="0" err="1" smtClean="0"/>
              <a:t>Boda</a:t>
            </a:r>
            <a:r>
              <a:rPr lang="hu-HU" sz="2000" b="1" dirty="0" smtClean="0"/>
              <a:t> </a:t>
            </a:r>
            <a:r>
              <a:rPr lang="en-GB" sz="2000" b="1" dirty="0" err="1" smtClean="0"/>
              <a:t>György</a:t>
            </a:r>
            <a:r>
              <a:rPr lang="en-GB" sz="2000" b="1" dirty="0" smtClean="0"/>
              <a:t>, </a:t>
            </a:r>
            <a:endParaRPr lang="hu-HU" sz="2000" b="1" dirty="0" smtClean="0"/>
          </a:p>
          <a:p>
            <a:r>
              <a:rPr lang="hu-HU" sz="2000" dirty="0" smtClean="0"/>
              <a:t>A </a:t>
            </a:r>
            <a:r>
              <a:rPr lang="en-GB" sz="2000" dirty="0" err="1" smtClean="0"/>
              <a:t>Boda</a:t>
            </a:r>
            <a:r>
              <a:rPr lang="en-GB" sz="2000" dirty="0" smtClean="0"/>
              <a:t> </a:t>
            </a:r>
            <a:r>
              <a:rPr lang="en-GB" sz="2000" dirty="0"/>
              <a:t>&amp; Partners </a:t>
            </a:r>
            <a:r>
              <a:rPr lang="hu-HU" sz="2000" dirty="0" smtClean="0"/>
              <a:t>Kft. partnere</a:t>
            </a:r>
          </a:p>
          <a:p>
            <a:r>
              <a:rPr lang="hu-HU" sz="2000" dirty="0" smtClean="0"/>
              <a:t>A </a:t>
            </a:r>
            <a:r>
              <a:rPr lang="hu-HU" sz="2000" dirty="0" smtClean="0"/>
              <a:t>Budapesti </a:t>
            </a:r>
            <a:r>
              <a:rPr lang="hu-HU" sz="2000" dirty="0" err="1" smtClean="0"/>
              <a:t>Corvinus</a:t>
            </a:r>
            <a:r>
              <a:rPr lang="hu-HU" sz="2000" dirty="0" smtClean="0"/>
              <a:t> Egyetem docense</a:t>
            </a:r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Előadás a Budapesti Tudásmenedzsment Konferencián</a:t>
            </a:r>
            <a:r>
              <a:rPr lang="en-GB" sz="2000" dirty="0" smtClean="0"/>
              <a:t>,</a:t>
            </a:r>
          </a:p>
          <a:p>
            <a:r>
              <a:rPr lang="hu-HU" sz="2000" dirty="0" smtClean="0"/>
              <a:t>Budapest, </a:t>
            </a:r>
            <a:r>
              <a:rPr lang="en-GB" sz="2000" dirty="0" smtClean="0"/>
              <a:t>201</a:t>
            </a:r>
            <a:r>
              <a:rPr lang="hu-HU" sz="2000" dirty="0" smtClean="0"/>
              <a:t>5, április 29</a:t>
            </a:r>
          </a:p>
          <a:p>
            <a:r>
              <a:rPr lang="hu-HU" sz="2000" dirty="0" smtClean="0"/>
              <a:t>.</a:t>
            </a:r>
            <a:endParaRPr lang="en-GB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910" y="205105"/>
            <a:ext cx="10515600" cy="732155"/>
          </a:xfrm>
        </p:spPr>
        <p:txBody>
          <a:bodyPr>
            <a:normAutofit/>
          </a:bodyPr>
          <a:lstStyle/>
          <a:p>
            <a:r>
              <a:rPr lang="hu-HU" sz="3600" b="1" dirty="0"/>
              <a:t>A csökkenő vállalatméret csökkenő hatékonyságot jelent. </a:t>
            </a:r>
            <a:endParaRPr lang="en-GB" sz="36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12028" y="3681949"/>
            <a:ext cx="3585210" cy="70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/>
              <a:t>Az adóbevallás 350 ezer működő vállalatát felbontottuk </a:t>
            </a:r>
            <a:r>
              <a:rPr lang="hu-HU" sz="4000" b="1" i="1" dirty="0" smtClean="0"/>
              <a:t>külföldiekre</a:t>
            </a:r>
            <a:r>
              <a:rPr lang="hu-HU" sz="4000" b="1" dirty="0" smtClean="0"/>
              <a:t>, </a:t>
            </a:r>
            <a:r>
              <a:rPr lang="hu-HU" sz="4000" b="1" i="1" dirty="0" smtClean="0"/>
              <a:t>állami hazaiakra </a:t>
            </a:r>
            <a:r>
              <a:rPr lang="hu-HU" sz="4000" b="1" dirty="0" smtClean="0"/>
              <a:t>és </a:t>
            </a:r>
            <a:r>
              <a:rPr lang="hu-HU" sz="4000" b="1" i="1" dirty="0" smtClean="0"/>
              <a:t>magán hazaiakra</a:t>
            </a:r>
            <a:r>
              <a:rPr lang="hu-HU" sz="4000" b="1" dirty="0" smtClean="0"/>
              <a:t>.</a:t>
            </a:r>
            <a:endParaRPr lang="hu-HU" sz="4000" b="1" dirty="0"/>
          </a:p>
        </p:txBody>
      </p:sp>
      <p:sp>
        <p:nvSpPr>
          <p:cNvPr id="3" name="Téglalap 2"/>
          <p:cNvSpPr/>
          <p:nvPr/>
        </p:nvSpPr>
        <p:spPr>
          <a:xfrm>
            <a:off x="712027" y="4296355"/>
            <a:ext cx="35825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100" dirty="0"/>
              <a:t>A </a:t>
            </a:r>
            <a:r>
              <a:rPr lang="hu-HU" sz="1100" b="1" i="1" dirty="0"/>
              <a:t>külföldi tulajdon értéke </a:t>
            </a:r>
            <a:r>
              <a:rPr lang="hu-HU" sz="1100" b="1" dirty="0"/>
              <a:t>/ </a:t>
            </a:r>
            <a:r>
              <a:rPr lang="hu-HU" sz="1100" b="1" i="1" dirty="0"/>
              <a:t>a jegyzett tőke értéke</a:t>
            </a:r>
            <a:r>
              <a:rPr lang="hu-HU" sz="1100" b="1" dirty="0"/>
              <a:t> </a:t>
            </a:r>
            <a:r>
              <a:rPr lang="hu-HU" sz="1100" dirty="0"/>
              <a:t>hányados alapján kiszámítottuk a </a:t>
            </a:r>
            <a:r>
              <a:rPr lang="hu-HU" sz="1100" b="1" i="1" dirty="0"/>
              <a:t>külföldi tulajdoni hányadot</a:t>
            </a:r>
            <a:r>
              <a:rPr lang="hu-HU" sz="1100" dirty="0"/>
              <a:t>. Az </a:t>
            </a:r>
            <a:r>
              <a:rPr lang="hu-HU" sz="1100" b="1" i="1" dirty="0"/>
              <a:t>állami és önkormányzati tulajdon értéke</a:t>
            </a:r>
            <a:r>
              <a:rPr lang="hu-HU" sz="1100" dirty="0"/>
              <a:t> / </a:t>
            </a:r>
            <a:r>
              <a:rPr lang="hu-HU" sz="1100" b="1" i="1" dirty="0"/>
              <a:t>a jegyzett tőke </a:t>
            </a:r>
            <a:r>
              <a:rPr lang="hu-HU" sz="1100" dirty="0"/>
              <a:t>értéke hányados alapján pedig az </a:t>
            </a:r>
            <a:r>
              <a:rPr lang="hu-HU" sz="1100" b="1" i="1" dirty="0"/>
              <a:t>állami tulajdoni hányadot</a:t>
            </a:r>
            <a:r>
              <a:rPr lang="hu-HU" sz="1100" dirty="0"/>
              <a:t>.</a:t>
            </a:r>
          </a:p>
          <a:p>
            <a:pPr algn="just"/>
            <a:r>
              <a:rPr lang="hu-HU" sz="1100" b="1" dirty="0"/>
              <a:t>Külföldi vállalatoknak </a:t>
            </a:r>
            <a:r>
              <a:rPr lang="hu-HU" sz="1100" dirty="0"/>
              <a:t>tekintettük azokat a vállalatokat, melyeknél a külföldi tulajdoni hányad nagyobb mint 50 százalék. </a:t>
            </a:r>
            <a:r>
              <a:rPr lang="hu-HU" sz="1100" b="1" dirty="0"/>
              <a:t>Állami vállalatnak </a:t>
            </a:r>
            <a:r>
              <a:rPr lang="hu-HU" sz="1100" dirty="0"/>
              <a:t>pedig azokat a vállalatokat tekintettük, ahol az állami tulajdoni hányad meghaladja az 50 %-ot. A többit </a:t>
            </a:r>
            <a:r>
              <a:rPr lang="hu-HU" sz="1100" b="1" dirty="0"/>
              <a:t>hazai magán vállalatnak </a:t>
            </a:r>
            <a:r>
              <a:rPr lang="hu-HU" sz="1100" dirty="0"/>
              <a:t>tekintettük. </a:t>
            </a:r>
          </a:p>
          <a:p>
            <a:pPr algn="just"/>
            <a:r>
              <a:rPr lang="hu-HU" sz="1100" dirty="0"/>
              <a:t>A </a:t>
            </a:r>
            <a:r>
              <a:rPr lang="hu-HU" sz="1100" b="1" dirty="0"/>
              <a:t>350</a:t>
            </a:r>
            <a:r>
              <a:rPr lang="hu-HU" sz="1100" dirty="0"/>
              <a:t> ezer vállalatból </a:t>
            </a:r>
            <a:r>
              <a:rPr lang="hu-HU" sz="1100" b="1" dirty="0"/>
              <a:t>20</a:t>
            </a:r>
            <a:r>
              <a:rPr lang="hu-HU" sz="1100" dirty="0"/>
              <a:t> ezer vállalatot azonosítottunk külföldiként, míg </a:t>
            </a:r>
            <a:r>
              <a:rPr lang="hu-HU" sz="1100" b="1" dirty="0"/>
              <a:t>2,7</a:t>
            </a:r>
            <a:r>
              <a:rPr lang="hu-HU" sz="1100" dirty="0"/>
              <a:t> ezer vállalatot államiként.</a:t>
            </a: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050743" y="3681948"/>
            <a:ext cx="3553629" cy="268456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800" b="1" smtClean="0"/>
              <a:t>Y = c</a:t>
            </a:r>
            <a:r>
              <a:rPr lang="hu-HU" sz="4800" b="1" baseline="30000" smtClean="0"/>
              <a:t>T</a:t>
            </a:r>
            <a:r>
              <a:rPr lang="hu-HU" sz="4800" b="1" smtClean="0"/>
              <a:t>T + c</a:t>
            </a:r>
            <a:r>
              <a:rPr lang="hu-HU" sz="4800" b="1" baseline="30000" smtClean="0"/>
              <a:t>L</a:t>
            </a:r>
            <a:r>
              <a:rPr lang="hu-HU" sz="4800" b="1" smtClean="0"/>
              <a:t>L + c</a:t>
            </a:r>
            <a:r>
              <a:rPr lang="hu-HU" sz="4800" b="1" baseline="30000" smtClean="0"/>
              <a:t>I</a:t>
            </a:r>
            <a:r>
              <a:rPr lang="hu-HU" sz="4800" b="1" smtClean="0"/>
              <a:t>I</a:t>
            </a:r>
            <a:r>
              <a:rPr lang="hu-HU" smtClean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mtClean="0"/>
              <a:t>Ahol:</a:t>
            </a:r>
          </a:p>
          <a:p>
            <a:r>
              <a:rPr lang="hu-HU" sz="4800" b="1" smtClean="0"/>
              <a:t>Y</a:t>
            </a:r>
            <a:r>
              <a:rPr lang="hu-HU" smtClean="0"/>
              <a:t> = hozzáadott érték</a:t>
            </a:r>
          </a:p>
          <a:p>
            <a:r>
              <a:rPr lang="hu-HU" sz="4800" b="1" smtClean="0"/>
              <a:t>T</a:t>
            </a:r>
            <a:r>
              <a:rPr lang="hu-HU" smtClean="0"/>
              <a:t> = látható eszközök (mérlegfőösszeg)</a:t>
            </a:r>
          </a:p>
          <a:p>
            <a:r>
              <a:rPr lang="hu-HU" sz="4800" b="1" smtClean="0"/>
              <a:t>L</a:t>
            </a:r>
            <a:r>
              <a:rPr lang="hu-HU" smtClean="0"/>
              <a:t> = létszám</a:t>
            </a:r>
          </a:p>
          <a:p>
            <a:r>
              <a:rPr lang="hu-HU" sz="4800" b="1" smtClean="0"/>
              <a:t>I</a:t>
            </a:r>
            <a:r>
              <a:rPr lang="hu-HU" smtClean="0"/>
              <a:t> = a termelésben felhasznált, a vállalat által pótlólagosan befektetett immateriális-, vagy tudáseszközök,</a:t>
            </a:r>
          </a:p>
          <a:p>
            <a:r>
              <a:rPr lang="hu-HU" sz="4800" b="1" smtClean="0"/>
              <a:t>c</a:t>
            </a:r>
            <a:r>
              <a:rPr lang="hu-HU" sz="4800" b="1" baseline="30000" smtClean="0"/>
              <a:t>T</a:t>
            </a:r>
            <a:r>
              <a:rPr lang="hu-HU" smtClean="0"/>
              <a:t> = a </a:t>
            </a:r>
            <a:r>
              <a:rPr lang="hu-HU" b="1" smtClean="0"/>
              <a:t>T</a:t>
            </a:r>
            <a:r>
              <a:rPr lang="hu-HU" smtClean="0"/>
              <a:t> látható eszközök használatának fajlagos költsége,</a:t>
            </a:r>
          </a:p>
          <a:p>
            <a:r>
              <a:rPr lang="hu-HU" sz="5200" b="1" smtClean="0"/>
              <a:t>c</a:t>
            </a:r>
            <a:r>
              <a:rPr lang="hu-HU" sz="5200" b="1" baseline="30000" smtClean="0"/>
              <a:t>L</a:t>
            </a:r>
            <a:r>
              <a:rPr lang="hu-HU" smtClean="0"/>
              <a:t> = az </a:t>
            </a:r>
            <a:r>
              <a:rPr lang="hu-HU" b="1" smtClean="0"/>
              <a:t>L</a:t>
            </a:r>
            <a:r>
              <a:rPr lang="hu-HU" smtClean="0"/>
              <a:t> létszám és az általa hordozott személyes tudás, jártasság és elkötelezettség használatának fajlagos költsége és </a:t>
            </a:r>
          </a:p>
          <a:p>
            <a:r>
              <a:rPr lang="hu-HU" sz="5700" b="1" smtClean="0"/>
              <a:t>c</a:t>
            </a:r>
            <a:r>
              <a:rPr lang="hu-HU" sz="5700" b="1" baseline="30000" smtClean="0"/>
              <a:t>I</a:t>
            </a:r>
            <a:r>
              <a:rPr lang="hu-HU" smtClean="0"/>
              <a:t> = az </a:t>
            </a:r>
            <a:r>
              <a:rPr lang="hu-HU" b="1" smtClean="0"/>
              <a:t>I</a:t>
            </a:r>
            <a:r>
              <a:rPr lang="hu-HU" smtClean="0"/>
              <a:t> vállalati immateriális-, vagy tudás eszközök használatának költsége.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8" y="859629"/>
            <a:ext cx="3550920" cy="27522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69" y="859629"/>
            <a:ext cx="3550920" cy="27522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94" y="859629"/>
            <a:ext cx="3550920" cy="274097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669" y="3681948"/>
            <a:ext cx="3550920" cy="27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mikrovállalatokhoz</a:t>
            </a:r>
            <a:r>
              <a:rPr lang="hu-HU" sz="3600" b="1" dirty="0" smtClean="0"/>
              <a:t> képest minden más vállalatméret hatékonyabb</a:t>
            </a:r>
            <a:endParaRPr lang="hu-HU" sz="36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95" y="1874260"/>
            <a:ext cx="3560400" cy="1901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90" y="1179095"/>
            <a:ext cx="6724610" cy="4392380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38200" y="5632487"/>
            <a:ext cx="10515600" cy="615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1600" b="1" dirty="0" smtClean="0"/>
              <a:t>A vállalatméretben a lefelé meginduló mozgás az alacsonyabb termelékenységű szervezetek felé mozgatta az erőforrásokat. Ez az általános hatékonyság, és így a növekedés lassulásához vezetett.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7754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A rendszerváltás azért nem vezetett általános gazdasági katasztrófához, mert a </a:t>
            </a:r>
            <a:r>
              <a:rPr lang="hu-HU" sz="3600" b="1" dirty="0" smtClean="0"/>
              <a:t>felbomlás </a:t>
            </a:r>
            <a:r>
              <a:rPr lang="hu-HU" sz="3600" b="1" dirty="0"/>
              <a:t>miatt kieső GDP pótlására behívtuk a multinacionális vállalatokat.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5467580"/>
            <a:ext cx="10515600" cy="75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00" b="1" dirty="0" smtClean="0"/>
              <a:t>Ezek </a:t>
            </a:r>
            <a:r>
              <a:rPr lang="hu-HU" sz="1600" b="1" dirty="0"/>
              <a:t>a szabaddá váló piacokat megszerezték maguknak és lehengerlő versenyképességi előnyeik birtokában erőteljesen csökkentik a magyar vállalatok újrakoncentrálódási, nagyobbá válási esélyeit. Ez visszafogja a GDP potenciális ütemének növekedését is.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22420" y="4690290"/>
            <a:ext cx="10515600" cy="649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1600" dirty="0" smtClean="0"/>
              <a:t>A külföldi vállalatok, melyek a vizsgált vállalati sokaságnak mindössze 6 százalékát alkotják, a nemzet teljesítményének felét hozzák, vagy annál többet. Az állami vállalatok teljesítménye néhány területen kiegészítő jellegű, összességében nem domináns.</a:t>
            </a:r>
            <a:endParaRPr lang="hu-HU" sz="16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41" y="1818272"/>
            <a:ext cx="7041915" cy="27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A külföldi vállalatok elsősorban a 20 fő feletti vállalatok között dominánsak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51" y="1335506"/>
            <a:ext cx="4864768" cy="26101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68" y="1344489"/>
            <a:ext cx="4864768" cy="25936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526" y="3954688"/>
            <a:ext cx="4864768" cy="25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A vállalatokat a foglalkoztatott létszám szerint is csoportosítottuk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4446242"/>
            <a:ext cx="10654835" cy="148565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Magyarországra betelepült külföldi és az állami vállalatokon belül nagyobb a közép és nagyvállalatok súlya.</a:t>
            </a:r>
          </a:p>
          <a:p>
            <a:r>
              <a:rPr lang="hu-HU" dirty="0" smtClean="0"/>
              <a:t>A hazai magán vállalkozások szerkezetében a mikró vállalkozások dominálnak.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80180"/>
            <a:ext cx="5578623" cy="1971730"/>
          </a:xfrm>
          <a:prstGeom prst="rect">
            <a:avLst/>
          </a:prstGeom>
        </p:spPr>
      </p:pic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18227"/>
              </p:ext>
            </p:extLst>
          </p:nvPr>
        </p:nvGraphicFramePr>
        <p:xfrm>
          <a:off x="6781800" y="12982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7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070" y="307975"/>
            <a:ext cx="10515600" cy="1703705"/>
          </a:xfrm>
        </p:spPr>
        <p:txBody>
          <a:bodyPr>
            <a:noAutofit/>
          </a:bodyPr>
          <a:lstStyle/>
          <a:p>
            <a:r>
              <a:rPr lang="hu-HU" sz="4000" b="1" dirty="0"/>
              <a:t>Az </a:t>
            </a:r>
            <a:r>
              <a:rPr lang="hu-HU" sz="4000" b="1" i="1" dirty="0"/>
              <a:t>Y = </a:t>
            </a:r>
            <a:r>
              <a:rPr lang="hu-HU" sz="4000" b="1" i="1" dirty="0" err="1"/>
              <a:t>c</a:t>
            </a:r>
            <a:r>
              <a:rPr lang="hu-HU" sz="4000" b="1" i="1" baseline="30000" dirty="0" err="1"/>
              <a:t>T</a:t>
            </a:r>
            <a:r>
              <a:rPr lang="hu-HU" sz="4000" b="1" i="1" dirty="0" err="1"/>
              <a:t>T</a:t>
            </a:r>
            <a:r>
              <a:rPr lang="hu-HU" sz="4000" b="1" i="1" dirty="0"/>
              <a:t> + </a:t>
            </a:r>
            <a:r>
              <a:rPr lang="hu-HU" sz="4000" b="1" i="1" dirty="0" err="1"/>
              <a:t>c</a:t>
            </a:r>
            <a:r>
              <a:rPr lang="hu-HU" sz="4000" b="1" i="1" baseline="30000" dirty="0" err="1"/>
              <a:t>L</a:t>
            </a:r>
            <a:r>
              <a:rPr lang="hu-HU" sz="4000" b="1" i="1" dirty="0" err="1"/>
              <a:t>L</a:t>
            </a:r>
            <a:r>
              <a:rPr lang="hu-HU" sz="4000" b="1" i="1" dirty="0"/>
              <a:t> + </a:t>
            </a:r>
            <a:r>
              <a:rPr lang="hu-HU" sz="4000" b="1" i="1" dirty="0" err="1"/>
              <a:t>c</a:t>
            </a:r>
            <a:r>
              <a:rPr lang="hu-HU" sz="4000" b="1" i="1" baseline="30000" dirty="0" err="1"/>
              <a:t>I</a:t>
            </a:r>
            <a:r>
              <a:rPr lang="hu-HU" sz="4000" b="1" i="1" dirty="0" err="1"/>
              <a:t>I</a:t>
            </a:r>
            <a:r>
              <a:rPr lang="hu-HU" sz="4000" b="1" i="1" dirty="0"/>
              <a:t> </a:t>
            </a:r>
            <a:r>
              <a:rPr lang="hu-HU" sz="4000" b="1" dirty="0"/>
              <a:t>egyenletben </a:t>
            </a:r>
            <a:r>
              <a:rPr lang="hu-HU" sz="4000" b="1" dirty="0" smtClean="0"/>
              <a:t>csak </a:t>
            </a:r>
            <a:r>
              <a:rPr lang="hu-HU" sz="4000" b="1" dirty="0" err="1" smtClean="0"/>
              <a:t>c</a:t>
            </a:r>
            <a:r>
              <a:rPr lang="hu-HU" sz="4000" b="1" baseline="30000" dirty="0" err="1" smtClean="0"/>
              <a:t>I</a:t>
            </a:r>
            <a:r>
              <a:rPr lang="hu-HU" sz="4000" b="1" dirty="0" smtClean="0"/>
              <a:t> ismeretlen. Ha </a:t>
            </a:r>
            <a:r>
              <a:rPr lang="hu-HU" sz="4000" b="1" dirty="0" err="1" smtClean="0"/>
              <a:t>c</a:t>
            </a:r>
            <a:r>
              <a:rPr lang="hu-HU" sz="4000" b="1" baseline="30000" dirty="0" err="1" smtClean="0"/>
              <a:t>I</a:t>
            </a:r>
            <a:r>
              <a:rPr lang="hu-HU" sz="4000" b="1" dirty="0" err="1" smtClean="0"/>
              <a:t>-t</a:t>
            </a:r>
            <a:r>
              <a:rPr lang="hu-HU" sz="4000" b="1" dirty="0" smtClean="0"/>
              <a:t> megbecsüljük</a:t>
            </a:r>
            <a:r>
              <a:rPr lang="hu-HU" sz="4000" b="1" dirty="0"/>
              <a:t>, akkor I kiszámítható az alábbi módon: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3171"/>
            <a:ext cx="10515600" cy="3314700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/>
              <a:t>I =</a:t>
            </a:r>
            <a:r>
              <a:rPr lang="hu-HU" sz="2400" dirty="0"/>
              <a:t> </a:t>
            </a:r>
            <a:r>
              <a:rPr lang="hu-HU" sz="2400" b="1" dirty="0"/>
              <a:t>(Y - </a:t>
            </a:r>
            <a:r>
              <a:rPr lang="hu-HU" sz="2400" b="1" dirty="0" err="1"/>
              <a:t>c</a:t>
            </a:r>
            <a:r>
              <a:rPr lang="hu-HU" sz="2400" b="1" baseline="30000" dirty="0" err="1"/>
              <a:t>T</a:t>
            </a:r>
            <a:r>
              <a:rPr lang="hu-HU" sz="2400" b="1" dirty="0" err="1"/>
              <a:t>T</a:t>
            </a:r>
            <a:r>
              <a:rPr lang="hu-HU" sz="2400" b="1" dirty="0"/>
              <a:t> - </a:t>
            </a:r>
            <a:r>
              <a:rPr lang="hu-HU" sz="2400" b="1" dirty="0" err="1"/>
              <a:t>c</a:t>
            </a:r>
            <a:r>
              <a:rPr lang="hu-HU" sz="2400" b="1" baseline="30000" dirty="0" err="1"/>
              <a:t>L</a:t>
            </a:r>
            <a:r>
              <a:rPr lang="hu-HU" sz="2400" b="1" dirty="0" err="1"/>
              <a:t>L</a:t>
            </a:r>
            <a:r>
              <a:rPr lang="hu-HU" sz="2400" b="1" dirty="0"/>
              <a:t>)/</a:t>
            </a:r>
            <a:r>
              <a:rPr lang="hu-HU" sz="2400" b="1" dirty="0" err="1"/>
              <a:t>c</a:t>
            </a:r>
            <a:r>
              <a:rPr lang="hu-HU" sz="2400" b="1" baseline="30000" dirty="0" err="1"/>
              <a:t>I</a:t>
            </a:r>
            <a:r>
              <a:rPr lang="hu-HU" sz="2400" b="1" baseline="30000" dirty="0"/>
              <a:t> </a:t>
            </a:r>
            <a:r>
              <a:rPr lang="hu-HU" sz="2400" b="1" dirty="0"/>
              <a:t>= </a:t>
            </a:r>
            <a:r>
              <a:rPr lang="hu-HU" sz="2400" b="1" dirty="0" smtClean="0"/>
              <a:t>C</a:t>
            </a:r>
            <a:r>
              <a:rPr lang="hu-HU" sz="2400" b="1" baseline="30000" dirty="0" smtClean="0"/>
              <a:t>I</a:t>
            </a:r>
            <a:r>
              <a:rPr lang="hu-HU" sz="2400" b="1" dirty="0" smtClean="0"/>
              <a:t>I/</a:t>
            </a:r>
            <a:r>
              <a:rPr lang="hu-HU" sz="2400" b="1" dirty="0" err="1" smtClean="0"/>
              <a:t>c</a:t>
            </a:r>
            <a:r>
              <a:rPr lang="hu-HU" sz="2400" b="1" baseline="30000" dirty="0" err="1" smtClean="0"/>
              <a:t>I</a:t>
            </a:r>
            <a:r>
              <a:rPr lang="hu-HU" sz="2400" baseline="30000" dirty="0"/>
              <a:t>							</a:t>
            </a:r>
            <a:r>
              <a:rPr lang="hu-HU" sz="2400" baseline="30000" dirty="0" smtClean="0"/>
              <a:t>(2</a:t>
            </a:r>
            <a:endParaRPr lang="hu-HU" sz="2400" dirty="0"/>
          </a:p>
          <a:p>
            <a:endParaRPr lang="hu-HU" sz="2400" dirty="0" smtClean="0"/>
          </a:p>
          <a:p>
            <a:pPr algn="just"/>
            <a:r>
              <a:rPr lang="hu-HU" sz="2400" dirty="0" smtClean="0"/>
              <a:t>Számításaink </a:t>
            </a:r>
            <a:r>
              <a:rPr lang="hu-HU" sz="2400" dirty="0"/>
              <a:t>során feltételeztük, hogy a jóval kockázatosabb immateriális tőkebefektetések hozamelvárásai (vállalkozói várakozásokkal növelt költségei) kétszer </a:t>
            </a:r>
            <a:r>
              <a:rPr lang="hu-HU" sz="2400" dirty="0" smtClean="0"/>
              <a:t>nagyobbak (</a:t>
            </a:r>
            <a:r>
              <a:rPr lang="hu-HU" sz="2400" b="1" dirty="0" err="1" smtClean="0"/>
              <a:t>c</a:t>
            </a:r>
            <a:r>
              <a:rPr lang="hu-HU" sz="2400" b="1" baseline="30000" dirty="0" err="1" smtClean="0"/>
              <a:t>I</a:t>
            </a:r>
            <a:r>
              <a:rPr lang="hu-HU" sz="2400" b="1" dirty="0" smtClean="0"/>
              <a:t> = 2 ∙ </a:t>
            </a:r>
            <a:r>
              <a:rPr lang="hu-HU" sz="2400" b="1" dirty="0" err="1" smtClean="0"/>
              <a:t>c</a:t>
            </a:r>
            <a:r>
              <a:rPr lang="hu-HU" sz="2400" b="1" baseline="30000" dirty="0" err="1" smtClean="0"/>
              <a:t>T</a:t>
            </a:r>
            <a:r>
              <a:rPr lang="hu-HU" sz="2400" dirty="0" smtClean="0"/>
              <a:t>), </a:t>
            </a:r>
            <a:r>
              <a:rPr lang="hu-HU" sz="2400" dirty="0"/>
              <a:t>mint a </a:t>
            </a:r>
            <a:r>
              <a:rPr lang="hu-HU" sz="2400" dirty="0" err="1"/>
              <a:t>tangible</a:t>
            </a:r>
            <a:r>
              <a:rPr lang="hu-HU" sz="2400" dirty="0"/>
              <a:t> tőkebefektetések </a:t>
            </a:r>
            <a:r>
              <a:rPr lang="hu-HU" sz="2400" dirty="0" smtClean="0"/>
              <a:t>elvárásai. A 2-es szorzó hatását érzékenységvizsgálatokon keresztül teszteltük. A szorzó variálása az érdemi mondanivalót kevéssé változtatta. </a:t>
            </a:r>
          </a:p>
          <a:p>
            <a:endParaRPr lang="hu-HU" sz="2400" dirty="0"/>
          </a:p>
          <a:p>
            <a:r>
              <a:rPr lang="hu-HU" sz="2400" dirty="0" smtClean="0"/>
              <a:t>Így </a:t>
            </a:r>
            <a:r>
              <a:rPr lang="hu-HU" sz="2400" dirty="0"/>
              <a:t>meghatározhattuk a kettészakadt magyar gazdaság </a:t>
            </a:r>
            <a:r>
              <a:rPr lang="hu-HU" sz="2400" dirty="0" smtClean="0"/>
              <a:t>két vállalatcsoportjának </a:t>
            </a:r>
            <a:r>
              <a:rPr lang="hu-HU" sz="2400" dirty="0" err="1" smtClean="0"/>
              <a:t>aggregált</a:t>
            </a:r>
            <a:r>
              <a:rPr lang="hu-HU" sz="2400" dirty="0" smtClean="0"/>
              <a:t> </a:t>
            </a:r>
            <a:r>
              <a:rPr lang="hu-HU" sz="2400" dirty="0"/>
              <a:t>termelési </a:t>
            </a:r>
            <a:r>
              <a:rPr lang="hu-HU" sz="2400" dirty="0" smtClean="0"/>
              <a:t>függvényeit: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45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dirty="0" smtClean="0"/>
              <a:t>A kis- és középvállalati tudástőke akkumuláció néhány eszköze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hu-HU" dirty="0" smtClean="0"/>
              <a:t>Piacszerzés támogatása - (</a:t>
            </a:r>
            <a:r>
              <a:rPr lang="hu-HU" b="1" dirty="0" smtClean="0"/>
              <a:t>I</a:t>
            </a:r>
            <a:r>
              <a:rPr lang="hu-HU" b="1" baseline="-25000" dirty="0" smtClean="0"/>
              <a:t>1</a:t>
            </a:r>
            <a:r>
              <a:rPr lang="hu-HU" b="1" baseline="30000" dirty="0" smtClean="0"/>
              <a:t>E</a:t>
            </a:r>
            <a:r>
              <a:rPr lang="hu-HU" dirty="0" smtClean="0"/>
              <a:t>)</a:t>
            </a:r>
            <a:endParaRPr lang="hu-HU" dirty="0"/>
          </a:p>
          <a:p>
            <a:pPr lvl="2" algn="just"/>
            <a:r>
              <a:rPr lang="hu-HU" dirty="0"/>
              <a:t>Export piacokon</a:t>
            </a:r>
          </a:p>
          <a:p>
            <a:pPr lvl="2" algn="just"/>
            <a:r>
              <a:rPr lang="hu-HU" dirty="0"/>
              <a:t>Hazai piacokon</a:t>
            </a:r>
          </a:p>
          <a:p>
            <a:pPr lvl="1" algn="just"/>
            <a:r>
              <a:rPr lang="hu-HU" dirty="0"/>
              <a:t>Adórendszer </a:t>
            </a:r>
            <a:r>
              <a:rPr lang="hu-HU" dirty="0" smtClean="0"/>
              <a:t>átalakítása (társasági adóval csökkenthető TB. Járulék a 20 fő alatti vállalati körben) – (</a:t>
            </a:r>
            <a:r>
              <a:rPr lang="hu-HU" b="1" dirty="0" smtClean="0"/>
              <a:t>I</a:t>
            </a:r>
            <a:r>
              <a:rPr lang="hu-HU" b="1" baseline="-25000" dirty="0" smtClean="0"/>
              <a:t>2</a:t>
            </a:r>
            <a:r>
              <a:rPr lang="hu-HU" b="1" baseline="30000" dirty="0" smtClean="0"/>
              <a:t>K</a:t>
            </a:r>
            <a:r>
              <a:rPr lang="hu-HU" dirty="0" smtClean="0"/>
              <a:t>)</a:t>
            </a:r>
            <a:endParaRPr lang="hu-HU" dirty="0"/>
          </a:p>
          <a:p>
            <a:pPr lvl="1" algn="just"/>
            <a:r>
              <a:rPr lang="hu-HU" dirty="0"/>
              <a:t>Keltető házak rendszere</a:t>
            </a:r>
          </a:p>
          <a:p>
            <a:pPr lvl="1" algn="just"/>
            <a:r>
              <a:rPr lang="hu-HU" dirty="0"/>
              <a:t>A beszállítóvá válás és a minősülés </a:t>
            </a:r>
            <a:r>
              <a:rPr lang="hu-HU" dirty="0" smtClean="0"/>
              <a:t>támogatása – </a:t>
            </a:r>
            <a:r>
              <a:rPr lang="hu-HU" dirty="0"/>
              <a:t>(</a:t>
            </a:r>
            <a:r>
              <a:rPr lang="hu-HU" b="1" dirty="0"/>
              <a:t>I</a:t>
            </a:r>
            <a:r>
              <a:rPr lang="hu-HU" b="1" baseline="-25000" dirty="0"/>
              <a:t>1</a:t>
            </a:r>
            <a:r>
              <a:rPr lang="hu-HU" b="1" baseline="30000" dirty="0"/>
              <a:t>I</a:t>
            </a:r>
            <a:r>
              <a:rPr lang="hu-HU" b="1" dirty="0"/>
              <a:t> ,I</a:t>
            </a:r>
            <a:r>
              <a:rPr lang="hu-HU" b="1" baseline="-25000" dirty="0"/>
              <a:t>2</a:t>
            </a:r>
            <a:r>
              <a:rPr lang="hu-HU" b="1" baseline="30000" dirty="0"/>
              <a:t>K</a:t>
            </a:r>
            <a:r>
              <a:rPr lang="hu-HU" dirty="0" smtClean="0"/>
              <a:t>)</a:t>
            </a:r>
            <a:endParaRPr lang="hu-HU" dirty="0"/>
          </a:p>
          <a:p>
            <a:pPr lvl="1" algn="just"/>
            <a:r>
              <a:rPr lang="hu-HU" dirty="0"/>
              <a:t>Az innováció és a K+F </a:t>
            </a:r>
            <a:r>
              <a:rPr lang="hu-HU" dirty="0" smtClean="0"/>
              <a:t>támogatása – (</a:t>
            </a:r>
            <a:r>
              <a:rPr lang="hu-HU" b="1" dirty="0" smtClean="0"/>
              <a:t>I</a:t>
            </a:r>
            <a:r>
              <a:rPr lang="hu-HU" b="1" baseline="-25000" dirty="0" smtClean="0"/>
              <a:t>1</a:t>
            </a:r>
            <a:r>
              <a:rPr lang="hu-HU" b="1" baseline="30000" dirty="0" smtClean="0"/>
              <a:t>I</a:t>
            </a:r>
            <a:r>
              <a:rPr lang="hu-HU" dirty="0" smtClean="0"/>
              <a:t>)</a:t>
            </a:r>
            <a:endParaRPr lang="hu-HU" dirty="0"/>
          </a:p>
          <a:p>
            <a:pPr lvl="1" algn="just"/>
            <a:r>
              <a:rPr lang="hu-HU" dirty="0"/>
              <a:t>A belső képzés </a:t>
            </a:r>
            <a:r>
              <a:rPr lang="hu-HU" dirty="0" smtClean="0"/>
              <a:t>támogatása </a:t>
            </a:r>
            <a:r>
              <a:rPr lang="hu-HU" dirty="0"/>
              <a:t>– (</a:t>
            </a:r>
            <a:r>
              <a:rPr lang="hu-HU" b="1" dirty="0" smtClean="0"/>
              <a:t>I</a:t>
            </a:r>
            <a:r>
              <a:rPr lang="hu-HU" b="1" baseline="-25000" dirty="0" smtClean="0"/>
              <a:t>1</a:t>
            </a:r>
            <a:r>
              <a:rPr lang="hu-HU" b="1" baseline="30000" dirty="0" smtClean="0"/>
              <a:t>I</a:t>
            </a:r>
            <a:r>
              <a:rPr lang="hu-HU" b="1" dirty="0"/>
              <a:t> </a:t>
            </a:r>
            <a:r>
              <a:rPr lang="hu-HU" b="1" dirty="0" smtClean="0"/>
              <a:t>,I</a:t>
            </a:r>
            <a:r>
              <a:rPr lang="hu-HU" b="1" baseline="-25000" dirty="0" smtClean="0"/>
              <a:t>2</a:t>
            </a:r>
            <a:r>
              <a:rPr lang="hu-HU" b="1" baseline="30000" dirty="0" smtClean="0"/>
              <a:t>K</a:t>
            </a:r>
            <a:r>
              <a:rPr lang="hu-HU" dirty="0" smtClean="0"/>
              <a:t>)</a:t>
            </a:r>
            <a:endParaRPr lang="hu-HU" dirty="0"/>
          </a:p>
          <a:p>
            <a:pPr lvl="1" algn="just"/>
            <a:r>
              <a:rPr lang="hu-HU" dirty="0" smtClean="0"/>
              <a:t>A </a:t>
            </a:r>
            <a:r>
              <a:rPr lang="hu-HU" dirty="0"/>
              <a:t>rugalmas foglalkoztatás </a:t>
            </a:r>
            <a:r>
              <a:rPr lang="hu-HU" dirty="0" smtClean="0"/>
              <a:t>támogatása </a:t>
            </a:r>
            <a:r>
              <a:rPr lang="hu-HU" dirty="0"/>
              <a:t>– (</a:t>
            </a:r>
            <a:r>
              <a:rPr lang="hu-HU" b="1" dirty="0"/>
              <a:t>I</a:t>
            </a:r>
            <a:r>
              <a:rPr lang="hu-HU" b="1" baseline="-25000" dirty="0"/>
              <a:t>1</a:t>
            </a:r>
            <a:r>
              <a:rPr lang="hu-HU" b="1" baseline="30000" dirty="0"/>
              <a:t>I</a:t>
            </a:r>
            <a:r>
              <a:rPr lang="hu-HU" b="1" dirty="0"/>
              <a:t> ,I</a:t>
            </a:r>
            <a:r>
              <a:rPr lang="hu-HU" b="1" baseline="-25000" dirty="0"/>
              <a:t>2</a:t>
            </a:r>
            <a:r>
              <a:rPr lang="hu-HU" b="1" baseline="30000" dirty="0"/>
              <a:t>K</a:t>
            </a:r>
            <a:r>
              <a:rPr lang="hu-HU" dirty="0" smtClean="0"/>
              <a:t>)</a:t>
            </a:r>
            <a:endParaRPr lang="hu-HU" dirty="0"/>
          </a:p>
          <a:p>
            <a:pPr lvl="1" algn="just"/>
            <a:r>
              <a:rPr lang="hu-HU" dirty="0"/>
              <a:t>A pályáztatási és közbeszerzési rendszer továbbfejlesztése</a:t>
            </a:r>
          </a:p>
          <a:p>
            <a:pPr lvl="1" algn="just"/>
            <a:r>
              <a:rPr lang="hu-HU" dirty="0"/>
              <a:t>Az ágazati prioritások átrendezése</a:t>
            </a:r>
          </a:p>
          <a:p>
            <a:pPr algn="just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37612" y="6081067"/>
            <a:ext cx="5984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Ez </a:t>
            </a:r>
            <a:r>
              <a:rPr lang="hu-HU" sz="2400" b="1" dirty="0" smtClean="0"/>
              <a:t>a </a:t>
            </a:r>
            <a:r>
              <a:rPr lang="hu-HU" sz="2400" b="1" dirty="0" err="1"/>
              <a:t>tangible</a:t>
            </a:r>
            <a:r>
              <a:rPr lang="hu-HU" sz="2400" b="1" dirty="0"/>
              <a:t> </a:t>
            </a:r>
            <a:r>
              <a:rPr lang="hu-HU" sz="2400" b="1" dirty="0" smtClean="0"/>
              <a:t>tőkeakkumulációt is felgyorsítja.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9526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3821" y="129589"/>
            <a:ext cx="10515600" cy="133826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hu-HU" sz="2400" b="1" dirty="0"/>
              <a:t>A magyar vállalatok megújulása a rendszerváltás után egy felbomlási folyamaton keresztül </a:t>
            </a:r>
            <a:r>
              <a:rPr lang="hu-HU" sz="2400" b="1" dirty="0" smtClean="0"/>
              <a:t>bontakozhat </a:t>
            </a:r>
            <a:r>
              <a:rPr lang="hu-HU" sz="2400" b="1" dirty="0"/>
              <a:t>ki, amikor is a korábbi nem hatékony közép- és nagyvállalatokból hatékony </a:t>
            </a:r>
            <a:r>
              <a:rPr lang="hu-HU" sz="2400" b="1" dirty="0" smtClean="0"/>
              <a:t>- zömmel mikró- </a:t>
            </a:r>
            <a:r>
              <a:rPr lang="hu-HU" sz="2400" b="1" dirty="0"/>
              <a:t>és kis </a:t>
            </a:r>
            <a:r>
              <a:rPr lang="hu-HU" sz="2400" b="1" dirty="0" smtClean="0"/>
              <a:t>- vállalatok </a:t>
            </a:r>
            <a:r>
              <a:rPr lang="hu-HU" sz="2400" b="1" dirty="0"/>
              <a:t>jönnek létre. Ezzel a gazdasági struktúra átmenetileg szétforgácsolódik.</a:t>
            </a:r>
          </a:p>
          <a:p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10" y="1618224"/>
            <a:ext cx="7596361" cy="495671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351819" y="2896254"/>
            <a:ext cx="203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hatékonyságjavulás ténye még bizonyítandó!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7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1032218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 csökkenő vállalatméret </a:t>
            </a:r>
            <a:r>
              <a:rPr lang="hu-HU" sz="3600" b="1" dirty="0" smtClean="0"/>
              <a:t>exponenciálisan csökkenő </a:t>
            </a:r>
            <a:r>
              <a:rPr lang="hu-HU" sz="3600" b="1" dirty="0"/>
              <a:t>hatékonyságot jelent.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480884" y="1904168"/>
            <a:ext cx="2430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Ez igaz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 </a:t>
            </a:r>
            <a:r>
              <a:rPr lang="hu-HU" sz="1600" b="1" dirty="0" err="1" smtClean="0"/>
              <a:t>tangible</a:t>
            </a:r>
            <a:r>
              <a:rPr lang="hu-HU" sz="1600" b="1" dirty="0" smtClean="0"/>
              <a:t> tőkére,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az ügyfél és szervezeti tőkére, valamint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a hozzáadott értékre is</a:t>
            </a:r>
            <a:endParaRPr lang="hu-HU" sz="16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41" y="1281601"/>
            <a:ext cx="8178922" cy="52154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480884" y="4007756"/>
            <a:ext cx="2430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 </a:t>
            </a:r>
            <a:r>
              <a:rPr lang="hu-HU" b="1" dirty="0" smtClean="0"/>
              <a:t>termelékenységi mutatók alapján a mikro vállalatokhoz </a:t>
            </a:r>
            <a:r>
              <a:rPr lang="hu-HU" b="1" dirty="0"/>
              <a:t>képest minden más vállalatméret </a:t>
            </a:r>
            <a:r>
              <a:rPr lang="hu-HU" b="1" dirty="0" smtClean="0"/>
              <a:t>hatékonyabb.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3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1263" y="168442"/>
            <a:ext cx="11249526" cy="1431758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A szétforgácsolódással járó hatékonyságcsökkenés </a:t>
            </a:r>
            <a:r>
              <a:rPr lang="hu-HU" sz="3600" b="1" dirty="0"/>
              <a:t>a GDP potenciális növekedési ütemét a rendszerváltás előtti nem fenntartható ütemhez képest csökkentette.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74" y="1745295"/>
            <a:ext cx="7589253" cy="49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082" y="115195"/>
            <a:ext cx="9834613" cy="106663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Ez a szétforgácsolt állapot nem kedvez az időközben legfontosabbá váló tudástőke növekedésének.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404262" y="5868566"/>
            <a:ext cx="7632834" cy="56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 algn="just"/>
            <a:r>
              <a:rPr lang="hu-HU" sz="1600" b="1" dirty="0" smtClean="0"/>
              <a:t>Üzenet: Kevesebb vállalattal, kisebb létszámú, de értékesebb munkaerővel, több </a:t>
            </a:r>
            <a:r>
              <a:rPr lang="hu-HU" sz="1600" b="1" dirty="0" err="1" smtClean="0"/>
              <a:t>tangible</a:t>
            </a:r>
            <a:r>
              <a:rPr lang="hu-HU" sz="1600" b="1" dirty="0" smtClean="0"/>
              <a:t> és még több immateriális tőkével ugyanakkora hozzáadott értéket lehet termelni.</a:t>
            </a:r>
            <a:endParaRPr lang="hu-HU" sz="1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7" y="1263809"/>
            <a:ext cx="6416460" cy="4539601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4860758" y="3045989"/>
            <a:ext cx="7063638" cy="3046988"/>
            <a:chOff x="4860758" y="3045989"/>
            <a:chExt cx="7063638" cy="3046988"/>
          </a:xfrm>
        </p:grpSpPr>
        <p:sp>
          <p:nvSpPr>
            <p:cNvPr id="20" name="Szövegdoboz 19"/>
            <p:cNvSpPr txBox="1"/>
            <p:nvPr/>
          </p:nvSpPr>
          <p:spPr>
            <a:xfrm>
              <a:off x="8182575" y="3045989"/>
              <a:ext cx="3741821" cy="30469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600" dirty="0"/>
                <a:t>A hazai vállalatoknak a munkaerő felhasználási </a:t>
              </a:r>
              <a:r>
                <a:rPr lang="hu-HU" sz="1600" dirty="0" smtClean="0"/>
                <a:t>költségei </a:t>
              </a:r>
              <a:r>
                <a:rPr lang="hu-HU" sz="1600" dirty="0"/>
                <a:t>minden bizonnyal kisebbek, mint a külföldi vállalatoké, de nagyobbak, mint az állami vállalatoké. </a:t>
              </a:r>
              <a:r>
                <a:rPr lang="hu-HU" sz="1600" dirty="0" smtClean="0"/>
                <a:t>4,5 </a:t>
              </a:r>
              <a:r>
                <a:rPr lang="hu-HU" sz="1600" dirty="0"/>
                <a:t>millió FT./fő és </a:t>
              </a:r>
              <a:r>
                <a:rPr lang="hu-HU" sz="1600" dirty="0" smtClean="0"/>
                <a:t>6,9 </a:t>
              </a:r>
              <a:r>
                <a:rPr lang="hu-HU" sz="1600" dirty="0"/>
                <a:t>millió Ft./fő </a:t>
              </a:r>
              <a:r>
                <a:rPr lang="hu-HU" sz="1600" dirty="0" smtClean="0"/>
                <a:t>közé kell esniük.</a:t>
              </a:r>
            </a:p>
            <a:p>
              <a:pPr algn="just"/>
              <a:endParaRPr lang="hu-HU" sz="1600" dirty="0"/>
            </a:p>
            <a:p>
              <a:pPr algn="just"/>
              <a:r>
                <a:rPr lang="hu-HU" sz="1600" b="1" dirty="0"/>
                <a:t>Ez jelzi, hogy a </a:t>
              </a:r>
              <a:r>
                <a:rPr lang="hu-HU" sz="1600" b="1" dirty="0" err="1"/>
                <a:t>mikroszféra</a:t>
              </a:r>
              <a:r>
                <a:rPr lang="hu-HU" sz="1600" b="1" dirty="0"/>
                <a:t> beleszorult a fekete gazdaságba</a:t>
              </a:r>
              <a:r>
                <a:rPr lang="hu-HU" sz="1600" b="1" dirty="0" smtClean="0"/>
                <a:t>.</a:t>
              </a:r>
            </a:p>
            <a:p>
              <a:pPr algn="just"/>
              <a:endParaRPr lang="hu-HU" sz="1600" b="1" dirty="0"/>
            </a:p>
            <a:p>
              <a:pPr algn="just"/>
              <a:r>
                <a:rPr lang="hu-HU" sz="1600" b="1" dirty="0" smtClean="0"/>
                <a:t>Feketén igen nehéz hatékonyan növelni a tudástőkét.</a:t>
              </a:r>
              <a:endParaRPr lang="hu-HU" sz="1600" dirty="0"/>
            </a:p>
          </p:txBody>
        </p:sp>
        <p:sp>
          <p:nvSpPr>
            <p:cNvPr id="4" name="Ellipszis 3"/>
            <p:cNvSpPr/>
            <p:nvPr/>
          </p:nvSpPr>
          <p:spPr>
            <a:xfrm>
              <a:off x="4860758" y="3453063"/>
              <a:ext cx="565484" cy="1564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4860758" y="5318939"/>
              <a:ext cx="565484" cy="1564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/>
            <p:cNvSpPr/>
            <p:nvPr/>
          </p:nvSpPr>
          <p:spPr>
            <a:xfrm>
              <a:off x="4860758" y="4382989"/>
              <a:ext cx="565484" cy="1564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" name="Egyenes összekötő nyíllal 5"/>
            <p:cNvCxnSpPr>
              <a:stCxn id="20" idx="1"/>
            </p:cNvCxnSpPr>
            <p:nvPr/>
          </p:nvCxnSpPr>
          <p:spPr>
            <a:xfrm flipH="1" flipV="1">
              <a:off x="5426242" y="3531268"/>
              <a:ext cx="2756333" cy="10382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>
              <a:stCxn id="20" idx="1"/>
            </p:cNvCxnSpPr>
            <p:nvPr/>
          </p:nvCxnSpPr>
          <p:spPr>
            <a:xfrm flipH="1" flipV="1">
              <a:off x="5424041" y="4461195"/>
              <a:ext cx="2758534" cy="108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>
              <a:stCxn id="20" idx="1"/>
              <a:endCxn id="8" idx="6"/>
            </p:cNvCxnSpPr>
            <p:nvPr/>
          </p:nvCxnSpPr>
          <p:spPr>
            <a:xfrm flipH="1">
              <a:off x="5426242" y="4569483"/>
              <a:ext cx="2756333" cy="8276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Csoportba foglalás 24"/>
          <p:cNvGrpSpPr/>
          <p:nvPr/>
        </p:nvGrpSpPr>
        <p:grpSpPr>
          <a:xfrm>
            <a:off x="6557212" y="1360993"/>
            <a:ext cx="5367184" cy="4320670"/>
            <a:chOff x="6557212" y="1360993"/>
            <a:chExt cx="5367184" cy="4320670"/>
          </a:xfrm>
        </p:grpSpPr>
        <p:sp>
          <p:nvSpPr>
            <p:cNvPr id="19" name="Szövegdoboz 18"/>
            <p:cNvSpPr txBox="1"/>
            <p:nvPr/>
          </p:nvSpPr>
          <p:spPr>
            <a:xfrm>
              <a:off x="8182575" y="1360993"/>
              <a:ext cx="3741821" cy="15696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600" dirty="0"/>
                <a:t>A hazai vállalatok kevésbé támaszkodnak a tudástőkére, mint a külföldiek. </a:t>
              </a:r>
              <a:r>
                <a:rPr lang="hu-HU" sz="1600" dirty="0" smtClean="0"/>
                <a:t>Míg a 20 főnél többet foglalkoztató vállalatok esetében 10-szeres a különbség, addig a 20 főnél kevesebbet foglalkoztató vállalatoknál 40-szeres.</a:t>
              </a:r>
              <a:endParaRPr lang="hu-HU" sz="1600" dirty="0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6557212" y="5294875"/>
              <a:ext cx="565484" cy="3867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6557212" y="4381455"/>
              <a:ext cx="565484" cy="347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2" name="Egyenes összekötő nyíllal 21"/>
            <p:cNvCxnSpPr>
              <a:stCxn id="19" idx="1"/>
              <a:endCxn id="21" idx="0"/>
            </p:cNvCxnSpPr>
            <p:nvPr/>
          </p:nvCxnSpPr>
          <p:spPr>
            <a:xfrm flipH="1">
              <a:off x="6839954" y="2145823"/>
              <a:ext cx="1342621" cy="22356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>
              <a:stCxn id="19" idx="1"/>
              <a:endCxn id="17" idx="0"/>
            </p:cNvCxnSpPr>
            <p:nvPr/>
          </p:nvCxnSpPr>
          <p:spPr>
            <a:xfrm flipH="1">
              <a:off x="6839954" y="2145823"/>
              <a:ext cx="1342621" cy="31490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4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/>
              <a:t>Amit nehéz mutatószámokkal bizonyítani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4768" y="1560931"/>
            <a:ext cx="10515600" cy="209667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sz="2400" dirty="0"/>
              <a:t>Egy alapvetően túlpolitizált létből kiemelkedő elit, mely létét nem annyira a teljesítményének, hanem inkább annak köszönheti, hogy jó időben jó helyen volt, megszerezte a magyar vállalatok számára növekedési lehetőséget biztosító állami beruházási </a:t>
            </a:r>
            <a:r>
              <a:rPr lang="hu-HU" sz="2400" dirty="0" smtClean="0"/>
              <a:t>források zömét </a:t>
            </a:r>
            <a:r>
              <a:rPr lang="hu-HU" sz="2400" dirty="0"/>
              <a:t>és ezeket nem garantáltan a piaci versenyszabályok szerint osztja el. Ez a kormányokon átívelő politikai </a:t>
            </a:r>
            <a:r>
              <a:rPr lang="hu-HU" sz="2400" dirty="0" smtClean="0"/>
              <a:t>gyakorlat a vállalatokat óvatosságra készteti. Nem akarnak nőni.</a:t>
            </a:r>
          </a:p>
          <a:p>
            <a:pPr marL="0" lvl="0" indent="0" algn="just">
              <a:buNone/>
            </a:pPr>
            <a:endParaRPr lang="hu-HU" sz="2400" dirty="0"/>
          </a:p>
          <a:p>
            <a:pPr marL="0" lvl="0" indent="0" algn="just">
              <a:buNone/>
            </a:pPr>
            <a:endParaRPr lang="hu-HU" sz="2400" dirty="0"/>
          </a:p>
          <a:p>
            <a:pPr algn="just"/>
            <a:endParaRPr lang="hu-HU" sz="24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54768" y="3657601"/>
            <a:ext cx="10515600" cy="278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u="sng" dirty="0" smtClean="0"/>
              <a:t>Vállalkozói vélemények egy folyó kutatás anyagából: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/>
              <a:t>„Addig vagyok biztonságban, míg radar alatt repülök”.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/>
              <a:t>„Életveszélyes hitelt felvenni, mert megváltoztatják a hitelfelvételeket és utána potom áron megszerzik a cégemet”.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dirty="0" smtClean="0"/>
              <a:t>„Feleslegesen nőttem naggyá, mert így elvesztettem a támogatási lehetőségeket. Most éppen azon töröm a fejem, hogy bontom fel a vállalatomat több kicsire”.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400" dirty="0" smtClean="0"/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65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0588"/>
            <a:ext cx="10515600" cy="1174917"/>
          </a:xfrm>
        </p:spPr>
        <p:txBody>
          <a:bodyPr>
            <a:noAutofit/>
          </a:bodyPr>
          <a:lstStyle/>
          <a:p>
            <a:pPr algn="just"/>
            <a:r>
              <a:rPr lang="hu-HU" sz="3600" b="1" dirty="0" smtClean="0"/>
              <a:t>Mindezen tényezők együtt </a:t>
            </a:r>
            <a:r>
              <a:rPr lang="hu-HU" sz="3600" b="1" dirty="0"/>
              <a:t>a mikró és </a:t>
            </a:r>
            <a:r>
              <a:rPr lang="hu-HU" sz="3600" b="1" dirty="0" smtClean="0"/>
              <a:t>kisvállalatok újrakoncentrálódást, növekedését fékezik. </a:t>
            </a:r>
            <a:endParaRPr lang="hu-HU" sz="3600" b="1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38200" y="5883441"/>
            <a:ext cx="10515600" cy="693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1600" b="1" dirty="0" smtClean="0"/>
              <a:t>Visszafogja őket abban, hogy gyorsan növekedjenek, mert ha a piaci lehetőségektől az erőfölény, illetve politikai okok miatt kiesnek, akkor egy nagyra növelt fix költség szint azonnal csődveszélyt jelent. Emiatt a vállalatok koncentrálódása, a közép megerősödése nem indul be.</a:t>
            </a:r>
            <a:endParaRPr lang="hu-HU" sz="1600" b="1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93954"/>
            <a:ext cx="6073842" cy="23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311" y="1151309"/>
            <a:ext cx="1990191" cy="20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2134" y="1155032"/>
            <a:ext cx="1987392" cy="20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3312" y="3721919"/>
            <a:ext cx="1945404" cy="19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2134" y="3714475"/>
            <a:ext cx="1953802" cy="20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/>
              <a:t>Emiatt a GDP növekedési üteme tartósan nem gyorsítható.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887579"/>
            <a:ext cx="10515600" cy="3289384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 err="1" smtClean="0"/>
              <a:t>Jánossy</a:t>
            </a:r>
            <a:r>
              <a:rPr lang="hu-HU" dirty="0" smtClean="0"/>
              <a:t> féle helyreállítási periódus nem tud beindulni a korábbi évek ütemével.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Köszönöm </a:t>
            </a:r>
            <a:r>
              <a:rPr lang="hu-HU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5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Back </a:t>
            </a:r>
            <a:r>
              <a:rPr lang="hu-HU" dirty="0" err="1" smtClean="0"/>
              <a:t>up</a:t>
            </a:r>
            <a:r>
              <a:rPr lang="hu-HU" dirty="0" smtClean="0"/>
              <a:t> diák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4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927</Words>
  <Application>Microsoft Office PowerPoint</Application>
  <PresentationFormat>Szélesvásznú</PresentationFormat>
  <Paragraphs>85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Times New Roman</vt:lpstr>
      <vt:lpstr>Office-téma</vt:lpstr>
      <vt:lpstr>A tudástőke fejlődésének megtorpanása, mint gazdasági nehézségeink fő oka</vt:lpstr>
      <vt:lpstr>PowerPoint bemutató</vt:lpstr>
      <vt:lpstr>A csökkenő vállalatméret exponenciálisan csökkenő hatékonyságot jelent. </vt:lpstr>
      <vt:lpstr>A szétforgácsolódással járó hatékonyságcsökkenés a GDP potenciális növekedési ütemét a rendszerváltás előtti nem fenntartható ütemhez képest csökkentette.</vt:lpstr>
      <vt:lpstr>Ez a szétforgácsolt állapot nem kedvez az időközben legfontosabbá váló tudástőke növekedésének.</vt:lpstr>
      <vt:lpstr>Amit nehéz mutatószámokkal bizonyítani</vt:lpstr>
      <vt:lpstr>Mindezen tényezők együtt a mikró és kisvállalatok újrakoncentrálódást, növekedését fékezik. </vt:lpstr>
      <vt:lpstr>Emiatt a GDP növekedési üteme tartósan nem gyorsítható.</vt:lpstr>
      <vt:lpstr>Back up diák</vt:lpstr>
      <vt:lpstr>A csökkenő vállalatméret csökkenő hatékonyságot jelent. </vt:lpstr>
      <vt:lpstr>A mikrovállalatokhoz képest minden más vállalatméret hatékonyabb</vt:lpstr>
      <vt:lpstr>A rendszerváltás azért nem vezetett általános gazdasági katasztrófához, mert a felbomlás miatt kieső GDP pótlására behívtuk a multinacionális vállalatokat.</vt:lpstr>
      <vt:lpstr>A külföldi vállalatok elsősorban a 20 fő feletti vállalatok között dominánsak</vt:lpstr>
      <vt:lpstr>A vállalatokat a foglalkoztatott létszám szerint is csoportosítottuk</vt:lpstr>
      <vt:lpstr>Az Y = cTT + cLL + cII egyenletben csak cI ismeretlen. Ha cI-t megbecsüljük, akkor I kiszámítható az alábbi módon:</vt:lpstr>
      <vt:lpstr>A kis- és középvállalati tudástőke akkumuláció néhány eszköze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Boda György</dc:creator>
  <cp:lastModifiedBy>Boda György</cp:lastModifiedBy>
  <cp:revision>135</cp:revision>
  <dcterms:created xsi:type="dcterms:W3CDTF">2014-01-11T09:43:25Z</dcterms:created>
  <dcterms:modified xsi:type="dcterms:W3CDTF">2015-04-29T09:03:41Z</dcterms:modified>
</cp:coreProperties>
</file>