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53" r:id="rId3"/>
    <p:sldId id="352" r:id="rId4"/>
    <p:sldId id="356" r:id="rId5"/>
    <p:sldId id="277" r:id="rId6"/>
    <p:sldId id="360" r:id="rId7"/>
    <p:sldId id="354" r:id="rId8"/>
    <p:sldId id="358" r:id="rId9"/>
    <p:sldId id="357" r:id="rId10"/>
    <p:sldId id="331" r:id="rId11"/>
    <p:sldId id="355" r:id="rId12"/>
    <p:sldId id="342" r:id="rId13"/>
    <p:sldId id="318" r:id="rId14"/>
    <p:sldId id="336" r:id="rId15"/>
    <p:sldId id="343" r:id="rId16"/>
    <p:sldId id="351" r:id="rId17"/>
    <p:sldId id="361" r:id="rId18"/>
  </p:sldIdLst>
  <p:sldSz cx="9144000" cy="6858000" type="screen4x3"/>
  <p:notesSz cx="6858000" cy="9144000"/>
  <p:custDataLst>
    <p:tags r:id="rId2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99FF"/>
    <a:srgbClr val="00CC99"/>
    <a:srgbClr val="000000"/>
    <a:srgbClr val="767676"/>
    <a:srgbClr val="BCBCBC"/>
    <a:srgbClr val="F21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71" autoAdjust="0"/>
    <p:restoredTop sz="97842" autoAdjust="0"/>
  </p:normalViewPr>
  <p:slideViewPr>
    <p:cSldViewPr>
      <p:cViewPr>
        <p:scale>
          <a:sx n="100" d="100"/>
          <a:sy n="100" d="100"/>
        </p:scale>
        <p:origin x="-11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3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2880"/>
        <p:guide pos="2160"/>
      </p:guideLst>
    </p:cSldViewPr>
  </p:notesViewPr>
  <p:gridSpacing cx="50800" cy="50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748F7C-F6F7-4C51-8900-BDF9B1DED6F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43AC4503-3D1B-44CC-B455-34DDAAB75E5C}">
      <dgm:prSet custT="1"/>
      <dgm:spPr>
        <a:solidFill>
          <a:srgbClr val="92D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Teljesít-mény</a:t>
          </a:r>
        </a:p>
      </dgm:t>
    </dgm:pt>
    <dgm:pt modelId="{4BD50FA5-9469-4E2E-BC3C-62DD843938D8}" type="parTrans" cxnId="{E3630427-3965-40E9-A3F9-433DA72AFC31}">
      <dgm:prSet/>
      <dgm:spPr/>
      <dgm:t>
        <a:bodyPr/>
        <a:lstStyle/>
        <a:p>
          <a:endParaRPr lang="hu-HU"/>
        </a:p>
      </dgm:t>
    </dgm:pt>
    <dgm:pt modelId="{CF341E9D-FF66-4634-B5A5-871726012983}" type="sibTrans" cxnId="{E3630427-3965-40E9-A3F9-433DA72AFC31}">
      <dgm:prSet/>
      <dgm:spPr/>
      <dgm:t>
        <a:bodyPr/>
        <a:lstStyle/>
        <a:p>
          <a:endParaRPr lang="hu-HU"/>
        </a:p>
      </dgm:t>
    </dgm:pt>
    <dgm:pt modelId="{B374B2A1-97FB-41F4-98F8-DAB87FC33EE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Kompe-tencia</a:t>
          </a:r>
        </a:p>
      </dgm:t>
    </dgm:pt>
    <dgm:pt modelId="{990E6EC9-03F2-44D7-9AA0-55D701E1A4BB}" type="parTrans" cxnId="{D41B22AB-A893-4703-A9B1-37FC0A7CF7A1}">
      <dgm:prSet/>
      <dgm:spPr/>
      <dgm:t>
        <a:bodyPr/>
        <a:lstStyle/>
        <a:p>
          <a:endParaRPr lang="hu-HU"/>
        </a:p>
      </dgm:t>
    </dgm:pt>
    <dgm:pt modelId="{FBD75B7A-CA7D-432C-93C9-946A0FCD3D7B}" type="sibTrans" cxnId="{D41B22AB-A893-4703-A9B1-37FC0A7CF7A1}">
      <dgm:prSet/>
      <dgm:spPr/>
      <dgm:t>
        <a:bodyPr/>
        <a:lstStyle/>
        <a:p>
          <a:endParaRPr lang="hu-HU"/>
        </a:p>
      </dgm:t>
    </dgm:pt>
    <dgm:pt modelId="{831FA75F-398A-48F4-AB6D-436A01376B9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Attitüd</a:t>
          </a:r>
          <a:br>
            <a:rPr kumimoji="0" lang="hu-HU" sz="1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</a:br>
          <a:r>
            <a:rPr kumimoji="0" lang="hu-HU" sz="1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(hozzáállás)</a:t>
          </a:r>
        </a:p>
      </dgm:t>
    </dgm:pt>
    <dgm:pt modelId="{E4AC49F3-EE9E-4BB5-ABFC-0B10C729DF15}" type="parTrans" cxnId="{A4FF3461-A51C-468E-90BA-4944187520D2}">
      <dgm:prSet/>
      <dgm:spPr/>
      <dgm:t>
        <a:bodyPr/>
        <a:lstStyle/>
        <a:p>
          <a:endParaRPr lang="hu-HU"/>
        </a:p>
      </dgm:t>
    </dgm:pt>
    <dgm:pt modelId="{028D9FB0-1499-45D4-A29D-270F79A74689}" type="sibTrans" cxnId="{A4FF3461-A51C-468E-90BA-4944187520D2}">
      <dgm:prSet/>
      <dgm:spPr/>
      <dgm:t>
        <a:bodyPr/>
        <a:lstStyle/>
        <a:p>
          <a:endParaRPr lang="hu-HU"/>
        </a:p>
      </dgm:t>
    </dgm:pt>
    <dgm:pt modelId="{CEB34671-CFCD-4283-9E97-2FD11F8D5F0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Jártasság / készség</a:t>
          </a:r>
        </a:p>
      </dgm:t>
    </dgm:pt>
    <dgm:pt modelId="{92684CD2-65E4-473C-9E46-F0115F6265DF}" type="parTrans" cxnId="{6B763CD4-2412-4FF3-9CDD-8F105B40C1EA}">
      <dgm:prSet/>
      <dgm:spPr/>
      <dgm:t>
        <a:bodyPr/>
        <a:lstStyle/>
        <a:p>
          <a:endParaRPr lang="hu-HU"/>
        </a:p>
      </dgm:t>
    </dgm:pt>
    <dgm:pt modelId="{B34C9E1A-1495-4603-95A9-43358083E9DF}" type="sibTrans" cxnId="{6B763CD4-2412-4FF3-9CDD-8F105B40C1EA}">
      <dgm:prSet/>
      <dgm:spPr/>
      <dgm:t>
        <a:bodyPr/>
        <a:lstStyle/>
        <a:p>
          <a:endParaRPr lang="hu-HU"/>
        </a:p>
      </dgm:t>
    </dgm:pt>
    <dgm:pt modelId="{BF8D090E-62A0-40E9-BBBE-D532293903C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Tudás</a:t>
          </a:r>
        </a:p>
      </dgm:t>
    </dgm:pt>
    <dgm:pt modelId="{EE0603A2-E2DA-4B54-8683-F3CA0CAE2FFF}" type="parTrans" cxnId="{9150E4F9-852F-425F-A7BE-2C6C378EA813}">
      <dgm:prSet/>
      <dgm:spPr/>
      <dgm:t>
        <a:bodyPr/>
        <a:lstStyle/>
        <a:p>
          <a:endParaRPr lang="hu-HU"/>
        </a:p>
      </dgm:t>
    </dgm:pt>
    <dgm:pt modelId="{821B279F-4DA9-4172-947E-CF950F3208BB}" type="sibTrans" cxnId="{9150E4F9-852F-425F-A7BE-2C6C378EA813}">
      <dgm:prSet/>
      <dgm:spPr/>
      <dgm:t>
        <a:bodyPr/>
        <a:lstStyle/>
        <a:p>
          <a:endParaRPr lang="hu-HU"/>
        </a:p>
      </dgm:t>
    </dgm:pt>
    <dgm:pt modelId="{621F5F09-68C8-4A0F-87EB-2F09EFF123B3}" type="pres">
      <dgm:prSet presAssocID="{B4748F7C-F6F7-4C51-8900-BDF9B1DED6F0}" presName="Name0" presStyleCnt="0">
        <dgm:presLayoutVars>
          <dgm:dir/>
          <dgm:animLvl val="lvl"/>
          <dgm:resizeHandles val="exact"/>
        </dgm:presLayoutVars>
      </dgm:prSet>
      <dgm:spPr/>
    </dgm:pt>
    <dgm:pt modelId="{3B5F6CDA-5CC8-40F8-9F30-F852159354F8}" type="pres">
      <dgm:prSet presAssocID="{43AC4503-3D1B-44CC-B455-34DDAAB75E5C}" presName="Name8" presStyleCnt="0"/>
      <dgm:spPr/>
    </dgm:pt>
    <dgm:pt modelId="{DD636D22-696B-4B5F-A26E-BD5EDEAE1369}" type="pres">
      <dgm:prSet presAssocID="{43AC4503-3D1B-44CC-B455-34DDAAB75E5C}" presName="level" presStyleLbl="node1" presStyleIdx="0" presStyleCnt="5" custScaleX="10249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E2A3A5E-1F11-4548-8F4B-7484D0CEBCAB}" type="pres">
      <dgm:prSet presAssocID="{43AC4503-3D1B-44CC-B455-34DDAAB75E5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3F5B9FC-95BB-4CA8-8169-A01A5012819D}" type="pres">
      <dgm:prSet presAssocID="{B374B2A1-97FB-41F4-98F8-DAB87FC33EEA}" presName="Name8" presStyleCnt="0"/>
      <dgm:spPr/>
    </dgm:pt>
    <dgm:pt modelId="{A8F19ED1-FDB8-4090-A2E1-F04C6148E294}" type="pres">
      <dgm:prSet presAssocID="{B374B2A1-97FB-41F4-98F8-DAB87FC33EEA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114CDC1-E16A-4BBA-9AC6-A1B923DEC933}" type="pres">
      <dgm:prSet presAssocID="{B374B2A1-97FB-41F4-98F8-DAB87FC33EE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7C06821-1850-4EAB-97A6-A16CC973DD2D}" type="pres">
      <dgm:prSet presAssocID="{831FA75F-398A-48F4-AB6D-436A01376B9F}" presName="Name8" presStyleCnt="0"/>
      <dgm:spPr/>
    </dgm:pt>
    <dgm:pt modelId="{2AB51B5F-AE78-4319-90FC-954A364E9349}" type="pres">
      <dgm:prSet presAssocID="{831FA75F-398A-48F4-AB6D-436A01376B9F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B042C9F-70C1-49D7-9984-1E856BEFB1B8}" type="pres">
      <dgm:prSet presAssocID="{831FA75F-398A-48F4-AB6D-436A01376B9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08A649B-36F3-4A81-8702-86EAF6B5D141}" type="pres">
      <dgm:prSet presAssocID="{CEB34671-CFCD-4283-9E97-2FD11F8D5F08}" presName="Name8" presStyleCnt="0"/>
      <dgm:spPr/>
    </dgm:pt>
    <dgm:pt modelId="{286534D4-FACC-4F88-9B63-33D066919980}" type="pres">
      <dgm:prSet presAssocID="{CEB34671-CFCD-4283-9E97-2FD11F8D5F08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44F594E-2811-4423-A40B-3D462821901C}" type="pres">
      <dgm:prSet presAssocID="{CEB34671-CFCD-4283-9E97-2FD11F8D5F0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9978C87-5D58-4F0B-92DE-DB914314CC4A}" type="pres">
      <dgm:prSet presAssocID="{BF8D090E-62A0-40E9-BBBE-D532293903C3}" presName="Name8" presStyleCnt="0"/>
      <dgm:spPr/>
    </dgm:pt>
    <dgm:pt modelId="{EF45AB22-039E-466E-A86E-6644315CF4C9}" type="pres">
      <dgm:prSet presAssocID="{BF8D090E-62A0-40E9-BBBE-D532293903C3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8DA9C89-0565-4B2B-9CB3-FCFFA28805D7}" type="pres">
      <dgm:prSet presAssocID="{BF8D090E-62A0-40E9-BBBE-D532293903C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4FF3461-A51C-468E-90BA-4944187520D2}" srcId="{B4748F7C-F6F7-4C51-8900-BDF9B1DED6F0}" destId="{831FA75F-398A-48F4-AB6D-436A01376B9F}" srcOrd="2" destOrd="0" parTransId="{E4AC49F3-EE9E-4BB5-ABFC-0B10C729DF15}" sibTransId="{028D9FB0-1499-45D4-A29D-270F79A74689}"/>
    <dgm:cxn modelId="{611C78AF-9CB6-4B43-BD56-B939F21F38D5}" type="presOf" srcId="{CEB34671-CFCD-4283-9E97-2FD11F8D5F08}" destId="{286534D4-FACC-4F88-9B63-33D066919980}" srcOrd="0" destOrd="0" presId="urn:microsoft.com/office/officeart/2005/8/layout/pyramid1"/>
    <dgm:cxn modelId="{9441AE9F-948E-4C21-9EF6-F3C3F58132A6}" type="presOf" srcId="{B374B2A1-97FB-41F4-98F8-DAB87FC33EEA}" destId="{A114CDC1-E16A-4BBA-9AC6-A1B923DEC933}" srcOrd="1" destOrd="0" presId="urn:microsoft.com/office/officeart/2005/8/layout/pyramid1"/>
    <dgm:cxn modelId="{0FB05DFD-1788-42AD-812C-FD3A465DE7F9}" type="presOf" srcId="{CEB34671-CFCD-4283-9E97-2FD11F8D5F08}" destId="{C44F594E-2811-4423-A40B-3D462821901C}" srcOrd="1" destOrd="0" presId="urn:microsoft.com/office/officeart/2005/8/layout/pyramid1"/>
    <dgm:cxn modelId="{FD00F9A3-A34F-4A7D-8226-04F159BF982D}" type="presOf" srcId="{43AC4503-3D1B-44CC-B455-34DDAAB75E5C}" destId="{DD636D22-696B-4B5F-A26E-BD5EDEAE1369}" srcOrd="0" destOrd="0" presId="urn:microsoft.com/office/officeart/2005/8/layout/pyramid1"/>
    <dgm:cxn modelId="{D5BEFFD5-45A9-4E86-AA25-90374A990E74}" type="presOf" srcId="{BF8D090E-62A0-40E9-BBBE-D532293903C3}" destId="{EF45AB22-039E-466E-A86E-6644315CF4C9}" srcOrd="0" destOrd="0" presId="urn:microsoft.com/office/officeart/2005/8/layout/pyramid1"/>
    <dgm:cxn modelId="{400C35BF-DA63-4A45-8637-E273A92A615E}" type="presOf" srcId="{B374B2A1-97FB-41F4-98F8-DAB87FC33EEA}" destId="{A8F19ED1-FDB8-4090-A2E1-F04C6148E294}" srcOrd="0" destOrd="0" presId="urn:microsoft.com/office/officeart/2005/8/layout/pyramid1"/>
    <dgm:cxn modelId="{6B763CD4-2412-4FF3-9CDD-8F105B40C1EA}" srcId="{B4748F7C-F6F7-4C51-8900-BDF9B1DED6F0}" destId="{CEB34671-CFCD-4283-9E97-2FD11F8D5F08}" srcOrd="3" destOrd="0" parTransId="{92684CD2-65E4-473C-9E46-F0115F6265DF}" sibTransId="{B34C9E1A-1495-4603-95A9-43358083E9DF}"/>
    <dgm:cxn modelId="{F37A5CEC-6E01-4585-A68D-18059195E804}" type="presOf" srcId="{831FA75F-398A-48F4-AB6D-436A01376B9F}" destId="{2AB51B5F-AE78-4319-90FC-954A364E9349}" srcOrd="0" destOrd="0" presId="urn:microsoft.com/office/officeart/2005/8/layout/pyramid1"/>
    <dgm:cxn modelId="{C9EF9035-5B1C-454B-BF7A-C7480C828132}" type="presOf" srcId="{B4748F7C-F6F7-4C51-8900-BDF9B1DED6F0}" destId="{621F5F09-68C8-4A0F-87EB-2F09EFF123B3}" srcOrd="0" destOrd="0" presId="urn:microsoft.com/office/officeart/2005/8/layout/pyramid1"/>
    <dgm:cxn modelId="{3A9785E6-A5AE-459C-AC35-E8C5F42B950A}" type="presOf" srcId="{831FA75F-398A-48F4-AB6D-436A01376B9F}" destId="{3B042C9F-70C1-49D7-9984-1E856BEFB1B8}" srcOrd="1" destOrd="0" presId="urn:microsoft.com/office/officeart/2005/8/layout/pyramid1"/>
    <dgm:cxn modelId="{826D4C2C-8CDE-409A-95E8-4FE4E56212E9}" type="presOf" srcId="{43AC4503-3D1B-44CC-B455-34DDAAB75E5C}" destId="{AE2A3A5E-1F11-4548-8F4B-7484D0CEBCAB}" srcOrd="1" destOrd="0" presId="urn:microsoft.com/office/officeart/2005/8/layout/pyramid1"/>
    <dgm:cxn modelId="{D41B22AB-A893-4703-A9B1-37FC0A7CF7A1}" srcId="{B4748F7C-F6F7-4C51-8900-BDF9B1DED6F0}" destId="{B374B2A1-97FB-41F4-98F8-DAB87FC33EEA}" srcOrd="1" destOrd="0" parTransId="{990E6EC9-03F2-44D7-9AA0-55D701E1A4BB}" sibTransId="{FBD75B7A-CA7D-432C-93C9-946A0FCD3D7B}"/>
    <dgm:cxn modelId="{9150E4F9-852F-425F-A7BE-2C6C378EA813}" srcId="{B4748F7C-F6F7-4C51-8900-BDF9B1DED6F0}" destId="{BF8D090E-62A0-40E9-BBBE-D532293903C3}" srcOrd="4" destOrd="0" parTransId="{EE0603A2-E2DA-4B54-8683-F3CA0CAE2FFF}" sibTransId="{821B279F-4DA9-4172-947E-CF950F3208BB}"/>
    <dgm:cxn modelId="{E3630427-3965-40E9-A3F9-433DA72AFC31}" srcId="{B4748F7C-F6F7-4C51-8900-BDF9B1DED6F0}" destId="{43AC4503-3D1B-44CC-B455-34DDAAB75E5C}" srcOrd="0" destOrd="0" parTransId="{4BD50FA5-9469-4E2E-BC3C-62DD843938D8}" sibTransId="{CF341E9D-FF66-4634-B5A5-871726012983}"/>
    <dgm:cxn modelId="{2206BEC3-2F0E-41A2-BC2D-0466C688A3C4}" type="presOf" srcId="{BF8D090E-62A0-40E9-BBBE-D532293903C3}" destId="{78DA9C89-0565-4B2B-9CB3-FCFFA28805D7}" srcOrd="1" destOrd="0" presId="urn:microsoft.com/office/officeart/2005/8/layout/pyramid1"/>
    <dgm:cxn modelId="{C69DAEEB-0072-4B59-B389-5D945185BC88}" type="presParOf" srcId="{621F5F09-68C8-4A0F-87EB-2F09EFF123B3}" destId="{3B5F6CDA-5CC8-40F8-9F30-F852159354F8}" srcOrd="0" destOrd="0" presId="urn:microsoft.com/office/officeart/2005/8/layout/pyramid1"/>
    <dgm:cxn modelId="{CF7BB87C-D369-41F3-AFA1-EBA364B8E148}" type="presParOf" srcId="{3B5F6CDA-5CC8-40F8-9F30-F852159354F8}" destId="{DD636D22-696B-4B5F-A26E-BD5EDEAE1369}" srcOrd="0" destOrd="0" presId="urn:microsoft.com/office/officeart/2005/8/layout/pyramid1"/>
    <dgm:cxn modelId="{202DBA82-0242-41F6-AFC3-D3809691A861}" type="presParOf" srcId="{3B5F6CDA-5CC8-40F8-9F30-F852159354F8}" destId="{AE2A3A5E-1F11-4548-8F4B-7484D0CEBCAB}" srcOrd="1" destOrd="0" presId="urn:microsoft.com/office/officeart/2005/8/layout/pyramid1"/>
    <dgm:cxn modelId="{F3C19A04-4E73-408F-B756-53B1A94F9EBA}" type="presParOf" srcId="{621F5F09-68C8-4A0F-87EB-2F09EFF123B3}" destId="{93F5B9FC-95BB-4CA8-8169-A01A5012819D}" srcOrd="1" destOrd="0" presId="urn:microsoft.com/office/officeart/2005/8/layout/pyramid1"/>
    <dgm:cxn modelId="{67FD9753-828E-4926-98F4-75652ADB7F8F}" type="presParOf" srcId="{93F5B9FC-95BB-4CA8-8169-A01A5012819D}" destId="{A8F19ED1-FDB8-4090-A2E1-F04C6148E294}" srcOrd="0" destOrd="0" presId="urn:microsoft.com/office/officeart/2005/8/layout/pyramid1"/>
    <dgm:cxn modelId="{69455D9D-3F23-4467-97B6-60D501D3E847}" type="presParOf" srcId="{93F5B9FC-95BB-4CA8-8169-A01A5012819D}" destId="{A114CDC1-E16A-4BBA-9AC6-A1B923DEC933}" srcOrd="1" destOrd="0" presId="urn:microsoft.com/office/officeart/2005/8/layout/pyramid1"/>
    <dgm:cxn modelId="{7A6C124D-3130-4CC4-9BDA-647A146A5A81}" type="presParOf" srcId="{621F5F09-68C8-4A0F-87EB-2F09EFF123B3}" destId="{37C06821-1850-4EAB-97A6-A16CC973DD2D}" srcOrd="2" destOrd="0" presId="urn:microsoft.com/office/officeart/2005/8/layout/pyramid1"/>
    <dgm:cxn modelId="{8B9AE54C-4EDB-452E-85D2-FB7BC27C5D67}" type="presParOf" srcId="{37C06821-1850-4EAB-97A6-A16CC973DD2D}" destId="{2AB51B5F-AE78-4319-90FC-954A364E9349}" srcOrd="0" destOrd="0" presId="urn:microsoft.com/office/officeart/2005/8/layout/pyramid1"/>
    <dgm:cxn modelId="{5CE3B7F4-9CEE-45B9-AACA-42EFE8FDBBC2}" type="presParOf" srcId="{37C06821-1850-4EAB-97A6-A16CC973DD2D}" destId="{3B042C9F-70C1-49D7-9984-1E856BEFB1B8}" srcOrd="1" destOrd="0" presId="urn:microsoft.com/office/officeart/2005/8/layout/pyramid1"/>
    <dgm:cxn modelId="{DC683E77-6561-4CB2-A5D3-89B0E5DDA3FA}" type="presParOf" srcId="{621F5F09-68C8-4A0F-87EB-2F09EFF123B3}" destId="{208A649B-36F3-4A81-8702-86EAF6B5D141}" srcOrd="3" destOrd="0" presId="urn:microsoft.com/office/officeart/2005/8/layout/pyramid1"/>
    <dgm:cxn modelId="{36DA257C-07D0-418C-AB77-438CAC1BDD9F}" type="presParOf" srcId="{208A649B-36F3-4A81-8702-86EAF6B5D141}" destId="{286534D4-FACC-4F88-9B63-33D066919980}" srcOrd="0" destOrd="0" presId="urn:microsoft.com/office/officeart/2005/8/layout/pyramid1"/>
    <dgm:cxn modelId="{405ED20A-E579-4A89-9178-4E990134E89D}" type="presParOf" srcId="{208A649B-36F3-4A81-8702-86EAF6B5D141}" destId="{C44F594E-2811-4423-A40B-3D462821901C}" srcOrd="1" destOrd="0" presId="urn:microsoft.com/office/officeart/2005/8/layout/pyramid1"/>
    <dgm:cxn modelId="{1104706E-93F1-4F69-9694-8B75404824B0}" type="presParOf" srcId="{621F5F09-68C8-4A0F-87EB-2F09EFF123B3}" destId="{B9978C87-5D58-4F0B-92DE-DB914314CC4A}" srcOrd="4" destOrd="0" presId="urn:microsoft.com/office/officeart/2005/8/layout/pyramid1"/>
    <dgm:cxn modelId="{EAC9F152-A1A8-41B1-AD5C-C5BD9E1D53FF}" type="presParOf" srcId="{B9978C87-5D58-4F0B-92DE-DB914314CC4A}" destId="{EF45AB22-039E-466E-A86E-6644315CF4C9}" srcOrd="0" destOrd="0" presId="urn:microsoft.com/office/officeart/2005/8/layout/pyramid1"/>
    <dgm:cxn modelId="{F62993E9-EC6F-4DCD-80FC-679865C54606}" type="presParOf" srcId="{B9978C87-5D58-4F0B-92DE-DB914314CC4A}" destId="{78DA9C89-0565-4B2B-9CB3-FCFFA28805D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36D22-696B-4B5F-A26E-BD5EDEAE1369}">
      <dsp:nvSpPr>
        <dsp:cNvPr id="0" name=""/>
        <dsp:cNvSpPr/>
      </dsp:nvSpPr>
      <dsp:spPr>
        <a:xfrm>
          <a:off x="1575276" y="0"/>
          <a:ext cx="812326" cy="647142"/>
        </a:xfrm>
        <a:prstGeom prst="trapezoid">
          <a:avLst>
            <a:gd name="adj" fmla="val 61237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Teljesít-mény</a:t>
          </a:r>
        </a:p>
      </dsp:txBody>
      <dsp:txXfrm>
        <a:off x="1575276" y="0"/>
        <a:ext cx="812326" cy="647142"/>
      </dsp:txXfrm>
    </dsp:sp>
    <dsp:sp modelId="{A8F19ED1-FDB8-4090-A2E1-F04C6148E294}">
      <dsp:nvSpPr>
        <dsp:cNvPr id="0" name=""/>
        <dsp:cNvSpPr/>
      </dsp:nvSpPr>
      <dsp:spPr>
        <a:xfrm>
          <a:off x="1188864" y="647142"/>
          <a:ext cx="1585151" cy="647142"/>
        </a:xfrm>
        <a:prstGeom prst="trapezoid">
          <a:avLst>
            <a:gd name="adj" fmla="val 6123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600" b="1" i="0" u="none" strike="noStrike" kern="1200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Kompe-tencia</a:t>
          </a:r>
        </a:p>
      </dsp:txBody>
      <dsp:txXfrm>
        <a:off x="1466265" y="647142"/>
        <a:ext cx="1030348" cy="647142"/>
      </dsp:txXfrm>
    </dsp:sp>
    <dsp:sp modelId="{2AB51B5F-AE78-4319-90FC-954A364E9349}">
      <dsp:nvSpPr>
        <dsp:cNvPr id="0" name=""/>
        <dsp:cNvSpPr/>
      </dsp:nvSpPr>
      <dsp:spPr>
        <a:xfrm>
          <a:off x="792575" y="1294284"/>
          <a:ext cx="2377728" cy="647142"/>
        </a:xfrm>
        <a:prstGeom prst="trapezoid">
          <a:avLst>
            <a:gd name="adj" fmla="val 6123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600" b="1" i="0" u="none" strike="noStrike" kern="1200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Attitüd</a:t>
          </a:r>
          <a:br>
            <a:rPr kumimoji="0" lang="hu-HU" sz="1600" b="1" i="0" u="none" strike="noStrike" kern="1200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</a:br>
          <a:r>
            <a:rPr kumimoji="0" lang="hu-HU" sz="1600" b="1" i="0" u="none" strike="noStrike" kern="1200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(hozzáállás)</a:t>
          </a:r>
        </a:p>
      </dsp:txBody>
      <dsp:txXfrm>
        <a:off x="1208678" y="1294284"/>
        <a:ext cx="1545523" cy="647142"/>
      </dsp:txXfrm>
    </dsp:sp>
    <dsp:sp modelId="{286534D4-FACC-4F88-9B63-33D066919980}">
      <dsp:nvSpPr>
        <dsp:cNvPr id="0" name=""/>
        <dsp:cNvSpPr/>
      </dsp:nvSpPr>
      <dsp:spPr>
        <a:xfrm>
          <a:off x="396288" y="1941427"/>
          <a:ext cx="3170303" cy="647142"/>
        </a:xfrm>
        <a:prstGeom prst="trapezoid">
          <a:avLst>
            <a:gd name="adj" fmla="val 6123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600" b="1" i="0" u="none" strike="noStrike" kern="1200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Jártasság / készség</a:t>
          </a:r>
        </a:p>
      </dsp:txBody>
      <dsp:txXfrm>
        <a:off x="951091" y="1941427"/>
        <a:ext cx="2060697" cy="647142"/>
      </dsp:txXfrm>
    </dsp:sp>
    <dsp:sp modelId="{EF45AB22-039E-466E-A86E-6644315CF4C9}">
      <dsp:nvSpPr>
        <dsp:cNvPr id="0" name=""/>
        <dsp:cNvSpPr/>
      </dsp:nvSpPr>
      <dsp:spPr>
        <a:xfrm>
          <a:off x="0" y="2588569"/>
          <a:ext cx="3962879" cy="647142"/>
        </a:xfrm>
        <a:prstGeom prst="trapezoid">
          <a:avLst>
            <a:gd name="adj" fmla="val 6123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600" b="1" i="0" u="none" strike="noStrike" kern="1200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Tudás</a:t>
          </a:r>
        </a:p>
      </dsp:txBody>
      <dsp:txXfrm>
        <a:off x="693503" y="2588569"/>
        <a:ext cx="2575872" cy="647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74563-04DD-4728-8CC2-AD790F9B42D8}" type="datetimeFigureOut">
              <a:rPr lang="de-DE" sz="600" smtClean="0">
                <a:latin typeface="Arial" pitchFamily="34" charset="0"/>
                <a:cs typeface="Arial" pitchFamily="34" charset="0"/>
              </a:rPr>
              <a:pPr/>
              <a:t>29.04.2015</a:t>
            </a:fld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C5C09-A086-41B5-AB93-0D519CF90B74}" type="slidenum">
              <a:rPr lang="de-DE" sz="600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629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fld id="{F8D99BBB-DA91-45F1-94E4-DDBAA3887247}" type="datetimeFigureOut">
              <a:rPr lang="de-DE" smtClean="0"/>
              <a:pPr/>
              <a:t>29.04.2015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fld id="{CEC6974F-3C9C-44C7-8DD3-1BF295C9E94D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732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207963" indent="-206375" algn="l" defTabSz="914400" rtl="0" eaLnBrk="1" latinLnBrk="0" hangingPunct="1">
      <a:buClr>
        <a:srgbClr val="F21C0A"/>
      </a:buClr>
      <a:buFont typeface="Wingdings" pitchFamily="2" charset="2"/>
      <a:buChar char="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209550" indent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412750" indent="-201613" algn="l" defTabSz="914400" rtl="0" eaLnBrk="1" latinLnBrk="0" hangingPunct="1">
      <a:buClr>
        <a:srgbClr val="F21C0A"/>
      </a:buClr>
      <a:buFont typeface="Wingdings" pitchFamily="2" charset="2"/>
      <a:buChar char="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414338" indent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9pPr>
          </a:lstStyle>
          <a:p>
            <a:pPr eaLnBrk="1" hangingPunct="1"/>
            <a:fld id="{A968E6EF-7113-4B3C-9E4D-D5C55A2D4A43}" type="slidenum">
              <a:rPr lang="de-DE" sz="1200">
                <a:solidFill>
                  <a:srgbClr val="000000"/>
                </a:solidFill>
                <a:latin typeface="Arial" pitchFamily="34" charset="0"/>
              </a:rPr>
              <a:pPr eaLnBrk="1" hangingPunct="1"/>
              <a:t>2</a:t>
            </a:fld>
            <a:endParaRPr lang="de-DE" sz="12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S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9pPr>
          </a:lstStyle>
          <a:p>
            <a:pPr eaLnBrk="1" hangingPunct="1"/>
            <a:fld id="{A968E6EF-7113-4B3C-9E4D-D5C55A2D4A43}" type="slidenum">
              <a:rPr lang="de-DE" sz="1200">
                <a:solidFill>
                  <a:srgbClr val="000000"/>
                </a:solidFill>
                <a:latin typeface="Arial" pitchFamily="34" charset="0"/>
              </a:rPr>
              <a:pPr eaLnBrk="1" hangingPunct="1"/>
              <a:t>3</a:t>
            </a:fld>
            <a:endParaRPr lang="de-DE" sz="12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S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9pPr>
          </a:lstStyle>
          <a:p>
            <a:pPr eaLnBrk="1" hangingPunct="1"/>
            <a:fld id="{A968E6EF-7113-4B3C-9E4D-D5C55A2D4A43}" type="slidenum">
              <a:rPr lang="de-DE" sz="1200">
                <a:solidFill>
                  <a:srgbClr val="000000"/>
                </a:solidFill>
                <a:latin typeface="Arial" pitchFamily="34" charset="0"/>
              </a:rPr>
              <a:pPr eaLnBrk="1" hangingPunct="1"/>
              <a:t>4</a:t>
            </a:fld>
            <a:endParaRPr lang="de-DE" sz="12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S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9pPr>
          </a:lstStyle>
          <a:p>
            <a:pPr eaLnBrk="1" hangingPunct="1"/>
            <a:fld id="{A968E6EF-7113-4B3C-9E4D-D5C55A2D4A43}" type="slidenum">
              <a:rPr lang="de-DE" sz="1200">
                <a:solidFill>
                  <a:srgbClr val="000000"/>
                </a:solidFill>
                <a:latin typeface="Arial" pitchFamily="34" charset="0"/>
              </a:rPr>
              <a:pPr eaLnBrk="1" hangingPunct="1"/>
              <a:t>5</a:t>
            </a:fld>
            <a:endParaRPr lang="de-DE" sz="12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S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9pPr>
          </a:lstStyle>
          <a:p>
            <a:pPr eaLnBrk="1" hangingPunct="1"/>
            <a:fld id="{A968E6EF-7113-4B3C-9E4D-D5C55A2D4A43}" type="slidenum">
              <a:rPr lang="de-DE" sz="1200">
                <a:solidFill>
                  <a:srgbClr val="000000"/>
                </a:solidFill>
                <a:latin typeface="Arial" pitchFamily="34" charset="0"/>
              </a:rPr>
              <a:pPr eaLnBrk="1" hangingPunct="1"/>
              <a:t>6</a:t>
            </a:fld>
            <a:endParaRPr lang="de-DE" sz="12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S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9pPr>
          </a:lstStyle>
          <a:p>
            <a:pPr eaLnBrk="1" hangingPunct="1"/>
            <a:fld id="{A968E6EF-7113-4B3C-9E4D-D5C55A2D4A43}" type="slidenum">
              <a:rPr lang="de-DE" sz="1200">
                <a:solidFill>
                  <a:srgbClr val="000000"/>
                </a:solidFill>
                <a:latin typeface="Arial" pitchFamily="34" charset="0"/>
              </a:rPr>
              <a:pPr eaLnBrk="1" hangingPunct="1"/>
              <a:t>7</a:t>
            </a:fld>
            <a:endParaRPr lang="de-DE" sz="12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S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B60EC02-E2CA-4BB2-8BD2-12295871C799}" type="slidenum">
              <a:rPr lang="hu-HU" altLang="hu-HU" smtClean="0"/>
              <a:pPr>
                <a:spcBef>
                  <a:spcPct val="0"/>
                </a:spcBef>
              </a:pPr>
              <a:t>8</a:t>
            </a:fld>
            <a:endParaRPr lang="hu-HU" altLang="hu-HU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9pPr>
          </a:lstStyle>
          <a:p>
            <a:pPr eaLnBrk="1" hangingPunct="1"/>
            <a:fld id="{A968E6EF-7113-4B3C-9E4D-D5C55A2D4A43}" type="slidenum">
              <a:rPr lang="de-DE" sz="1200">
                <a:solidFill>
                  <a:srgbClr val="000000"/>
                </a:solidFill>
                <a:latin typeface="Arial" pitchFamily="34" charset="0"/>
              </a:rPr>
              <a:pPr eaLnBrk="1" hangingPunct="1"/>
              <a:t>9</a:t>
            </a:fld>
            <a:endParaRPr lang="de-DE" sz="12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S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3606800"/>
            <a:ext cx="6705600" cy="1181100"/>
          </a:xfrm>
        </p:spPr>
        <p:txBody>
          <a:bodyPr anchor="b" anchorCtr="0"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09600" y="5035550"/>
            <a:ext cx="6705600" cy="457200"/>
          </a:xfrm>
        </p:spPr>
        <p:txBody>
          <a:bodyPr>
            <a:noAutofit/>
          </a:bodyPr>
          <a:lstStyle>
            <a:lvl1pPr marL="0" indent="0" algn="l">
              <a:lnSpc>
                <a:spcPts val="1800"/>
              </a:lnSpc>
              <a:buNone/>
              <a:defRPr sz="1400">
                <a:solidFill>
                  <a:srgbClr val="7676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8178800" y="6324600"/>
            <a:ext cx="965200" cy="400110"/>
          </a:xfrm>
          <a:prstGeom prst="rect">
            <a:avLst/>
          </a:prstGeom>
          <a:solidFill>
            <a:srgbClr val="00CC99"/>
          </a:solidFill>
        </p:spPr>
        <p:txBody>
          <a:bodyPr wrap="square" rtlCol="0">
            <a:spAutoFit/>
          </a:bodyPr>
          <a:lstStyle/>
          <a:p>
            <a:pPr algn="r">
              <a:lnSpc>
                <a:spcPts val="2400"/>
              </a:lnSpc>
            </a:pPr>
            <a:r>
              <a:rPr lang="hu-HU" sz="1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Eff-Active</a:t>
            </a:r>
          </a:p>
        </p:txBody>
      </p:sp>
      <p:cxnSp>
        <p:nvCxnSpPr>
          <p:cNvPr id="6" name="Egyenes összekötő nyíllal 5"/>
          <p:cNvCxnSpPr/>
          <p:nvPr userDrawn="1"/>
        </p:nvCxnSpPr>
        <p:spPr>
          <a:xfrm>
            <a:off x="609600" y="0"/>
            <a:ext cx="0" cy="584200"/>
          </a:xfrm>
          <a:prstGeom prst="straightConnector1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 userDrawn="1"/>
        </p:nvCxnSpPr>
        <p:spPr>
          <a:xfrm>
            <a:off x="0" y="584200"/>
            <a:ext cx="609600" cy="0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9400"/>
            <a:ext cx="7924800" cy="609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None/>
              <a:defRPr/>
            </a:lvl3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422400"/>
            <a:ext cx="3886200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422400"/>
            <a:ext cx="3886200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1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352801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Inhaltsplatzhalter 3"/>
          <p:cNvSpPr>
            <a:spLocks noGrp="1"/>
          </p:cNvSpPr>
          <p:nvPr>
            <p:ph sz="half" idx="13"/>
          </p:nvPr>
        </p:nvSpPr>
        <p:spPr>
          <a:xfrm>
            <a:off x="6096000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422400"/>
            <a:ext cx="3886200" cy="3048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1727200"/>
            <a:ext cx="3886200" cy="39116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422400"/>
            <a:ext cx="3886200" cy="3048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727200"/>
            <a:ext cx="3886200" cy="39116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9400"/>
            <a:ext cx="7924800" cy="609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422400"/>
            <a:ext cx="7924800" cy="4216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609599" y="6121400"/>
            <a:ext cx="965200" cy="400110"/>
          </a:xfrm>
          <a:prstGeom prst="rect">
            <a:avLst/>
          </a:prstGeom>
          <a:solidFill>
            <a:srgbClr val="00CC99"/>
          </a:solidFill>
        </p:spPr>
        <p:txBody>
          <a:bodyPr wrap="square" rtlCol="0">
            <a:spAutoFit/>
          </a:bodyPr>
          <a:lstStyle/>
          <a:p>
            <a:pPr algn="r">
              <a:lnSpc>
                <a:spcPts val="2400"/>
              </a:lnSpc>
            </a:pPr>
            <a:r>
              <a:rPr lang="hu-HU" sz="1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Eff-Active</a:t>
            </a:r>
          </a:p>
        </p:txBody>
      </p:sp>
      <p:cxnSp>
        <p:nvCxnSpPr>
          <p:cNvPr id="11" name="Egyenes összekötő nyíllal 10"/>
          <p:cNvCxnSpPr/>
          <p:nvPr userDrawn="1"/>
        </p:nvCxnSpPr>
        <p:spPr>
          <a:xfrm>
            <a:off x="-1" y="6324600"/>
            <a:ext cx="609600" cy="0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liennummernplatzhalter 5"/>
          <p:cNvSpPr txBox="1">
            <a:spLocks/>
          </p:cNvSpPr>
          <p:nvPr userDrawn="1"/>
        </p:nvSpPr>
        <p:spPr>
          <a:xfrm>
            <a:off x="8178801" y="6223000"/>
            <a:ext cx="427036" cy="190500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49DBC-5EFD-468C-9F9F-C80FB4A03599}" type="slidenum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Egyenes összekötő nyíllal 9"/>
          <p:cNvCxnSpPr/>
          <p:nvPr userDrawn="1"/>
        </p:nvCxnSpPr>
        <p:spPr>
          <a:xfrm flipH="1">
            <a:off x="8737600" y="6324600"/>
            <a:ext cx="406400" cy="0"/>
          </a:xfrm>
          <a:prstGeom prst="straightConnector1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églalap 11"/>
          <p:cNvSpPr/>
          <p:nvPr userDrawn="1"/>
        </p:nvSpPr>
        <p:spPr>
          <a:xfrm>
            <a:off x="1574799" y="6223000"/>
            <a:ext cx="6807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» » » » </a:t>
            </a:r>
            <a:r>
              <a:rPr kumimoji="0" lang="hu-HU" sz="1000" b="0" i="0" u="none" strike="noStrike" cap="none" normalizeH="0" baseline="0" dirty="0" err="1" smtClean="0">
                <a:ln>
                  <a:noFill/>
                </a:ln>
                <a:solidFill>
                  <a:srgbClr val="E36C0A"/>
                </a:solidFill>
                <a:effectLst/>
                <a:latin typeface="Lucida Handwriting" pitchFamily="66" charset="0"/>
                <a:ea typeface="Times New Roman" pitchFamily="18" charset="0"/>
                <a:cs typeface="Arial" pitchFamily="34" charset="0"/>
              </a:rPr>
              <a:t>eff</a:t>
            </a:r>
            <a:r>
              <a:rPr kumimoji="0" lang="hu-HU" sz="1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ucida Handwriting" pitchFamily="66" charset="0"/>
                <a:ea typeface="Times New Roman" pitchFamily="18" charset="0"/>
                <a:cs typeface="Arial" pitchFamily="34" charset="0"/>
              </a:rPr>
              <a:t>ective</a:t>
            </a: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ucida Handwriting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» » » » » » » »  </a:t>
            </a:r>
            <a:r>
              <a:rPr kumimoji="0" lang="hu-HU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Lucida Handwriting" pitchFamily="66" charset="0"/>
                <a:ea typeface="Times New Roman" pitchFamily="18" charset="0"/>
                <a:cs typeface="Tahoma" pitchFamily="34" charset="0"/>
              </a:rPr>
              <a:t>eff</a:t>
            </a:r>
            <a:r>
              <a:rPr kumimoji="0" lang="hu-HU" sz="1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ucida Handwriting" pitchFamily="66" charset="0"/>
                <a:ea typeface="Times New Roman" pitchFamily="18" charset="0"/>
                <a:cs typeface="Tahoma" pitchFamily="34" charset="0"/>
              </a:rPr>
              <a:t>icient</a:t>
            </a: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ucida Handwriting" pitchFamily="66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» » » » » » » » »  </a:t>
            </a:r>
            <a:r>
              <a:rPr kumimoji="0" lang="hu-HU" sz="1000" b="0" i="0" u="none" strike="noStrike" cap="none" normalizeH="0" baseline="0" dirty="0" err="1" smtClean="0">
                <a:ln>
                  <a:noFill/>
                </a:ln>
                <a:solidFill>
                  <a:srgbClr val="030036"/>
                </a:solidFill>
                <a:effectLst/>
                <a:latin typeface="Lucida Handwriting" pitchFamily="66" charset="0"/>
                <a:ea typeface="Times New Roman" pitchFamily="18" charset="0"/>
                <a:cs typeface="Tahoma" pitchFamily="34" charset="0"/>
              </a:rPr>
              <a:t>eff</a:t>
            </a:r>
            <a:r>
              <a:rPr kumimoji="0" lang="hu-HU" sz="1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ucida Handwriting" pitchFamily="66" charset="0"/>
                <a:ea typeface="Times New Roman" pitchFamily="18" charset="0"/>
                <a:cs typeface="Tahoma" pitchFamily="34" charset="0"/>
              </a:rPr>
              <a:t>ortless</a:t>
            </a: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ucida Handwriting" pitchFamily="66" charset="0"/>
                <a:ea typeface="Times New Roman" pitchFamily="18" charset="0"/>
                <a:cs typeface="Tahoma" pitchFamily="34" charset="0"/>
              </a:rPr>
              <a:t>  </a:t>
            </a: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» » »» </a:t>
            </a:r>
            <a:endParaRPr kumimoji="0" lang="hu-H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ts val="3100"/>
        </a:lnSpc>
        <a:spcBef>
          <a:spcPct val="0"/>
        </a:spcBef>
        <a:buNone/>
        <a:defRPr sz="2800" b="1" kern="1200">
          <a:solidFill>
            <a:srgbClr val="000099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3100"/>
        </a:lnSpc>
        <a:spcBef>
          <a:spcPct val="0"/>
        </a:spcBef>
        <a:buFont typeface="Arial" pitchFamily="34" charset="0"/>
        <a:buNone/>
        <a:defRPr lang="de-DE" sz="2400" kern="1200" dirty="0" smtClean="0">
          <a:solidFill>
            <a:srgbClr val="000099"/>
          </a:solidFill>
          <a:latin typeface="+mj-lt"/>
          <a:ea typeface="+mj-ea"/>
          <a:cs typeface="+mj-cs"/>
        </a:defRPr>
      </a:lvl1pPr>
      <a:lvl2pPr marL="207963" indent="-206375" algn="l" defTabSz="914400" rtl="0" eaLnBrk="1" latinLnBrk="0" hangingPunct="1">
        <a:lnSpc>
          <a:spcPts val="3100"/>
        </a:lnSpc>
        <a:spcBef>
          <a:spcPct val="0"/>
        </a:spcBef>
        <a:buClr>
          <a:srgbClr val="002060"/>
        </a:buClr>
        <a:buFont typeface="Arial" pitchFamily="34" charset="0"/>
        <a:buChar char="•"/>
        <a:defRPr lang="de-DE" sz="2000" kern="1200" dirty="0" smtClean="0">
          <a:solidFill>
            <a:srgbClr val="000099"/>
          </a:solidFill>
          <a:latin typeface="+mj-lt"/>
          <a:ea typeface="+mj-ea"/>
          <a:cs typeface="+mj-cs"/>
        </a:defRPr>
      </a:lvl2pPr>
      <a:lvl3pPr marL="209550" indent="0" algn="l" defTabSz="914400" rtl="0" eaLnBrk="1" latinLnBrk="0" hangingPunct="1">
        <a:lnSpc>
          <a:spcPts val="3100"/>
        </a:lnSpc>
        <a:spcBef>
          <a:spcPct val="0"/>
        </a:spcBef>
        <a:buFont typeface="Arial" pitchFamily="34" charset="0"/>
        <a:buNone/>
        <a:defRPr lang="de-DE" sz="1800" kern="1200" dirty="0" smtClean="0">
          <a:solidFill>
            <a:srgbClr val="000099"/>
          </a:solidFill>
          <a:latin typeface="+mj-lt"/>
          <a:ea typeface="+mj-ea"/>
          <a:cs typeface="+mj-cs"/>
        </a:defRPr>
      </a:lvl3pPr>
      <a:lvl4pPr marL="412750" indent="-201613" algn="l" defTabSz="914400" rtl="0" eaLnBrk="1" latinLnBrk="0" hangingPunct="1">
        <a:lnSpc>
          <a:spcPts val="3100"/>
        </a:lnSpc>
        <a:spcBef>
          <a:spcPct val="0"/>
        </a:spcBef>
        <a:buClr>
          <a:srgbClr val="002060"/>
        </a:buClr>
        <a:buFont typeface="Arial" pitchFamily="34" charset="0"/>
        <a:buChar char="–"/>
        <a:defRPr lang="de-DE" sz="1600" kern="1200" dirty="0" smtClean="0">
          <a:solidFill>
            <a:srgbClr val="000099"/>
          </a:solidFill>
          <a:latin typeface="+mj-lt"/>
          <a:ea typeface="+mj-ea"/>
          <a:cs typeface="+mj-cs"/>
        </a:defRPr>
      </a:lvl4pPr>
      <a:lvl5pPr marL="414338" indent="0" algn="l" defTabSz="914400" rtl="0" eaLnBrk="1" latinLnBrk="0" hangingPunct="1">
        <a:lnSpc>
          <a:spcPts val="3100"/>
        </a:lnSpc>
        <a:spcBef>
          <a:spcPct val="0"/>
        </a:spcBef>
        <a:buFont typeface="Arial" pitchFamily="34" charset="0"/>
        <a:buNone/>
        <a:defRPr lang="de-DE" sz="1400" kern="1200" baseline="0" dirty="0" smtClean="0">
          <a:solidFill>
            <a:srgbClr val="000099"/>
          </a:solidFill>
          <a:latin typeface="+mj-lt"/>
          <a:ea typeface="+mj-ea"/>
          <a:cs typeface="+mj-cs"/>
        </a:defRPr>
      </a:lvl5pPr>
      <a:lvl6pPr marL="617538" indent="-203200" algn="l" defTabSz="914400" rtl="0" eaLnBrk="1" latinLnBrk="0" hangingPunct="1">
        <a:lnSpc>
          <a:spcPts val="2400"/>
        </a:lnSpc>
        <a:spcBef>
          <a:spcPts val="0"/>
        </a:spcBef>
        <a:buClr>
          <a:srgbClr val="F21C0A"/>
        </a:buClr>
        <a:buFont typeface="Wingdings" pitchFamily="2" charset="2"/>
        <a:buChar char="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617538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820738" indent="-203200" algn="l" defTabSz="914400" rtl="0" eaLnBrk="1" latinLnBrk="0" hangingPunct="1">
        <a:lnSpc>
          <a:spcPts val="2400"/>
        </a:lnSpc>
        <a:spcBef>
          <a:spcPts val="0"/>
        </a:spcBef>
        <a:buClr>
          <a:srgbClr val="F21C0A"/>
        </a:buClr>
        <a:buFont typeface="Wingdings" pitchFamily="2" charset="2"/>
        <a:buChar char="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820738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8.xml"/><Relationship Id="rId7" Type="http://schemas.openxmlformats.org/officeDocument/2006/relationships/image" Target="../media/image2.emf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10.xml"/><Relationship Id="rId7" Type="http://schemas.openxmlformats.org/officeDocument/2006/relationships/oleObject" Target="../embeddings/oleObject4.bin"/><Relationship Id="rId2" Type="http://schemas.openxmlformats.org/officeDocument/2006/relationships/tags" Target="../tags/tag9.xml"/><Relationship Id="rId1" Type="http://schemas.openxmlformats.org/officeDocument/2006/relationships/vmlDrawing" Target="../drawings/vmlDrawing4.v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tags" Target="../tags/tag13.xml"/><Relationship Id="rId7" Type="http://schemas.openxmlformats.org/officeDocument/2006/relationships/image" Target="../media/image2.emf"/><Relationship Id="rId2" Type="http://schemas.openxmlformats.org/officeDocument/2006/relationships/tags" Target="../tags/tag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tags" Target="../tags/tag15.xml"/><Relationship Id="rId7" Type="http://schemas.openxmlformats.org/officeDocument/2006/relationships/image" Target="../media/image2.emf"/><Relationship Id="rId2" Type="http://schemas.openxmlformats.org/officeDocument/2006/relationships/tags" Target="../tags/tag1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tags" Target="../tags/tag17.xml"/><Relationship Id="rId7" Type="http://schemas.openxmlformats.org/officeDocument/2006/relationships/image" Target="../media/image2.emf"/><Relationship Id="rId2" Type="http://schemas.openxmlformats.org/officeDocument/2006/relationships/tags" Target="../tags/tag1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8432800" cy="774700"/>
          </a:xfrm>
        </p:spPr>
        <p:txBody>
          <a:bodyPr anchor="t"/>
          <a:lstStyle/>
          <a:p>
            <a:pPr algn="ctr">
              <a:defRPr/>
            </a:pPr>
            <a:r>
              <a:rPr lang="hu-HU" sz="2000" dirty="0"/>
              <a:t>„ÉRINTI-E, ÉS HA IGEN, MIKÉPP A DUÁLIS KÉPZÉSI RENDSZER A CÉGEK ÉS A </a:t>
            </a:r>
            <a:r>
              <a:rPr lang="hu-HU" sz="2000" dirty="0" smtClean="0"/>
              <a:t>FELSŐOKTATÁSI </a:t>
            </a:r>
            <a:r>
              <a:rPr lang="hu-HU" sz="2000" dirty="0"/>
              <a:t>INTÉZMÉNYEK TM RENDSZEREIT?”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>
          <a:xfrm>
            <a:off x="355600" y="3378200"/>
            <a:ext cx="3251200" cy="457200"/>
          </a:xfrm>
        </p:spPr>
        <p:txBody>
          <a:bodyPr/>
          <a:lstStyle/>
          <a:p>
            <a:pPr algn="ctr"/>
            <a:r>
              <a:rPr lang="hu-HU" sz="2400" dirty="0" smtClean="0">
                <a:solidFill>
                  <a:srgbClr val="002060"/>
                </a:solidFill>
              </a:rPr>
              <a:t>Fenyősi Zoltán</a:t>
            </a:r>
          </a:p>
          <a:p>
            <a:pPr algn="ctr"/>
            <a:r>
              <a:rPr lang="hu-HU" sz="1800" dirty="0" smtClean="0">
                <a:solidFill>
                  <a:srgbClr val="002060"/>
                </a:solidFill>
              </a:rPr>
              <a:t>IPMA B projekt menedzser</a:t>
            </a:r>
            <a:br>
              <a:rPr lang="hu-HU" sz="1800" dirty="0" smtClean="0">
                <a:solidFill>
                  <a:srgbClr val="002060"/>
                </a:solidFill>
              </a:rPr>
            </a:br>
            <a:endParaRPr lang="hu-HU" sz="1600" dirty="0" smtClean="0">
              <a:solidFill>
                <a:srgbClr val="002060"/>
              </a:solidFill>
            </a:endParaRPr>
          </a:p>
          <a:p>
            <a:pPr algn="ctr"/>
            <a:r>
              <a:rPr lang="hu-HU" sz="1600" dirty="0" smtClean="0">
                <a:solidFill>
                  <a:srgbClr val="002060"/>
                </a:solidFill>
              </a:rPr>
              <a:t>Eff-Active Consulting</a:t>
            </a:r>
          </a:p>
          <a:p>
            <a:pPr algn="ctr"/>
            <a:r>
              <a:rPr lang="hu-HU" sz="1600" dirty="0" smtClean="0">
                <a:solidFill>
                  <a:srgbClr val="002060"/>
                </a:solidFill>
              </a:rPr>
              <a:t>effactive@t-online.hu</a:t>
            </a:r>
          </a:p>
          <a:p>
            <a:pPr algn="ctr"/>
            <a:endParaRPr lang="hu-HU" sz="1600" dirty="0" smtClean="0">
              <a:solidFill>
                <a:srgbClr val="002060"/>
              </a:solidFill>
            </a:endParaRPr>
          </a:p>
          <a:p>
            <a:pPr algn="ctr"/>
            <a:r>
              <a:rPr lang="hu-HU" sz="1600" dirty="0" smtClean="0">
                <a:solidFill>
                  <a:srgbClr val="002060"/>
                </a:solidFill>
              </a:rPr>
              <a:t>mobil: +36 20 3139543</a:t>
            </a:r>
          </a:p>
          <a:p>
            <a:pPr algn="ctr"/>
            <a:endParaRPr lang="hu-HU" sz="1600" dirty="0">
              <a:solidFill>
                <a:srgbClr val="002060"/>
              </a:solidFill>
            </a:endParaRPr>
          </a:p>
          <a:p>
            <a:pPr algn="ctr"/>
            <a:endParaRPr lang="hu-HU" sz="1600" dirty="0" smtClean="0">
              <a:solidFill>
                <a:srgbClr val="002060"/>
              </a:solidFill>
            </a:endParaRPr>
          </a:p>
          <a:p>
            <a:pPr algn="ctr"/>
            <a:endParaRPr lang="hu-HU" sz="1600" dirty="0">
              <a:solidFill>
                <a:srgbClr val="002060"/>
              </a:solidFill>
            </a:endParaRPr>
          </a:p>
          <a:p>
            <a:pPr algn="ctr"/>
            <a:r>
              <a:rPr lang="hu-HU" sz="1600" dirty="0" smtClean="0">
                <a:solidFill>
                  <a:srgbClr val="002060"/>
                </a:solidFill>
              </a:rPr>
              <a:t>Pécs, 2015. április 29.</a:t>
            </a:r>
            <a:endParaRPr lang="de-DE" sz="1600" dirty="0">
              <a:solidFill>
                <a:srgbClr val="002060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927100" y="1346200"/>
            <a:ext cx="7366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/>
              <a:t>Mit ér a duális képzés, amíg a </a:t>
            </a: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3200" b="1" dirty="0" smtClean="0"/>
              <a:t>projekt </a:t>
            </a:r>
            <a:r>
              <a:rPr lang="hu-HU" sz="3200" b="1" dirty="0"/>
              <a:t>menedzsment nem szakma Magyarországon?</a:t>
            </a:r>
            <a:endParaRPr lang="hu-HU" sz="3200" dirty="0"/>
          </a:p>
          <a:p>
            <a:pPr algn="ctr"/>
            <a:endParaRPr lang="hu-HU" sz="3200" dirty="0">
              <a:solidFill>
                <a:srgbClr val="002060"/>
              </a:solidFill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600" y="3225800"/>
            <a:ext cx="4096557" cy="2667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431800"/>
            <a:ext cx="7924800" cy="609600"/>
          </a:xfrm>
        </p:spPr>
        <p:txBody>
          <a:bodyPr/>
          <a:lstStyle/>
          <a:p>
            <a:r>
              <a:rPr lang="hu-HU" dirty="0"/>
              <a:t>Az </a:t>
            </a:r>
            <a:r>
              <a:rPr lang="hu-HU" i="1" dirty="0"/>
              <a:t>EU miért nem fektet nagyobb hangsúlyt </a:t>
            </a:r>
            <a:r>
              <a:rPr lang="hu-HU" dirty="0"/>
              <a:t>a projekt menedzsment értékteremtő szakmává </a:t>
            </a:r>
            <a:r>
              <a:rPr lang="hu-HU" dirty="0" smtClean="0"/>
              <a:t>fejlesztésére, a H2020 ciklusban sem?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609600" y="1905000"/>
            <a:ext cx="7924800" cy="401320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2000" b="1" i="1" dirty="0" smtClean="0">
                <a:solidFill>
                  <a:schemeClr val="tx1"/>
                </a:solidFill>
              </a:rPr>
              <a:t>Kettős mérce</a:t>
            </a:r>
            <a:r>
              <a:rPr lang="hu-HU" altLang="hu-HU" sz="2000" dirty="0" smtClean="0">
                <a:solidFill>
                  <a:schemeClr val="tx1"/>
                </a:solidFill>
              </a:rPr>
              <a:t>: alapító tagok		 később csatlakozó tagok:</a:t>
            </a:r>
            <a:br>
              <a:rPr lang="hu-HU" altLang="hu-HU" sz="2000" dirty="0" smtClean="0">
                <a:solidFill>
                  <a:schemeClr val="tx1"/>
                </a:solidFill>
              </a:rPr>
            </a:br>
            <a:r>
              <a:rPr lang="hu-HU" altLang="hu-HU" sz="2000" dirty="0" smtClean="0">
                <a:solidFill>
                  <a:schemeClr val="tx1"/>
                </a:solidFill>
              </a:rPr>
              <a:t>					    magyar KKV szektor</a:t>
            </a: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548131"/>
            <a:ext cx="3657600" cy="2381387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600" y="2548130"/>
            <a:ext cx="3810000" cy="2429619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723900" y="5054600"/>
            <a:ext cx="81661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  <a:buClr>
                <a:srgbClr val="000099"/>
              </a:buClr>
              <a:buSzPct val="100000"/>
            </a:pPr>
            <a:r>
              <a:rPr lang="hu-HU" dirty="0"/>
              <a:t>Idén már megkezdődött az EU </a:t>
            </a:r>
            <a:r>
              <a:rPr lang="hu-HU" dirty="0" err="1"/>
              <a:t>Horizon</a:t>
            </a:r>
            <a:r>
              <a:rPr lang="hu-HU" dirty="0"/>
              <a:t> 2014-2020 programja, mely a </a:t>
            </a:r>
            <a:r>
              <a:rPr lang="hu-HU" b="1" i="1" dirty="0"/>
              <a:t>tagállamok gazdasági növekedését a vállalkozókészségre és az innovációra </a:t>
            </a:r>
            <a:r>
              <a:rPr lang="hu-HU" dirty="0"/>
              <a:t>építi.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431800"/>
            <a:ext cx="7924800" cy="609600"/>
          </a:xfrm>
        </p:spPr>
        <p:txBody>
          <a:bodyPr/>
          <a:lstStyle/>
          <a:p>
            <a:r>
              <a:rPr lang="hu-HU" dirty="0" smtClean="0"/>
              <a:t>Miért nem szakma a projekt </a:t>
            </a:r>
            <a:r>
              <a:rPr lang="hu-HU" dirty="0"/>
              <a:t>menedzsment </a:t>
            </a:r>
            <a:r>
              <a:rPr lang="hu-HU" dirty="0" smtClean="0"/>
              <a:t>Magyarországon?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558800" y="1498600"/>
            <a:ext cx="7924800" cy="421640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2000" b="1" i="1" dirty="0" smtClean="0">
                <a:solidFill>
                  <a:schemeClr val="tx1"/>
                </a:solidFill>
              </a:rPr>
              <a:t>EU nem követeli meg a tagállamoktól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2000" b="1" i="1" dirty="0" smtClean="0">
                <a:solidFill>
                  <a:schemeClr val="tx1"/>
                </a:solidFill>
              </a:rPr>
              <a:t>Tagállamok visszaélnek ezzel: lásd Görögország</a:t>
            </a:r>
            <a:endParaRPr lang="hu-HU" altLang="hu-HU" sz="200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2000" dirty="0" smtClean="0">
                <a:solidFill>
                  <a:schemeClr val="tx1"/>
                </a:solidFill>
              </a:rPr>
              <a:t>Szakmává válás kritériumai nem teljesülnek:</a:t>
            </a:r>
          </a:p>
          <a:p>
            <a:pPr marL="550863" lvl="1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‒"/>
              <a:defRPr/>
            </a:pPr>
            <a:r>
              <a:rPr lang="hu-HU" altLang="hu-HU" b="1" dirty="0" smtClean="0">
                <a:solidFill>
                  <a:schemeClr val="tx1"/>
                </a:solidFill>
              </a:rPr>
              <a:t>Hol adnak </a:t>
            </a:r>
            <a:r>
              <a:rPr lang="hu-HU" altLang="hu-HU" b="1" dirty="0" err="1" smtClean="0">
                <a:solidFill>
                  <a:schemeClr val="tx1"/>
                </a:solidFill>
              </a:rPr>
              <a:t>pm</a:t>
            </a:r>
            <a:r>
              <a:rPr lang="hu-HU" altLang="hu-HU" b="1" dirty="0" smtClean="0">
                <a:solidFill>
                  <a:schemeClr val="tx1"/>
                </a:solidFill>
              </a:rPr>
              <a:t> diplomát? Oktatási rendszerünk nem képes rá</a:t>
            </a:r>
          </a:p>
          <a:p>
            <a:pPr marL="550863" lvl="1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‒"/>
              <a:defRPr/>
            </a:pPr>
            <a:r>
              <a:rPr lang="hu-HU" altLang="hu-HU" dirty="0" smtClean="0">
                <a:solidFill>
                  <a:schemeClr val="tx1"/>
                </a:solidFill>
              </a:rPr>
              <a:t>Szerepel-e az akkreditált (nyilvántartott) szakmák között</a:t>
            </a:r>
          </a:p>
          <a:p>
            <a:pPr marL="550863" lvl="1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‒"/>
              <a:defRPr/>
            </a:pPr>
            <a:r>
              <a:rPr lang="hu-HU" altLang="hu-HU" dirty="0" smtClean="0">
                <a:solidFill>
                  <a:schemeClr val="tx1"/>
                </a:solidFill>
              </a:rPr>
              <a:t>Van szakmai és érdekvédelmi szervezet</a:t>
            </a:r>
          </a:p>
          <a:p>
            <a:pPr marL="550863" lvl="1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‒"/>
              <a:defRPr/>
            </a:pPr>
            <a:r>
              <a:rPr lang="hu-HU" altLang="hu-HU" dirty="0" smtClean="0">
                <a:solidFill>
                  <a:schemeClr val="tx1"/>
                </a:solidFill>
              </a:rPr>
              <a:t>Van minősítési rendszer, de a piac nem igényli</a:t>
            </a:r>
          </a:p>
          <a:p>
            <a:pPr marL="550863" lvl="1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‒"/>
              <a:defRPr/>
            </a:pPr>
            <a:r>
              <a:rPr lang="hu-HU" altLang="hu-HU" dirty="0" smtClean="0">
                <a:solidFill>
                  <a:schemeClr val="tx1"/>
                </a:solidFill>
              </a:rPr>
              <a:t>Van etikai kódex</a:t>
            </a:r>
          </a:p>
          <a:p>
            <a:pPr lvl="1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endParaRPr lang="hu-HU" altLang="hu-HU" dirty="0">
              <a:solidFill>
                <a:schemeClr val="tx1"/>
              </a:solidFill>
            </a:endParaRPr>
          </a:p>
          <a:p>
            <a:pPr lvl="1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hu-HU" altLang="hu-HU" dirty="0" smtClean="0">
                <a:solidFill>
                  <a:schemeClr val="tx1"/>
                </a:solidFill>
              </a:rPr>
              <a:t>Mert egyik kormányunknak sem volt fontos eddig!</a:t>
            </a:r>
          </a:p>
        </p:txBody>
      </p:sp>
    </p:spTree>
    <p:extLst>
      <p:ext uri="{BB962C8B-B14F-4D97-AF65-F5344CB8AC3E}">
        <p14:creationId xmlns:p14="http://schemas.microsoft.com/office/powerpoint/2010/main" val="14956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609600"/>
          </a:xfrm>
        </p:spPr>
        <p:txBody>
          <a:bodyPr/>
          <a:lstStyle/>
          <a:p>
            <a:r>
              <a:rPr lang="hu-HU" dirty="0" smtClean="0"/>
              <a:t> Több projekt = nagyobb </a:t>
            </a:r>
            <a:r>
              <a:rPr lang="hu-HU" dirty="0" err="1" smtClean="0"/>
              <a:t>pm</a:t>
            </a:r>
            <a:r>
              <a:rPr lang="hu-HU" dirty="0" smtClean="0"/>
              <a:t> tudás?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1193800"/>
            <a:ext cx="7924800" cy="42164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Tudás megjelenése a projekteknél</a:t>
            </a:r>
          </a:p>
          <a:p>
            <a:pPr marL="550863" lvl="1" indent="-342900">
              <a:buClr>
                <a:schemeClr val="accent1"/>
              </a:buClr>
              <a:buFont typeface="Arial" panose="020B0604020202020204" pitchFamily="34" charset="0"/>
              <a:buChar char="‒"/>
            </a:pPr>
            <a:r>
              <a:rPr lang="hu-HU" dirty="0" smtClean="0">
                <a:solidFill>
                  <a:srgbClr val="FF0000"/>
                </a:solidFill>
              </a:rPr>
              <a:t>eredménytermék  (projekt során elkészítendő)</a:t>
            </a:r>
          </a:p>
          <a:p>
            <a:pPr marL="550863" lvl="1" indent="-342900">
              <a:buClr>
                <a:schemeClr val="accent1"/>
              </a:buClr>
              <a:buFont typeface="Arial" panose="020B0604020202020204" pitchFamily="34" charset="0"/>
              <a:buChar char="‒"/>
            </a:pPr>
            <a:r>
              <a:rPr lang="hu-HU" dirty="0">
                <a:solidFill>
                  <a:srgbClr val="FF0000"/>
                </a:solidFill>
              </a:rPr>
              <a:t>a</a:t>
            </a:r>
            <a:r>
              <a:rPr lang="hu-HU" dirty="0" smtClean="0">
                <a:solidFill>
                  <a:srgbClr val="FF0000"/>
                </a:solidFill>
              </a:rPr>
              <a:t>lkotóerő (projektben közreműködőktől)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Pályázat- </a:t>
            </a:r>
            <a:r>
              <a:rPr lang="hu-HU" dirty="0">
                <a:solidFill>
                  <a:schemeClr val="tx1"/>
                </a:solidFill>
              </a:rPr>
              <a:t>és stratégiagyártó nagyipar lettünk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EU források pályázatainál </a:t>
            </a:r>
            <a:r>
              <a:rPr lang="hu-HU" dirty="0">
                <a:solidFill>
                  <a:schemeClr val="tx1"/>
                </a:solidFill>
              </a:rPr>
              <a:t>a </a:t>
            </a:r>
            <a:r>
              <a:rPr lang="hu-HU" dirty="0" smtClean="0">
                <a:solidFill>
                  <a:schemeClr val="tx1"/>
                </a:solidFill>
              </a:rPr>
              <a:t>2007-2013 közötti tapasztalatok </a:t>
            </a:r>
            <a:r>
              <a:rPr lang="hu-HU" dirty="0">
                <a:solidFill>
                  <a:schemeClr val="tx1"/>
                </a:solidFill>
              </a:rPr>
              <a:t>kiértékelése </a:t>
            </a:r>
            <a:r>
              <a:rPr lang="hu-HU" dirty="0" smtClean="0">
                <a:solidFill>
                  <a:schemeClr val="tx1"/>
                </a:solidFill>
              </a:rPr>
              <a:t>érdemben megtörtént-e</a:t>
            </a:r>
            <a:r>
              <a:rPr lang="hu-HU" dirty="0">
                <a:solidFill>
                  <a:schemeClr val="tx1"/>
                </a:solidFill>
              </a:rPr>
              <a:t>?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Az </a:t>
            </a:r>
            <a:r>
              <a:rPr lang="hu-HU" dirty="0">
                <a:solidFill>
                  <a:schemeClr val="tx1"/>
                </a:solidFill>
              </a:rPr>
              <a:t>EU Horizon 2014-2020 stratégia </a:t>
            </a:r>
            <a:r>
              <a:rPr lang="hu-HU" dirty="0" smtClean="0">
                <a:solidFill>
                  <a:schemeClr val="tx1"/>
                </a:solidFill>
              </a:rPr>
              <a:t>előbb </a:t>
            </a:r>
            <a:r>
              <a:rPr lang="hu-HU" dirty="0">
                <a:solidFill>
                  <a:schemeClr val="tx1"/>
                </a:solidFill>
              </a:rPr>
              <a:t>készült </a:t>
            </a:r>
            <a:r>
              <a:rPr lang="hu-HU" dirty="0" smtClean="0">
                <a:solidFill>
                  <a:schemeClr val="tx1"/>
                </a:solidFill>
              </a:rPr>
              <a:t>el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(ambiciózus </a:t>
            </a:r>
            <a:r>
              <a:rPr lang="hu-HU" dirty="0">
                <a:solidFill>
                  <a:schemeClr val="tx1"/>
                </a:solidFill>
              </a:rPr>
              <a:t>tervek a </a:t>
            </a:r>
            <a:r>
              <a:rPr lang="hu-HU" dirty="0" smtClean="0">
                <a:solidFill>
                  <a:schemeClr val="tx1"/>
                </a:solidFill>
              </a:rPr>
              <a:t>hazai K+F+I stratégiában)</a:t>
            </a:r>
            <a:endParaRPr lang="hu-HU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A termékek publikus felületre kerülnek, de aktív felhasználásra és valódi értékteremtésre ritkán kerül sor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Pl. Magyary program „Tudásmenedzsment módszertan”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Több projekt – még több botrány </a:t>
            </a:r>
            <a:endParaRPr lang="hu-HU" dirty="0">
              <a:solidFill>
                <a:schemeClr val="tx1"/>
              </a:solidFill>
            </a:endParaRPr>
          </a:p>
          <a:p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8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1"/>
          <p:cNvGrpSpPr/>
          <p:nvPr/>
        </p:nvGrpSpPr>
        <p:grpSpPr>
          <a:xfrm>
            <a:off x="558800" y="1818888"/>
            <a:ext cx="8230079" cy="3235712"/>
            <a:chOff x="563527" y="2352675"/>
            <a:chExt cx="9073090" cy="3566773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365288812"/>
                </p:ext>
              </p:extLst>
            </p:nvPr>
          </p:nvGraphicFramePr>
          <p:xfrm>
            <a:off x="5267817" y="2352675"/>
            <a:ext cx="4368800" cy="356677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3" name="Csoportba foglalás 10"/>
            <p:cNvGrpSpPr/>
            <p:nvPr/>
          </p:nvGrpSpPr>
          <p:grpSpPr>
            <a:xfrm>
              <a:off x="563527" y="2352675"/>
              <a:ext cx="5880364" cy="3432194"/>
              <a:chOff x="563527" y="2352675"/>
              <a:chExt cx="5880364" cy="3432194"/>
            </a:xfrm>
          </p:grpSpPr>
          <p:sp>
            <p:nvSpPr>
              <p:cNvPr id="1034" name="Text Box 10"/>
              <p:cNvSpPr txBox="1">
                <a:spLocks noChangeArrowheads="1"/>
              </p:cNvSpPr>
              <p:nvPr/>
            </p:nvSpPr>
            <p:spPr bwMode="auto">
              <a:xfrm>
                <a:off x="595312" y="5367338"/>
                <a:ext cx="4672505" cy="417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hangingPunct="0">
                  <a:spcBef>
                    <a:spcPct val="50000"/>
                  </a:spcBef>
                </a:pPr>
                <a:r>
                  <a:rPr lang="hu-HU" b="1" dirty="0">
                    <a:solidFill>
                      <a:srgbClr val="4D4D4D"/>
                    </a:solidFill>
                  </a:rPr>
                  <a:t>1: Tanulás, </a:t>
                </a:r>
                <a:r>
                  <a:rPr lang="hu-HU" b="1" dirty="0" smtClean="0">
                    <a:solidFill>
                      <a:srgbClr val="4D4D4D"/>
                    </a:solidFill>
                  </a:rPr>
                  <a:t>tanítás, tartalom elosztás</a:t>
                </a:r>
                <a:endParaRPr lang="hu-HU" b="1" dirty="0">
                  <a:solidFill>
                    <a:srgbClr val="4D4D4D"/>
                  </a:solidFill>
                </a:endParaRPr>
              </a:p>
            </p:txBody>
          </p:sp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>
                <a:off x="563527" y="4631504"/>
                <a:ext cx="5488340" cy="7228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hangingPunct="0">
                  <a:spcBef>
                    <a:spcPct val="50000"/>
                  </a:spcBef>
                </a:pPr>
                <a:r>
                  <a:rPr lang="hu-HU" b="1" dirty="0">
                    <a:solidFill>
                      <a:srgbClr val="6600CC"/>
                    </a:solidFill>
                  </a:rPr>
                  <a:t>2: T</a:t>
                </a:r>
                <a:r>
                  <a:rPr lang="hu-HU" b="1" dirty="0" smtClean="0">
                    <a:solidFill>
                      <a:srgbClr val="6600CC"/>
                    </a:solidFill>
                  </a:rPr>
                  <a:t>apasztalat eszközök</a:t>
                </a:r>
                <a:r>
                  <a:rPr lang="hu-HU" b="1" dirty="0">
                    <a:solidFill>
                      <a:srgbClr val="6600CC"/>
                    </a:solidFill>
                  </a:rPr>
                  <a:t>, technikák helyes alkalmazása, </a:t>
                </a:r>
              </a:p>
            </p:txBody>
          </p:sp>
          <p:sp>
            <p:nvSpPr>
              <p:cNvPr id="1036" name="Text Box 12"/>
              <p:cNvSpPr txBox="1">
                <a:spLocks noChangeArrowheads="1"/>
              </p:cNvSpPr>
              <p:nvPr/>
            </p:nvSpPr>
            <p:spPr bwMode="auto">
              <a:xfrm>
                <a:off x="595312" y="3860800"/>
                <a:ext cx="5848579" cy="7228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hangingPunct="0">
                  <a:spcBef>
                    <a:spcPct val="50000"/>
                  </a:spcBef>
                </a:pPr>
                <a:r>
                  <a:rPr lang="hu-HU" b="1" dirty="0">
                    <a:solidFill>
                      <a:srgbClr val="FF9617"/>
                    </a:solidFill>
                  </a:rPr>
                  <a:t>3: </a:t>
                </a:r>
                <a:r>
                  <a:rPr lang="hu-HU" b="1" dirty="0" err="1" smtClean="0">
                    <a:solidFill>
                      <a:srgbClr val="FF9617"/>
                    </a:solidFill>
                  </a:rPr>
                  <a:t>Attitüd</a:t>
                </a:r>
                <a:r>
                  <a:rPr lang="hu-HU" b="1" dirty="0" smtClean="0">
                    <a:solidFill>
                      <a:srgbClr val="FF9617"/>
                    </a:solidFill>
                  </a:rPr>
                  <a:t>: </a:t>
                </a:r>
                <a:r>
                  <a:rPr lang="hu-HU" b="1" dirty="0" smtClean="0"/>
                  <a:t>együttműködés, teljesítmény, </a:t>
                </a:r>
                <a:r>
                  <a:rPr lang="hu-HU" b="1" dirty="0"/>
                  <a:t>tudásfejlesztés és megosztás</a:t>
                </a:r>
              </a:p>
            </p:txBody>
          </p:sp>
          <p:sp>
            <p:nvSpPr>
              <p:cNvPr id="1037" name="Text Box 13"/>
              <p:cNvSpPr txBox="1">
                <a:spLocks noChangeArrowheads="1"/>
              </p:cNvSpPr>
              <p:nvPr/>
            </p:nvSpPr>
            <p:spPr bwMode="auto">
              <a:xfrm>
                <a:off x="595313" y="3146425"/>
                <a:ext cx="5556250" cy="7228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00794" tIns="50397" rIns="100794" bIns="50397">
                <a:spAutoFit/>
              </a:bodyPr>
              <a:lstStyle/>
              <a:p>
                <a:pPr hangingPunct="0">
                  <a:spcBef>
                    <a:spcPct val="50000"/>
                  </a:spcBef>
                </a:pPr>
                <a:r>
                  <a:rPr lang="hu-HU" b="1" dirty="0">
                    <a:solidFill>
                      <a:srgbClr val="669900"/>
                    </a:solidFill>
                  </a:rPr>
                  <a:t>4: </a:t>
                </a:r>
                <a:r>
                  <a:rPr lang="hu-HU" b="1" dirty="0" smtClean="0">
                    <a:solidFill>
                      <a:srgbClr val="669900"/>
                    </a:solidFill>
                  </a:rPr>
                  <a:t>Kompetencia: </a:t>
                </a:r>
                <a:r>
                  <a:rPr lang="hu-HU" b="1" dirty="0"/>
                  <a:t>tudás, jártasság</a:t>
                </a:r>
                <a:r>
                  <a:rPr lang="hu-HU" b="1" dirty="0" smtClean="0"/>
                  <a:t>, motiváció, </a:t>
                </a:r>
                <a:r>
                  <a:rPr lang="hu-HU" b="1" dirty="0"/>
                  <a:t>beállítottság helyes alkalmazása</a:t>
                </a:r>
              </a:p>
            </p:txBody>
          </p:sp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>
                <a:off x="595313" y="2352675"/>
                <a:ext cx="5715000" cy="7228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00794" tIns="50397" rIns="100794" bIns="50397">
                <a:spAutoFit/>
              </a:bodyPr>
              <a:lstStyle/>
              <a:p>
                <a:pPr hangingPunct="0">
                  <a:spcBef>
                    <a:spcPct val="50000"/>
                  </a:spcBef>
                </a:pPr>
                <a:r>
                  <a:rPr lang="hu-HU" b="1" dirty="0">
                    <a:solidFill>
                      <a:srgbClr val="CC0000"/>
                    </a:solidFill>
                  </a:rPr>
                  <a:t>5: Eredmény: </a:t>
                </a:r>
                <a:r>
                  <a:rPr lang="hu-HU" b="1" dirty="0"/>
                  <a:t>teljesítőképesség + </a:t>
                </a:r>
                <a:r>
                  <a:rPr lang="hu-HU" b="1" dirty="0" smtClean="0"/>
                  <a:t>lehetőség + környezet </a:t>
                </a:r>
                <a:r>
                  <a:rPr lang="hu-HU" b="1" dirty="0"/>
                  <a:t>+ </a:t>
                </a:r>
                <a:r>
                  <a:rPr lang="hu-HU" b="1" dirty="0" smtClean="0"/>
                  <a:t>ösztönzés </a:t>
                </a:r>
                <a:r>
                  <a:rPr lang="hu-HU" b="1" dirty="0"/>
                  <a:t>+ fókusz</a:t>
                </a:r>
              </a:p>
            </p:txBody>
          </p:sp>
        </p:grpSp>
      </p:grpSp>
      <p:sp>
        <p:nvSpPr>
          <p:cNvPr id="9" name="Téglalap 8"/>
          <p:cNvSpPr/>
          <p:nvPr/>
        </p:nvSpPr>
        <p:spPr>
          <a:xfrm>
            <a:off x="573316" y="5541410"/>
            <a:ext cx="7119607" cy="268422"/>
          </a:xfrm>
          <a:prstGeom prst="rect">
            <a:avLst/>
          </a:prstGeom>
        </p:spPr>
        <p:txBody>
          <a:bodyPr wrap="square" lIns="82945" tIns="41473" rIns="82945" bIns="41473">
            <a:spAutoFit/>
          </a:bodyPr>
          <a:lstStyle/>
          <a:p>
            <a:r>
              <a:rPr lang="hu-HU" sz="1200" dirty="0" smtClean="0"/>
              <a:t>http://www.youtube.com/watch?v=5RpDNTbSsI0&amp;feature=related</a:t>
            </a:r>
            <a:endParaRPr lang="hu-HU" sz="1200" dirty="0"/>
          </a:p>
        </p:txBody>
      </p:sp>
      <p:sp>
        <p:nvSpPr>
          <p:cNvPr id="10" name="Téglalap 9"/>
          <p:cNvSpPr/>
          <p:nvPr/>
        </p:nvSpPr>
        <p:spPr>
          <a:xfrm>
            <a:off x="508000" y="5280112"/>
            <a:ext cx="2461151" cy="299200"/>
          </a:xfrm>
          <a:prstGeom prst="rect">
            <a:avLst/>
          </a:prstGeom>
        </p:spPr>
        <p:txBody>
          <a:bodyPr wrap="none" lIns="82945" tIns="41473" rIns="82945" bIns="41473">
            <a:spAutoFit/>
          </a:bodyPr>
          <a:lstStyle/>
          <a:p>
            <a:r>
              <a:rPr lang="en-US" sz="1400" b="1" dirty="0" smtClean="0"/>
              <a:t>Sully US Air Hudson Crash</a:t>
            </a:r>
            <a:endParaRPr lang="en-US" sz="1400" b="1" dirty="0"/>
          </a:p>
        </p:txBody>
      </p:sp>
      <p:sp>
        <p:nvSpPr>
          <p:cNvPr id="13" name="Téglalap 12"/>
          <p:cNvSpPr/>
          <p:nvPr/>
        </p:nvSpPr>
        <p:spPr>
          <a:xfrm>
            <a:off x="573316" y="5802707"/>
            <a:ext cx="7642147" cy="268422"/>
          </a:xfrm>
          <a:prstGeom prst="rect">
            <a:avLst/>
          </a:prstGeom>
        </p:spPr>
        <p:txBody>
          <a:bodyPr wrap="square" lIns="82945" tIns="41473" rIns="82945" bIns="41473">
            <a:spAutoFit/>
          </a:bodyPr>
          <a:lstStyle/>
          <a:p>
            <a:r>
              <a:rPr lang="hu-HU" sz="1200" dirty="0" smtClean="0"/>
              <a:t>http://www.youtube.com/watch?v=6JNqG2FkMjs&amp;feature=endscreen</a:t>
            </a:r>
            <a:endParaRPr lang="hu-HU" sz="1200" dirty="0"/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609600" y="279400"/>
            <a:ext cx="7924800" cy="609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lnSpc>
                <a:spcPts val="3100"/>
              </a:lnSpc>
              <a:spcBef>
                <a:spcPct val="0"/>
              </a:spcBef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609600"/>
          </a:xfrm>
        </p:spPr>
        <p:txBody>
          <a:bodyPr/>
          <a:lstStyle/>
          <a:p>
            <a:pPr lvl="0"/>
            <a:r>
              <a:rPr lang="hu-HU" dirty="0" smtClean="0"/>
              <a:t>A projekt menedzsment kompetencia  rétegződése 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hu-HU" dirty="0"/>
          </a:p>
        </p:txBody>
      </p:sp>
      <p:cxnSp>
        <p:nvCxnSpPr>
          <p:cNvPr id="17" name="Egyenes összekötő 16"/>
          <p:cNvCxnSpPr/>
          <p:nvPr/>
        </p:nvCxnSpPr>
        <p:spPr>
          <a:xfrm>
            <a:off x="457200" y="2463800"/>
            <a:ext cx="8280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Tudás-menedzsment „Pater Noster”</a:t>
            </a:r>
            <a:br>
              <a:rPr lang="hu-HU" dirty="0" smtClean="0"/>
            </a:br>
            <a:r>
              <a:rPr lang="hu-HU" dirty="0" smtClean="0"/>
              <a:t>projekt környezetben</a:t>
            </a:r>
            <a:endParaRPr lang="hu-HU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505" y="1422400"/>
            <a:ext cx="5616695" cy="378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zabadkézi sokszög 5"/>
          <p:cNvSpPr/>
          <p:nvPr/>
        </p:nvSpPr>
        <p:spPr>
          <a:xfrm>
            <a:off x="2221588" y="1011585"/>
            <a:ext cx="5246012" cy="4398615"/>
          </a:xfrm>
          <a:custGeom>
            <a:avLst/>
            <a:gdLst>
              <a:gd name="connsiteX0" fmla="*/ 950237 w 5901440"/>
              <a:gd name="connsiteY0" fmla="*/ 302865 h 5071499"/>
              <a:gd name="connsiteX1" fmla="*/ 4312562 w 5901440"/>
              <a:gd name="connsiteY1" fmla="*/ 140940 h 5071499"/>
              <a:gd name="connsiteX2" fmla="*/ 5846087 w 5901440"/>
              <a:gd name="connsiteY2" fmla="*/ 2207865 h 5071499"/>
              <a:gd name="connsiteX3" fmla="*/ 5846087 w 5901440"/>
              <a:gd name="connsiteY3" fmla="*/ 2207865 h 5071499"/>
              <a:gd name="connsiteX4" fmla="*/ 5579387 w 5901440"/>
              <a:gd name="connsiteY4" fmla="*/ 4808190 h 5071499"/>
              <a:gd name="connsiteX5" fmla="*/ 2569487 w 5901440"/>
              <a:gd name="connsiteY5" fmla="*/ 4598640 h 5071499"/>
              <a:gd name="connsiteX6" fmla="*/ 2369462 w 5901440"/>
              <a:gd name="connsiteY6" fmla="*/ 1407765 h 5071499"/>
              <a:gd name="connsiteX7" fmla="*/ 64412 w 5901440"/>
              <a:gd name="connsiteY7" fmla="*/ 1264890 h 5071499"/>
              <a:gd name="connsiteX8" fmla="*/ 950237 w 5901440"/>
              <a:gd name="connsiteY8" fmla="*/ 302865 h 507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1440" h="5071499">
                <a:moveTo>
                  <a:pt x="950237" y="302865"/>
                </a:moveTo>
                <a:cubicBezTo>
                  <a:pt x="1658262" y="115540"/>
                  <a:pt x="3496587" y="-176560"/>
                  <a:pt x="4312562" y="140940"/>
                </a:cubicBezTo>
                <a:cubicBezTo>
                  <a:pt x="5128537" y="458440"/>
                  <a:pt x="5846087" y="2207865"/>
                  <a:pt x="5846087" y="2207865"/>
                </a:cubicBezTo>
                <a:lnTo>
                  <a:pt x="5846087" y="2207865"/>
                </a:lnTo>
                <a:cubicBezTo>
                  <a:pt x="5801637" y="2641252"/>
                  <a:pt x="6125487" y="4409728"/>
                  <a:pt x="5579387" y="4808190"/>
                </a:cubicBezTo>
                <a:cubicBezTo>
                  <a:pt x="5033287" y="5206652"/>
                  <a:pt x="3104475" y="5165378"/>
                  <a:pt x="2569487" y="4598640"/>
                </a:cubicBezTo>
                <a:cubicBezTo>
                  <a:pt x="2034500" y="4031903"/>
                  <a:pt x="2786975" y="1963390"/>
                  <a:pt x="2369462" y="1407765"/>
                </a:cubicBezTo>
                <a:cubicBezTo>
                  <a:pt x="1951950" y="852140"/>
                  <a:pt x="294599" y="1450628"/>
                  <a:pt x="64412" y="1264890"/>
                </a:cubicBezTo>
                <a:cubicBezTo>
                  <a:pt x="-165776" y="1079153"/>
                  <a:pt x="242212" y="490190"/>
                  <a:pt x="950237" y="302865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smtClean="0">
              <a:solidFill>
                <a:srgbClr val="000000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457200" y="5544234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rgbClr val="000099"/>
              </a:buClr>
              <a:buSzPct val="100000"/>
            </a:pPr>
            <a:r>
              <a:rPr lang="hu-HU" dirty="0">
                <a:solidFill>
                  <a:srgbClr val="FF0000"/>
                </a:solidFill>
              </a:rPr>
              <a:t>A tudás megjelenési formái és szerepe a </a:t>
            </a:r>
            <a:r>
              <a:rPr lang="hu-HU" dirty="0" smtClean="0">
                <a:solidFill>
                  <a:srgbClr val="FF0000"/>
                </a:solidFill>
              </a:rPr>
              <a:t>projekt </a:t>
            </a:r>
            <a:r>
              <a:rPr lang="hu-HU" dirty="0">
                <a:solidFill>
                  <a:srgbClr val="FF0000"/>
                </a:solidFill>
              </a:rPr>
              <a:t>menedzsment területén: kritikus sikertényező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609600"/>
          </a:xfrm>
        </p:spPr>
        <p:txBody>
          <a:bodyPr/>
          <a:lstStyle/>
          <a:p>
            <a:r>
              <a:rPr lang="hu-HU" dirty="0" smtClean="0"/>
              <a:t> A Projekteknél a „Tudás komponens” a leszállítandó termékek és a WBS része-e?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hu-HU" dirty="0">
                <a:solidFill>
                  <a:schemeClr val="tx1"/>
                </a:solidFill>
              </a:rPr>
              <a:t>Mi a </a:t>
            </a:r>
            <a:r>
              <a:rPr lang="hu-HU" dirty="0" smtClean="0">
                <a:solidFill>
                  <a:schemeClr val="tx1"/>
                </a:solidFill>
              </a:rPr>
              <a:t>leszállítandó?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Van-e tudás alapú komponense?</a:t>
            </a:r>
            <a:endParaRPr lang="hu-HU" dirty="0">
              <a:solidFill>
                <a:schemeClr val="tx1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Mi </a:t>
            </a:r>
            <a:r>
              <a:rPr lang="hu-HU" dirty="0">
                <a:solidFill>
                  <a:schemeClr val="tx1"/>
                </a:solidFill>
              </a:rPr>
              <a:t>a </a:t>
            </a:r>
            <a:r>
              <a:rPr lang="hu-HU" dirty="0" smtClean="0">
                <a:solidFill>
                  <a:schemeClr val="tx1"/>
                </a:solidFill>
              </a:rPr>
              <a:t>WBS?</a:t>
            </a:r>
            <a:endParaRPr lang="hu-HU" dirty="0">
              <a:solidFill>
                <a:schemeClr val="tx1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hu-HU" dirty="0">
                <a:solidFill>
                  <a:schemeClr val="tx1"/>
                </a:solidFill>
              </a:rPr>
              <a:t>A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KBS a </a:t>
            </a:r>
            <a:r>
              <a:rPr lang="hu-HU" dirty="0" smtClean="0">
                <a:solidFill>
                  <a:schemeClr val="tx1"/>
                </a:solidFill>
              </a:rPr>
              <a:t>WBS része-e</a:t>
            </a:r>
            <a:r>
              <a:rPr lang="hu-HU" dirty="0">
                <a:solidFill>
                  <a:schemeClr val="tx1"/>
                </a:solidFill>
              </a:rPr>
              <a:t>?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Alkalmazzák-e</a:t>
            </a:r>
            <a:r>
              <a:rPr lang="hu-HU" dirty="0">
                <a:solidFill>
                  <a:schemeClr val="tx1"/>
                </a:solidFill>
              </a:rPr>
              <a:t>?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A Projekt Portfólió Menedzsment (PPM) </a:t>
            </a:r>
            <a:r>
              <a:rPr lang="hu-HU" dirty="0">
                <a:solidFill>
                  <a:schemeClr val="tx1"/>
                </a:solidFill>
              </a:rPr>
              <a:t>rendszereknél lebontható </a:t>
            </a:r>
            <a:r>
              <a:rPr lang="hu-HU" dirty="0" smtClean="0">
                <a:solidFill>
                  <a:schemeClr val="tx1"/>
                </a:solidFill>
              </a:rPr>
              <a:t>tevékenységekre és hozzárendelhető a szükséges tudás</a:t>
            </a:r>
            <a:endParaRPr lang="hu-HU" dirty="0">
              <a:solidFill>
                <a:schemeClr val="tx1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A kompetencia </a:t>
            </a:r>
            <a:r>
              <a:rPr lang="hu-HU" dirty="0">
                <a:solidFill>
                  <a:schemeClr val="tx1"/>
                </a:solidFill>
              </a:rPr>
              <a:t>alapú </a:t>
            </a:r>
            <a:r>
              <a:rPr lang="hu-HU" dirty="0" smtClean="0">
                <a:solidFill>
                  <a:schemeClr val="tx1"/>
                </a:solidFill>
              </a:rPr>
              <a:t>erőforrás keresés és hozzárendelés csak az inputhoz elegendő</a:t>
            </a:r>
            <a:endParaRPr lang="hu-HU" dirty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71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609600"/>
          </a:xfrm>
        </p:spPr>
        <p:txBody>
          <a:bodyPr/>
          <a:lstStyle/>
          <a:p>
            <a:r>
              <a:rPr lang="hu-HU" dirty="0"/>
              <a:t>A </a:t>
            </a:r>
            <a:r>
              <a:rPr lang="hu-HU" dirty="0" smtClean="0"/>
              <a:t>tudás-lebontási </a:t>
            </a:r>
            <a:r>
              <a:rPr lang="hu-HU" dirty="0"/>
              <a:t>struktúra </a:t>
            </a:r>
            <a:r>
              <a:rPr lang="hu-HU" dirty="0" smtClean="0"/>
              <a:t>(KBS) gyakorlati alkalmazásának </a:t>
            </a:r>
            <a:r>
              <a:rPr lang="hu-HU" dirty="0"/>
              <a:t>folyamata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1701800"/>
            <a:ext cx="8388350" cy="1207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609600" y="3124200"/>
            <a:ext cx="7924800" cy="2514600"/>
          </a:xfrm>
        </p:spPr>
        <p:txBody>
          <a:bodyPr/>
          <a:lstStyle/>
          <a:p>
            <a:pPr lvl="0"/>
            <a:r>
              <a:rPr lang="hu-HU" dirty="0" smtClean="0"/>
              <a:t>1. </a:t>
            </a:r>
            <a:r>
              <a:rPr lang="hu-HU" dirty="0" smtClean="0">
                <a:solidFill>
                  <a:schemeClr val="tx1"/>
                </a:solidFill>
              </a:rPr>
              <a:t>Komplexitás kezelése tevékenység alapú WBS-sel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2. KBS (kompetenciaigények) elkészítése</a:t>
            </a:r>
          </a:p>
          <a:p>
            <a:pPr lvl="0"/>
            <a:r>
              <a:rPr lang="hu-HU" dirty="0" smtClean="0">
                <a:solidFill>
                  <a:schemeClr val="tx1"/>
                </a:solidFill>
              </a:rPr>
              <a:t>3. Kulcs területekre fókuszálás  KBS-WBS mátrix-szal</a:t>
            </a:r>
          </a:p>
          <a:p>
            <a:pPr lvl="0"/>
            <a:r>
              <a:rPr lang="hu-HU" dirty="0" smtClean="0">
                <a:solidFill>
                  <a:schemeClr val="tx1"/>
                </a:solidFill>
              </a:rPr>
              <a:t>4. Tapasztalatok gyűjtése passzív és aktív módon</a:t>
            </a:r>
            <a:endParaRPr lang="hu-HU" dirty="0">
              <a:solidFill>
                <a:schemeClr val="tx1"/>
              </a:solidFill>
            </a:endParaRPr>
          </a:p>
          <a:p>
            <a:pPr lvl="0"/>
            <a:r>
              <a:rPr lang="hu-HU" dirty="0" smtClean="0">
                <a:solidFill>
                  <a:schemeClr val="tx1"/>
                </a:solidFill>
              </a:rPr>
              <a:t>5. Értékteremtés, eredménytermékek (feltöltő üzemmód)</a:t>
            </a:r>
            <a:endParaRPr lang="hu-HU" dirty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69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98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9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584200"/>
            <a:ext cx="7924800" cy="533400"/>
          </a:xfrm>
        </p:spPr>
        <p:txBody>
          <a:bodyPr/>
          <a:lstStyle/>
          <a:p>
            <a:pPr>
              <a:defRPr/>
            </a:pPr>
            <a:r>
              <a:rPr lang="hu-HU" b="1" dirty="0" smtClean="0">
                <a:latin typeface="+mn-lt"/>
              </a:rPr>
              <a:t>Témakörök</a:t>
            </a:r>
            <a:endParaRPr lang="en-US" b="1" dirty="0" smtClean="0">
              <a:latin typeface="+mn-lt"/>
            </a:endParaRPr>
          </a:p>
        </p:txBody>
      </p:sp>
      <p:sp>
        <p:nvSpPr>
          <p:cNvPr id="7" name="Rectangle 13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57200" y="1422400"/>
            <a:ext cx="7384565" cy="3860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 type="none" w="med" len="lg"/>
          </a:ln>
          <a:effectLst/>
        </p:spPr>
        <p:txBody>
          <a:bodyPr wrap="none" lIns="180000" tIns="0" rIns="0" bIns="0" anchor="ctr"/>
          <a:lstStyle/>
          <a:p>
            <a:pPr>
              <a:buClr>
                <a:srgbClr val="000099"/>
              </a:buClr>
              <a:buSzPct val="100000"/>
            </a:pPr>
            <a:endParaRPr lang="hu-HU" sz="2400" dirty="0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  <a:buSzPct val="100000"/>
            </a:pPr>
            <a:r>
              <a:rPr lang="hu-HU" sz="2400" dirty="0">
                <a:solidFill>
                  <a:srgbClr val="000099"/>
                </a:solidFill>
              </a:rPr>
              <a:t>Az előadás során a következő kérdések kerülnek előtérbe</a:t>
            </a:r>
            <a:r>
              <a:rPr lang="hu-HU" sz="2400" dirty="0" smtClean="0">
                <a:solidFill>
                  <a:srgbClr val="000099"/>
                </a:solidFill>
              </a:rPr>
              <a:t>:</a:t>
            </a:r>
            <a:br>
              <a:rPr lang="hu-HU" sz="2400" dirty="0" smtClean="0">
                <a:solidFill>
                  <a:srgbClr val="000099"/>
                </a:solidFill>
              </a:rPr>
            </a:br>
            <a:endParaRPr lang="hu-HU" sz="2400" dirty="0">
              <a:solidFill>
                <a:srgbClr val="000099"/>
              </a:solidFill>
            </a:endParaRPr>
          </a:p>
          <a:p>
            <a:pPr>
              <a:spcAft>
                <a:spcPts val="600"/>
              </a:spcAft>
              <a:buClr>
                <a:srgbClr val="000099"/>
              </a:buClr>
              <a:buSzPct val="100000"/>
            </a:pPr>
            <a:r>
              <a:rPr lang="hu-HU" sz="2000" dirty="0"/>
              <a:t>• </a:t>
            </a:r>
            <a:r>
              <a:rPr lang="hu-HU" sz="2000" dirty="0" smtClean="0"/>
              <a:t> Miért </a:t>
            </a:r>
            <a:r>
              <a:rPr lang="hu-HU" sz="2000" dirty="0"/>
              <a:t>nem finanszírozza közvetlenül az EU </a:t>
            </a:r>
            <a:r>
              <a:rPr lang="hu-HU" sz="2000" dirty="0" smtClean="0"/>
              <a:t>a </a:t>
            </a:r>
            <a:r>
              <a:rPr lang="hu-HU" sz="2000" dirty="0"/>
              <a:t>projekt menedzsment 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	fejlesztését </a:t>
            </a:r>
            <a:r>
              <a:rPr lang="hu-HU" sz="2000" dirty="0"/>
              <a:t>(közvetve sem</a:t>
            </a:r>
            <a:r>
              <a:rPr lang="hu-HU" sz="2000" dirty="0" smtClean="0"/>
              <a:t>)?</a:t>
            </a:r>
            <a:br>
              <a:rPr lang="hu-HU" sz="2000" dirty="0" smtClean="0"/>
            </a:br>
            <a:r>
              <a:rPr lang="hu-HU" sz="2000" dirty="0" smtClean="0"/>
              <a:t>•  Meddig </a:t>
            </a:r>
            <a:r>
              <a:rPr lang="hu-HU" sz="2000" dirty="0"/>
              <a:t>lesz </a:t>
            </a:r>
            <a:r>
              <a:rPr lang="hu-HU" sz="2000" dirty="0" smtClean="0"/>
              <a:t>még Magyarországon a </a:t>
            </a:r>
            <a:r>
              <a:rPr lang="hu-HU" sz="2000" dirty="0"/>
              <a:t>projekt menedzsment 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	szakma nélküli </a:t>
            </a:r>
            <a:r>
              <a:rPr lang="hu-HU" sz="2000" dirty="0"/>
              <a:t>szakmai ártalom</a:t>
            </a:r>
            <a:r>
              <a:rPr lang="hu-HU" sz="2000" dirty="0" smtClean="0"/>
              <a:t>?</a:t>
            </a: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/>
              <a:t>• </a:t>
            </a:r>
            <a:r>
              <a:rPr lang="hu-HU" sz="2000" dirty="0" smtClean="0"/>
              <a:t> Hol a projekt menedzsment helye a duális képzésben?</a:t>
            </a:r>
            <a:endParaRPr lang="hu-HU" sz="2000" dirty="0"/>
          </a:p>
          <a:p>
            <a:pPr>
              <a:spcAft>
                <a:spcPts val="600"/>
              </a:spcAft>
              <a:buClr>
                <a:srgbClr val="000099"/>
              </a:buClr>
              <a:buSzPct val="100000"/>
            </a:pPr>
            <a:r>
              <a:rPr lang="hu-HU" sz="2000" dirty="0" smtClean="0"/>
              <a:t>•  Miért </a:t>
            </a:r>
            <a:r>
              <a:rPr lang="hu-HU" sz="2000" dirty="0"/>
              <a:t>tekintik a projekt </a:t>
            </a:r>
            <a:r>
              <a:rPr lang="hu-HU" sz="2000" dirty="0" smtClean="0"/>
              <a:t>menedzsmentet „</a:t>
            </a:r>
            <a:r>
              <a:rPr lang="hu-HU" sz="2000" dirty="0"/>
              <a:t>fehérgalléros bűnözési” 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	okosságnak</a:t>
            </a:r>
            <a:r>
              <a:rPr lang="hu-HU" sz="2000" dirty="0"/>
              <a:t>?</a:t>
            </a:r>
          </a:p>
          <a:p>
            <a:pPr>
              <a:spcAft>
                <a:spcPts val="600"/>
              </a:spcAft>
              <a:buClr>
                <a:srgbClr val="000099"/>
              </a:buClr>
              <a:buSzPct val="100000"/>
            </a:pPr>
            <a:r>
              <a:rPr lang="hu-HU" sz="2000" dirty="0" smtClean="0"/>
              <a:t>•  Adminisztrációs </a:t>
            </a:r>
            <a:r>
              <a:rPr lang="hu-HU" sz="2000" dirty="0"/>
              <a:t>kátyúkat építsünk vagy </a:t>
            </a:r>
            <a:r>
              <a:rPr lang="hu-HU" sz="2000" dirty="0" smtClean="0"/>
              <a:t>oktassuk </a:t>
            </a:r>
            <a:r>
              <a:rPr lang="hu-HU" sz="2000" dirty="0"/>
              <a:t>be a </a:t>
            </a:r>
            <a:r>
              <a:rPr lang="hu-HU" sz="2000" dirty="0" smtClean="0"/>
              <a:t>diákok</a:t>
            </a:r>
            <a:br>
              <a:rPr lang="hu-HU" sz="2000" dirty="0" smtClean="0"/>
            </a:br>
            <a:r>
              <a:rPr lang="hu-HU" sz="2000" dirty="0" smtClean="0"/>
              <a:t> 	és </a:t>
            </a:r>
            <a:r>
              <a:rPr lang="hu-HU" sz="2000" dirty="0"/>
              <a:t>a szakemberek fejébe, </a:t>
            </a:r>
            <a:r>
              <a:rPr lang="hu-HU" sz="2000" dirty="0" smtClean="0"/>
              <a:t>majd </a:t>
            </a:r>
            <a:r>
              <a:rPr lang="hu-HU" sz="2000" dirty="0"/>
              <a:t>tegyük készséggé?</a:t>
            </a:r>
          </a:p>
          <a:p>
            <a:pPr>
              <a:spcAft>
                <a:spcPts val="600"/>
              </a:spcAft>
              <a:buClr>
                <a:srgbClr val="000099"/>
              </a:buClr>
              <a:buSzPct val="100000"/>
            </a:pPr>
            <a:r>
              <a:rPr lang="hu-HU" sz="2000" dirty="0" smtClean="0"/>
              <a:t>•  Mitől </a:t>
            </a:r>
            <a:r>
              <a:rPr lang="hu-HU" sz="2000" dirty="0"/>
              <a:t>várható áttörés?</a:t>
            </a:r>
          </a:p>
          <a:p>
            <a:pPr>
              <a:spcAft>
                <a:spcPts val="600"/>
              </a:spcAft>
              <a:buClr>
                <a:srgbClr val="000099"/>
              </a:buClr>
              <a:buSzPct val="100000"/>
            </a:pPr>
            <a:r>
              <a:rPr lang="hu-HU" sz="2000" dirty="0" smtClean="0"/>
              <a:t>•  Új </a:t>
            </a:r>
            <a:r>
              <a:rPr lang="hu-HU" sz="2000" dirty="0"/>
              <a:t>varázsszó: „</a:t>
            </a:r>
            <a:r>
              <a:rPr lang="hu-HU" sz="2000" dirty="0" err="1"/>
              <a:t>workpackage</a:t>
            </a:r>
            <a:r>
              <a:rPr lang="hu-HU" sz="2000" dirty="0"/>
              <a:t> management” – 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	munkacsomagok menedzselése, a tudásmenedzsmentben is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8916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584200"/>
            <a:ext cx="7924800" cy="533400"/>
          </a:xfrm>
        </p:spPr>
        <p:txBody>
          <a:bodyPr/>
          <a:lstStyle/>
          <a:p>
            <a:pPr>
              <a:defRPr/>
            </a:pPr>
            <a:r>
              <a:rPr lang="hu-HU" dirty="0" smtClean="0">
                <a:latin typeface="+mn-lt"/>
              </a:rPr>
              <a:t>Helyzetértékelés</a:t>
            </a:r>
            <a:endParaRPr lang="en-US" b="1" dirty="0" smtClean="0">
              <a:latin typeface="+mn-lt"/>
            </a:endParaRP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08000" y="1143000"/>
            <a:ext cx="8432800" cy="421640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Aft>
                <a:spcPts val="600"/>
              </a:spcAft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</a:rPr>
              <a:t>Idén már megkezdődött az EU </a:t>
            </a:r>
            <a:r>
              <a:rPr lang="hu-HU" sz="2000" dirty="0" err="1">
                <a:solidFill>
                  <a:schemeClr val="tx1"/>
                </a:solidFill>
              </a:rPr>
              <a:t>Horizon</a:t>
            </a:r>
            <a:r>
              <a:rPr lang="hu-HU" sz="2000" dirty="0">
                <a:solidFill>
                  <a:schemeClr val="tx1"/>
                </a:solidFill>
              </a:rPr>
              <a:t> 2014-2020 programja, </a:t>
            </a:r>
            <a:r>
              <a:rPr lang="hu-HU" sz="2000" dirty="0" smtClean="0">
                <a:solidFill>
                  <a:schemeClr val="tx1"/>
                </a:solidFill>
              </a:rPr>
              <a:t>mely </a:t>
            </a:r>
            <a:r>
              <a:rPr lang="hu-HU" sz="2000" dirty="0">
                <a:solidFill>
                  <a:schemeClr val="tx1"/>
                </a:solidFill>
              </a:rPr>
              <a:t>a </a:t>
            </a:r>
            <a:r>
              <a:rPr lang="hu-HU" sz="2000" b="1" i="1" dirty="0">
                <a:solidFill>
                  <a:schemeClr val="tx1"/>
                </a:solidFill>
              </a:rPr>
              <a:t>tagállamok gazdasági növekedését a </a:t>
            </a:r>
            <a:r>
              <a:rPr lang="hu-HU" sz="2000" b="1" i="1" dirty="0" smtClean="0">
                <a:solidFill>
                  <a:schemeClr val="tx1"/>
                </a:solidFill>
              </a:rPr>
              <a:t>vállalkozókészségre </a:t>
            </a:r>
            <a:r>
              <a:rPr lang="hu-HU" sz="2000" b="1" i="1" dirty="0">
                <a:solidFill>
                  <a:schemeClr val="tx1"/>
                </a:solidFill>
              </a:rPr>
              <a:t>és az innovációra </a:t>
            </a:r>
            <a:r>
              <a:rPr lang="hu-HU" sz="2000" dirty="0">
                <a:solidFill>
                  <a:schemeClr val="tx1"/>
                </a:solidFill>
              </a:rPr>
              <a:t>építi</a:t>
            </a:r>
            <a:r>
              <a:rPr lang="hu-HU" sz="2000" dirty="0" smtClean="0">
                <a:solidFill>
                  <a:schemeClr val="tx1"/>
                </a:solidFill>
              </a:rPr>
              <a:t>. </a:t>
            </a:r>
            <a:endParaRPr lang="hu-HU" sz="20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</a:rPr>
              <a:t>A </a:t>
            </a:r>
            <a:r>
              <a:rPr lang="hu-HU" sz="2000" b="1" i="1" dirty="0">
                <a:solidFill>
                  <a:schemeClr val="tx1"/>
                </a:solidFill>
              </a:rPr>
              <a:t>teljesítőképesség</a:t>
            </a:r>
            <a:r>
              <a:rPr lang="hu-HU" sz="2000" dirty="0">
                <a:solidFill>
                  <a:schemeClr val="tx1"/>
                </a:solidFill>
              </a:rPr>
              <a:t> a versenyképesség kiemelt komponense, </a:t>
            </a:r>
            <a:r>
              <a:rPr lang="hu-HU" sz="2000" dirty="0" smtClean="0">
                <a:solidFill>
                  <a:schemeClr val="tx1"/>
                </a:solidFill>
              </a:rPr>
              <a:t>de </a:t>
            </a:r>
            <a:r>
              <a:rPr lang="hu-HU" sz="2000" dirty="0">
                <a:solidFill>
                  <a:schemeClr val="tx1"/>
                </a:solidFill>
              </a:rPr>
              <a:t>hol, </a:t>
            </a:r>
            <a:r>
              <a:rPr lang="hu-HU" sz="2000" dirty="0" smtClean="0">
                <a:solidFill>
                  <a:schemeClr val="tx1"/>
                </a:solidFill>
              </a:rPr>
              <a:t>hogyan </a:t>
            </a:r>
            <a:r>
              <a:rPr lang="hu-HU" sz="2000" dirty="0">
                <a:solidFill>
                  <a:schemeClr val="tx1"/>
                </a:solidFill>
              </a:rPr>
              <a:t>és mikor kell ezt kifejleszteni</a:t>
            </a:r>
            <a:r>
              <a:rPr lang="hu-HU" sz="2000" dirty="0" smtClean="0">
                <a:solidFill>
                  <a:schemeClr val="tx1"/>
                </a:solidFill>
              </a:rPr>
              <a:t>?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</a:rPr>
              <a:t>A teljesítőképességhez hogyan járul hozzá </a:t>
            </a:r>
            <a:r>
              <a:rPr lang="hu-HU" sz="2000" b="1" i="1" dirty="0" smtClean="0">
                <a:solidFill>
                  <a:schemeClr val="tx1"/>
                </a:solidFill>
              </a:rPr>
              <a:t>a projekt menedzsment</a:t>
            </a:r>
            <a:r>
              <a:rPr lang="hu-HU" sz="2000" dirty="0" smtClean="0">
                <a:solidFill>
                  <a:schemeClr val="tx1"/>
                </a:solidFill>
              </a:rPr>
              <a:t>?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</a:rPr>
              <a:t>Az </a:t>
            </a:r>
            <a:r>
              <a:rPr lang="hu-HU" sz="2000" b="1" i="1" dirty="0" smtClean="0">
                <a:solidFill>
                  <a:schemeClr val="tx1"/>
                </a:solidFill>
              </a:rPr>
              <a:t>EU miért nem fektet nagyobb hangsúlyt </a:t>
            </a:r>
            <a:r>
              <a:rPr lang="hu-HU" sz="2000" dirty="0" smtClean="0">
                <a:solidFill>
                  <a:schemeClr val="tx1"/>
                </a:solidFill>
              </a:rPr>
              <a:t>a projekt menedzsment értékteremtő szakmává fejlesztésére?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</a:rPr>
              <a:t>Az IMF a 2015. évi ország értékelésében a versenyképesség növelési feladatok között meg sem említi sem a teljesítőképességet, sem a projektmenedzsment kiemelt szerepét. 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</a:rPr>
              <a:t>Az IMF az üzleti </a:t>
            </a:r>
            <a:r>
              <a:rPr lang="hu-HU" sz="2000" dirty="0">
                <a:solidFill>
                  <a:schemeClr val="tx1"/>
                </a:solidFill>
              </a:rPr>
              <a:t>környezet </a:t>
            </a:r>
            <a:r>
              <a:rPr lang="hu-HU" sz="2000" dirty="0" err="1">
                <a:solidFill>
                  <a:schemeClr val="tx1"/>
                </a:solidFill>
              </a:rPr>
              <a:t>vállalkozó-barátabbá</a:t>
            </a:r>
            <a:r>
              <a:rPr lang="hu-HU" sz="2000" dirty="0">
                <a:solidFill>
                  <a:schemeClr val="tx1"/>
                </a:solidFill>
              </a:rPr>
              <a:t> </a:t>
            </a:r>
            <a:r>
              <a:rPr lang="hu-HU" sz="2000" dirty="0" smtClean="0">
                <a:solidFill>
                  <a:schemeClr val="tx1"/>
                </a:solidFill>
              </a:rPr>
              <a:t>tételétől várja a  </a:t>
            </a:r>
            <a:r>
              <a:rPr lang="hu-HU" sz="2000" dirty="0">
                <a:solidFill>
                  <a:schemeClr val="tx1"/>
                </a:solidFill>
              </a:rPr>
              <a:t>csökkenő bürokráciát és </a:t>
            </a:r>
            <a:r>
              <a:rPr lang="hu-HU" sz="2000" dirty="0" smtClean="0">
                <a:solidFill>
                  <a:schemeClr val="tx1"/>
                </a:solidFill>
              </a:rPr>
              <a:t>korrupciót.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</a:rPr>
              <a:t>Botrány </a:t>
            </a:r>
            <a:r>
              <a:rPr lang="hu-HU" sz="2000" dirty="0" err="1" smtClean="0">
                <a:solidFill>
                  <a:schemeClr val="tx1"/>
                </a:solidFill>
              </a:rPr>
              <a:t>botrány</a:t>
            </a:r>
            <a:r>
              <a:rPr lang="hu-HU" sz="2000" dirty="0" smtClean="0">
                <a:solidFill>
                  <a:schemeClr val="tx1"/>
                </a:solidFill>
              </a:rPr>
              <a:t> hátán: Buda-Cash, </a:t>
            </a:r>
            <a:r>
              <a:rPr lang="hu-HU" sz="2000" dirty="0" err="1" smtClean="0">
                <a:solidFill>
                  <a:schemeClr val="tx1"/>
                </a:solidFill>
              </a:rPr>
              <a:t>Questor</a:t>
            </a:r>
            <a:r>
              <a:rPr lang="hu-HU" sz="2000" dirty="0" smtClean="0">
                <a:solidFill>
                  <a:schemeClr val="tx1"/>
                </a:solidFill>
              </a:rPr>
              <a:t>, </a:t>
            </a:r>
            <a:r>
              <a:rPr lang="hu-HU" sz="2000" dirty="0" err="1" smtClean="0">
                <a:solidFill>
                  <a:schemeClr val="tx1"/>
                </a:solidFill>
              </a:rPr>
              <a:t>Kun-Mediátor</a:t>
            </a:r>
            <a:endParaRPr lang="hu-H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4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8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584200"/>
            <a:ext cx="7924800" cy="533400"/>
          </a:xfrm>
        </p:spPr>
        <p:txBody>
          <a:bodyPr/>
          <a:lstStyle/>
          <a:p>
            <a:pPr>
              <a:defRPr/>
            </a:pPr>
            <a:r>
              <a:rPr lang="hu-HU" dirty="0" smtClean="0">
                <a:latin typeface="+mn-lt"/>
              </a:rPr>
              <a:t>A projekt menedzsment képzés és minősítés</a:t>
            </a:r>
            <a:endParaRPr lang="en-US" b="1" dirty="0" smtClean="0">
              <a:latin typeface="+mn-lt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 rotWithShape="1">
          <a:blip r:embed="rId8" cstate="print"/>
          <a:srcRect t="8331"/>
          <a:stretch/>
        </p:blipFill>
        <p:spPr bwMode="auto">
          <a:xfrm>
            <a:off x="5638800" y="1892360"/>
            <a:ext cx="2305005" cy="32757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églalap 1"/>
          <p:cNvSpPr/>
          <p:nvPr/>
        </p:nvSpPr>
        <p:spPr>
          <a:xfrm>
            <a:off x="732135" y="1492250"/>
            <a:ext cx="2778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buClr>
                <a:srgbClr val="000099"/>
              </a:buClr>
              <a:buSzPct val="100000"/>
            </a:pPr>
            <a:r>
              <a:rPr lang="hu-HU" sz="2000" dirty="0">
                <a:solidFill>
                  <a:srgbClr val="000099"/>
                </a:solidFill>
              </a:rPr>
              <a:t>Analógia a </a:t>
            </a:r>
            <a:r>
              <a:rPr lang="hu-HU" sz="2000" dirty="0" smtClean="0">
                <a:solidFill>
                  <a:srgbClr val="000099"/>
                </a:solidFill>
              </a:rPr>
              <a:t>gátfutással:</a:t>
            </a:r>
            <a:endParaRPr lang="hu-HU" sz="2000" dirty="0">
              <a:solidFill>
                <a:srgbClr val="000099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5360210" y="5407999"/>
            <a:ext cx="37837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rgbClr val="000099"/>
              </a:buClr>
              <a:buSzPct val="100000"/>
            </a:pPr>
            <a:r>
              <a:rPr lang="hu-HU" sz="2000" dirty="0" smtClean="0">
                <a:solidFill>
                  <a:srgbClr val="000099"/>
                </a:solidFill>
              </a:rPr>
              <a:t>Van: PM szakma és minősített</a:t>
            </a:r>
            <a:endParaRPr lang="hu-HU" sz="2000" dirty="0">
              <a:solidFill>
                <a:srgbClr val="000099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956636" y="5407999"/>
            <a:ext cx="21098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buClr>
                <a:srgbClr val="000099"/>
              </a:buClr>
              <a:buSzPct val="100000"/>
            </a:pPr>
            <a:r>
              <a:rPr lang="hu-HU" sz="2000" dirty="0" smtClean="0">
                <a:solidFill>
                  <a:srgbClr val="000099"/>
                </a:solidFill>
              </a:rPr>
              <a:t>Projekt életciklus</a:t>
            </a:r>
            <a:endParaRPr lang="hu-HU" sz="2000" dirty="0">
              <a:solidFill>
                <a:srgbClr val="000099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82130"/>
            <a:ext cx="4528701" cy="335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46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584200"/>
            <a:ext cx="7924800" cy="533400"/>
          </a:xfrm>
        </p:spPr>
        <p:txBody>
          <a:bodyPr/>
          <a:lstStyle/>
          <a:p>
            <a:pPr>
              <a:defRPr/>
            </a:pPr>
            <a:r>
              <a:rPr lang="hu-HU" dirty="0" smtClean="0">
                <a:latin typeface="+mn-lt"/>
              </a:rPr>
              <a:t>A projekt menedzsment minősítési helyzetkép</a:t>
            </a:r>
            <a:endParaRPr lang="en-US" b="1" dirty="0" smtClean="0">
              <a:latin typeface="+mn-lt"/>
            </a:endParaRPr>
          </a:p>
        </p:txBody>
      </p:sp>
      <p:sp>
        <p:nvSpPr>
          <p:cNvPr id="7" name="Rectangle 13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2702491" y="2009371"/>
            <a:ext cx="4946163" cy="3860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 type="none" w="med" len="lg"/>
          </a:ln>
          <a:effectLst/>
        </p:spPr>
        <p:txBody>
          <a:bodyPr wrap="none" lIns="180000" tIns="0" rIns="0" bIns="0" anchor="ctr"/>
          <a:lstStyle/>
          <a:p>
            <a:pPr marL="457200" indent="-457200">
              <a:spcAft>
                <a:spcPts val="1200"/>
              </a:spcAft>
              <a:buClr>
                <a:srgbClr val="000099"/>
              </a:buClr>
              <a:buSzPct val="100000"/>
              <a:buFont typeface="+mj-lt"/>
              <a:buAutoNum type="arabicPeriod"/>
            </a:pPr>
            <a:r>
              <a:rPr lang="hu-HU" sz="2000" dirty="0" smtClean="0"/>
              <a:t>Vannak nemzetközi PM minősítő szervezetek, </a:t>
            </a:r>
            <a:br>
              <a:rPr lang="hu-HU" sz="2000" dirty="0" smtClean="0"/>
            </a:br>
            <a:r>
              <a:rPr lang="hu-HU" sz="2000" dirty="0" smtClean="0"/>
              <a:t>IPMA, PMI, Prince, …..</a:t>
            </a:r>
          </a:p>
          <a:p>
            <a:pPr marL="457200" indent="-457200">
              <a:spcAft>
                <a:spcPts val="1200"/>
              </a:spcAft>
              <a:buClr>
                <a:srgbClr val="000099"/>
              </a:buClr>
              <a:buSzPct val="100000"/>
              <a:buFont typeface="+mj-lt"/>
              <a:buAutoNum type="arabicPeriod"/>
            </a:pPr>
            <a:r>
              <a:rPr lang="hu-HU" sz="2000" dirty="0"/>
              <a:t>Vannak nemzetközi PM </a:t>
            </a:r>
            <a:r>
              <a:rPr lang="hu-HU" sz="2000" dirty="0" smtClean="0"/>
              <a:t>minősítéssel rendelkező</a:t>
            </a:r>
            <a:br>
              <a:rPr lang="hu-HU" sz="2000" dirty="0" smtClean="0"/>
            </a:br>
            <a:r>
              <a:rPr lang="hu-HU" sz="2000" dirty="0" smtClean="0"/>
              <a:t>szakembereink (nagyon kevesen)</a:t>
            </a:r>
          </a:p>
          <a:p>
            <a:pPr marL="457200" indent="-457200">
              <a:spcAft>
                <a:spcPts val="1200"/>
              </a:spcAft>
              <a:buClr>
                <a:srgbClr val="000099"/>
              </a:buClr>
              <a:buSzPct val="100000"/>
              <a:buFont typeface="+mj-lt"/>
              <a:buAutoNum type="arabicPeriod"/>
            </a:pPr>
            <a:r>
              <a:rPr lang="hu-HU" sz="2000" dirty="0" smtClean="0"/>
              <a:t>EU nem követeli meg, nem is érdekli, </a:t>
            </a:r>
            <a:br>
              <a:rPr lang="hu-HU" sz="2000" dirty="0" smtClean="0"/>
            </a:br>
            <a:r>
              <a:rPr lang="hu-HU" sz="2000" dirty="0"/>
              <a:t>n</a:t>
            </a:r>
            <a:r>
              <a:rPr lang="hu-HU" sz="2000" dirty="0" smtClean="0"/>
              <a:t>em is finanszírozza</a:t>
            </a:r>
          </a:p>
          <a:p>
            <a:pPr marL="457200" indent="-457200">
              <a:spcAft>
                <a:spcPts val="1200"/>
              </a:spcAft>
              <a:buClr>
                <a:srgbClr val="000099"/>
              </a:buClr>
              <a:buSzPct val="100000"/>
              <a:buFont typeface="+mj-lt"/>
              <a:buAutoNum type="arabicPeriod"/>
            </a:pPr>
            <a:r>
              <a:rPr lang="hu-HU" sz="2000" dirty="0" smtClean="0"/>
              <a:t>Magyar kormányok (nagyon) jól elvannak nélküle</a:t>
            </a:r>
          </a:p>
          <a:p>
            <a:pPr marL="457200" indent="-457200">
              <a:spcAft>
                <a:spcPts val="1200"/>
              </a:spcAft>
              <a:buClr>
                <a:srgbClr val="000099"/>
              </a:buClr>
              <a:buSzPct val="100000"/>
              <a:buFont typeface="+mj-lt"/>
              <a:buAutoNum type="arabicPeriod"/>
            </a:pPr>
            <a:r>
              <a:rPr lang="hu-HU" sz="2000" dirty="0" smtClean="0"/>
              <a:t>Hazai piac nem igényli</a:t>
            </a:r>
          </a:p>
          <a:p>
            <a:pPr marL="457200" indent="-457200">
              <a:spcAft>
                <a:spcPts val="1200"/>
              </a:spcAft>
              <a:buClr>
                <a:srgbClr val="000099"/>
              </a:buClr>
              <a:buSzPct val="100000"/>
              <a:buFont typeface="+mj-lt"/>
              <a:buAutoNum type="arabicPeriod"/>
            </a:pPr>
            <a:r>
              <a:rPr lang="hu-HU" sz="2000" dirty="0" smtClean="0"/>
              <a:t>A tudás megjelenési formái és szerepe a </a:t>
            </a:r>
            <a:br>
              <a:rPr lang="hu-HU" sz="2000" dirty="0" smtClean="0"/>
            </a:br>
            <a:r>
              <a:rPr lang="hu-HU" sz="2000" dirty="0" smtClean="0"/>
              <a:t>projekt menedzsment területén: </a:t>
            </a:r>
            <a:br>
              <a:rPr lang="hu-HU" sz="2000" dirty="0" smtClean="0"/>
            </a:br>
            <a:r>
              <a:rPr lang="hu-HU" sz="2000" dirty="0" smtClean="0"/>
              <a:t>nem kritikus sikertényező</a:t>
            </a:r>
          </a:p>
          <a:p>
            <a:pPr marL="457200" indent="-457200">
              <a:spcAft>
                <a:spcPts val="1200"/>
              </a:spcAft>
              <a:buClr>
                <a:srgbClr val="000099"/>
              </a:buClr>
              <a:buSzPct val="100000"/>
              <a:buFont typeface="+mj-lt"/>
              <a:buAutoNum type="arabicPeriod"/>
            </a:pPr>
            <a:r>
              <a:rPr lang="hu-HU" sz="2000" dirty="0" smtClean="0"/>
              <a:t>A tudás nem, csak az „Okosság” számít</a:t>
            </a:r>
          </a:p>
          <a:p>
            <a:pPr>
              <a:buClr>
                <a:srgbClr val="000099"/>
              </a:buClr>
              <a:buSzPct val="100000"/>
            </a:pPr>
            <a:endParaRPr lang="en-US" sz="20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 rotWithShape="1">
          <a:blip r:embed="rId9" cstate="print"/>
          <a:srcRect t="8331"/>
          <a:stretch/>
        </p:blipFill>
        <p:spPr bwMode="auto">
          <a:xfrm>
            <a:off x="406400" y="2025246"/>
            <a:ext cx="2293403" cy="31123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0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584200"/>
            <a:ext cx="7924800" cy="533400"/>
          </a:xfrm>
        </p:spPr>
        <p:txBody>
          <a:bodyPr/>
          <a:lstStyle/>
          <a:p>
            <a:pPr>
              <a:defRPr/>
            </a:pPr>
            <a:r>
              <a:rPr lang="hu-HU" dirty="0" smtClean="0">
                <a:latin typeface="+mn-lt"/>
              </a:rPr>
              <a:t>A projekt menedzsment képzés és minősítés Magyarországon, mint </a:t>
            </a:r>
            <a:r>
              <a:rPr lang="hu-HU" dirty="0" err="1" smtClean="0">
                <a:latin typeface="+mn-lt"/>
              </a:rPr>
              <a:t>Hungarikum</a:t>
            </a:r>
            <a:endParaRPr lang="en-US" b="1" dirty="0" smtClean="0">
              <a:latin typeface="+mn-lt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691670" y="1647294"/>
            <a:ext cx="50561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buClr>
                <a:srgbClr val="000099"/>
              </a:buClr>
              <a:buSzPct val="100000"/>
            </a:pPr>
            <a:r>
              <a:rPr lang="hu-HU" sz="2000" dirty="0" smtClean="0">
                <a:solidFill>
                  <a:srgbClr val="000099"/>
                </a:solidFill>
              </a:rPr>
              <a:t>Magyarországi </a:t>
            </a:r>
            <a:r>
              <a:rPr lang="hu-HU" sz="2000" dirty="0" err="1" smtClean="0">
                <a:solidFill>
                  <a:srgbClr val="000099"/>
                </a:solidFill>
              </a:rPr>
              <a:t>pm</a:t>
            </a:r>
            <a:r>
              <a:rPr lang="hu-HU" sz="2000" dirty="0" smtClean="0">
                <a:solidFill>
                  <a:srgbClr val="000099"/>
                </a:solidFill>
              </a:rPr>
              <a:t> képzési benchmarkok:</a:t>
            </a:r>
            <a:endParaRPr lang="hu-HU" sz="2000" dirty="0">
              <a:solidFill>
                <a:srgbClr val="000099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5465679" y="5325862"/>
            <a:ext cx="223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rgbClr val="000099"/>
              </a:buClr>
              <a:buSzPct val="100000"/>
            </a:pPr>
            <a:r>
              <a:rPr lang="hu-HU" sz="2000" dirty="0" smtClean="0">
                <a:solidFill>
                  <a:srgbClr val="000099"/>
                </a:solidFill>
              </a:rPr>
              <a:t>Kis projektek</a:t>
            </a:r>
            <a:endParaRPr lang="hu-HU" sz="2000" dirty="0">
              <a:solidFill>
                <a:srgbClr val="000099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195034" y="5325862"/>
            <a:ext cx="1895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buClr>
                <a:srgbClr val="000099"/>
              </a:buClr>
              <a:buSzPct val="100000"/>
            </a:pPr>
            <a:r>
              <a:rPr lang="hu-HU" sz="2000" dirty="0" smtClean="0">
                <a:solidFill>
                  <a:srgbClr val="000099"/>
                </a:solidFill>
              </a:rPr>
              <a:t>Nagy projektek</a:t>
            </a:r>
            <a:endParaRPr lang="hu-HU" sz="2000" dirty="0">
              <a:solidFill>
                <a:srgbClr val="000099"/>
              </a:solidFill>
            </a:endParaRPr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2339975"/>
            <a:ext cx="3708400" cy="2791269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00" y="2362200"/>
            <a:ext cx="4430470" cy="276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40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8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584200"/>
            <a:ext cx="7924800" cy="533400"/>
          </a:xfrm>
        </p:spPr>
        <p:txBody>
          <a:bodyPr/>
          <a:lstStyle/>
          <a:p>
            <a:pPr>
              <a:defRPr/>
            </a:pPr>
            <a:r>
              <a:rPr lang="hu-HU" dirty="0" smtClean="0">
                <a:latin typeface="+mn-lt"/>
              </a:rPr>
              <a:t>Az EU pénzek (becsült) hasznosulási aránya Dánia és Magyarország között </a:t>
            </a:r>
            <a:endParaRPr lang="en-US" b="1" dirty="0" smtClean="0">
              <a:latin typeface="+mn-lt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304800" y="1854200"/>
            <a:ext cx="1980029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buClr>
                <a:srgbClr val="000099"/>
              </a:buClr>
              <a:buSzPct val="100000"/>
            </a:pPr>
            <a:r>
              <a:rPr lang="hu-HU" sz="2000" b="1" dirty="0" smtClean="0"/>
              <a:t>Dánia: </a:t>
            </a:r>
          </a:p>
          <a:p>
            <a:pPr marL="342900" indent="-342900">
              <a:spcAft>
                <a:spcPts val="1200"/>
              </a:spcAft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dirty="0" smtClean="0"/>
              <a:t>PM szakma </a:t>
            </a:r>
          </a:p>
          <a:p>
            <a:pPr marL="342900" indent="-342900">
              <a:spcAft>
                <a:spcPts val="1200"/>
              </a:spcAft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dirty="0" smtClean="0"/>
              <a:t>van képzés </a:t>
            </a:r>
          </a:p>
          <a:p>
            <a:pPr marL="342900" indent="-342900">
              <a:spcAft>
                <a:spcPts val="1200"/>
              </a:spcAft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dirty="0"/>
              <a:t>v</a:t>
            </a:r>
            <a:r>
              <a:rPr lang="hu-HU" dirty="0" smtClean="0"/>
              <a:t>an minősítés</a:t>
            </a:r>
          </a:p>
          <a:p>
            <a:pPr marL="342900" indent="-342900">
              <a:spcAft>
                <a:spcPts val="1200"/>
              </a:spcAft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dirty="0"/>
              <a:t>v</a:t>
            </a:r>
            <a:r>
              <a:rPr lang="hu-HU" dirty="0" smtClean="0"/>
              <a:t>an tudás-</a:t>
            </a:r>
            <a:br>
              <a:rPr lang="hu-HU" dirty="0" smtClean="0"/>
            </a:br>
            <a:r>
              <a:rPr lang="hu-HU" dirty="0" smtClean="0"/>
              <a:t>menedzsment</a:t>
            </a:r>
          </a:p>
          <a:p>
            <a:pPr marL="342900" indent="-342900">
              <a:spcAft>
                <a:spcPts val="1200"/>
              </a:spcAft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dirty="0" smtClean="0"/>
              <a:t>alacsony </a:t>
            </a:r>
            <a:br>
              <a:rPr lang="hu-HU" dirty="0" smtClean="0"/>
            </a:br>
            <a:r>
              <a:rPr lang="hu-HU" dirty="0" smtClean="0"/>
              <a:t>a korrupció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6197600" y="1830437"/>
            <a:ext cx="2492990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buClr>
                <a:srgbClr val="000099"/>
              </a:buClr>
              <a:buSzPct val="100000"/>
            </a:pPr>
            <a:r>
              <a:rPr lang="hu-HU" sz="2000" b="1" dirty="0" smtClean="0"/>
              <a:t>Magyarország: </a:t>
            </a:r>
          </a:p>
          <a:p>
            <a:pPr marL="342900" indent="-342900">
              <a:spcAft>
                <a:spcPts val="1200"/>
              </a:spcAft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dirty="0" smtClean="0"/>
              <a:t>nem szakma</a:t>
            </a:r>
          </a:p>
          <a:p>
            <a:pPr marL="342900" indent="-342900">
              <a:spcAft>
                <a:spcPts val="1200"/>
              </a:spcAft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dirty="0" smtClean="0"/>
              <a:t>elégtelen képzés</a:t>
            </a:r>
          </a:p>
          <a:p>
            <a:pPr marL="342900" indent="-342900">
              <a:spcAft>
                <a:spcPts val="1200"/>
              </a:spcAft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dirty="0"/>
              <a:t>g</a:t>
            </a:r>
            <a:r>
              <a:rPr lang="hu-HU" dirty="0" smtClean="0"/>
              <a:t>yenge minősítés</a:t>
            </a:r>
          </a:p>
          <a:p>
            <a:pPr marL="342900" indent="-342900">
              <a:spcAft>
                <a:spcPts val="1200"/>
              </a:spcAft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dirty="0" err="1"/>
              <a:t>a</a:t>
            </a:r>
            <a:r>
              <a:rPr lang="hu-HU" dirty="0" err="1" smtClean="0"/>
              <a:t>d-hoc</a:t>
            </a:r>
            <a:r>
              <a:rPr lang="hu-HU" dirty="0" smtClean="0"/>
              <a:t> (PM)</a:t>
            </a:r>
            <a:endParaRPr lang="hu-HU" dirty="0"/>
          </a:p>
          <a:p>
            <a:pPr marL="342900" indent="-342900">
              <a:spcAft>
                <a:spcPts val="1200"/>
              </a:spcAft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dirty="0"/>
              <a:t>n</a:t>
            </a:r>
            <a:r>
              <a:rPr lang="hu-HU" dirty="0" smtClean="0"/>
              <a:t>incs tudás-</a:t>
            </a:r>
            <a:br>
              <a:rPr lang="hu-HU" dirty="0" smtClean="0"/>
            </a:br>
            <a:r>
              <a:rPr lang="hu-HU" dirty="0" smtClean="0"/>
              <a:t>menedzsment </a:t>
            </a:r>
          </a:p>
          <a:p>
            <a:pPr marL="342900" indent="-342900">
              <a:spcAft>
                <a:spcPts val="1200"/>
              </a:spcAft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dirty="0"/>
              <a:t>m</a:t>
            </a:r>
            <a:r>
              <a:rPr lang="hu-HU" dirty="0" smtClean="0"/>
              <a:t>agas a korrupció</a:t>
            </a:r>
          </a:p>
          <a:p>
            <a:pPr marL="342900" indent="-342900">
              <a:spcAft>
                <a:spcPts val="1200"/>
              </a:spcAft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dirty="0" smtClean="0"/>
              <a:t>fehérgalléros</a:t>
            </a:r>
            <a:br>
              <a:rPr lang="hu-HU" dirty="0" smtClean="0"/>
            </a:br>
            <a:r>
              <a:rPr lang="hu-HU" dirty="0" smtClean="0"/>
              <a:t>bűnözés része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5" t="6141" r="6672" b="3486"/>
          <a:stretch/>
        </p:blipFill>
        <p:spPr>
          <a:xfrm>
            <a:off x="2284828" y="1660633"/>
            <a:ext cx="3709571" cy="3719706"/>
          </a:xfrm>
          <a:prstGeom prst="rect">
            <a:avLst/>
          </a:prstGeom>
        </p:spPr>
      </p:pic>
      <p:sp>
        <p:nvSpPr>
          <p:cNvPr id="10" name="Szövegdoboz 9"/>
          <p:cNvSpPr txBox="1"/>
          <p:nvPr/>
        </p:nvSpPr>
        <p:spPr>
          <a:xfrm>
            <a:off x="1574800" y="55626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hu-HU" sz="2400" dirty="0" smtClean="0">
                <a:solidFill>
                  <a:srgbClr val="FF0000"/>
                </a:solidFill>
              </a:rPr>
              <a:t>Miért nem tanulunk Dániától?</a:t>
            </a:r>
          </a:p>
        </p:txBody>
      </p:sp>
    </p:spTree>
    <p:extLst>
      <p:ext uri="{BB962C8B-B14F-4D97-AF65-F5344CB8AC3E}">
        <p14:creationId xmlns:p14="http://schemas.microsoft.com/office/powerpoint/2010/main" val="368432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quarter" idx="4294967295"/>
          </p:nvPr>
        </p:nvSpPr>
        <p:spPr>
          <a:xfrm>
            <a:off x="4643438" y="6570663"/>
            <a:ext cx="2520950" cy="2873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altLang="hu-HU"/>
              <a:t>Szendrő Éva, tanszéki mérnök</a:t>
            </a:r>
            <a:endParaRPr lang="en-U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4294967295"/>
          </p:nvPr>
        </p:nvSpPr>
        <p:spPr>
          <a:xfrm>
            <a:off x="4643438" y="6308725"/>
            <a:ext cx="4032250" cy="2619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altLang="hu-HU"/>
              <a:t>Köznevelési rendszer a  felsőoktatás beszállítója</a:t>
            </a:r>
            <a:endParaRPr lang="en-US" altLang="hu-HU"/>
          </a:p>
        </p:txBody>
      </p:sp>
      <p:sp>
        <p:nvSpPr>
          <p:cNvPr id="23556" name="Dia számának helye 5"/>
          <p:cNvSpPr>
            <a:spLocks noGrp="1"/>
          </p:cNvSpPr>
          <p:nvPr>
            <p:ph type="sldNum" sz="quarter" idx="4294967295"/>
          </p:nvPr>
        </p:nvSpPr>
        <p:spPr>
          <a:xfrm>
            <a:off x="8532813" y="6597650"/>
            <a:ext cx="585787" cy="260350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lr>
                <a:srgbClr val="CC99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9900"/>
              </a:buClr>
              <a:buChar char="–"/>
              <a:defRPr sz="28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9900"/>
              </a:buClr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9900"/>
              </a:buClr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9900"/>
              </a:buClr>
              <a:buChar char="»"/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Char char="»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Char char="»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Char char="»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Char char="»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4C07E7E-AB7A-426B-84D8-81E8BF1479EA}" type="slidenum">
              <a:rPr lang="en-US" altLang="hu-HU" sz="1400" smtClean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hu-HU" sz="1400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161925"/>
            <a:ext cx="8636000" cy="850900"/>
          </a:xfrm>
        </p:spPr>
        <p:txBody>
          <a:bodyPr/>
          <a:lstStyle/>
          <a:p>
            <a:pPr algn="ctr" eaLnBrk="1" hangingPunct="1"/>
            <a:r>
              <a:rPr lang="hu-HU" altLang="hu-HU" dirty="0" smtClean="0"/>
              <a:t>Hogyan illeszkedik a projekt menedzsment fejlesztés a DUÁLIS képzési rendszerünkbe?</a:t>
            </a:r>
            <a:endParaRPr lang="en-US" altLang="hu-HU" dirty="0" smtClean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4780"/>
            <a:ext cx="8077200" cy="496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62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558800" y="838200"/>
            <a:ext cx="7924800" cy="533400"/>
          </a:xfrm>
        </p:spPr>
        <p:txBody>
          <a:bodyPr/>
          <a:lstStyle/>
          <a:p>
            <a:pPr>
              <a:defRPr/>
            </a:pPr>
            <a:r>
              <a:rPr lang="hu-HU" dirty="0" smtClean="0">
                <a:latin typeface="+mn-lt"/>
              </a:rPr>
              <a:t>A duális képzés csodafegyver-e?</a:t>
            </a:r>
            <a:endParaRPr lang="en-US" b="1" dirty="0" smtClean="0">
              <a:latin typeface="+mn-lt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254000" y="5562600"/>
            <a:ext cx="817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hu-HU" sz="2400" dirty="0" smtClean="0">
                <a:solidFill>
                  <a:srgbClr val="000099"/>
                </a:solidFill>
              </a:rPr>
              <a:t>A németeknek bejött!  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066" y="1955800"/>
            <a:ext cx="4809067" cy="3606800"/>
          </a:xfrm>
          <a:prstGeom prst="rect">
            <a:avLst/>
          </a:prstGeom>
        </p:spPr>
      </p:pic>
      <p:sp>
        <p:nvSpPr>
          <p:cNvPr id="11" name="Szövegdoboz 10"/>
          <p:cNvSpPr txBox="1"/>
          <p:nvPr/>
        </p:nvSpPr>
        <p:spPr>
          <a:xfrm>
            <a:off x="355600" y="1447800"/>
            <a:ext cx="817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hu-HU" sz="2400" dirty="0" smtClean="0">
                <a:solidFill>
                  <a:srgbClr val="000099"/>
                </a:solidFill>
              </a:rPr>
              <a:t>Ki hozza összhangba az elvárásokat és a realitásokat? </a:t>
            </a:r>
          </a:p>
        </p:txBody>
      </p:sp>
    </p:spTree>
    <p:extLst>
      <p:ext uri="{BB962C8B-B14F-4D97-AF65-F5344CB8AC3E}">
        <p14:creationId xmlns:p14="http://schemas.microsoft.com/office/powerpoint/2010/main" val="107776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6.0"/>
  <p:tag name="BASIS" val="EONVorlag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FBWrzXYdk.IUGkh8AXoY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pM_iW1Y2E.bWsVOBPho8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FBWrzXYdk.IUGkh8AXoY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FBWrzXYdk.IUGkh8AXoY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FBWrzXYdk.IUGkh8AXoY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FBWrzXYdk.IUGkh8AXoY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pM_iW1Y2E.bWsVOBPho8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FBWrzXYdk.IUGkh8AXoY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FBWrzXYdk.IUGkh8AXoY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arissa-Design">
  <a:themeElements>
    <a:clrScheme name="EON_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80026"/>
      </a:accent1>
      <a:accent2>
        <a:srgbClr val="F21C0A"/>
      </a:accent2>
      <a:accent3>
        <a:srgbClr val="F6756A"/>
      </a:accent3>
      <a:accent4>
        <a:srgbClr val="FFB4A0"/>
      </a:accent4>
      <a:accent5>
        <a:srgbClr val="CD5F0A"/>
      </a:accent5>
      <a:accent6>
        <a:srgbClr val="E47D00"/>
      </a:accent6>
      <a:hlink>
        <a:srgbClr val="F21C0A"/>
      </a:hlink>
      <a:folHlink>
        <a:srgbClr val="F6756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CBCBC"/>
        </a:solidFill>
        <a:ln>
          <a:solidFill>
            <a:srgbClr val="BCBCBC"/>
          </a:solidFill>
        </a:ln>
      </a:spPr>
      <a:bodyPr rtlCol="0" anchor="ctr"/>
      <a:lstStyle>
        <a:defPPr algn="ctr">
          <a:defRPr dirty="0" err="1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400"/>
          </a:lnSpc>
          <a:defRPr dirty="0" err="1" smtClean="0"/>
        </a:defPPr>
      </a:lstStyle>
    </a:txDef>
  </a:objectDefaults>
  <a:extraClrSchemeLst>
    <a:extraClrScheme>
      <a:clrScheme name="EON_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80026"/>
        </a:accent1>
        <a:accent2>
          <a:srgbClr val="F21C0A"/>
        </a:accent2>
        <a:accent3>
          <a:srgbClr val="F6756A"/>
        </a:accent3>
        <a:accent4>
          <a:srgbClr val="FFB4A0"/>
        </a:accent4>
        <a:accent5>
          <a:srgbClr val="CD5F0A"/>
        </a:accent5>
        <a:accent6>
          <a:srgbClr val="E47D00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D5F0A"/>
        </a:accent1>
        <a:accent2>
          <a:srgbClr val="E47D00"/>
        </a:accent2>
        <a:accent3>
          <a:srgbClr val="EDAA58"/>
        </a:accent3>
        <a:accent4>
          <a:srgbClr val="F5CFA3"/>
        </a:accent4>
        <a:accent5>
          <a:srgbClr val="8C0855"/>
        </a:accent5>
        <a:accent6>
          <a:srgbClr val="B01B65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8C0855"/>
        </a:accent1>
        <a:accent2>
          <a:srgbClr val="B01B65"/>
        </a:accent2>
        <a:accent3>
          <a:srgbClr val="CB6999"/>
        </a:accent3>
        <a:accent4>
          <a:srgbClr val="E1ADC8"/>
        </a:accent4>
        <a:accent5>
          <a:srgbClr val="673376"/>
        </a:accent5>
        <a:accent6>
          <a:srgbClr val="7C5A9F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73376"/>
        </a:accent1>
        <a:accent2>
          <a:srgbClr val="7C5A9F"/>
        </a:accent2>
        <a:accent3>
          <a:srgbClr val="A58EBE"/>
        </a:accent3>
        <a:accent4>
          <a:srgbClr val="D0C3DC"/>
        </a:accent4>
        <a:accent5>
          <a:srgbClr val="225087"/>
        </a:accent5>
        <a:accent6>
          <a:srgbClr val="2872A3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225087"/>
        </a:accent1>
        <a:accent2>
          <a:srgbClr val="2872A3"/>
        </a:accent2>
        <a:accent3>
          <a:srgbClr val="7DAAC6"/>
        </a:accent3>
        <a:accent4>
          <a:srgbClr val="B4CBDC"/>
        </a:accent4>
        <a:accent5>
          <a:srgbClr val="1E7A67"/>
        </a:accent5>
        <a:accent6>
          <a:srgbClr val="3AA48D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1E7A67"/>
        </a:accent1>
        <a:accent2>
          <a:srgbClr val="3AA48D"/>
        </a:accent2>
        <a:accent3>
          <a:srgbClr val="7DC3B4"/>
        </a:accent3>
        <a:accent4>
          <a:srgbClr val="89DCD5"/>
        </a:accent4>
        <a:accent5>
          <a:srgbClr val="748120"/>
        </a:accent5>
        <a:accent6>
          <a:srgbClr val="A3A545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48120"/>
        </a:accent1>
        <a:accent2>
          <a:srgbClr val="A3A545"/>
        </a:accent2>
        <a:accent3>
          <a:srgbClr val="C3C385"/>
        </a:accent3>
        <a:accent4>
          <a:srgbClr val="DEDCBB"/>
        </a:accent4>
        <a:accent5>
          <a:srgbClr val="767676"/>
        </a:accent5>
        <a:accent6>
          <a:srgbClr val="9B9B9B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80026"/>
        </a:accent1>
        <a:accent2>
          <a:srgbClr val="F21C0A"/>
        </a:accent2>
        <a:accent3>
          <a:srgbClr val="767676"/>
        </a:accent3>
        <a:accent4>
          <a:srgbClr val="9B9B9B"/>
        </a:accent4>
        <a:accent5>
          <a:srgbClr val="BCBCBC"/>
        </a:accent5>
        <a:accent6>
          <a:srgbClr val="D7D7D7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697</Words>
  <Application>Microsoft Office PowerPoint</Application>
  <PresentationFormat>Diavetítés a képernyőre (4:3 oldalarány)</PresentationFormat>
  <Paragraphs>130</Paragraphs>
  <Slides>17</Slides>
  <Notes>8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9" baseType="lpstr">
      <vt:lpstr>Larissa-Design</vt:lpstr>
      <vt:lpstr>think-cell Slide</vt:lpstr>
      <vt:lpstr>„ÉRINTI-E, ÉS HA IGEN, MIKÉPP A DUÁLIS KÉPZÉSI RENDSZER A CÉGEK ÉS A FELSŐOKTATÁSI INTÉZMÉNYEK TM RENDSZEREIT?”</vt:lpstr>
      <vt:lpstr>Témakörök</vt:lpstr>
      <vt:lpstr>Helyzetértékelés</vt:lpstr>
      <vt:lpstr>A projekt menedzsment képzés és minősítés</vt:lpstr>
      <vt:lpstr>A projekt menedzsment minősítési helyzetkép</vt:lpstr>
      <vt:lpstr>A projekt menedzsment képzés és minősítés Magyarországon, mint Hungarikum</vt:lpstr>
      <vt:lpstr>Az EU pénzek (becsült) hasznosulási aránya Dánia és Magyarország között </vt:lpstr>
      <vt:lpstr>Hogyan illeszkedik a projekt menedzsment fejlesztés a DUÁLIS képzési rendszerünkbe?</vt:lpstr>
      <vt:lpstr>A duális képzés csodafegyver-e?</vt:lpstr>
      <vt:lpstr>Az EU miért nem fektet nagyobb hangsúlyt a projekt menedzsment értékteremtő szakmává fejlesztésére, a H2020 ciklusban sem?</vt:lpstr>
      <vt:lpstr>Miért nem szakma a projekt menedzsment Magyarországon?</vt:lpstr>
      <vt:lpstr> Több projekt = nagyobb pm tudás?</vt:lpstr>
      <vt:lpstr>A projekt menedzsment kompetencia  rétegződése  </vt:lpstr>
      <vt:lpstr>Tudás-menedzsment „Pater Noster” projekt környezetben</vt:lpstr>
      <vt:lpstr> A Projekteknél a „Tudás komponens” a leszállítandó termékek és a WBS része-e? </vt:lpstr>
      <vt:lpstr>A tudás-lebontási struktúra (KBS) gyakorlati alkalmazásának folyamata  </vt:lpstr>
      <vt:lpstr>Kérdések</vt:lpstr>
    </vt:vector>
  </TitlesOfParts>
  <Company>E.ON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E.ON PowerPoint</dc:title>
  <dc:creator>Walz, Sebastian</dc:creator>
  <cp:lastModifiedBy>Z2378</cp:lastModifiedBy>
  <cp:revision>308</cp:revision>
  <dcterms:created xsi:type="dcterms:W3CDTF">2012-01-27T11:53:41Z</dcterms:created>
  <dcterms:modified xsi:type="dcterms:W3CDTF">2015-04-29T09:59:05Z</dcterms:modified>
</cp:coreProperties>
</file>