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howGuides="1">
      <p:cViewPr varScale="1">
        <p:scale>
          <a:sx n="70" d="100"/>
          <a:sy n="70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7CFF0E-B691-437E-A115-8C9E7945E35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hu-HU" sz="1400" dirty="0" smtClean="0">
              <a:solidFill>
                <a:schemeClr val="tx1"/>
              </a:solidFill>
              <a:latin typeface="TitilliumText22L Lt" pitchFamily="50" charset="-18"/>
            </a:rPr>
            <a:t>A duális képzés illesztése a vállalat tudásmenedzsment rendszerébe – Gyulay Tibor</a:t>
          </a:r>
          <a:endParaRPr lang="hu-HU" sz="1400" b="1" dirty="0">
            <a:solidFill>
              <a:schemeClr val="tx1"/>
            </a:solidFill>
            <a:latin typeface="TitilliumText22L Lt" pitchFamily="50" charset="-18"/>
          </a:endParaRPr>
        </a:p>
      </dgm:t>
    </dgm:pt>
    <dgm:pt modelId="{C120A2EC-0EC6-4B2A-B7EB-1EFC74FC6F5A}" type="parTrans" cxnId="{E995225F-3C56-4509-9F4D-7F61650FDB26}">
      <dgm:prSet/>
      <dgm:spPr/>
      <dgm:t>
        <a:bodyPr/>
        <a:lstStyle/>
        <a:p>
          <a:endParaRPr lang="hu-HU"/>
        </a:p>
      </dgm:t>
    </dgm:pt>
    <dgm:pt modelId="{D677AC3D-4851-420C-8ABA-C844769655D8}" type="sibTrans" cxnId="{E995225F-3C56-4509-9F4D-7F61650FDB26}">
      <dgm:prSet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4FCEC6-059B-41C8-845F-02B082150B91}" type="pres">
      <dgm:prSet presAssocID="{D77CFF0E-B691-437E-A115-8C9E7945E357}" presName="parentText" presStyleLbl="node1" presStyleIdx="0" presStyleCnt="1" custScaleY="108307" custLinFactY="380960" custLinFactNeighborX="-10309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9CF7068-B84F-4633-89DD-E54A9B5A7404}" type="presOf" srcId="{81BB61AE-B070-4931-87A0-11C678D03EF1}" destId="{CF459F56-0745-433E-B593-63A8EFDEC8BF}" srcOrd="0" destOrd="0" presId="urn:microsoft.com/office/officeart/2005/8/layout/vList2"/>
    <dgm:cxn modelId="{D8044FBE-E9E2-43A8-998D-CAE14CA8EC84}" type="presOf" srcId="{D77CFF0E-B691-437E-A115-8C9E7945E357}" destId="{E24FCEC6-059B-41C8-845F-02B082150B91}" srcOrd="0" destOrd="0" presId="urn:microsoft.com/office/officeart/2005/8/layout/vList2"/>
    <dgm:cxn modelId="{E995225F-3C56-4509-9F4D-7F61650FDB26}" srcId="{81BB61AE-B070-4931-87A0-11C678D03EF1}" destId="{D77CFF0E-B691-437E-A115-8C9E7945E357}" srcOrd="0" destOrd="0" parTransId="{C120A2EC-0EC6-4B2A-B7EB-1EFC74FC6F5A}" sibTransId="{D677AC3D-4851-420C-8ABA-C844769655D8}"/>
    <dgm:cxn modelId="{CC8FE26E-B46D-4A84-90A8-417891FC639D}" type="presParOf" srcId="{CF459F56-0745-433E-B593-63A8EFDEC8BF}" destId="{E24FCEC6-059B-41C8-845F-02B082150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7CFF0E-B691-437E-A115-8C9E7945E35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hu-HU" sz="1400" b="1" dirty="0" smtClean="0">
              <a:solidFill>
                <a:schemeClr val="tx1"/>
              </a:solidFill>
              <a:latin typeface="TitilliumText22L Lt" pitchFamily="50" charset="-18"/>
            </a:rPr>
            <a:t>MTA TM Konferencia 2015. április 29.</a:t>
          </a:r>
          <a:endParaRPr lang="hu-HU" sz="1400" b="1" dirty="0">
            <a:solidFill>
              <a:schemeClr val="tx1"/>
            </a:solidFill>
            <a:latin typeface="TitilliumText22L Lt" pitchFamily="50" charset="-18"/>
          </a:endParaRPr>
        </a:p>
      </dgm:t>
    </dgm:pt>
    <dgm:pt modelId="{C120A2EC-0EC6-4B2A-B7EB-1EFC74FC6F5A}" type="parTrans" cxnId="{E995225F-3C56-4509-9F4D-7F61650FDB26}">
      <dgm:prSet/>
      <dgm:spPr/>
      <dgm:t>
        <a:bodyPr/>
        <a:lstStyle/>
        <a:p>
          <a:endParaRPr lang="hu-HU"/>
        </a:p>
      </dgm:t>
    </dgm:pt>
    <dgm:pt modelId="{D677AC3D-4851-420C-8ABA-C844769655D8}" type="sibTrans" cxnId="{E995225F-3C56-4509-9F4D-7F61650FDB26}">
      <dgm:prSet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4FCEC6-059B-41C8-845F-02B082150B91}" type="pres">
      <dgm:prSet presAssocID="{D77CFF0E-B691-437E-A115-8C9E7945E357}" presName="parentText" presStyleLbl="node1" presStyleIdx="0" presStyleCnt="1" custScaleY="108307" custLinFactY="380960" custLinFactNeighborX="-10309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CF32FEA-0C21-41AF-98E9-0C5E9E1C83F7}" type="presOf" srcId="{D77CFF0E-B691-437E-A115-8C9E7945E357}" destId="{E24FCEC6-059B-41C8-845F-02B082150B91}" srcOrd="0" destOrd="0" presId="urn:microsoft.com/office/officeart/2005/8/layout/vList2"/>
    <dgm:cxn modelId="{035B1246-DABB-4252-931F-D79681C2D0E2}" type="presOf" srcId="{81BB61AE-B070-4931-87A0-11C678D03EF1}" destId="{CF459F56-0745-433E-B593-63A8EFDEC8BF}" srcOrd="0" destOrd="0" presId="urn:microsoft.com/office/officeart/2005/8/layout/vList2"/>
    <dgm:cxn modelId="{E995225F-3C56-4509-9F4D-7F61650FDB26}" srcId="{81BB61AE-B070-4931-87A0-11C678D03EF1}" destId="{D77CFF0E-B691-437E-A115-8C9E7945E357}" srcOrd="0" destOrd="0" parTransId="{C120A2EC-0EC6-4B2A-B7EB-1EFC74FC6F5A}" sibTransId="{D677AC3D-4851-420C-8ABA-C844769655D8}"/>
    <dgm:cxn modelId="{E54BD538-5D30-417A-8282-24F176E2E2AC}" type="presParOf" srcId="{CF459F56-0745-433E-B593-63A8EFDEC8BF}" destId="{E24FCEC6-059B-41C8-845F-02B082150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80F95630-9B41-45C9-A5E4-5EBACEDEF2A9}" type="presOf" srcId="{81BB61AE-B070-4931-87A0-11C678D03EF1}" destId="{CF459F56-0745-433E-B593-63A8EFDEC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CEC6-059B-41C8-845F-02B082150B91}">
      <dsp:nvSpPr>
        <dsp:cNvPr id="0" name=""/>
        <dsp:cNvSpPr/>
      </dsp:nvSpPr>
      <dsp:spPr>
        <a:xfrm>
          <a:off x="0" y="75517"/>
          <a:ext cx="8053608" cy="20888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chemeClr val="tx1"/>
              </a:solidFill>
              <a:latin typeface="TitilliumText22L Lt" pitchFamily="50" charset="-18"/>
            </a:rPr>
            <a:t>A duális képzés illesztése a vállalat tudásmenedzsment rendszerébe – Gyulay Tibor</a:t>
          </a:r>
          <a:endParaRPr lang="hu-HU" sz="1400" b="1" kern="1200" dirty="0">
            <a:solidFill>
              <a:schemeClr val="tx1"/>
            </a:solidFill>
            <a:latin typeface="TitilliumText22L Lt" pitchFamily="50" charset="-18"/>
          </a:endParaRPr>
        </a:p>
      </dsp:txBody>
      <dsp:txXfrm>
        <a:off x="10197" y="85714"/>
        <a:ext cx="8033214" cy="188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CEC6-059B-41C8-845F-02B082150B91}">
      <dsp:nvSpPr>
        <dsp:cNvPr id="0" name=""/>
        <dsp:cNvSpPr/>
      </dsp:nvSpPr>
      <dsp:spPr>
        <a:xfrm>
          <a:off x="0" y="75517"/>
          <a:ext cx="4643470" cy="20888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TitilliumText22L Lt" pitchFamily="50" charset="-18"/>
            </a:rPr>
            <a:t>MTA TM Konferencia 2015. április 29.</a:t>
          </a:r>
          <a:endParaRPr lang="hu-HU" sz="1400" b="1" kern="1200" dirty="0">
            <a:solidFill>
              <a:schemeClr val="tx1"/>
            </a:solidFill>
            <a:latin typeface="TitilliumText22L Lt" pitchFamily="50" charset="-18"/>
          </a:endParaRPr>
        </a:p>
      </dsp:txBody>
      <dsp:txXfrm>
        <a:off x="10197" y="85714"/>
        <a:ext cx="4623076" cy="188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857488" y="1384272"/>
            <a:ext cx="3429024" cy="1588"/>
          </a:xfrm>
          <a:prstGeom prst="line">
            <a:avLst/>
          </a:prstGeom>
          <a:ln w="127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62227"/>
            <a:ext cx="7886700" cy="3176631"/>
          </a:xfrm>
        </p:spPr>
        <p:txBody>
          <a:bodyPr/>
          <a:lstStyle>
            <a:lvl1pPr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 sz="2000"/>
            </a:lvl1pPr>
          </a:lstStyle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78038"/>
            <a:ext cx="7886700" cy="292085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hu-HU" dirty="0" smtClean="0"/>
              <a:t>Előadás cím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659525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82544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 userDrawn="1"/>
        </p:nvSpPr>
        <p:spPr>
          <a:xfrm>
            <a:off x="4659525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482544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Kép helye 2"/>
          <p:cNvSpPr>
            <a:spLocks noGrp="1"/>
          </p:cNvSpPr>
          <p:nvPr>
            <p:ph type="pic" idx="12"/>
          </p:nvPr>
        </p:nvSpPr>
        <p:spPr>
          <a:xfrm>
            <a:off x="665503" y="1629628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4831578" y="1629628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idx="14"/>
          </p:nvPr>
        </p:nvSpPr>
        <p:spPr>
          <a:xfrm>
            <a:off x="665503" y="402291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0" name="Kép helye 2"/>
          <p:cNvSpPr>
            <a:spLocks noGrp="1"/>
          </p:cNvSpPr>
          <p:nvPr>
            <p:ph type="pic" idx="15"/>
          </p:nvPr>
        </p:nvSpPr>
        <p:spPr>
          <a:xfrm>
            <a:off x="4831578" y="402291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5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659525" y="109216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659525" y="350202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3551"/>
            <a:ext cx="3008313" cy="365131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311246"/>
            <a:ext cx="3008313" cy="2701962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 marL="457200" indent="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D655D-1D39-413C-B9E0-BAD905F45F73}" type="datetimeFigureOut">
              <a:rPr lang="hu-HU" smtClean="0"/>
              <a:pPr/>
              <a:t>2015.04.28.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822F8-49C1-4602-836C-E16108089BA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3"/>
          </p:nvPr>
        </p:nvSpPr>
        <p:spPr>
          <a:xfrm>
            <a:off x="457200" y="4232286"/>
            <a:ext cx="3008313" cy="146052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artalom helye 3"/>
          <p:cNvSpPr>
            <a:spLocks noGrp="1"/>
          </p:cNvSpPr>
          <p:nvPr>
            <p:ph sz="half" idx="14"/>
          </p:nvPr>
        </p:nvSpPr>
        <p:spPr>
          <a:xfrm>
            <a:off x="4864104" y="123822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artalom helye 3"/>
          <p:cNvSpPr>
            <a:spLocks noGrp="1"/>
          </p:cNvSpPr>
          <p:nvPr>
            <p:ph sz="half" idx="15"/>
          </p:nvPr>
        </p:nvSpPr>
        <p:spPr>
          <a:xfrm>
            <a:off x="4864104" y="365778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6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34180" y="1092168"/>
            <a:ext cx="7875639" cy="26983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6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62227"/>
            <a:ext cx="7886700" cy="3176631"/>
          </a:xfrm>
        </p:spPr>
        <p:txBody>
          <a:bodyPr/>
          <a:lstStyle>
            <a:lvl1pPr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 sz="2000"/>
            </a:lvl1pPr>
          </a:lstStyle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 smtClean="0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 smtClean="0">
              <a:solidFill>
                <a:schemeClr val="tx1"/>
              </a:solidFill>
              <a:latin typeface="TitilliumText22L Lt" pitchFamily="50" charset="-18"/>
            </a:endParaRPr>
          </a:p>
        </p:txBody>
      </p:sp>
      <p:sp>
        <p:nvSpPr>
          <p:cNvPr id="7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78038"/>
            <a:ext cx="7886700" cy="292085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hu-HU" dirty="0" smtClean="0"/>
              <a:t>Előadás cím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2857488" y="1384272"/>
            <a:ext cx="3429024" cy="1588"/>
          </a:xfrm>
          <a:prstGeom prst="line">
            <a:avLst/>
          </a:prstGeom>
          <a:ln w="127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8515404" y="357166"/>
          <a:ext cx="500066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6394564" y="2452110"/>
            <a:ext cx="2195234" cy="240171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82544" y="1639863"/>
            <a:ext cx="5673632" cy="438142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9362" y="1763642"/>
            <a:ext cx="5514806" cy="4185638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44208" y="2564904"/>
            <a:ext cx="2065611" cy="216024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37859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457200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4659525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482544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4659525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482544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65109" y="1600201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56109" y="1600201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half" idx="10"/>
          </p:nvPr>
        </p:nvSpPr>
        <p:spPr>
          <a:xfrm>
            <a:off x="665109" y="4022937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3"/>
          <p:cNvSpPr>
            <a:spLocks noGrp="1"/>
          </p:cNvSpPr>
          <p:nvPr>
            <p:ph sz="half" idx="11"/>
          </p:nvPr>
        </p:nvSpPr>
        <p:spPr>
          <a:xfrm>
            <a:off x="4856109" y="4022937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2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1870038" y="727038"/>
            <a:ext cx="5403924" cy="412596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999059"/>
            <a:ext cx="5486400" cy="258740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7215" y="835397"/>
            <a:ext cx="5189570" cy="38921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473728"/>
            <a:ext cx="5486400" cy="625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D655D-1D39-413C-B9E0-BAD905F45F73}" type="datetimeFigureOut">
              <a:rPr lang="hu-HU" smtClean="0"/>
              <a:pPr/>
              <a:t>2015.04.28.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822F8-49C1-4602-836C-E16108089BA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11"/>
          <p:cNvSpPr>
            <a:spLocks noGrp="1"/>
          </p:cNvSpPr>
          <p:nvPr>
            <p:ph type="body" sz="quarter" idx="13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495846" y="2187558"/>
            <a:ext cx="3979917" cy="2628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4681539" y="2187558"/>
            <a:ext cx="3979917" cy="2628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Kép helye 2"/>
          <p:cNvSpPr>
            <a:spLocks noGrp="1"/>
          </p:cNvSpPr>
          <p:nvPr>
            <p:ph type="pic" idx="12"/>
          </p:nvPr>
        </p:nvSpPr>
        <p:spPr>
          <a:xfrm>
            <a:off x="625003" y="2333609"/>
            <a:ext cx="3710044" cy="2340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4791078" y="2333609"/>
            <a:ext cx="3710044" cy="2340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37859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Mintacím szerkesztése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ím 1"/>
          <p:cNvSpPr txBox="1">
            <a:spLocks/>
          </p:cNvSpPr>
          <p:nvPr userDrawn="1"/>
        </p:nvSpPr>
        <p:spPr>
          <a:xfrm>
            <a:off x="457200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Mintacím szerkesztése</a:t>
            </a:r>
            <a:endParaRPr kumimoji="0" lang="hu-HU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 smtClean="0"/>
              <a:t>X</a:t>
            </a:r>
            <a:endParaRPr lang="hu-H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3.xml"/><Relationship Id="rId21" Type="http://schemas.openxmlformats.org/officeDocument/2006/relationships/diagramData" Target="../diagrams/data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Layout" Target="../diagrams/layout1.xml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diagramColors" Target="../diagrams/colors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23" Type="http://schemas.openxmlformats.org/officeDocument/2006/relationships/diagramQuickStyle" Target="../diagrams/quickStyle2.xml"/><Relationship Id="rId10" Type="http://schemas.openxmlformats.org/officeDocument/2006/relationships/slideLayout" Target="../slideLayouts/slideLayout10.xml"/><Relationship Id="rId19" Type="http://schemas.openxmlformats.org/officeDocument/2006/relationships/diagramColors" Target="../diagrams/colors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diagramLayout" Target="../diagrams/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34180" y="1092168"/>
            <a:ext cx="7875639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516175"/>
            <a:ext cx="8229600" cy="157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7098846"/>
              </p:ext>
            </p:extLst>
          </p:nvPr>
        </p:nvGraphicFramePr>
        <p:xfrm>
          <a:off x="190800" y="214290"/>
          <a:ext cx="8053608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65479813"/>
              </p:ext>
            </p:extLst>
          </p:nvPr>
        </p:nvGraphicFramePr>
        <p:xfrm>
          <a:off x="190441" y="6313527"/>
          <a:ext cx="4643470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49" r:id="rId3"/>
    <p:sldLayoutId id="2147483677" r:id="rId4"/>
    <p:sldLayoutId id="2147483650" r:id="rId5"/>
    <p:sldLayoutId id="2147483652" r:id="rId6"/>
    <p:sldLayoutId id="2147483673" r:id="rId7"/>
    <p:sldLayoutId id="2147483657" r:id="rId8"/>
    <p:sldLayoutId id="2147483674" r:id="rId9"/>
    <p:sldLayoutId id="2147483675" r:id="rId10"/>
    <p:sldLayoutId id="2147483656" r:id="rId11"/>
    <p:sldLayoutId id="2147483658" r:id="rId12"/>
    <p:sldLayoutId id="214748365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3358935"/>
            <a:ext cx="3600400" cy="2401016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 flipV="1">
            <a:off x="628651" y="5838858"/>
            <a:ext cx="4231382" cy="69886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>
          <a:xfrm>
            <a:off x="628650" y="1556792"/>
            <a:ext cx="7886700" cy="2304256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A duális képzés illesztése a vállalat tudásmenedzsment </a:t>
            </a:r>
            <a:r>
              <a:rPr lang="hu-HU" sz="2400" dirty="0" smtClean="0"/>
              <a:t>rendszerébe</a:t>
            </a:r>
          </a:p>
          <a:p>
            <a:pPr algn="ctr"/>
            <a:r>
              <a:rPr lang="hu-HU" sz="1900" b="0" dirty="0" smtClean="0"/>
              <a:t>Gyulay Tibor</a:t>
            </a:r>
          </a:p>
          <a:p>
            <a:pPr algn="ctr"/>
            <a:r>
              <a:rPr lang="hu-HU" sz="1900" b="0" dirty="0" smtClean="0"/>
              <a:t>Tudásmenedzsment szakértő </a:t>
            </a:r>
            <a:endParaRPr lang="hu-HU" sz="1900" b="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8995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A vállalati tudásmenedzsment rendszer és a duális képzés kettős kötődése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hu-HU" sz="2400" dirty="0" smtClean="0"/>
              <a:t>A TMR kiszolgálja a duális képzést</a:t>
            </a:r>
          </a:p>
          <a:p>
            <a:pPr lvl="1"/>
            <a:r>
              <a:rPr lang="hu-HU" dirty="0" smtClean="0"/>
              <a:t>A duális képzés = speciális tudásfolyamat.</a:t>
            </a:r>
          </a:p>
          <a:p>
            <a:r>
              <a:rPr lang="hu-HU" sz="2400" dirty="0" smtClean="0"/>
              <a:t>2. A TMR lehet a duális képzés egyik legfőbb haszonélvezője</a:t>
            </a:r>
          </a:p>
          <a:p>
            <a:pPr lvl="1"/>
            <a:r>
              <a:rPr lang="hu-HU" sz="2200" dirty="0"/>
              <a:t>Tudásmentés</a:t>
            </a:r>
          </a:p>
          <a:p>
            <a:pPr lvl="1"/>
            <a:r>
              <a:rPr lang="hu-HU" sz="2200" dirty="0"/>
              <a:t>Tudásbázis építés (karbantartás)</a:t>
            </a:r>
          </a:p>
          <a:p>
            <a:pPr lvl="1"/>
            <a:r>
              <a:rPr lang="hu-HU" sz="2200" dirty="0"/>
              <a:t>Új tudás behozatala</a:t>
            </a:r>
          </a:p>
          <a:p>
            <a:pPr lvl="1"/>
            <a:r>
              <a:rPr lang="hu-HU" sz="2200" dirty="0"/>
              <a:t>Kommunikációs technológia fejlesztése</a:t>
            </a:r>
          </a:p>
          <a:p>
            <a:pPr lvl="1"/>
            <a:r>
              <a:rPr lang="hu-HU" sz="2200" dirty="0"/>
              <a:t>Tanulási kultúra</a:t>
            </a:r>
          </a:p>
          <a:p>
            <a:endParaRPr lang="hu-HU" sz="24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3022550"/>
            <a:ext cx="2066925" cy="1244699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5826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A duális képzésre fel kell készíteni a szervezetet.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 err="1"/>
              <a:t>Stakeholder</a:t>
            </a:r>
            <a:r>
              <a:rPr lang="hu-HU" sz="2400" dirty="0"/>
              <a:t> </a:t>
            </a:r>
            <a:r>
              <a:rPr lang="hu-HU" sz="2400" dirty="0" smtClean="0"/>
              <a:t>elemzés (érintettség, érdekek, támogatók, ellenzők…)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Feladatok, felelősségek meghatározása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Kommunikáció a szervezet minden tagja felé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Technológia (hozzáférés, jogosultság…)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Tudástartalmak ellenőrzése (tudásbázisok frissítése)</a:t>
            </a:r>
            <a:endParaRPr lang="hu-HU" sz="2400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726267"/>
            <a:ext cx="2066925" cy="1837266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1885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Külön figyelem a speciális TM szereplőkre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Tudásmenedzser (CKO)???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Tudásgazdák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Tudásmunkások</a:t>
            </a:r>
          </a:p>
          <a:p>
            <a:pPr lvl="1"/>
            <a:r>
              <a:rPr lang="hu-HU" sz="1800" dirty="0" smtClean="0"/>
              <a:t>Tudásrögzítők</a:t>
            </a:r>
          </a:p>
          <a:p>
            <a:pPr lvl="1"/>
            <a:r>
              <a:rPr lang="hu-HU" sz="1800" dirty="0" smtClean="0"/>
              <a:t>Tudásbázis kezelők</a:t>
            </a: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Tudásközösségek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Kulcsemberek</a:t>
            </a:r>
          </a:p>
          <a:p>
            <a:pPr lvl="1"/>
            <a:r>
              <a:rPr lang="hu-HU" sz="1800" dirty="0"/>
              <a:t>Kritikus tudás</a:t>
            </a:r>
          </a:p>
          <a:p>
            <a:pPr lvl="1"/>
            <a:r>
              <a:rPr lang="hu-HU" sz="1800" dirty="0"/>
              <a:t>Tudásvesztés kockázata</a:t>
            </a:r>
            <a:endParaRPr lang="hu-HU" sz="1800" dirty="0"/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910472"/>
            <a:ext cx="2066925" cy="1468856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2625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11. Készítsük fel a vállalati „oktatókat”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Célok, elvárások, felelősségek tisztázása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Motiváció</a:t>
            </a: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Módszertani felkészítés</a:t>
            </a: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Kompetencia fejlesztés</a:t>
            </a: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Tartalmi felkészülés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7500" y="2692400"/>
            <a:ext cx="1619250" cy="190500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3410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12. Kulcsemberek tudásának rögzítése</a:t>
            </a:r>
            <a:br>
              <a:rPr lang="hu-HU" dirty="0"/>
            </a:br>
            <a:r>
              <a:rPr lang="hu-HU" sz="1800" b="0" dirty="0" smtClean="0"/>
              <a:t>Hallgatók a </a:t>
            </a:r>
            <a:r>
              <a:rPr lang="hu-HU" sz="1800" b="0" dirty="0"/>
              <a:t>T</a:t>
            </a:r>
            <a:r>
              <a:rPr lang="hu-HU" sz="1800" b="0" dirty="0" smtClean="0"/>
              <a:t>M hasznára – I.</a:t>
            </a:r>
            <a:endParaRPr lang="hu-HU" sz="1800" b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Mentori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err="1"/>
              <a:t>Shadowing</a:t>
            </a: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"Kilépő interjú"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"Fiók tartalmak" </a:t>
            </a:r>
            <a:r>
              <a:rPr lang="hu-HU" sz="2800" dirty="0" smtClean="0"/>
              <a:t>feldolgozása</a:t>
            </a:r>
          </a:p>
          <a:p>
            <a:pPr lvl="1"/>
            <a:r>
              <a:rPr lang="hu-HU" sz="2000" dirty="0" smtClean="0"/>
              <a:t>Saját magának</a:t>
            </a:r>
          </a:p>
          <a:p>
            <a:pPr lvl="1"/>
            <a:r>
              <a:rPr lang="hu-HU" sz="2000" dirty="0" smtClean="0"/>
              <a:t>A szervezet számára</a:t>
            </a:r>
            <a:endParaRPr lang="hu-HU" sz="2000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538" y="2759075"/>
            <a:ext cx="1781175" cy="177165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4150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13. Unikális tudás gyűjtése</a:t>
            </a:r>
            <a:br>
              <a:rPr lang="hu-HU" dirty="0"/>
            </a:br>
            <a:r>
              <a:rPr lang="hu-HU" sz="1800" b="0" dirty="0"/>
              <a:t>Hallgatók a TM hasznára – </a:t>
            </a:r>
            <a:r>
              <a:rPr lang="hu-HU" sz="1800" b="0" dirty="0" smtClean="0"/>
              <a:t>II</a:t>
            </a:r>
            <a:r>
              <a:rPr lang="hu-HU" sz="1800" b="0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smtClean="0"/>
              <a:t>"Tananyag</a:t>
            </a:r>
            <a:r>
              <a:rPr lang="hu-HU" sz="3200" dirty="0"/>
              <a:t>" blokkok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Videós anyagok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Tanulási napló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Jó gyakorlatok leírása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956614"/>
            <a:ext cx="2066925" cy="1376572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7615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14. Tudásmegosztó fórumok</a:t>
            </a:r>
            <a:br>
              <a:rPr lang="hu-HU" dirty="0" smtClean="0"/>
            </a:br>
            <a:r>
              <a:rPr lang="hu-HU" sz="1800" b="0" dirty="0">
                <a:solidFill>
                  <a:prstClr val="black"/>
                </a:solidFill>
              </a:rPr>
              <a:t>Hallgatók a TM hasznára – </a:t>
            </a:r>
            <a:r>
              <a:rPr lang="hu-HU" sz="1800" b="0" dirty="0" smtClean="0">
                <a:solidFill>
                  <a:prstClr val="black"/>
                </a:solidFill>
              </a:rPr>
              <a:t>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Tanulási </a:t>
            </a:r>
            <a:r>
              <a:rPr lang="hu-HU" sz="2800" dirty="0"/>
              <a:t>beszámolók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Friss tudás behozatala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Bemutatkozási lehetőség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Tudásközösségek alakulása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3009321"/>
            <a:ext cx="2066925" cy="127115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4015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15. Új kommunikációs csatornák</a:t>
            </a:r>
            <a:br>
              <a:rPr lang="hu-HU" dirty="0" smtClean="0"/>
            </a:br>
            <a:r>
              <a:rPr lang="hu-HU" sz="1800" b="0" dirty="0">
                <a:solidFill>
                  <a:prstClr val="black"/>
                </a:solidFill>
              </a:rPr>
              <a:t>Hallgatók a TM hasznára – </a:t>
            </a:r>
            <a:r>
              <a:rPr lang="hu-HU" sz="1800" b="0" dirty="0" smtClean="0">
                <a:solidFill>
                  <a:prstClr val="black"/>
                </a:solidFill>
              </a:rPr>
              <a:t>IV.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smtClean="0"/>
              <a:t>"</a:t>
            </a:r>
            <a:r>
              <a:rPr lang="hu-HU" sz="3200" dirty="0"/>
              <a:t>Belső FB" (</a:t>
            </a:r>
            <a:r>
              <a:rPr lang="hu-HU" sz="3200" dirty="0" err="1"/>
              <a:t>Yammer</a:t>
            </a:r>
            <a:r>
              <a:rPr lang="hu-HU" sz="3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err="1"/>
              <a:t>Blog</a:t>
            </a: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Chat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Q&amp;A fórumok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773751"/>
            <a:ext cx="2066925" cy="174229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3107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16. A hallgatókat is fel kell készíteni!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3200" dirty="0" smtClean="0"/>
              <a:t>Megállapodás a célokban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smtClean="0"/>
              <a:t>A kölcsönös elvárások tisztázása</a:t>
            </a: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Tanulási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Motiváció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Módszertan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Kompetencia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69803"/>
            <a:ext cx="2066925" cy="1550193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18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0669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17. A siker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Pontos, egyeztetett célok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Közös a felelősségvállalás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Paradigmaváltás: tanulás vs. oktatás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A szervezet jelenlegi </a:t>
            </a:r>
            <a:r>
              <a:rPr lang="hu-HU" sz="2800" dirty="0"/>
              <a:t>TMR potenciáljának ismerete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Alapos felkészülés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tanulás </a:t>
            </a:r>
            <a:r>
              <a:rPr lang="hu-HU" sz="2800" dirty="0" smtClean="0"/>
              <a:t>tanulása (minden érintett részéről)</a:t>
            </a:r>
            <a:endParaRPr lang="hu-HU" sz="2800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69803"/>
            <a:ext cx="2066925" cy="1550193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3203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4180" y="690530"/>
            <a:ext cx="7875639" cy="67147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téma feldolgozása</a:t>
            </a:r>
            <a:endParaRPr lang="hu-HU" sz="32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0320" y="2538214"/>
            <a:ext cx="2001009" cy="1960989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60320" y="2438589"/>
            <a:ext cx="2065611" cy="2160240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  <p:sp>
        <p:nvSpPr>
          <p:cNvPr id="7" name="Téglalap 6"/>
          <p:cNvSpPr/>
          <p:nvPr/>
        </p:nvSpPr>
        <p:spPr>
          <a:xfrm>
            <a:off x="634180" y="2032146"/>
            <a:ext cx="537798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A vállalat szemüvegén át nézem a kérdést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Felsőfokú képzésre gondolok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17 kijelentés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Minimális indoklás (t&lt;1 perc/dia</a:t>
            </a:r>
            <a:r>
              <a:rPr lang="hu-HU" sz="24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Nagy rohanás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Elérhető lesz a  prezentáció</a:t>
            </a:r>
            <a:endParaRPr lang="hu-HU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Marad idő néhány </a:t>
            </a:r>
            <a:r>
              <a:rPr lang="hu-HU" sz="2400" dirty="0" smtClean="0">
                <a:solidFill>
                  <a:prstClr val="black"/>
                </a:solidFill>
              </a:rPr>
              <a:t>kérdésre</a:t>
            </a:r>
          </a:p>
        </p:txBody>
      </p:sp>
    </p:spTree>
    <p:extLst>
      <p:ext uri="{BB962C8B-B14F-4D97-AF65-F5344CB8AC3E}">
        <p14:creationId xmlns:p14="http://schemas.microsoft.com/office/powerpoint/2010/main" val="139892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1"/>
            <a:ext cx="8280920" cy="1376893"/>
          </a:xfrm>
        </p:spPr>
        <p:txBody>
          <a:bodyPr>
            <a:normAutofit/>
          </a:bodyPr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3D4BB281-95B5-4359-B836-0B4098920F6F}" type="slidenum">
              <a:rPr lang="hu-HU"/>
              <a:pPr/>
              <a:t>20</a:t>
            </a:fld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>
            <a:off x="628704" y="4005064"/>
            <a:ext cx="7886700" cy="1728192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hu-HU" dirty="0" smtClean="0"/>
              <a:t>Az előadás anyaga elérhető lesz </a:t>
            </a:r>
            <a:r>
              <a:rPr lang="hu-HU" dirty="0"/>
              <a:t>a </a:t>
            </a:r>
            <a:r>
              <a:rPr lang="hu-HU" dirty="0" smtClean="0"/>
              <a:t>honlapunkon is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Honlap: </a:t>
            </a:r>
            <a:r>
              <a:rPr lang="hu-HU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www.kmexpert.hu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Érdemes feliratkozni a </a:t>
            </a:r>
            <a:r>
              <a:rPr lang="hu-HU" dirty="0"/>
              <a:t>TM </a:t>
            </a:r>
            <a:r>
              <a:rPr lang="hu-HU" dirty="0" smtClean="0"/>
              <a:t>hírlevélre ugyanott!</a:t>
            </a:r>
            <a:r>
              <a:rPr lang="hu-HU" dirty="0"/>
              <a:t/>
            </a:r>
            <a:br>
              <a:rPr lang="hu-HU" dirty="0"/>
            </a:br>
            <a:r>
              <a:rPr lang="hu-HU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facebook.com</a:t>
            </a:r>
            <a:r>
              <a:rPr lang="hu-H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hu-HU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KMexpert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e-mail</a:t>
            </a:r>
            <a:r>
              <a:rPr lang="hu-HU" dirty="0"/>
              <a:t>: </a:t>
            </a:r>
            <a:r>
              <a:rPr lang="hu-HU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gyulay.tibor</a:t>
            </a:r>
            <a:r>
              <a:rPr lang="hu-H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  <a:r>
              <a:rPr lang="hu-HU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kmexpert.hu</a:t>
            </a:r>
            <a:endParaRPr lang="hu-HU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3" y="2132856"/>
            <a:ext cx="5458717" cy="18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1. lépés: Határozzuk meg, mi a célunk a duális képzéssel!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Biztosítani az utánpótlást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 smtClean="0"/>
              <a:t>Kompetensebb </a:t>
            </a:r>
            <a:r>
              <a:rPr lang="hu-HU" sz="2400" dirty="0"/>
              <a:t>munkatársat kapni?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Növelni az elköteleződést?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Új, friss </a:t>
            </a:r>
            <a:r>
              <a:rPr lang="hu-HU" sz="2400" dirty="0" smtClean="0"/>
              <a:t>tudást behozni 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Unatkozó embereinknek feladat (!)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Érdemi feladatok </a:t>
            </a:r>
            <a:r>
              <a:rPr lang="hu-HU" sz="2400" dirty="0" smtClean="0"/>
              <a:t>megoldása már </a:t>
            </a:r>
            <a:r>
              <a:rPr lang="hu-HU" sz="2400" dirty="0"/>
              <a:t>a tanulás során</a:t>
            </a:r>
          </a:p>
          <a:p>
            <a:pPr lvl="1"/>
            <a:r>
              <a:rPr lang="hu-HU" sz="2000" dirty="0"/>
              <a:t>	Alapfolyamatok</a:t>
            </a:r>
          </a:p>
          <a:p>
            <a:pPr lvl="1"/>
            <a:r>
              <a:rPr lang="hu-HU" sz="2000" dirty="0"/>
              <a:t>	Tudásfolyamatok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(Új impulzus a </a:t>
            </a:r>
            <a:r>
              <a:rPr lang="hu-HU" sz="2400" dirty="0" err="1"/>
              <a:t>TMR-nek</a:t>
            </a:r>
            <a:r>
              <a:rPr lang="hu-HU" sz="2400" dirty="0"/>
              <a:t>?)</a:t>
            </a:r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611437"/>
            <a:ext cx="2066925" cy="2066925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73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2. Érdemes csinálni egy SWOT-ot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TM alapú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Duális képzés </a:t>
            </a:r>
            <a:r>
              <a:rPr lang="hu-HU" sz="2800" dirty="0" smtClean="0"/>
              <a:t>fókusszal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Milyen lehetőségek vannak a duális képzésben?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Milyen veszélyeket rejt?</a:t>
            </a: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Mire </a:t>
            </a:r>
            <a:r>
              <a:rPr lang="hu-HU" sz="2800" dirty="0" smtClean="0"/>
              <a:t>építhetünk?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Hol </a:t>
            </a:r>
            <a:r>
              <a:rPr lang="hu-HU" sz="2800" dirty="0"/>
              <a:t>vannak gyenge pontjaink?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46591"/>
            <a:ext cx="2066925" cy="159661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1344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A hallgatók foglalkoztatása sok lehetőséget kínál a TMR számára (az alap célok felett).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Tudásmentés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Tudásbázis építés (karbantartás)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Új tudás behozatala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Kommunikációs technológia fejlesztése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Tanulási </a:t>
            </a:r>
            <a:r>
              <a:rPr lang="hu-HU" sz="2800" dirty="0" smtClean="0"/>
              <a:t>kultúra változtatása</a:t>
            </a:r>
            <a:endParaRPr lang="hu-HU" sz="2800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841371"/>
            <a:ext cx="2066925" cy="160705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072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Lehet rosszul is csinálni (de nem érdemes)!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Hagyományos gyakornoki felfogás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Alap célok nem teljesülnek!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Nem térül meg a ráfordítás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Ellenállás a szervezetben!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Egymás </a:t>
            </a:r>
            <a:r>
              <a:rPr lang="hu-HU" sz="2800" dirty="0"/>
              <a:t>okolása az egyetemmel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6514" y="2565400"/>
            <a:ext cx="1801222" cy="215900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001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Érdemes tudástérképet készíteni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Folyamatból </a:t>
            </a:r>
            <a:r>
              <a:rPr lang="hu-HU" sz="2800" dirty="0" smtClean="0"/>
              <a:t>induljon (hol lesz szerepe a hallgatónak?)</a:t>
            </a:r>
            <a:endParaRPr lang="hu-H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Hallgató </a:t>
            </a:r>
            <a:r>
              <a:rPr lang="hu-HU" sz="2800" dirty="0"/>
              <a:t>(eredmény) profilja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Szervezeti tudástérkép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Egyetemi tudástérkép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Tudásforrás (hiány?) feltüntetése</a:t>
            </a:r>
          </a:p>
          <a:p>
            <a:pPr lvl="1"/>
            <a:r>
              <a:rPr lang="hu-HU" sz="2000" dirty="0"/>
              <a:t>	Mit, honnan kap?</a:t>
            </a:r>
          </a:p>
          <a:p>
            <a:pPr lvl="1"/>
            <a:r>
              <a:rPr lang="hu-HU" sz="2000" dirty="0"/>
              <a:t>	Ami most hiányzik?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3096225"/>
            <a:ext cx="2066925" cy="1097349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267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6. A szervezeti tanulási modellből induljunk ki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8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6216691" cy="4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Tervezzük meg a tanulás folyamatát!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Tanulás: több, mint oktatás, képzés!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Feladatmegosztás (vállalat és egyetem): </a:t>
            </a:r>
            <a:r>
              <a:rPr lang="hu-HU" sz="2800" dirty="0"/>
              <a:t>Szeparáltan vagy közösen?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Célok számszerűsítése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Tevékenység terv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Mérés, ellenőrzés</a:t>
            </a: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955925"/>
            <a:ext cx="2066925" cy="137795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094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MEXPERT_2a_diamintakkal_jav_fin_ANIM_01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3. séma">
      <a:majorFont>
        <a:latin typeface="TitilliumText22L Lt"/>
        <a:ea typeface=""/>
        <a:cs typeface=""/>
      </a:majorFont>
      <a:minorFont>
        <a:latin typeface="TitilliumText22L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E604A6766ED954187378730946AE150" ma:contentTypeVersion="1" ma:contentTypeDescription="Új dokumentum létrehozása." ma:contentTypeScope="" ma:versionID="3b7d964c225ecc044b22be1adb643905">
  <xsd:schema xmlns:xsd="http://www.w3.org/2001/XMLSchema" xmlns:xs="http://www.w3.org/2001/XMLSchema" xmlns:p="http://schemas.microsoft.com/office/2006/metadata/properties" xmlns:ns3="18616157-2b1f-48de-a218-d1b2c1e58cbe" targetNamespace="http://schemas.microsoft.com/office/2006/metadata/properties" ma:root="true" ma:fieldsID="facf935768f97b77fbb4fed80896e072" ns3:_="">
    <xsd:import namespace="18616157-2b1f-48de-a218-d1b2c1e58cb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16157-2b1f-48de-a218-d1b2c1e58c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FEF382-DE00-4FA7-8972-3ACA3A2EF1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616157-2b1f-48de-a218-d1b2c1e58cb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28EC5B-E726-4119-8457-7EADD97C08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96C4CE-E124-4B21-A3BB-7D1FF12ED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16157-2b1f-48de-a218-d1b2c1e58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KMEXPERT_2a_diamintakkal_jav_fin_ANIM_0129</Template>
  <TotalTime>558</TotalTime>
  <Words>541</Words>
  <Application>Microsoft Office PowerPoint</Application>
  <PresentationFormat>Diavetítés a képernyőre (4:3 oldalarány)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TitilliumText22L Lt</vt:lpstr>
      <vt:lpstr>KMEXPERT_2a_diamintakkal_jav_fin_ANIM_0129</vt:lpstr>
      <vt:lpstr>PowerPoint bemutató</vt:lpstr>
      <vt:lpstr>A téma feldolgozása</vt:lpstr>
      <vt:lpstr>1. lépés: Határozzuk meg, mi a célunk a duális képzéssel!</vt:lpstr>
      <vt:lpstr>2. Érdemes csinálni egy SWOT-ot</vt:lpstr>
      <vt:lpstr>3. A hallgatók foglalkoztatása sok lehetőséget kínál a TMR számára (az alap célok felett).</vt:lpstr>
      <vt:lpstr>4. Lehet rosszul is csinálni (de nem érdemes)!</vt:lpstr>
      <vt:lpstr>5. Érdemes tudástérképet készíteni</vt:lpstr>
      <vt:lpstr>6. A szervezeti tanulási modellből induljunk ki</vt:lpstr>
      <vt:lpstr>7. Tervezzük meg a tanulás folyamatát!</vt:lpstr>
      <vt:lpstr>8. A vállalati tudásmenedzsment rendszer és a duális képzés kettős kötődése</vt:lpstr>
      <vt:lpstr>9. A duális képzésre fel kell készíteni a szervezetet.</vt:lpstr>
      <vt:lpstr>10. Külön figyelem a speciális TM szereplőkre</vt:lpstr>
      <vt:lpstr>11. Készítsük fel a vállalati „oktatókat”</vt:lpstr>
      <vt:lpstr>12. Kulcsemberek tudásának rögzítése Hallgatók a TM hasznára – I.</vt:lpstr>
      <vt:lpstr>13. Unikális tudás gyűjtése Hallgatók a TM hasznára – II.</vt:lpstr>
      <vt:lpstr>14. Tudásmegosztó fórumok Hallgatók a TM hasznára – III.</vt:lpstr>
      <vt:lpstr>15. Új kommunikációs csatornák Hallgatók a TM hasznára – IV.</vt:lpstr>
      <vt:lpstr>16. A hallgatókat is fel kell készíteni!</vt:lpstr>
      <vt:lpstr>17. A siker feltételei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Gyulay Tibor</dc:creator>
  <cp:lastModifiedBy>Gyulay Tibor</cp:lastModifiedBy>
  <cp:revision>19</cp:revision>
  <dcterms:created xsi:type="dcterms:W3CDTF">2015-02-09T11:56:07Z</dcterms:created>
  <dcterms:modified xsi:type="dcterms:W3CDTF">2015-04-29T03:04:09Z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0x0101004E604A6766ED954187378730946AE150</vt:lpwstr>
  </property>
</Properties>
</file>