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84" r:id="rId2"/>
  </p:sldMasterIdLst>
  <p:notesMasterIdLst>
    <p:notesMasterId r:id="rId19"/>
  </p:notesMasterIdLst>
  <p:sldIdLst>
    <p:sldId id="303" r:id="rId3"/>
    <p:sldId id="325" r:id="rId4"/>
    <p:sldId id="338" r:id="rId5"/>
    <p:sldId id="339" r:id="rId6"/>
    <p:sldId id="340" r:id="rId7"/>
    <p:sldId id="347" r:id="rId8"/>
    <p:sldId id="345" r:id="rId9"/>
    <p:sldId id="346" r:id="rId10"/>
    <p:sldId id="341" r:id="rId11"/>
    <p:sldId id="334" r:id="rId12"/>
    <p:sldId id="342" r:id="rId13"/>
    <p:sldId id="331" r:id="rId14"/>
    <p:sldId id="344" r:id="rId15"/>
    <p:sldId id="348" r:id="rId16"/>
    <p:sldId id="349" r:id="rId17"/>
    <p:sldId id="332" r:id="rId18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F826"/>
    <a:srgbClr val="B78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Világos stílus 2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Közepesen sötét stílus 1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68" autoAdjust="0"/>
    <p:restoredTop sz="85943" autoAdjust="0"/>
  </p:normalViewPr>
  <p:slideViewPr>
    <p:cSldViewPr snapToGrid="0">
      <p:cViewPr>
        <p:scale>
          <a:sx n="60" d="100"/>
          <a:sy n="60" d="100"/>
        </p:scale>
        <p:origin x="-2131" y="-4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EMMI_Palkovics\Du&#225;lis%20k&#233;pz&#233;sek%202015\DKT%20&#252;l&#233;s_2._0126\Du&#225;lis%20k&#233;pz&#233;se%20_DKT__20150121_jav_nyomtatniA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EMMI_Palkovics\Du&#225;lis%20k&#233;pz&#233;sek%202015\DKT%20&#252;l&#233;s_2._0126\Du&#225;lis%20k&#233;pz&#233;se%20_DKT__20150121_jav_nyomtatniA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pivotSource>
    <c:name>[Duális képzése _DKT__20150121_jav_nyomtatniA3.xlsx]hallgatók!Kimutatás2</c:name>
    <c:fmtId val="-1"/>
  </c:pivotSource>
  <c:chart>
    <c:title>
      <c:tx>
        <c:rich>
          <a:bodyPr/>
          <a:lstStyle/>
          <a:p>
            <a:pPr>
              <a:defRPr/>
            </a:pPr>
            <a:r>
              <a:rPr lang="hu-HU" dirty="0" smtClean="0"/>
              <a:t>Hallgatók </a:t>
            </a:r>
            <a:r>
              <a:rPr lang="hu-HU" dirty="0"/>
              <a:t>megoszlása szakterületek </a:t>
            </a:r>
            <a:r>
              <a:rPr lang="hu-HU" dirty="0" smtClean="0"/>
              <a:t>szerint*</a:t>
            </a:r>
            <a:endParaRPr lang="hu-HU" dirty="0"/>
          </a:p>
        </c:rich>
      </c:tx>
      <c:layout>
        <c:manualLayout>
          <c:xMode val="edge"/>
          <c:yMode val="edge"/>
          <c:x val="0.10776419788133694"/>
          <c:y val="2.9752530933633295E-2"/>
        </c:manualLayout>
      </c:layout>
      <c:overlay val="0"/>
    </c:title>
    <c:autoTitleDeleted val="0"/>
    <c:pivotFmts>
      <c:pivotFmt>
        <c:idx val="0"/>
        <c:dLbl>
          <c:idx val="0"/>
          <c:showLegendKey val="0"/>
          <c:showVal val="1"/>
          <c:showCatName val="1"/>
          <c:showSerName val="0"/>
          <c:showPercent val="1"/>
          <c:showBubbleSize val="0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 sz="1200" b="1"/>
              </a:pPr>
              <a:endParaRPr lang="hu-HU"/>
            </a:p>
          </c:txPr>
          <c:showLegendKey val="0"/>
          <c:showVal val="1"/>
          <c:showCatName val="1"/>
          <c:showSerName val="0"/>
          <c:showPercent val="1"/>
          <c:showBubbleSize val="0"/>
        </c:dLbl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 sz="1200" b="1"/>
              </a:pPr>
              <a:endParaRPr lang="hu-HU"/>
            </a:p>
          </c:txPr>
          <c:showLegendKey val="0"/>
          <c:showVal val="1"/>
          <c:showCatName val="1"/>
          <c:showSerName val="0"/>
          <c:showPercent val="1"/>
          <c:showBubbleSize val="0"/>
        </c:dLbl>
      </c:pivotFmt>
    </c:pivotFmts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hallgatók!$B$3</c:f>
              <c:strCache>
                <c:ptCount val="1"/>
                <c:pt idx="0">
                  <c:v>Összeg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4.3711744286233672E-2"/>
                  <c:y val="7.391477381116834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0988636363636364"/>
                  <c:y val="5.8260462417072242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hu-H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hallgatók!$A$4:$A$8</c:f>
              <c:strCache>
                <c:ptCount val="4"/>
                <c:pt idx="0">
                  <c:v>Agrár</c:v>
                </c:pt>
                <c:pt idx="1">
                  <c:v>Gazdaságtudomány</c:v>
                </c:pt>
                <c:pt idx="2">
                  <c:v>Informatika</c:v>
                </c:pt>
                <c:pt idx="3">
                  <c:v>Műszaki</c:v>
                </c:pt>
              </c:strCache>
            </c:strRef>
          </c:cat>
          <c:val>
            <c:numRef>
              <c:f>hallgatók!$B$4:$B$8</c:f>
              <c:numCache>
                <c:formatCode>General</c:formatCode>
                <c:ptCount val="4"/>
                <c:pt idx="0">
                  <c:v>136</c:v>
                </c:pt>
                <c:pt idx="1">
                  <c:v>235</c:v>
                </c:pt>
                <c:pt idx="2">
                  <c:v>98</c:v>
                </c:pt>
                <c:pt idx="3">
                  <c:v>616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/>
      </a:pPr>
      <a:endParaRPr lang="hu-HU"/>
    </a:p>
  </c:tx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pivotSource>
    <c:name>[Duális képzése _DKT__20150121_jav_nyomtatniA3.xlsx]Munka7!Kimutatás1</c:name>
    <c:fmtId val="-1"/>
  </c:pivotSource>
  <c:chart>
    <c:title>
      <c:tx>
        <c:rich>
          <a:bodyPr/>
          <a:lstStyle/>
          <a:p>
            <a:pPr>
              <a:defRPr sz="1200"/>
            </a:pPr>
            <a:endParaRPr lang="hu-HU" sz="1200"/>
          </a:p>
          <a:p>
            <a:pPr>
              <a:defRPr sz="1200"/>
            </a:pPr>
            <a:r>
              <a:rPr lang="hu-HU" sz="1200"/>
              <a:t>Szakok képzési területek szerint</a:t>
            </a:r>
          </a:p>
        </c:rich>
      </c:tx>
      <c:layout>
        <c:manualLayout>
          <c:xMode val="edge"/>
          <c:yMode val="edge"/>
          <c:x val="0.24796250192990582"/>
          <c:y val="0"/>
        </c:manualLayout>
      </c:layout>
      <c:overlay val="0"/>
    </c:title>
    <c:autoTitleDeleted val="0"/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 sz="1400" b="1"/>
              </a:pPr>
              <a:endParaRPr lang="hu-HU"/>
            </a:p>
          </c:txPr>
          <c:showLegendKey val="0"/>
          <c:showVal val="1"/>
          <c:showCatName val="1"/>
          <c:showSerName val="0"/>
          <c:showPercent val="1"/>
          <c:showBubbleSize val="0"/>
        </c:dLbl>
      </c:pivotFmt>
      <c:pivotFmt>
        <c:idx val="1"/>
        <c:dLbl>
          <c:idx val="0"/>
          <c:layout>
            <c:manualLayout>
              <c:x val="-0.22384858897468735"/>
              <c:y val="-0.18876569872805166"/>
            </c:manualLayout>
          </c:layout>
          <c:showLegendKey val="0"/>
          <c:showVal val="1"/>
          <c:showCatName val="1"/>
          <c:showSerName val="0"/>
          <c:showPercent val="1"/>
          <c:showBubbleSize val="0"/>
        </c:dLbl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hu-HU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3"/>
        <c:marker>
          <c:symbol val="none"/>
        </c:marker>
        <c:dLbl>
          <c:idx val="0"/>
          <c:spPr/>
          <c:txPr>
            <a:bodyPr/>
            <a:lstStyle/>
            <a:p>
              <a:pPr>
                <a:defRPr sz="1400"/>
              </a:pPr>
              <a:endParaRPr lang="hu-HU"/>
            </a:p>
          </c:txPr>
          <c:showLegendKey val="0"/>
          <c:showVal val="1"/>
          <c:showCatName val="1"/>
          <c:showSerName val="0"/>
          <c:showPercent val="1"/>
          <c:showBubbleSize val="0"/>
        </c:dLbl>
      </c:pivotFmt>
      <c:pivotFmt>
        <c:idx val="4"/>
        <c:marker>
          <c:symbol val="none"/>
        </c:marker>
        <c:dLbl>
          <c:idx val="0"/>
          <c:spPr/>
          <c:txPr>
            <a:bodyPr/>
            <a:lstStyle/>
            <a:p>
              <a:pPr>
                <a:defRPr sz="1400"/>
              </a:pPr>
              <a:endParaRPr lang="hu-HU"/>
            </a:p>
          </c:txPr>
          <c:showLegendKey val="0"/>
          <c:showVal val="1"/>
          <c:showCatName val="1"/>
          <c:showSerName val="0"/>
          <c:showPercent val="1"/>
          <c:showBubbleSize val="0"/>
        </c:dLbl>
      </c:pivotFmt>
      <c:pivotFmt>
        <c:idx val="5"/>
        <c:marker>
          <c:symbol val="none"/>
        </c:marker>
        <c:dLbl>
          <c:idx val="0"/>
          <c:spPr/>
          <c:txPr>
            <a:bodyPr/>
            <a:lstStyle/>
            <a:p>
              <a:pPr>
                <a:defRPr sz="1400"/>
              </a:pPr>
              <a:endParaRPr lang="hu-HU"/>
            </a:p>
          </c:txPr>
          <c:showLegendKey val="0"/>
          <c:showVal val="1"/>
          <c:showCatName val="1"/>
          <c:showSerName val="0"/>
          <c:showPercent val="1"/>
          <c:showBubbleSize val="0"/>
        </c:dLbl>
      </c:pivotFmt>
    </c:pivotFmts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Munka7!$B$3</c:f>
              <c:strCache>
                <c:ptCount val="1"/>
                <c:pt idx="0">
                  <c:v>Összeg</c:v>
                </c:pt>
              </c:strCache>
            </c:strRef>
          </c:tx>
          <c:dLbls>
            <c:dLbl>
              <c:idx val="0"/>
              <c:layout>
                <c:manualLayout>
                  <c:x val="-0.12635431140960321"/>
                  <c:y val="9.713144163014050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22236326617261076"/>
                  <c:y val="-0.22176418306391399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Gazdaságtu</a:t>
                    </a:r>
                    <a:endParaRPr lang="hu-HU" dirty="0" smtClean="0"/>
                  </a:p>
                  <a:p>
                    <a:r>
                      <a:rPr lang="en-US" dirty="0" err="1" smtClean="0"/>
                      <a:t>domány</a:t>
                    </a:r>
                    <a:r>
                      <a:rPr lang="en-US" dirty="0"/>
                      <a:t>
31%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6.3112745098039214E-2"/>
                  <c:y val="-2.919889458022375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24062403504708971"/>
                  <c:y val="3.950411458500319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hu-H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Munka7!$A$4:$A$9</c:f>
              <c:strCache>
                <c:ptCount val="5"/>
                <c:pt idx="0">
                  <c:v>Agrár</c:v>
                </c:pt>
                <c:pt idx="1">
                  <c:v>Gazdaságtudomány</c:v>
                </c:pt>
                <c:pt idx="2">
                  <c:v>Informatika</c:v>
                </c:pt>
                <c:pt idx="3">
                  <c:v>Műszaki</c:v>
                </c:pt>
                <c:pt idx="4">
                  <c:v>(üres)</c:v>
                </c:pt>
              </c:strCache>
            </c:strRef>
          </c:cat>
          <c:val>
            <c:numRef>
              <c:f>Munka7!$B$4:$B$9</c:f>
              <c:numCache>
                <c:formatCode>General</c:formatCode>
                <c:ptCount val="5"/>
                <c:pt idx="0">
                  <c:v>17</c:v>
                </c:pt>
                <c:pt idx="1">
                  <c:v>25</c:v>
                </c:pt>
                <c:pt idx="2">
                  <c:v>8</c:v>
                </c:pt>
                <c:pt idx="3">
                  <c:v>30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26821-C927-4FF5-AEBA-13031FD5233D}" type="datetimeFigureOut">
              <a:rPr lang="hu-HU" smtClean="0"/>
              <a:t>2015.04.28.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F6185-6763-4783-99EA-A7EE9AB1F00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2737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F6185-6763-4783-99EA-A7EE9AB1F00D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336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</a:t>
            </a:r>
            <a:r>
              <a:rPr lang="hu-H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felsőoktatási intézmény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indít duális képzést (11 egyetem, 7 főiskola, 3 alapítvány/magán főiskola)</a:t>
            </a:r>
          </a:p>
          <a:p>
            <a:pPr lvl="0"/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 intézmények agrár, gazdaságtudományi, informatikai és műszaki területen kívánnak duális képzéseket indítani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F6185-6763-4783-99EA-A7EE9AB1F00D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25409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0" y="540000"/>
            <a:ext cx="3429000" cy="2324100"/>
          </a:xfrm>
          <a:prstGeom prst="rect">
            <a:avLst/>
          </a:prstGeom>
        </p:spPr>
      </p:pic>
      <p:cxnSp>
        <p:nvCxnSpPr>
          <p:cNvPr id="7" name="Egyenes összekötő 6"/>
          <p:cNvCxnSpPr/>
          <p:nvPr userDrawn="1"/>
        </p:nvCxnSpPr>
        <p:spPr>
          <a:xfrm>
            <a:off x="360000" y="3060000"/>
            <a:ext cx="8424000" cy="0"/>
          </a:xfrm>
          <a:prstGeom prst="line">
            <a:avLst/>
          </a:prstGeom>
          <a:ln w="12700">
            <a:solidFill>
              <a:srgbClr val="B787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 userDrawn="1"/>
        </p:nvCxnSpPr>
        <p:spPr>
          <a:xfrm>
            <a:off x="360000" y="6156000"/>
            <a:ext cx="8424000" cy="0"/>
          </a:xfrm>
          <a:prstGeom prst="line">
            <a:avLst/>
          </a:prstGeom>
          <a:ln w="12700">
            <a:solidFill>
              <a:srgbClr val="B787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43000" y="2160000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43000" y="4644000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F2B5B-9F60-4918-AF64-5C5E474E01FA}" type="datetime1">
              <a:rPr lang="hu-HU" smtClean="0"/>
              <a:t>2015.04.28.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266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5828-D006-419B-BF8C-55B949540F15}" type="datetime1">
              <a:rPr lang="hu-HU" smtClean="0"/>
              <a:t>2015.04.28.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962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99F6-C16C-49D1-8016-9881379A599A}" type="datetime1">
              <a:rPr lang="hu-HU" smtClean="0"/>
              <a:t>2015.04.28.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0022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lső 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1910" y="1285860"/>
            <a:ext cx="3471858" cy="857256"/>
          </a:xfrm>
        </p:spPr>
        <p:txBody>
          <a:bodyPr anchor="t">
            <a:normAutofit/>
          </a:bodyPr>
          <a:lstStyle>
            <a:lvl1pPr algn="l">
              <a:defRPr sz="1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4"/>
          </p:nvPr>
        </p:nvSpPr>
        <p:spPr bwMode="auto">
          <a:xfrm>
            <a:off x="3663561" y="2214554"/>
            <a:ext cx="4714908" cy="400052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10" name="Tartalom helye 2"/>
          <p:cNvSpPr>
            <a:spLocks noGrp="1"/>
          </p:cNvSpPr>
          <p:nvPr>
            <p:ph idx="13"/>
          </p:nvPr>
        </p:nvSpPr>
        <p:spPr>
          <a:xfrm>
            <a:off x="908566" y="1376038"/>
            <a:ext cx="2651379" cy="4802819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D34D1-679B-4982-BF65-5F225A3E1764}" type="datetimeFigureOut">
              <a:rPr lang="hu-HU"/>
              <a:pPr>
                <a:defRPr/>
              </a:pPr>
              <a:t>2015.04.28.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78136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0" y="540000"/>
            <a:ext cx="3429000" cy="2324100"/>
          </a:xfrm>
          <a:prstGeom prst="rect">
            <a:avLst/>
          </a:prstGeom>
        </p:spPr>
      </p:pic>
      <p:cxnSp>
        <p:nvCxnSpPr>
          <p:cNvPr id="7" name="Egyenes összekötő 6"/>
          <p:cNvCxnSpPr/>
          <p:nvPr userDrawn="1"/>
        </p:nvCxnSpPr>
        <p:spPr>
          <a:xfrm>
            <a:off x="360000" y="3060000"/>
            <a:ext cx="8424000" cy="0"/>
          </a:xfrm>
          <a:prstGeom prst="line">
            <a:avLst/>
          </a:prstGeom>
          <a:ln w="12700">
            <a:solidFill>
              <a:srgbClr val="B787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 userDrawn="1"/>
        </p:nvCxnSpPr>
        <p:spPr>
          <a:xfrm>
            <a:off x="360000" y="6156000"/>
            <a:ext cx="8424000" cy="0"/>
          </a:xfrm>
          <a:prstGeom prst="line">
            <a:avLst/>
          </a:prstGeom>
          <a:ln w="12700">
            <a:solidFill>
              <a:srgbClr val="B787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43000" y="2160000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43000" y="4644000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F2B5B-9F60-4918-AF64-5C5E474E01FA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2015.04.28.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891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E243-DBA1-4E3E-9A3D-C038F00D36EB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2015.04.28.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860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438" y="1440000"/>
            <a:ext cx="2143125" cy="1452563"/>
          </a:xfrm>
          <a:prstGeom prst="rect">
            <a:avLst/>
          </a:prstGeom>
        </p:spPr>
      </p:pic>
      <p:cxnSp>
        <p:nvCxnSpPr>
          <p:cNvPr id="9" name="Egyenes összekötő 8"/>
          <p:cNvCxnSpPr/>
          <p:nvPr userDrawn="1"/>
        </p:nvCxnSpPr>
        <p:spPr>
          <a:xfrm>
            <a:off x="360000" y="3060000"/>
            <a:ext cx="8424000" cy="0"/>
          </a:xfrm>
          <a:prstGeom prst="line">
            <a:avLst/>
          </a:prstGeom>
          <a:ln w="12700">
            <a:solidFill>
              <a:srgbClr val="B787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 userDrawn="1"/>
        </p:nvCxnSpPr>
        <p:spPr>
          <a:xfrm>
            <a:off x="360000" y="6156000"/>
            <a:ext cx="8424000" cy="0"/>
          </a:xfrm>
          <a:prstGeom prst="line">
            <a:avLst/>
          </a:prstGeom>
          <a:ln w="12700">
            <a:solidFill>
              <a:srgbClr val="B787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8432-CE6C-4BC2-8EB3-F4178A51AA58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2015.04.28.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503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39A7-7EB7-45F8-90CA-4E1597B36057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2015.04.28.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8894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90EB-C429-41A5-BB4F-0C68F6FE11E4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2015.04.28.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7133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3A0B-F05B-4087-9E76-E6E9263F6543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2015.04.28.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7522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87E9-D096-42D8-9124-6831B572FA71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2015.04.28.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426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E243-DBA1-4E3E-9A3D-C038F00D36EB}" type="datetime1">
              <a:rPr lang="hu-HU" smtClean="0"/>
              <a:t>2015.04.28.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6033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2DD89-5486-4D1C-9C62-E30C5C53737F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2015.04.28.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7922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EA44-5B92-46C8-B29D-21E44F79252F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2015.04.28.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9422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5828-D006-419B-BF8C-55B949540F15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2015.04.28.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2442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99F6-C16C-49D1-8016-9881379A599A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2015.04.28.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12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438" y="1440000"/>
            <a:ext cx="2143125" cy="1452563"/>
          </a:xfrm>
          <a:prstGeom prst="rect">
            <a:avLst/>
          </a:prstGeom>
        </p:spPr>
      </p:pic>
      <p:cxnSp>
        <p:nvCxnSpPr>
          <p:cNvPr id="9" name="Egyenes összekötő 8"/>
          <p:cNvCxnSpPr/>
          <p:nvPr userDrawn="1"/>
        </p:nvCxnSpPr>
        <p:spPr>
          <a:xfrm>
            <a:off x="360000" y="3060000"/>
            <a:ext cx="8424000" cy="0"/>
          </a:xfrm>
          <a:prstGeom prst="line">
            <a:avLst/>
          </a:prstGeom>
          <a:ln w="12700">
            <a:solidFill>
              <a:srgbClr val="B787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 userDrawn="1"/>
        </p:nvCxnSpPr>
        <p:spPr>
          <a:xfrm>
            <a:off x="360000" y="6156000"/>
            <a:ext cx="8424000" cy="0"/>
          </a:xfrm>
          <a:prstGeom prst="line">
            <a:avLst/>
          </a:prstGeom>
          <a:ln w="12700">
            <a:solidFill>
              <a:srgbClr val="B787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8432-CE6C-4BC2-8EB3-F4178A51AA58}" type="datetime1">
              <a:rPr lang="hu-HU" smtClean="0"/>
              <a:t>2015.04.28.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6623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39A7-7EB7-45F8-90CA-4E1597B36057}" type="datetime1">
              <a:rPr lang="hu-HU" smtClean="0"/>
              <a:t>2015.04.28.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5308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90EB-C429-41A5-BB4F-0C68F6FE11E4}" type="datetime1">
              <a:rPr lang="hu-HU" smtClean="0"/>
              <a:t>2015.04.28.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50927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3A0B-F05B-4087-9E76-E6E9263F6543}" type="datetime1">
              <a:rPr lang="hu-HU" smtClean="0"/>
              <a:t>2015.04.28.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1341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87E9-D096-42D8-9124-6831B572FA71}" type="datetime1">
              <a:rPr lang="hu-HU" smtClean="0"/>
              <a:t>2015.04.28.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94765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2DD89-5486-4D1C-9C62-E30C5C53737F}" type="datetime1">
              <a:rPr lang="hu-HU" smtClean="0"/>
              <a:t>2015.04.28.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111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EA44-5B92-46C8-B29D-21E44F79252F}" type="datetime1">
              <a:rPr lang="hu-HU" smtClean="0"/>
              <a:t>2015.04.28.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9546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Egyenes összekötő 8"/>
          <p:cNvCxnSpPr/>
          <p:nvPr userDrawn="1"/>
        </p:nvCxnSpPr>
        <p:spPr>
          <a:xfrm>
            <a:off x="360000" y="1152000"/>
            <a:ext cx="8424000" cy="0"/>
          </a:xfrm>
          <a:prstGeom prst="line">
            <a:avLst/>
          </a:prstGeom>
          <a:ln w="12700">
            <a:solidFill>
              <a:srgbClr val="B787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 userDrawn="1"/>
        </p:nvCxnSpPr>
        <p:spPr>
          <a:xfrm>
            <a:off x="360000" y="6444000"/>
            <a:ext cx="8424000" cy="0"/>
          </a:xfrm>
          <a:prstGeom prst="line">
            <a:avLst/>
          </a:prstGeom>
          <a:ln w="12700">
            <a:solidFill>
              <a:srgbClr val="B787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Kép 1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8000" y="144000"/>
            <a:ext cx="1285875" cy="871538"/>
          </a:xfrm>
          <a:prstGeom prst="rect">
            <a:avLst/>
          </a:prstGeom>
        </p:spPr>
      </p:pic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6B046-A6D7-4328-9676-8E73B8F9EA38}" type="datetime1">
              <a:rPr lang="hu-HU" smtClean="0"/>
              <a:t>2015.04.28.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CCB2F-DC7A-4200-9D41-F237128CA3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1241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96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Egyenes összekötő 8"/>
          <p:cNvCxnSpPr/>
          <p:nvPr userDrawn="1"/>
        </p:nvCxnSpPr>
        <p:spPr>
          <a:xfrm>
            <a:off x="360000" y="1152000"/>
            <a:ext cx="8424000" cy="0"/>
          </a:xfrm>
          <a:prstGeom prst="line">
            <a:avLst/>
          </a:prstGeom>
          <a:ln w="12700">
            <a:solidFill>
              <a:srgbClr val="B787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 userDrawn="1"/>
        </p:nvCxnSpPr>
        <p:spPr>
          <a:xfrm>
            <a:off x="360000" y="6444000"/>
            <a:ext cx="8424000" cy="0"/>
          </a:xfrm>
          <a:prstGeom prst="line">
            <a:avLst/>
          </a:prstGeom>
          <a:ln w="12700">
            <a:solidFill>
              <a:srgbClr val="B787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Kép 1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8000" y="144000"/>
            <a:ext cx="1285875" cy="871538"/>
          </a:xfrm>
          <a:prstGeom prst="rect">
            <a:avLst/>
          </a:prstGeom>
        </p:spPr>
      </p:pic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6B046-A6D7-4328-9676-8E73B8F9EA38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2015.04.28.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CCB2F-DC7A-4200-9D41-F237128CA32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tamas.takacs@emmi.gov.hu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ctrTitle"/>
          </p:nvPr>
        </p:nvSpPr>
        <p:spPr>
          <a:xfrm>
            <a:off x="1143000" y="3074400"/>
            <a:ext cx="6858000" cy="2387600"/>
          </a:xfrm>
        </p:spPr>
        <p:txBody>
          <a:bodyPr anchor="ctr" anchorCtr="0">
            <a:normAutofit/>
          </a:bodyPr>
          <a:lstStyle/>
          <a:p>
            <a:r>
              <a:rPr lang="hu-HU" sz="3600" b="1" dirty="0"/>
              <a:t>A felsőoktatási duális képzések</a:t>
            </a:r>
            <a:br>
              <a:rPr lang="hu-HU" sz="3600" b="1" dirty="0"/>
            </a:br>
            <a:r>
              <a:rPr lang="hu-HU" sz="3600" b="1" dirty="0"/>
              <a:t>2015. évi indítása</a:t>
            </a:r>
            <a:endParaRPr lang="hu-HU" sz="3600" dirty="0"/>
          </a:p>
        </p:txBody>
      </p:sp>
      <p:sp>
        <p:nvSpPr>
          <p:cNvPr id="6" name="Alcím 5"/>
          <p:cNvSpPr>
            <a:spLocks noGrp="1"/>
          </p:cNvSpPr>
          <p:nvPr>
            <p:ph type="subTitle" idx="1"/>
          </p:nvPr>
        </p:nvSpPr>
        <p:spPr>
          <a:xfrm>
            <a:off x="1143000" y="4953000"/>
            <a:ext cx="6858000" cy="1346762"/>
          </a:xfrm>
        </p:spPr>
        <p:txBody>
          <a:bodyPr/>
          <a:lstStyle/>
          <a:p>
            <a:endParaRPr lang="hu-HU" dirty="0" smtClean="0"/>
          </a:p>
          <a:p>
            <a:endParaRPr lang="hu-HU" dirty="0"/>
          </a:p>
          <a:p>
            <a:r>
              <a:rPr lang="hu-HU" cap="all" dirty="0" smtClean="0"/>
              <a:t>Szigeti </a:t>
            </a:r>
            <a:r>
              <a:rPr lang="hu-HU" cap="all" dirty="0" err="1" smtClean="0"/>
              <a:t>ádám</a:t>
            </a:r>
            <a:r>
              <a:rPr lang="hu-HU" cap="all" dirty="0" smtClean="0"/>
              <a:t/>
            </a:r>
            <a:br>
              <a:rPr lang="hu-HU" cap="all" dirty="0" smtClean="0"/>
            </a:br>
            <a:r>
              <a:rPr lang="hu-HU" dirty="0"/>
              <a:t>Felsőoktatásért Felelős </a:t>
            </a:r>
            <a:r>
              <a:rPr lang="hu-HU" dirty="0" smtClean="0"/>
              <a:t>Államtitkárság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134347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89452"/>
            <a:ext cx="7886700" cy="1361661"/>
          </a:xfrm>
        </p:spPr>
        <p:txBody>
          <a:bodyPr/>
          <a:lstStyle/>
          <a:p>
            <a:r>
              <a:rPr lang="hu-HU" dirty="0" smtClean="0"/>
              <a:t>Duális szakok választéka 2015/2016</a:t>
            </a:r>
            <a:endParaRPr lang="hu-HU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0246483"/>
              </p:ext>
            </p:extLst>
          </p:nvPr>
        </p:nvGraphicFramePr>
        <p:xfrm>
          <a:off x="357808" y="3299792"/>
          <a:ext cx="3488636" cy="3177698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3488636"/>
              </a:tblGrid>
              <a:tr h="344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</a:rPr>
                        <a:t>Agrár (10)</a:t>
                      </a:r>
                      <a:endParaRPr lang="hu-H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  <a:tr h="24086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b="0" dirty="0">
                          <a:effectLst/>
                        </a:rPr>
                        <a:t>állattenyésztő mérnöki</a:t>
                      </a:r>
                      <a:endParaRPr lang="hu-H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  <a:tr h="24086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b="0" dirty="0" smtClean="0">
                          <a:effectLst/>
                        </a:rPr>
                        <a:t>Élelmiszermérnöki</a:t>
                      </a:r>
                      <a:endParaRPr lang="hu-H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  <a:tr h="30643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b="0" dirty="0">
                          <a:effectLst/>
                        </a:rPr>
                        <a:t>gazdasági és vidékfejlesztési agrármérnöki</a:t>
                      </a:r>
                      <a:endParaRPr lang="hu-H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  <a:tr h="24086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b="0" dirty="0" smtClean="0">
                          <a:effectLst/>
                        </a:rPr>
                        <a:t>Kertészmérnöki</a:t>
                      </a:r>
                      <a:endParaRPr lang="hu-H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  <a:tr h="30643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b="0" dirty="0">
                          <a:effectLst/>
                        </a:rPr>
                        <a:t>környezetgazdálkodási agrármérnöki</a:t>
                      </a:r>
                      <a:endParaRPr lang="hu-H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  <a:tr h="49675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b="0" dirty="0">
                          <a:effectLst/>
                        </a:rPr>
                        <a:t>mezőgazdasági és élelmiszeripari gépészmérnöki</a:t>
                      </a:r>
                      <a:endParaRPr lang="hu-H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  <a:tr h="24086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b="0" dirty="0">
                          <a:effectLst/>
                        </a:rPr>
                        <a:t>mezőgazdasági mérnöki</a:t>
                      </a:r>
                      <a:endParaRPr lang="hu-H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  <a:tr h="24086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b="0" dirty="0">
                          <a:effectLst/>
                        </a:rPr>
                        <a:t>növénytermesztő mérnöki</a:t>
                      </a:r>
                      <a:endParaRPr lang="hu-H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  <a:tr h="24086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b="0" dirty="0">
                          <a:effectLst/>
                        </a:rPr>
                        <a:t>szőlész-borász mérnöki</a:t>
                      </a:r>
                      <a:endParaRPr lang="hu-H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  <a:tr h="240862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400" b="0" dirty="0" smtClean="0">
                          <a:effectLst/>
                        </a:rPr>
                        <a:t>     természetvédelmi</a:t>
                      </a:r>
                      <a:r>
                        <a:rPr lang="hu-HU" sz="1400" b="0" baseline="0" dirty="0" smtClean="0">
                          <a:effectLst/>
                        </a:rPr>
                        <a:t> mérnök</a:t>
                      </a:r>
                      <a:endParaRPr lang="hu-H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10</a:t>
            </a:fld>
            <a:endParaRPr lang="hu-HU"/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848868"/>
              </p:ext>
            </p:extLst>
          </p:nvPr>
        </p:nvGraphicFramePr>
        <p:xfrm>
          <a:off x="5198164" y="1200367"/>
          <a:ext cx="3627783" cy="3294888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3627783"/>
              </a:tblGrid>
              <a:tr h="3315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</a:rPr>
                        <a:t>Műszaki (12)</a:t>
                      </a:r>
                      <a:endParaRPr lang="hu-HU" sz="1200" dirty="0" smtClean="0">
                        <a:effectLst/>
                      </a:endParaRPr>
                    </a:p>
                  </a:txBody>
                  <a:tcPr marL="31980" marR="31980" marT="0" marB="0" anchor="b"/>
                </a:tc>
              </a:tr>
              <a:tr h="23205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b="0" dirty="0">
                          <a:effectLst/>
                        </a:rPr>
                        <a:t>anyagmérnöki</a:t>
                      </a:r>
                      <a:endParaRPr lang="hu-H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  <a:tr h="23205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b="0" dirty="0" smtClean="0">
                          <a:effectLst/>
                        </a:rPr>
                        <a:t>Építészmérnöki</a:t>
                      </a:r>
                      <a:endParaRPr lang="hu-H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  <a:tr h="23205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b="0" dirty="0" smtClean="0">
                          <a:effectLst/>
                        </a:rPr>
                        <a:t>Építőmérnöki</a:t>
                      </a:r>
                      <a:endParaRPr lang="hu-H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  <a:tr h="23205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b="0" dirty="0">
                          <a:effectLst/>
                        </a:rPr>
                        <a:t>faipari mérnöki</a:t>
                      </a:r>
                      <a:endParaRPr lang="hu-H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  <a:tr h="23205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b="0" dirty="0" smtClean="0">
                          <a:effectLst/>
                        </a:rPr>
                        <a:t>Gépészmérnöki</a:t>
                      </a:r>
                      <a:endParaRPr lang="hu-H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  <a:tr h="23205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b="0" dirty="0" smtClean="0">
                          <a:effectLst/>
                        </a:rPr>
                        <a:t>Járműmérnöki</a:t>
                      </a:r>
                      <a:endParaRPr lang="hu-H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  <a:tr h="23205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b="0" dirty="0" smtClean="0">
                          <a:effectLst/>
                        </a:rPr>
                        <a:t>Környezetmérnöki</a:t>
                      </a:r>
                      <a:endParaRPr lang="hu-H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  <a:tr h="23205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b="0" dirty="0">
                          <a:effectLst/>
                        </a:rPr>
                        <a:t>logisztikai mérnök</a:t>
                      </a:r>
                      <a:endParaRPr lang="hu-H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  <a:tr h="23205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b="0" dirty="0">
                          <a:effectLst/>
                        </a:rPr>
                        <a:t>mechatronikai mérnöki</a:t>
                      </a:r>
                      <a:endParaRPr lang="hu-H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  <a:tr h="23205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b="0" dirty="0" smtClean="0">
                          <a:effectLst/>
                        </a:rPr>
                        <a:t>Mérnökinformatikus</a:t>
                      </a:r>
                      <a:endParaRPr lang="hu-H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  <a:tr h="23205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b="0" dirty="0">
                          <a:effectLst/>
                        </a:rPr>
                        <a:t>műszaki menedzser</a:t>
                      </a:r>
                      <a:endParaRPr lang="hu-H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  <a:tr h="23205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b="0" dirty="0">
                          <a:effectLst/>
                        </a:rPr>
                        <a:t>villamosmérnöki</a:t>
                      </a:r>
                      <a:endParaRPr lang="hu-H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</a:tbl>
          </a:graphicData>
        </a:graphic>
      </p:graphicFrame>
      <p:graphicFrame>
        <p:nvGraphicFramePr>
          <p:cNvPr id="7" name="Tábláza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58212"/>
              </p:ext>
            </p:extLst>
          </p:nvPr>
        </p:nvGraphicFramePr>
        <p:xfrm>
          <a:off x="6848063" y="4591880"/>
          <a:ext cx="2006378" cy="1848954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006378"/>
              </a:tblGrid>
              <a:tr h="4348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</a:rPr>
                        <a:t>Informatika (3)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  <a:tr h="46169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b="0" dirty="0">
                          <a:effectLst/>
                        </a:rPr>
                        <a:t>gazdaságinformatikus</a:t>
                      </a:r>
                      <a:endParaRPr lang="hu-H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  <a:tr h="46169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b="0" dirty="0">
                          <a:effectLst/>
                        </a:rPr>
                        <a:t>mérnökinformatikus</a:t>
                      </a:r>
                      <a:endParaRPr lang="hu-H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  <a:tr h="48051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b="0" dirty="0">
                          <a:effectLst/>
                        </a:rPr>
                        <a:t>programtervező informatikus</a:t>
                      </a:r>
                      <a:endParaRPr lang="hu-H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</a:tbl>
          </a:graphicData>
        </a:graphic>
      </p:graphicFrame>
      <p:graphicFrame>
        <p:nvGraphicFramePr>
          <p:cNvPr id="8" name="Tábláza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856903"/>
              </p:ext>
            </p:extLst>
          </p:nvPr>
        </p:nvGraphicFramePr>
        <p:xfrm>
          <a:off x="4077528" y="4596353"/>
          <a:ext cx="2571751" cy="1822704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71751"/>
              </a:tblGrid>
              <a:tr h="2352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</a:rPr>
                        <a:t>Gazdaságtudomány (6)</a:t>
                      </a:r>
                      <a:endParaRPr lang="hu-H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  <a:tr h="16465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b="0" dirty="0">
                          <a:effectLst/>
                        </a:rPr>
                        <a:t>gazdálkodás és menedzsment</a:t>
                      </a:r>
                      <a:endParaRPr lang="hu-H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  <a:tr h="16465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b="0" dirty="0">
                          <a:effectLst/>
                        </a:rPr>
                        <a:t>kereskedelem és marketing</a:t>
                      </a:r>
                      <a:endParaRPr lang="hu-H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  <a:tr h="16465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b="0" dirty="0">
                          <a:effectLst/>
                        </a:rPr>
                        <a:t>nemzetközi gazdálkodás</a:t>
                      </a:r>
                      <a:endParaRPr lang="hu-H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  <a:tr h="16465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b="0" dirty="0">
                          <a:effectLst/>
                        </a:rPr>
                        <a:t>pénzügy és számvitel</a:t>
                      </a:r>
                      <a:endParaRPr lang="hu-H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  <a:tr h="16465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b="0" i="1" dirty="0" smtClean="0">
                          <a:solidFill>
                            <a:srgbClr val="FF0000"/>
                          </a:solidFill>
                          <a:effectLst/>
                        </a:rPr>
                        <a:t>Számvitel </a:t>
                      </a:r>
                      <a:endParaRPr lang="hu-HU" sz="1400" b="0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  <a:tr h="16465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u-HU" sz="1400" b="0" dirty="0">
                          <a:effectLst/>
                        </a:rPr>
                        <a:t>turizmus-vendéglátás</a:t>
                      </a:r>
                      <a:endParaRPr lang="hu-H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80" marR="31980" marT="0" marB="0" anchor="b"/>
                </a:tc>
              </a:tr>
            </a:tbl>
          </a:graphicData>
        </a:graphic>
      </p:graphicFrame>
      <p:sp>
        <p:nvSpPr>
          <p:cNvPr id="9" name="Szövegdoboz 8"/>
          <p:cNvSpPr txBox="1"/>
          <p:nvPr/>
        </p:nvSpPr>
        <p:spPr>
          <a:xfrm>
            <a:off x="457200" y="1351722"/>
            <a:ext cx="4214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457200" y="1222514"/>
            <a:ext cx="43632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itchFamily="34" charset="0"/>
              <a:buChar char="•"/>
            </a:pPr>
            <a:r>
              <a:rPr lang="hu-HU" dirty="0"/>
              <a:t>A felsőoktatási intézmények </a:t>
            </a:r>
            <a:r>
              <a:rPr lang="hu-HU" b="1" dirty="0" smtClean="0"/>
              <a:t>30 </a:t>
            </a:r>
            <a:r>
              <a:rPr lang="hu-HU" b="1" dirty="0"/>
              <a:t>különböző típusú alapképzési szakot</a:t>
            </a:r>
            <a:r>
              <a:rPr lang="hu-HU" dirty="0"/>
              <a:t> indítanak duális formában 2015-ben. </a:t>
            </a:r>
            <a:endParaRPr lang="hu-HU" dirty="0" smtClean="0"/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hu-HU" dirty="0" smtClean="0"/>
              <a:t>Az </a:t>
            </a:r>
            <a:r>
              <a:rPr lang="hu-HU" dirty="0"/>
              <a:t>alapképzési szakok mellett a Budapesti </a:t>
            </a:r>
            <a:r>
              <a:rPr lang="hu-HU" dirty="0" err="1"/>
              <a:t>Corvinus</a:t>
            </a:r>
            <a:r>
              <a:rPr lang="hu-HU" dirty="0"/>
              <a:t> Egyetem pilot jelleggel </a:t>
            </a:r>
            <a:r>
              <a:rPr lang="hu-HU" dirty="0" smtClean="0"/>
              <a:t>duális </a:t>
            </a:r>
            <a:r>
              <a:rPr lang="hu-HU" b="1" i="1" dirty="0" smtClean="0"/>
              <a:t>mesterképzést</a:t>
            </a:r>
            <a:r>
              <a:rPr lang="hu-HU" dirty="0" smtClean="0"/>
              <a:t> </a:t>
            </a:r>
            <a:r>
              <a:rPr lang="hu-HU" dirty="0"/>
              <a:t>is indít </a:t>
            </a:r>
            <a:r>
              <a:rPr lang="hu-HU" dirty="0" smtClean="0"/>
              <a:t>számvitel </a:t>
            </a:r>
            <a:r>
              <a:rPr lang="hu-HU" dirty="0" err="1"/>
              <a:t>Msc</a:t>
            </a:r>
            <a:r>
              <a:rPr lang="hu-HU" dirty="0"/>
              <a:t> szakon.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2017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79269" y="1"/>
            <a:ext cx="7886700" cy="1562099"/>
          </a:xfrm>
        </p:spPr>
        <p:txBody>
          <a:bodyPr>
            <a:noAutofit/>
          </a:bodyPr>
          <a:lstStyle/>
          <a:p>
            <a:r>
              <a:rPr lang="hu-HU" sz="3200" dirty="0"/>
              <a:t>Duális képzést </a:t>
            </a:r>
            <a:r>
              <a:rPr lang="hu-HU" sz="3200" dirty="0" smtClean="0"/>
              <a:t>meghirdető</a:t>
            </a:r>
            <a:br>
              <a:rPr lang="hu-HU" sz="3200" dirty="0" smtClean="0"/>
            </a:br>
            <a:r>
              <a:rPr lang="hu-HU" sz="3200" dirty="0" smtClean="0"/>
              <a:t>intézmények és szakok</a:t>
            </a:r>
            <a:endParaRPr lang="en-US" sz="32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11</a:t>
            </a:fld>
            <a:endParaRPr lang="hu-HU"/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38238" y="1638795"/>
            <a:ext cx="8045185" cy="4740924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17" name="Ellipszis 16"/>
          <p:cNvSpPr/>
          <p:nvPr/>
        </p:nvSpPr>
        <p:spPr>
          <a:xfrm>
            <a:off x="7296294" y="3422348"/>
            <a:ext cx="95250" cy="100015"/>
          </a:xfrm>
          <a:prstGeom prst="ellipse">
            <a:avLst/>
          </a:prstGeom>
          <a:solidFill>
            <a:schemeClr val="accent2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Ellipszis 17"/>
          <p:cNvSpPr/>
          <p:nvPr/>
        </p:nvSpPr>
        <p:spPr>
          <a:xfrm>
            <a:off x="7294473" y="3261387"/>
            <a:ext cx="95250" cy="100015"/>
          </a:xfrm>
          <a:prstGeom prst="ellipse">
            <a:avLst/>
          </a:prstGeom>
          <a:solidFill>
            <a:schemeClr val="accent2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Ellipszis 18"/>
          <p:cNvSpPr/>
          <p:nvPr/>
        </p:nvSpPr>
        <p:spPr>
          <a:xfrm>
            <a:off x="7296294" y="3125661"/>
            <a:ext cx="95250" cy="100015"/>
          </a:xfrm>
          <a:prstGeom prst="ellipse">
            <a:avLst/>
          </a:prstGeom>
          <a:solidFill>
            <a:schemeClr val="accent2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Ellipszis 19"/>
          <p:cNvSpPr/>
          <p:nvPr/>
        </p:nvSpPr>
        <p:spPr>
          <a:xfrm>
            <a:off x="7128630" y="3422349"/>
            <a:ext cx="95250" cy="100015"/>
          </a:xfrm>
          <a:prstGeom prst="ellipse">
            <a:avLst/>
          </a:prstGeom>
          <a:solidFill>
            <a:schemeClr val="accent2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Ellipszis 9"/>
          <p:cNvSpPr/>
          <p:nvPr/>
        </p:nvSpPr>
        <p:spPr>
          <a:xfrm>
            <a:off x="5214165" y="3587624"/>
            <a:ext cx="156090" cy="146176"/>
          </a:xfrm>
          <a:prstGeom prst="ellipse">
            <a:avLst/>
          </a:prstGeom>
          <a:solidFill>
            <a:srgbClr val="30F826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833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A </a:t>
            </a:r>
            <a:r>
              <a:rPr lang="en-US" dirty="0" err="1" smtClean="0">
                <a:latin typeface="+mn-lt"/>
              </a:rPr>
              <a:t>képzés</a:t>
            </a:r>
            <a:r>
              <a:rPr lang="hu-HU" dirty="0" err="1" smtClean="0">
                <a:latin typeface="+mn-lt"/>
              </a:rPr>
              <a:t>ek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indításának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ütemezése</a:t>
            </a:r>
            <a:endParaRPr lang="en-US" dirty="0">
              <a:latin typeface="+mn-lt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Ötszög 4"/>
          <p:cNvSpPr/>
          <p:nvPr/>
        </p:nvSpPr>
        <p:spPr>
          <a:xfrm>
            <a:off x="598206" y="3728855"/>
            <a:ext cx="1638795" cy="65908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prstClr val="white"/>
                </a:solidFill>
              </a:rPr>
              <a:t>Előkészítés </a:t>
            </a:r>
            <a:endParaRPr lang="hu-HU" dirty="0">
              <a:solidFill>
                <a:prstClr val="white"/>
              </a:solidFill>
            </a:endParaRPr>
          </a:p>
        </p:txBody>
      </p:sp>
      <p:sp>
        <p:nvSpPr>
          <p:cNvPr id="6" name="Sávnyíl 5"/>
          <p:cNvSpPr/>
          <p:nvPr/>
        </p:nvSpPr>
        <p:spPr>
          <a:xfrm>
            <a:off x="2729604" y="3728855"/>
            <a:ext cx="2547578" cy="65908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prstClr val="white"/>
                </a:solidFill>
              </a:rPr>
              <a:t>Felvételi</a:t>
            </a:r>
            <a:r>
              <a:rPr lang="hu-H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 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7" name="Rombusz 6"/>
          <p:cNvSpPr/>
          <p:nvPr/>
        </p:nvSpPr>
        <p:spPr>
          <a:xfrm>
            <a:off x="2450972" y="3948993"/>
            <a:ext cx="213756" cy="249382"/>
          </a:xfrm>
          <a:prstGeom prst="diamond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Egyenes összekötő 8"/>
          <p:cNvCxnSpPr>
            <a:stCxn id="7" idx="2"/>
          </p:cNvCxnSpPr>
          <p:nvPr/>
        </p:nvCxnSpPr>
        <p:spPr>
          <a:xfrm>
            <a:off x="2557850" y="4198375"/>
            <a:ext cx="0" cy="1436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zövegdoboz 10"/>
          <p:cNvSpPr txBox="1"/>
          <p:nvPr/>
        </p:nvSpPr>
        <p:spPr>
          <a:xfrm>
            <a:off x="2618507" y="1438151"/>
            <a:ext cx="225631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hu-HU" sz="1100" b="1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2015.01.31</a:t>
            </a:r>
            <a:r>
              <a:rPr lang="hu-HU" sz="1100" b="1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. – </a:t>
            </a:r>
            <a:r>
              <a:rPr lang="hu-HU" sz="11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A felvételi tájékoztató kiegészítése </a:t>
            </a:r>
            <a:endParaRPr lang="hu-HU" sz="1100" dirty="0" smtClean="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  <a:p>
            <a:endParaRPr lang="hu-HU" sz="1100" dirty="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hu-HU" sz="1100" i="1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a)</a:t>
            </a:r>
            <a:r>
              <a:rPr lang="hu-HU" sz="11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 </a:t>
            </a:r>
            <a:r>
              <a:rPr lang="hu-HU" sz="1100" b="1" i="1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Intézményi felvételi </a:t>
            </a:r>
            <a:r>
              <a:rPr lang="hu-HU" sz="1100" b="1" i="1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eljárás- 2015.02.15-ig jelentkezés</a:t>
            </a:r>
          </a:p>
          <a:p>
            <a:endParaRPr lang="hu-HU" sz="1100" b="1" i="1" dirty="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hu-HU" sz="1100" i="1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b</a:t>
            </a:r>
            <a:r>
              <a:rPr lang="hu-HU" sz="1100" i="1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)</a:t>
            </a:r>
            <a:r>
              <a:rPr lang="hu-HU" sz="11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 </a:t>
            </a:r>
            <a:r>
              <a:rPr lang="hu-HU" sz="1100" b="1" i="1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Gazdálkodó szervezet felvételi eljárása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hu-HU" sz="1100" b="1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2015.07.01. – </a:t>
            </a:r>
            <a:r>
              <a:rPr lang="hu-HU" sz="11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A cég </a:t>
            </a:r>
            <a:r>
              <a:rPr lang="hu-HU" sz="11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lezárja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hu-HU" sz="11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2015.07.05-ig közzéteszi </a:t>
            </a:r>
            <a:r>
              <a:rPr lang="hu-HU" sz="11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a jelentkezők felvitelijének eredményét 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598205" y="1438151"/>
            <a:ext cx="1764983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hu-HU" sz="1100" b="1" dirty="0" smtClean="0"/>
              <a:t>2014.12.11.-ig</a:t>
            </a:r>
            <a:br>
              <a:rPr lang="hu-HU" sz="1100" b="1" dirty="0" smtClean="0"/>
            </a:br>
            <a:r>
              <a:rPr lang="hu-HU" sz="1100" dirty="0" smtClean="0"/>
              <a:t>felsőoktatási </a:t>
            </a:r>
            <a:r>
              <a:rPr lang="hu-HU" sz="1100" dirty="0"/>
              <a:t>intézmény benyújtja a DKT részére a duális képzés indításának engedélyezéséhez szükséges dokumentumokat </a:t>
            </a:r>
            <a:endParaRPr lang="hu-HU" sz="1100" dirty="0" smtClean="0"/>
          </a:p>
          <a:p>
            <a:endParaRPr lang="hu-HU" sz="1100" b="1" dirty="0">
              <a:solidFill>
                <a:prstClr val="black"/>
              </a:solidFill>
              <a:ea typeface="Calibri" pitchFamily="34" charset="0"/>
              <a:cs typeface="Calibri" pitchFamily="34" charset="0"/>
            </a:endParaRPr>
          </a:p>
          <a:p>
            <a:endParaRPr lang="hu-HU" sz="1100" b="1" dirty="0" smtClean="0">
              <a:solidFill>
                <a:prstClr val="black"/>
              </a:solidFill>
              <a:ea typeface="Calibri" pitchFamily="34" charset="0"/>
              <a:cs typeface="Calibri" pitchFamily="34" charset="0"/>
            </a:endParaRPr>
          </a:p>
          <a:p>
            <a:endParaRPr lang="hu-HU" sz="1100" b="1" dirty="0">
              <a:solidFill>
                <a:prstClr val="black"/>
              </a:solidFill>
              <a:ea typeface="Calibri" pitchFamily="34" charset="0"/>
              <a:cs typeface="Calibri" pitchFamily="34" charset="0"/>
            </a:endParaRPr>
          </a:p>
          <a:p>
            <a:endParaRPr lang="hu-HU" sz="1100" b="1" dirty="0" smtClean="0">
              <a:solidFill>
                <a:prstClr val="black"/>
              </a:solidFill>
              <a:ea typeface="Calibri" pitchFamily="34" charset="0"/>
              <a:cs typeface="Calibri" pitchFamily="34" charset="0"/>
            </a:endParaRPr>
          </a:p>
          <a:p>
            <a:endParaRPr lang="hu-HU" sz="1100" b="1" dirty="0">
              <a:solidFill>
                <a:prstClr val="black"/>
              </a:solidFill>
              <a:ea typeface="Calibri" pitchFamily="34" charset="0"/>
              <a:cs typeface="Calibri" pitchFamily="34" charset="0"/>
            </a:endParaRPr>
          </a:p>
          <a:p>
            <a:endParaRPr lang="hu-HU" sz="1100" b="1" dirty="0" smtClean="0">
              <a:solidFill>
                <a:prstClr val="black"/>
              </a:solidFill>
              <a:ea typeface="Calibri" pitchFamily="34" charset="0"/>
              <a:cs typeface="Calibri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endParaRPr lang="hu-HU" sz="1100" b="1" dirty="0">
              <a:solidFill>
                <a:prstClr val="black"/>
              </a:solidFill>
              <a:ea typeface="Calibri" pitchFamily="34" charset="0"/>
              <a:cs typeface="Calibri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endParaRPr lang="hu-HU" sz="1100" b="1" dirty="0" smtClean="0">
              <a:solidFill>
                <a:prstClr val="black"/>
              </a:solidFill>
              <a:ea typeface="Calibri" pitchFamily="34" charset="0"/>
              <a:cs typeface="Calibri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endParaRPr lang="hu-HU" sz="1100" b="1" dirty="0">
              <a:solidFill>
                <a:prstClr val="black"/>
              </a:solidFill>
              <a:ea typeface="Calibri" pitchFamily="34" charset="0"/>
              <a:cs typeface="Calibri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endParaRPr lang="hu-HU" sz="1100" b="1" dirty="0" smtClean="0">
              <a:solidFill>
                <a:prstClr val="black"/>
              </a:solidFill>
              <a:ea typeface="Calibri" pitchFamily="34" charset="0"/>
              <a:cs typeface="Calibri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hu-HU" sz="1100" b="1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2015. 01.26 </a:t>
            </a:r>
            <a:r>
              <a:rPr lang="hu-HU" sz="11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– DKT dönt az indítható képzésekről </a:t>
            </a:r>
            <a:endParaRPr lang="hu-HU" sz="1100" dirty="0" smtClean="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  <a:p>
            <a:endParaRPr lang="hu-HU" sz="1100" b="1" dirty="0" smtClean="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hu-HU" sz="1100" b="1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2015.04.- 06</a:t>
            </a:r>
            <a:r>
              <a:rPr lang="hu-HU" sz="1100" b="1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.</a:t>
            </a:r>
            <a:r>
              <a:rPr lang="hu-HU" sz="11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 – Gazdálkodó szervezetek </a:t>
            </a:r>
            <a:r>
              <a:rPr lang="hu-HU" sz="1100" dirty="0" err="1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minősítése-DKT</a:t>
            </a:r>
            <a:r>
              <a:rPr lang="hu-HU" sz="11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 </a:t>
            </a:r>
            <a:endParaRPr lang="hu-HU" sz="1100" dirty="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endParaRPr lang="hu-HU" sz="1100" dirty="0" smtClean="0">
              <a:solidFill>
                <a:prstClr val="black"/>
              </a:solidFill>
            </a:endParaRPr>
          </a:p>
          <a:p>
            <a:pPr marL="171450" indent="-171450">
              <a:buFont typeface="Arial" pitchFamily="34" charset="0"/>
              <a:buChar char="•"/>
            </a:pPr>
            <a:endParaRPr lang="hu-HU" sz="1100" dirty="0">
              <a:solidFill>
                <a:prstClr val="black"/>
              </a:solidFill>
            </a:endParaRPr>
          </a:p>
          <a:p>
            <a:pPr marL="171450" indent="-171450">
              <a:buFont typeface="Arial" pitchFamily="34" charset="0"/>
              <a:buChar char="•"/>
            </a:pPr>
            <a:endParaRPr lang="hu-HU" sz="1100" dirty="0"/>
          </a:p>
        </p:txBody>
      </p:sp>
      <p:sp>
        <p:nvSpPr>
          <p:cNvPr id="12" name="Sávnyíl 11"/>
          <p:cNvSpPr/>
          <p:nvPr/>
        </p:nvSpPr>
        <p:spPr>
          <a:xfrm>
            <a:off x="6337843" y="3728855"/>
            <a:ext cx="2256315" cy="65908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prstClr val="white"/>
                </a:solidFill>
              </a:rPr>
              <a:t>Tanulmányi szakasz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13" name="Rombusz 12"/>
          <p:cNvSpPr/>
          <p:nvPr/>
        </p:nvSpPr>
        <p:spPr>
          <a:xfrm>
            <a:off x="5627503" y="3948993"/>
            <a:ext cx="213756" cy="249382"/>
          </a:xfrm>
          <a:prstGeom prst="diamond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4" name="Egyenes összekötő 13"/>
          <p:cNvCxnSpPr/>
          <p:nvPr/>
        </p:nvCxnSpPr>
        <p:spPr>
          <a:xfrm>
            <a:off x="5734381" y="4198375"/>
            <a:ext cx="0" cy="1436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églalap 15"/>
          <p:cNvSpPr/>
          <p:nvPr/>
        </p:nvSpPr>
        <p:spPr>
          <a:xfrm>
            <a:off x="6337843" y="1314692"/>
            <a:ext cx="2806157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endParaRPr lang="hu-HU" sz="1100" b="1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hu-HU" sz="1100" b="1" dirty="0" smtClean="0"/>
              <a:t>2015.09.01</a:t>
            </a:r>
            <a:r>
              <a:rPr lang="hu-HU" sz="1100" dirty="0" smtClean="0"/>
              <a:t>. </a:t>
            </a:r>
            <a:br>
              <a:rPr lang="hu-HU" sz="1100" dirty="0" smtClean="0"/>
            </a:br>
            <a:r>
              <a:rPr lang="hu-HU" sz="1100" dirty="0" smtClean="0"/>
              <a:t> </a:t>
            </a:r>
            <a:r>
              <a:rPr lang="hu-HU" sz="1100" dirty="0"/>
              <a:t>tanévkezdés </a:t>
            </a:r>
            <a:r>
              <a:rPr lang="hu-HU" sz="1100" dirty="0" smtClean="0"/>
              <a:t>feltételezett időpontja</a:t>
            </a:r>
            <a:endParaRPr lang="hu-HU" sz="1100" dirty="0"/>
          </a:p>
          <a:p>
            <a:pPr marL="171450" indent="-171450">
              <a:buFont typeface="Arial" pitchFamily="34" charset="0"/>
              <a:buChar char="•"/>
            </a:pPr>
            <a:r>
              <a:rPr lang="hu-HU" sz="1100" b="1" dirty="0"/>
              <a:t>2015.09.15. </a:t>
            </a:r>
            <a:r>
              <a:rPr lang="hu-HU" sz="1100" b="1" dirty="0" smtClean="0"/>
              <a:t/>
            </a:r>
            <a:br>
              <a:rPr lang="hu-HU" sz="1100" b="1" dirty="0" smtClean="0"/>
            </a:br>
            <a:r>
              <a:rPr lang="hu-HU" sz="1100" dirty="0" smtClean="0"/>
              <a:t>beiratkozás</a:t>
            </a:r>
            <a:r>
              <a:rPr lang="hu-HU" sz="1100" dirty="0"/>
              <a:t>, hallgatói szerződés </a:t>
            </a:r>
            <a:r>
              <a:rPr lang="hu-HU" sz="1100" dirty="0" smtClean="0"/>
              <a:t>megkötésének </a:t>
            </a:r>
            <a:br>
              <a:rPr lang="hu-HU" sz="1100" dirty="0" smtClean="0"/>
            </a:br>
            <a:r>
              <a:rPr lang="hu-HU" sz="1100" dirty="0" smtClean="0"/>
              <a:t>feltételezett időpontja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hu-HU" sz="1100" b="1" dirty="0" smtClean="0"/>
              <a:t>2015.10.15.</a:t>
            </a:r>
            <a:br>
              <a:rPr lang="hu-HU" sz="1100" b="1" dirty="0" smtClean="0"/>
            </a:br>
            <a:r>
              <a:rPr lang="hu-HU" sz="1100" b="1" dirty="0" smtClean="0"/>
              <a:t> </a:t>
            </a:r>
            <a:r>
              <a:rPr lang="hu-HU" sz="1100" dirty="0" smtClean="0"/>
              <a:t>októberi </a:t>
            </a:r>
            <a:r>
              <a:rPr lang="hu-HU" sz="1100" dirty="0"/>
              <a:t>statisztika leadása</a:t>
            </a:r>
          </a:p>
        </p:txBody>
      </p:sp>
      <p:sp>
        <p:nvSpPr>
          <p:cNvPr id="15" name="Téglalap 14"/>
          <p:cNvSpPr/>
          <p:nvPr/>
        </p:nvSpPr>
        <p:spPr>
          <a:xfrm>
            <a:off x="2700160" y="4493243"/>
            <a:ext cx="267956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sz="1100" b="1" dirty="0"/>
              <a:t>2015.07.09. </a:t>
            </a:r>
            <a:r>
              <a:rPr lang="hu-HU" sz="1100" b="1" dirty="0" err="1"/>
              <a:t>ig</a:t>
            </a:r>
            <a:r>
              <a:rPr lang="hu-HU" sz="1100" b="1" dirty="0"/>
              <a:t> </a:t>
            </a:r>
            <a:r>
              <a:rPr lang="hu-HU" sz="1100" dirty="0"/>
              <a:t>jelentkezési sorrend változtatásának utolsó időpontja</a:t>
            </a:r>
          </a:p>
        </p:txBody>
      </p:sp>
      <p:sp>
        <p:nvSpPr>
          <p:cNvPr id="17" name="Téglalap 16"/>
          <p:cNvSpPr/>
          <p:nvPr/>
        </p:nvSpPr>
        <p:spPr>
          <a:xfrm>
            <a:off x="2700160" y="5139574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hu-HU" sz="1100" b="1" dirty="0"/>
              <a:t>2015.07.23. </a:t>
            </a:r>
            <a:r>
              <a:rPr lang="hu-HU" sz="1100" b="1" dirty="0" smtClean="0"/>
              <a:t/>
            </a:r>
            <a:br>
              <a:rPr lang="hu-HU" sz="1100" b="1" dirty="0" smtClean="0"/>
            </a:br>
            <a:r>
              <a:rPr lang="hu-HU" sz="1100" u="sng" dirty="0" err="1" smtClean="0"/>
              <a:t>ponthatárhúzás</a:t>
            </a:r>
            <a:r>
              <a:rPr lang="hu-HU" sz="1100" dirty="0" smtClean="0"/>
              <a:t> </a:t>
            </a:r>
            <a:r>
              <a:rPr lang="hu-HU" sz="1100" dirty="0"/>
              <a:t>feltételezett időpontja </a:t>
            </a:r>
            <a:endParaRPr lang="hu-HU" sz="1100" dirty="0" smtClean="0"/>
          </a:p>
        </p:txBody>
      </p:sp>
    </p:spTree>
    <p:extLst>
      <p:ext uri="{BB962C8B-B14F-4D97-AF65-F5344CB8AC3E}">
        <p14:creationId xmlns:p14="http://schemas.microsoft.com/office/powerpoint/2010/main" val="238155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6775" y="317626"/>
            <a:ext cx="7886700" cy="1325563"/>
          </a:xfrm>
        </p:spPr>
        <p:txBody>
          <a:bodyPr/>
          <a:lstStyle/>
          <a:p>
            <a:r>
              <a:rPr lang="hu-HU" dirty="0" smtClean="0"/>
              <a:t>Együttműködő vállalatok</a:t>
            </a:r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13</a:t>
            </a:fld>
            <a:endParaRPr lang="hu-HU"/>
          </a:p>
        </p:txBody>
      </p:sp>
      <p:sp>
        <p:nvSpPr>
          <p:cNvPr id="5" name="Tartalom helye 2"/>
          <p:cNvSpPr txBox="1">
            <a:spLocks/>
          </p:cNvSpPr>
          <p:nvPr/>
        </p:nvSpPr>
        <p:spPr>
          <a:xfrm>
            <a:off x="5177790" y="830580"/>
            <a:ext cx="3966210" cy="4931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900" dirty="0"/>
          </a:p>
        </p:txBody>
      </p:sp>
      <p:pic>
        <p:nvPicPr>
          <p:cNvPr id="4098" name="Diagram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991" y="1333499"/>
            <a:ext cx="3526835" cy="2621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zövegdoboz 6"/>
          <p:cNvSpPr txBox="1"/>
          <p:nvPr/>
        </p:nvSpPr>
        <p:spPr>
          <a:xfrm>
            <a:off x="381000" y="4029767"/>
            <a:ext cx="83037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b="1" dirty="0" smtClean="0">
                <a:solidFill>
                  <a:schemeClr val="accent1"/>
                </a:solidFill>
              </a:rPr>
              <a:t>Cél, hogy hazai </a:t>
            </a:r>
            <a:r>
              <a:rPr lang="hu-HU" sz="1600" b="1" dirty="0">
                <a:solidFill>
                  <a:schemeClr val="accent1"/>
                </a:solidFill>
              </a:rPr>
              <a:t>tulajdonú </a:t>
            </a:r>
            <a:r>
              <a:rPr lang="hu-HU" sz="1600" b="1" dirty="0" err="1">
                <a:solidFill>
                  <a:schemeClr val="accent1"/>
                </a:solidFill>
              </a:rPr>
              <a:t>KKV-at</a:t>
            </a:r>
            <a:r>
              <a:rPr lang="hu-HU" sz="1600" b="1" dirty="0">
                <a:solidFill>
                  <a:schemeClr val="accent1"/>
                </a:solidFill>
              </a:rPr>
              <a:t> </a:t>
            </a:r>
            <a:r>
              <a:rPr lang="hu-HU" sz="1600" b="1" dirty="0" smtClean="0">
                <a:solidFill>
                  <a:schemeClr val="accent1"/>
                </a:solidFill>
              </a:rPr>
              <a:t>minél </a:t>
            </a:r>
            <a:r>
              <a:rPr lang="hu-HU" sz="1600" b="1" dirty="0">
                <a:solidFill>
                  <a:schemeClr val="accent1"/>
                </a:solidFill>
              </a:rPr>
              <a:t>szélesebb körben </a:t>
            </a:r>
            <a:r>
              <a:rPr lang="hu-HU" sz="1600" b="1" dirty="0" smtClean="0">
                <a:solidFill>
                  <a:schemeClr val="accent1"/>
                </a:solidFill>
              </a:rPr>
              <a:t>bekapcsoljuk </a:t>
            </a:r>
            <a:r>
              <a:rPr lang="hu-HU" sz="1600" b="1" dirty="0">
                <a:solidFill>
                  <a:schemeClr val="accent1"/>
                </a:solidFill>
              </a:rPr>
              <a:t>a duális képzési </a:t>
            </a:r>
            <a:r>
              <a:rPr lang="hu-HU" sz="1600" b="1" dirty="0" smtClean="0">
                <a:solidFill>
                  <a:schemeClr val="accent1"/>
                </a:solidFill>
              </a:rPr>
              <a:t>rendszerbe</a:t>
            </a:r>
            <a:endParaRPr lang="hu-HU" sz="1600" b="1" dirty="0">
              <a:solidFill>
                <a:schemeClr val="accent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hu-HU" sz="1600" b="1" dirty="0"/>
              <a:t>Háry András </a:t>
            </a:r>
            <a:r>
              <a:rPr lang="hu-HU" sz="1600" dirty="0"/>
              <a:t>miniszteri biztos felelős a kis és közép vállalkozások duális felsőfokú képzéseinek </a:t>
            </a:r>
            <a:r>
              <a:rPr lang="hu-HU" sz="1600" dirty="0" smtClean="0"/>
              <a:t>összehangolásáért és a </a:t>
            </a:r>
            <a:r>
              <a:rPr lang="hu-HU" sz="1600" b="1" i="1" dirty="0">
                <a:solidFill>
                  <a:schemeClr val="accent1"/>
                </a:solidFill>
              </a:rPr>
              <a:t>duális képzőközpontok </a:t>
            </a:r>
            <a:r>
              <a:rPr lang="hu-HU" sz="1600" dirty="0"/>
              <a:t>koncepciójának </a:t>
            </a:r>
            <a:r>
              <a:rPr lang="hu-HU" sz="1600" dirty="0" smtClean="0"/>
              <a:t>kialakításáért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sz="1600" b="1" dirty="0" smtClean="0"/>
              <a:t>Duális képzőközpontok: </a:t>
            </a:r>
            <a:r>
              <a:rPr lang="hu-HU" sz="1600" dirty="0" smtClean="0"/>
              <a:t>segítik </a:t>
            </a:r>
            <a:r>
              <a:rPr lang="hu-HU" sz="1600" dirty="0"/>
              <a:t>a vállalkozásokat (különösen a KKV-kat) a duális képzés gyakorlati időre vonatkozó mennyiségi és minőségi kritériumainak </a:t>
            </a:r>
            <a:r>
              <a:rPr lang="hu-HU" sz="1600" dirty="0" smtClean="0"/>
              <a:t>teljesítésében</a:t>
            </a:r>
            <a:endParaRPr lang="hu-HU" sz="1600" dirty="0"/>
          </a:p>
        </p:txBody>
      </p:sp>
      <p:sp>
        <p:nvSpPr>
          <p:cNvPr id="8" name="Tartalom helye 2"/>
          <p:cNvSpPr>
            <a:spLocks noGrp="1"/>
          </p:cNvSpPr>
          <p:nvPr>
            <p:ph idx="1"/>
          </p:nvPr>
        </p:nvSpPr>
        <p:spPr>
          <a:xfrm>
            <a:off x="331774" y="1525085"/>
            <a:ext cx="4994606" cy="2399215"/>
          </a:xfrm>
        </p:spPr>
        <p:txBody>
          <a:bodyPr>
            <a:normAutofit fontScale="92500"/>
          </a:bodyPr>
          <a:lstStyle/>
          <a:p>
            <a:r>
              <a:rPr lang="hu-HU" sz="1800" dirty="0" smtClean="0"/>
              <a:t>Az </a:t>
            </a:r>
            <a:r>
              <a:rPr lang="hu-HU" sz="1800" dirty="0"/>
              <a:t>intézmények közel </a:t>
            </a:r>
            <a:r>
              <a:rPr lang="hu-HU" sz="1800" b="1" dirty="0"/>
              <a:t>350 külső partnerrel</a:t>
            </a:r>
            <a:r>
              <a:rPr lang="hu-HU" sz="1800" dirty="0"/>
              <a:t> (</a:t>
            </a:r>
            <a:r>
              <a:rPr lang="hu-HU" sz="1800" dirty="0" smtClean="0"/>
              <a:t>gazdálkodó </a:t>
            </a:r>
            <a:r>
              <a:rPr lang="hu-HU" sz="1800" dirty="0"/>
              <a:t>szervezettel) kötöttek együttműködési megállapodást, amelyekhez a hallgatók beadhatják jelentkezésüket</a:t>
            </a:r>
            <a:r>
              <a:rPr lang="hu-HU" sz="1800" dirty="0" smtClean="0"/>
              <a:t>.</a:t>
            </a:r>
          </a:p>
          <a:p>
            <a:r>
              <a:rPr lang="hu-HU" sz="1800" dirty="0"/>
              <a:t>A duális képzések népszerűek a hazai nagyvállalatok mellett a kis- és középvállalatok körében is. </a:t>
            </a:r>
            <a:endParaRPr lang="hu-HU" sz="1800" dirty="0" smtClean="0"/>
          </a:p>
          <a:p>
            <a:r>
              <a:rPr lang="hu-HU" sz="1800" dirty="0" smtClean="0"/>
              <a:t>A vállalati </a:t>
            </a:r>
            <a:r>
              <a:rPr lang="hu-HU" sz="1800" dirty="0"/>
              <a:t>partnerek egyharmada tartozik a nagyvállalatok közé, a gazdasági szervezetek döntő többsége (58 %) </a:t>
            </a:r>
            <a:r>
              <a:rPr lang="hu-HU" sz="1800" dirty="0" smtClean="0"/>
              <a:t>KKV</a:t>
            </a:r>
          </a:p>
          <a:p>
            <a:pPr marL="0" lvl="0" indent="0">
              <a:buNone/>
            </a:pPr>
            <a:endParaRPr lang="hu-HU" sz="2000" dirty="0" smtClean="0"/>
          </a:p>
          <a:p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84959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6270" y="868680"/>
            <a:ext cx="7886700" cy="905829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Együttműködő vállalatok</a:t>
            </a:r>
            <a:br>
              <a:rPr lang="hu-HU" dirty="0" smtClean="0"/>
            </a:br>
            <a:r>
              <a:rPr lang="hu-HU" sz="2800" dirty="0" smtClean="0"/>
              <a:t>Minősítés</a:t>
            </a:r>
            <a:br>
              <a:rPr lang="hu-HU" sz="2800" dirty="0" smtClean="0"/>
            </a:b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821180"/>
            <a:ext cx="7886700" cy="4572000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hu-HU" b="1" u="sng" dirty="0"/>
              <a:t>Vállalatok minősítése a 2015/2016-os </a:t>
            </a:r>
            <a:r>
              <a:rPr lang="hu-HU" b="1" u="sng" dirty="0" smtClean="0"/>
              <a:t>tanévre </a:t>
            </a:r>
            <a:endParaRPr lang="hu-HU" dirty="0"/>
          </a:p>
          <a:p>
            <a:pPr lvl="0"/>
            <a:r>
              <a:rPr lang="hu-HU" dirty="0" smtClean="0"/>
              <a:t>A Duális </a:t>
            </a:r>
            <a:r>
              <a:rPr lang="hu-HU" dirty="0"/>
              <a:t>Képzési Tanács által elfogadott </a:t>
            </a:r>
            <a:r>
              <a:rPr lang="hu-HU" b="1" i="1" dirty="0"/>
              <a:t>általános Követelményrendszernek</a:t>
            </a:r>
            <a:r>
              <a:rPr lang="hu-HU" dirty="0"/>
              <a:t> kell megfelelniük. </a:t>
            </a:r>
          </a:p>
          <a:p>
            <a:pPr lvl="0"/>
            <a:r>
              <a:rPr lang="hu-HU" dirty="0"/>
              <a:t>A DKT követelményrendszerének elemeit egy önértékelési kérdőívben teszi közzé, amelyet a duális képzésben részt vevő vállalatoknak </a:t>
            </a:r>
            <a:r>
              <a:rPr lang="hu-HU" dirty="0" smtClean="0"/>
              <a:t>a </a:t>
            </a:r>
            <a:r>
              <a:rPr lang="hu-HU" i="1" dirty="0" err="1" smtClean="0"/>
              <a:t>dualisdiploma.hu</a:t>
            </a:r>
            <a:r>
              <a:rPr lang="hu-HU" dirty="0" smtClean="0"/>
              <a:t> </a:t>
            </a:r>
            <a:r>
              <a:rPr lang="hu-HU" dirty="0"/>
              <a:t>oldalon kell majd </a:t>
            </a:r>
            <a:r>
              <a:rPr lang="hu-HU" dirty="0" smtClean="0"/>
              <a:t>kitölteniük</a:t>
            </a:r>
            <a:r>
              <a:rPr lang="hu-HU" i="1" dirty="0" smtClean="0"/>
              <a:t>. </a:t>
            </a:r>
            <a:r>
              <a:rPr lang="hu-HU" dirty="0" smtClean="0"/>
              <a:t>– DKT minősít</a:t>
            </a:r>
            <a:endParaRPr lang="hu-HU" dirty="0"/>
          </a:p>
          <a:p>
            <a:pPr marL="0" lvl="0" indent="0">
              <a:buNone/>
            </a:pPr>
            <a:endParaRPr lang="hu-HU" dirty="0"/>
          </a:p>
          <a:p>
            <a:pPr marL="0" lvl="0" indent="0">
              <a:buNone/>
            </a:pPr>
            <a:r>
              <a:rPr lang="hu-HU" b="1" u="sng" dirty="0"/>
              <a:t>Vállalatok minősítése 2016/2017-es </a:t>
            </a:r>
            <a:r>
              <a:rPr lang="hu-HU" b="1" u="sng" dirty="0" smtClean="0"/>
              <a:t>tanévre</a:t>
            </a:r>
          </a:p>
          <a:p>
            <a:r>
              <a:rPr lang="hu-HU" dirty="0" smtClean="0"/>
              <a:t>A </a:t>
            </a:r>
            <a:r>
              <a:rPr lang="hu-HU" dirty="0"/>
              <a:t>2016-os évtől </a:t>
            </a:r>
            <a:r>
              <a:rPr lang="hu-HU" dirty="0" smtClean="0"/>
              <a:t>képzési </a:t>
            </a:r>
            <a:r>
              <a:rPr lang="hu-HU" dirty="0"/>
              <a:t>területenként felállított szakbizottságok fogják ellenőrizni a duális képzésben részt vevő szervezeteket. </a:t>
            </a:r>
          </a:p>
          <a:p>
            <a:pPr lvl="0"/>
            <a:r>
              <a:rPr lang="hu-HU" dirty="0"/>
              <a:t>Ennek érdekében a Duális Képzési Tanács már most megkezdte az együttműködő gazdasági szervezetekre vonatkozó, képzési területenként meghatározott </a:t>
            </a:r>
            <a:r>
              <a:rPr lang="hu-HU" i="1" dirty="0"/>
              <a:t>részletes képzési követelmények </a:t>
            </a:r>
            <a:r>
              <a:rPr lang="hu-HU" dirty="0"/>
              <a:t>kidolgozását. </a:t>
            </a:r>
            <a:endParaRPr lang="hu-HU" dirty="0" smtClean="0"/>
          </a:p>
          <a:p>
            <a:pPr marL="0" lvl="0" indent="0">
              <a:buNone/>
            </a:pPr>
            <a:endParaRPr lang="hu-HU" dirty="0" smtClean="0"/>
          </a:p>
          <a:p>
            <a:pPr marL="0" lvl="0" indent="0">
              <a:buNone/>
            </a:pPr>
            <a:endParaRPr lang="hu-HU" dirty="0" smtClean="0"/>
          </a:p>
          <a:p>
            <a:pPr marL="0" indent="0" algn="ctr">
              <a:buNone/>
            </a:pPr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A partnerszervezetek nyilvántartásba vételét 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a minősítést követően a 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felsőoktatási intézménynek kell kezdeményeznie az Oktatási Hivatalnál.</a:t>
            </a:r>
          </a:p>
          <a:p>
            <a:pPr marL="0" lv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7470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600200"/>
            <a:ext cx="7886700" cy="45767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hu-HU" b="1" u="sng" dirty="0" smtClean="0"/>
          </a:p>
          <a:p>
            <a:r>
              <a:rPr lang="hu-HU" dirty="0" smtClean="0"/>
              <a:t>A </a:t>
            </a:r>
            <a:r>
              <a:rPr lang="hu-HU" dirty="0"/>
              <a:t>duális forma iránt érdeklődők tájékoztatása a jelentkezés céges formai és tartalmi </a:t>
            </a:r>
            <a:r>
              <a:rPr lang="hu-HU" dirty="0" smtClean="0"/>
              <a:t>követelményeiről.</a:t>
            </a:r>
          </a:p>
          <a:p>
            <a:r>
              <a:rPr lang="hu-HU" dirty="0" smtClean="0"/>
              <a:t>A </a:t>
            </a:r>
            <a:r>
              <a:rPr lang="hu-HU" dirty="0"/>
              <a:t>céghez jelentkezést benyújtókról a felsőoktatási intézményt tájékoztatni annak érdekében, hogy kiszűrésre kerüljön valamennyi olyan személy , aki jelentkezik a céghez, de </a:t>
            </a:r>
            <a:r>
              <a:rPr lang="hu-HU" b="1" i="1" dirty="0"/>
              <a:t>az adott alapszakra nem jelentkezett</a:t>
            </a:r>
            <a:r>
              <a:rPr lang="hu-HU" dirty="0"/>
              <a:t> az </a:t>
            </a:r>
            <a:r>
              <a:rPr lang="hu-HU" dirty="0" smtClean="0"/>
              <a:t>intézménybe.</a:t>
            </a:r>
          </a:p>
          <a:p>
            <a:r>
              <a:rPr lang="hu-HU" dirty="0" smtClean="0"/>
              <a:t>A </a:t>
            </a:r>
            <a:r>
              <a:rPr lang="hu-HU" dirty="0"/>
              <a:t>céges kiválasztási/felvételi </a:t>
            </a:r>
            <a:r>
              <a:rPr lang="hu-HU" dirty="0" smtClean="0"/>
              <a:t>eljárást </a:t>
            </a:r>
            <a:r>
              <a:rPr lang="hu-HU" dirty="0"/>
              <a:t>és július </a:t>
            </a:r>
            <a:r>
              <a:rPr lang="hu-HU" dirty="0" smtClean="0"/>
              <a:t>1-ig lebonyolítani.</a:t>
            </a:r>
          </a:p>
          <a:p>
            <a:r>
              <a:rPr lang="hu-HU" dirty="0" smtClean="0"/>
              <a:t>Kérjük </a:t>
            </a:r>
            <a:r>
              <a:rPr lang="hu-HU" dirty="0"/>
              <a:t>a jelentkezőket kiértesíteni a céges kiválasztás/felvételi eredményéről július </a:t>
            </a:r>
            <a:r>
              <a:rPr lang="hu-HU" dirty="0" smtClean="0"/>
              <a:t>5-ig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Előfordulhat</a:t>
            </a:r>
            <a:r>
              <a:rPr lang="hu-HU" b="1" dirty="0" smtClean="0">
                <a:solidFill>
                  <a:schemeClr val="tx2"/>
                </a:solidFill>
              </a:rPr>
              <a:t>:</a:t>
            </a:r>
            <a:r>
              <a:rPr lang="hu-HU" dirty="0"/>
              <a:t> </a:t>
            </a:r>
            <a:r>
              <a:rPr lang="hu-HU" dirty="0" smtClean="0"/>
              <a:t>olyan </a:t>
            </a:r>
            <a:r>
              <a:rPr lang="hu-HU" dirty="0"/>
              <a:t>duális formára </a:t>
            </a:r>
            <a:r>
              <a:rPr lang="hu-HU" dirty="0" smtClean="0"/>
              <a:t>felvett jelentkező</a:t>
            </a:r>
            <a:r>
              <a:rPr lang="hu-HU" dirty="0"/>
              <a:t>, aki </a:t>
            </a:r>
            <a:r>
              <a:rPr lang="hu-HU" dirty="0" smtClean="0"/>
              <a:t>felvételt </a:t>
            </a:r>
            <a:r>
              <a:rPr lang="hu-HU" dirty="0"/>
              <a:t>nyert </a:t>
            </a:r>
          </a:p>
          <a:p>
            <a:pPr marL="0" indent="0">
              <a:spcBef>
                <a:spcPts val="600"/>
              </a:spcBef>
              <a:buNone/>
              <a:tabLst>
                <a:tab pos="7980363" algn="l"/>
              </a:tabLst>
            </a:pPr>
            <a:r>
              <a:rPr lang="hu-HU" dirty="0"/>
              <a:t>v</a:t>
            </a:r>
            <a:r>
              <a:rPr lang="hu-HU" dirty="0" smtClean="0"/>
              <a:t>agy a </a:t>
            </a:r>
            <a:r>
              <a:rPr lang="hu-HU" dirty="0" err="1" smtClean="0"/>
              <a:t>BSc-re</a:t>
            </a:r>
            <a:r>
              <a:rPr lang="hu-HU" dirty="0" smtClean="0"/>
              <a:t> vagy a vállalathoz, de a másik képzési szereplőnél nem járt sikerrel.</a:t>
            </a:r>
          </a:p>
          <a:p>
            <a:pPr marL="0" indent="0">
              <a:spcBef>
                <a:spcPts val="600"/>
              </a:spcBef>
              <a:buNone/>
              <a:tabLst>
                <a:tab pos="7980363" algn="l"/>
              </a:tabLst>
            </a:pPr>
            <a:endParaRPr lang="hu-HU" dirty="0" smtClean="0"/>
          </a:p>
          <a:p>
            <a:pPr marL="0" indent="0">
              <a:spcBef>
                <a:spcPts val="600"/>
              </a:spcBef>
              <a:buNone/>
              <a:tabLst>
                <a:tab pos="7980363" algn="l"/>
              </a:tabLst>
            </a:pPr>
            <a:r>
              <a:rPr lang="hu-HU" b="1" dirty="0" smtClean="0"/>
              <a:t>Feltöltetlen képzési helyek!</a:t>
            </a:r>
          </a:p>
          <a:p>
            <a:pPr marL="0" indent="0">
              <a:spcBef>
                <a:spcPts val="600"/>
              </a:spcBef>
              <a:buNone/>
              <a:tabLst>
                <a:tab pos="7980363" algn="l"/>
              </a:tabLst>
            </a:pPr>
            <a:endParaRPr lang="hu-HU" dirty="0" smtClean="0"/>
          </a:p>
          <a:p>
            <a:pPr>
              <a:spcBef>
                <a:spcPts val="600"/>
              </a:spcBef>
              <a:tabLst>
                <a:tab pos="7980363" algn="l"/>
              </a:tabLst>
            </a:pPr>
            <a:r>
              <a:rPr lang="hu-HU" dirty="0"/>
              <a:t>A cégnek július 23. és szeptember 1. között új felvételi/kiválasztási eljárást kell lebonyolítani azon személyek között, akik az adott szakra felvételt nyertek!</a:t>
            </a:r>
          </a:p>
          <a:p>
            <a:pPr marL="0" indent="0">
              <a:spcBef>
                <a:spcPts val="600"/>
              </a:spcBef>
              <a:buNone/>
              <a:tabLst>
                <a:tab pos="7980363" algn="l"/>
              </a:tabLst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15</a:t>
            </a:fld>
            <a:endParaRPr lang="hu-HU"/>
          </a:p>
        </p:txBody>
      </p:sp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94154"/>
          </a:xfrm>
        </p:spPr>
        <p:txBody>
          <a:bodyPr/>
          <a:lstStyle/>
          <a:p>
            <a:r>
              <a:rPr lang="hu-HU" dirty="0" smtClean="0"/>
              <a:t>Együttműködő vállalatok</a:t>
            </a:r>
            <a:br>
              <a:rPr lang="hu-HU" dirty="0" smtClean="0"/>
            </a:br>
            <a:r>
              <a:rPr lang="hu-HU" sz="2800" dirty="0" smtClean="0"/>
              <a:t>Felvételi eljárás- vállalatok feladatai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157134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623888" y="2651760"/>
            <a:ext cx="7886700" cy="2560320"/>
          </a:xfrm>
        </p:spPr>
        <p:txBody>
          <a:bodyPr>
            <a:normAutofit/>
          </a:bodyPr>
          <a:lstStyle/>
          <a:p>
            <a:pPr algn="ctr"/>
            <a:r>
              <a:rPr lang="hu-HU" sz="4800" dirty="0" smtClean="0">
                <a:hlinkClick r:id="rId2"/>
              </a:rPr>
              <a:t/>
            </a:r>
            <a:br>
              <a:rPr lang="hu-HU" sz="4800" dirty="0" smtClean="0">
                <a:hlinkClick r:id="rId2"/>
              </a:rPr>
            </a:br>
            <a:r>
              <a:rPr lang="en-US" sz="4800" dirty="0" err="1"/>
              <a:t>Köszönöm</a:t>
            </a:r>
            <a:r>
              <a:rPr lang="en-US" sz="4800" dirty="0"/>
              <a:t> a </a:t>
            </a:r>
            <a:r>
              <a:rPr lang="en-US" sz="4800" dirty="0" err="1" smtClean="0"/>
              <a:t>figyelmet</a:t>
            </a:r>
            <a:r>
              <a:rPr lang="en-US" sz="4800" dirty="0" smtClean="0"/>
              <a:t>!</a:t>
            </a:r>
            <a:r>
              <a:rPr lang="hu-HU" sz="4800" dirty="0"/>
              <a:t/>
            </a:r>
            <a:br>
              <a:rPr lang="hu-HU" sz="4800" dirty="0"/>
            </a:br>
            <a:r>
              <a:rPr lang="hu-HU" sz="4800" dirty="0">
                <a:hlinkClick r:id="rId2"/>
              </a:rPr>
              <a:t/>
            </a:r>
            <a:br>
              <a:rPr lang="hu-HU" sz="4800" dirty="0">
                <a:hlinkClick r:id="rId2"/>
              </a:rPr>
            </a:br>
            <a:r>
              <a:rPr lang="hu-HU" sz="2800" dirty="0" err="1" smtClean="0">
                <a:hlinkClick r:id="rId2"/>
              </a:rPr>
              <a:t>dkt</a:t>
            </a:r>
            <a:r>
              <a:rPr lang="hu-HU" sz="2800" dirty="0" smtClean="0">
                <a:hlinkClick r:id="rId2"/>
              </a:rPr>
              <a:t>@</a:t>
            </a:r>
            <a:r>
              <a:rPr lang="hu-HU" sz="2800" dirty="0" err="1" smtClean="0">
                <a:hlinkClick r:id="rId2"/>
              </a:rPr>
              <a:t>emmi.gov.hu</a:t>
            </a:r>
            <a:endParaRPr lang="hu-HU" sz="2800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151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</a:t>
            </a:r>
            <a:r>
              <a:rPr lang="hu-HU" dirty="0" smtClean="0"/>
              <a:t>lőzmények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1030" y="1600200"/>
            <a:ext cx="7886700" cy="4561523"/>
          </a:xfrm>
        </p:spPr>
        <p:txBody>
          <a:bodyPr>
            <a:normAutofit/>
          </a:bodyPr>
          <a:lstStyle/>
          <a:p>
            <a:pPr algn="just"/>
            <a:r>
              <a:rPr lang="hu-HU" altLang="en-US" sz="1600" dirty="0" smtClean="0"/>
              <a:t>Német duális képzés: “</a:t>
            </a:r>
            <a:r>
              <a:rPr lang="hu-HU" altLang="en-US" sz="1600" dirty="0" err="1" smtClean="0"/>
              <a:t>Duale</a:t>
            </a:r>
            <a:r>
              <a:rPr lang="hu-HU" altLang="en-US" sz="1600" dirty="0" smtClean="0"/>
              <a:t> </a:t>
            </a:r>
            <a:r>
              <a:rPr lang="hu-HU" altLang="en-US" sz="1600" dirty="0" err="1"/>
              <a:t>Hochschule</a:t>
            </a:r>
            <a:r>
              <a:rPr lang="hu-HU" altLang="en-US" sz="1600" dirty="0"/>
              <a:t> Baden-Württemberg (DHBW)”, </a:t>
            </a:r>
            <a:endParaRPr lang="hu-HU" altLang="en-US" sz="1600" dirty="0" smtClean="0"/>
          </a:p>
          <a:p>
            <a:pPr algn="just"/>
            <a:r>
              <a:rPr lang="hu-HU" sz="1600" dirty="0" smtClean="0"/>
              <a:t>A </a:t>
            </a:r>
            <a:r>
              <a:rPr lang="hu-HU" sz="1600" dirty="0"/>
              <a:t>magyar duális rendszer </a:t>
            </a:r>
            <a:r>
              <a:rPr lang="hu-HU" sz="1600" dirty="0" smtClean="0"/>
              <a:t>kialakítására a német modell és a j</a:t>
            </a:r>
            <a:r>
              <a:rPr lang="en-US" sz="1600" dirty="0" err="1" smtClean="0"/>
              <a:t>elenleg</a:t>
            </a:r>
            <a:r>
              <a:rPr lang="en-US" sz="1600" dirty="0" smtClean="0"/>
              <a:t> </a:t>
            </a:r>
            <a:r>
              <a:rPr lang="en-US" sz="1600" dirty="0"/>
              <a:t>is </a:t>
            </a:r>
            <a:r>
              <a:rPr lang="en-US" sz="1600" dirty="0" err="1"/>
              <a:t>folyó</a:t>
            </a:r>
            <a:r>
              <a:rPr lang="en-US" sz="1600" dirty="0"/>
              <a:t> </a:t>
            </a:r>
            <a:r>
              <a:rPr lang="hu-HU" sz="1600" dirty="0" smtClean="0"/>
              <a:t>kooperatív/duális </a:t>
            </a:r>
            <a:r>
              <a:rPr lang="en-US" sz="1600" dirty="0" err="1" smtClean="0"/>
              <a:t>képzések</a:t>
            </a:r>
            <a:r>
              <a:rPr lang="hu-HU" sz="1600" dirty="0" smtClean="0"/>
              <a:t> tapasztalatait figyelembe véve került sor: </a:t>
            </a:r>
            <a:endParaRPr lang="en-US" sz="1600" dirty="0"/>
          </a:p>
          <a:p>
            <a:pPr lvl="1" algn="just"/>
            <a:r>
              <a:rPr lang="en-US" sz="1600" dirty="0" err="1"/>
              <a:t>Széchenyi</a:t>
            </a:r>
            <a:r>
              <a:rPr lang="en-US" sz="1600" dirty="0"/>
              <a:t> István </a:t>
            </a:r>
            <a:r>
              <a:rPr lang="en-US" sz="1600" dirty="0" err="1"/>
              <a:t>Egyetem</a:t>
            </a:r>
            <a:r>
              <a:rPr lang="en-US" sz="1600" dirty="0"/>
              <a:t> – </a:t>
            </a:r>
            <a:r>
              <a:rPr lang="en-US" sz="1600" dirty="0" err="1"/>
              <a:t>az</a:t>
            </a:r>
            <a:r>
              <a:rPr lang="en-US" sz="1600" dirty="0"/>
              <a:t> </a:t>
            </a:r>
            <a:r>
              <a:rPr lang="en-US" sz="1600" dirty="0" err="1"/>
              <a:t>Audival</a:t>
            </a:r>
            <a:r>
              <a:rPr lang="en-US" sz="1600" dirty="0"/>
              <a:t> és </a:t>
            </a:r>
            <a:r>
              <a:rPr lang="en-US" sz="1600" dirty="0" err="1"/>
              <a:t>más</a:t>
            </a:r>
            <a:r>
              <a:rPr lang="en-US" sz="1600" dirty="0"/>
              <a:t> </a:t>
            </a:r>
            <a:r>
              <a:rPr lang="en-US" sz="1600" dirty="0" err="1"/>
              <a:t>cégekkel</a:t>
            </a:r>
            <a:r>
              <a:rPr lang="en-US" sz="1600" dirty="0"/>
              <a:t> </a:t>
            </a:r>
            <a:r>
              <a:rPr lang="en-US" sz="1600" dirty="0" err="1"/>
              <a:t>közösen</a:t>
            </a:r>
            <a:endParaRPr lang="en-US" sz="1600" dirty="0"/>
          </a:p>
          <a:p>
            <a:pPr lvl="1" algn="just"/>
            <a:r>
              <a:rPr lang="en-US" sz="1600" dirty="0" err="1"/>
              <a:t>Miskolci</a:t>
            </a:r>
            <a:r>
              <a:rPr lang="en-US" sz="1600" dirty="0"/>
              <a:t> </a:t>
            </a:r>
            <a:r>
              <a:rPr lang="en-US" sz="1600" dirty="0" err="1"/>
              <a:t>Egyetem</a:t>
            </a:r>
            <a:r>
              <a:rPr lang="en-US" sz="1600" dirty="0"/>
              <a:t> – </a:t>
            </a:r>
            <a:r>
              <a:rPr lang="en-US" sz="1600" dirty="0" err="1"/>
              <a:t>ipari</a:t>
            </a:r>
            <a:r>
              <a:rPr lang="en-US" sz="1600" dirty="0"/>
              <a:t> </a:t>
            </a:r>
            <a:r>
              <a:rPr lang="en-US" sz="1600" dirty="0" err="1"/>
              <a:t>tanszék</a:t>
            </a:r>
            <a:r>
              <a:rPr lang="en-US" sz="1600" dirty="0"/>
              <a:t> </a:t>
            </a:r>
            <a:r>
              <a:rPr lang="en-US" sz="1600" dirty="0" err="1"/>
              <a:t>formában</a:t>
            </a:r>
            <a:r>
              <a:rPr lang="en-US" sz="1600" dirty="0"/>
              <a:t> </a:t>
            </a:r>
            <a:r>
              <a:rPr lang="en-US" sz="1600" dirty="0" err="1"/>
              <a:t>folytatott</a:t>
            </a:r>
            <a:r>
              <a:rPr lang="en-US" sz="1600" dirty="0"/>
              <a:t> </a:t>
            </a:r>
            <a:r>
              <a:rPr lang="en-US" sz="1600" dirty="0" err="1"/>
              <a:t>duális</a:t>
            </a:r>
            <a:r>
              <a:rPr lang="en-US" sz="1600" dirty="0"/>
              <a:t> </a:t>
            </a:r>
            <a:r>
              <a:rPr lang="en-US" sz="1600" dirty="0" err="1"/>
              <a:t>képzés</a:t>
            </a:r>
            <a:endParaRPr lang="en-US" sz="1600" dirty="0"/>
          </a:p>
          <a:p>
            <a:pPr lvl="1" algn="just"/>
            <a:r>
              <a:rPr lang="en-US" sz="1600" dirty="0" err="1"/>
              <a:t>Nyugat-Magyarországi</a:t>
            </a:r>
            <a:r>
              <a:rPr lang="en-US" sz="1600" dirty="0"/>
              <a:t> </a:t>
            </a:r>
            <a:r>
              <a:rPr lang="en-US" sz="1600" dirty="0" err="1"/>
              <a:t>Egyetem</a:t>
            </a:r>
            <a:r>
              <a:rPr lang="en-US" sz="1600" dirty="0"/>
              <a:t> – </a:t>
            </a:r>
            <a:r>
              <a:rPr lang="en-US" sz="1600" dirty="0" err="1"/>
              <a:t>Zalaegerszegen</a:t>
            </a:r>
            <a:r>
              <a:rPr lang="en-US" sz="1600" dirty="0"/>
              <a:t> </a:t>
            </a:r>
            <a:r>
              <a:rPr lang="en-US" sz="1600" dirty="0" err="1"/>
              <a:t>mechatronikai</a:t>
            </a:r>
            <a:r>
              <a:rPr lang="en-US" sz="1600" dirty="0"/>
              <a:t> </a:t>
            </a:r>
            <a:r>
              <a:rPr lang="en-US" sz="1600" dirty="0" err="1"/>
              <a:t>képzés</a:t>
            </a:r>
            <a:endParaRPr lang="en-US" sz="1600" dirty="0"/>
          </a:p>
          <a:p>
            <a:pPr lvl="1" algn="just"/>
            <a:r>
              <a:rPr lang="en-US" sz="1600" b="1" dirty="0" err="1"/>
              <a:t>Kecskeméti</a:t>
            </a:r>
            <a:r>
              <a:rPr lang="en-US" sz="1600" b="1" dirty="0"/>
              <a:t> </a:t>
            </a:r>
            <a:r>
              <a:rPr lang="en-US" sz="1600" b="1" dirty="0" err="1" smtClean="0"/>
              <a:t>Főiskola</a:t>
            </a:r>
            <a:endParaRPr lang="hu-HU" sz="1600" b="1" dirty="0"/>
          </a:p>
          <a:p>
            <a:pPr marL="342900" lvl="1" indent="0" algn="just">
              <a:buNone/>
            </a:pPr>
            <a:endParaRPr lang="hu-HU" sz="1600" b="1" dirty="0" smtClean="0"/>
          </a:p>
          <a:p>
            <a:pPr algn="just"/>
            <a:r>
              <a:rPr lang="hu-HU" sz="1600" dirty="0"/>
              <a:t>A</a:t>
            </a:r>
            <a:r>
              <a:rPr lang="hu-HU" sz="1600" dirty="0" smtClean="0"/>
              <a:t>z </a:t>
            </a:r>
            <a:r>
              <a:rPr lang="hu-HU" sz="1600" b="1" i="1" dirty="0" err="1">
                <a:solidFill>
                  <a:schemeClr val="accent1"/>
                </a:solidFill>
              </a:rPr>
              <a:t>Nftv</a:t>
            </a:r>
            <a:r>
              <a:rPr lang="hu-HU" sz="1600" b="1" i="1" dirty="0"/>
              <a:t>. 2014 évi júliusi módosítása során </a:t>
            </a:r>
            <a:r>
              <a:rPr lang="hu-HU" sz="1600" dirty="0" smtClean="0"/>
              <a:t>került meghatározásra a </a:t>
            </a:r>
            <a:r>
              <a:rPr lang="hu-HU" sz="1600" dirty="0"/>
              <a:t>felsőoktatásban ennek az új képzési formának a helyét és </a:t>
            </a:r>
            <a:r>
              <a:rPr lang="hu-HU" sz="1600" dirty="0" smtClean="0"/>
              <a:t>szerepét</a:t>
            </a:r>
            <a:r>
              <a:rPr lang="hu-HU" sz="1600" dirty="0"/>
              <a:t> </a:t>
            </a:r>
            <a:endParaRPr lang="hu-HU" sz="1600" dirty="0" smtClean="0"/>
          </a:p>
          <a:p>
            <a:pPr algn="just"/>
            <a:r>
              <a:rPr lang="en-US" sz="1600" dirty="0" smtClean="0"/>
              <a:t>A </a:t>
            </a:r>
            <a:r>
              <a:rPr lang="en-US" sz="1600" dirty="0" err="1" smtClean="0"/>
              <a:t>törvény</a:t>
            </a:r>
            <a:r>
              <a:rPr lang="en-US" sz="1600" dirty="0" smtClean="0"/>
              <a:t> </a:t>
            </a:r>
            <a:r>
              <a:rPr lang="en-US" sz="1600" dirty="0" err="1" smtClean="0"/>
              <a:t>létrehozta</a:t>
            </a:r>
            <a:r>
              <a:rPr lang="en-US" sz="1600" dirty="0" smtClean="0"/>
              <a:t> a </a:t>
            </a:r>
            <a:r>
              <a:rPr lang="en-US" sz="1600" b="1" dirty="0" smtClean="0">
                <a:solidFill>
                  <a:schemeClr val="accent1"/>
                </a:solidFill>
              </a:rPr>
              <a:t>Duális </a:t>
            </a:r>
            <a:r>
              <a:rPr lang="en-US" sz="1600" b="1" dirty="0">
                <a:solidFill>
                  <a:schemeClr val="accent1"/>
                </a:solidFill>
              </a:rPr>
              <a:t>K</a:t>
            </a:r>
            <a:r>
              <a:rPr lang="en-US" sz="1600" b="1" dirty="0" smtClean="0">
                <a:solidFill>
                  <a:schemeClr val="accent1"/>
                </a:solidFill>
              </a:rPr>
              <a:t>épzési </a:t>
            </a:r>
            <a:r>
              <a:rPr lang="en-US" sz="1600" b="1" dirty="0" err="1" smtClean="0">
                <a:solidFill>
                  <a:schemeClr val="accent1"/>
                </a:solidFill>
              </a:rPr>
              <a:t>Tanácsot</a:t>
            </a:r>
            <a:r>
              <a:rPr lang="en-US" sz="1600" dirty="0" smtClean="0"/>
              <a:t>, </a:t>
            </a:r>
            <a:r>
              <a:rPr lang="en-US" sz="1600" dirty="0" err="1" smtClean="0"/>
              <a:t>amely</a:t>
            </a:r>
            <a:r>
              <a:rPr lang="hu-HU" sz="1600" dirty="0" err="1" smtClean="0"/>
              <a:t>nek</a:t>
            </a:r>
            <a:r>
              <a:rPr lang="hu-HU" sz="1600" dirty="0" smtClean="0"/>
              <a:t> küldetése</a:t>
            </a:r>
            <a:r>
              <a:rPr lang="hu-HU" sz="1600" dirty="0"/>
              <a:t>, hogy a duális képzés minőségbiztosítása révén hozzájáruljon a minőség- és teljesítményelvű felsőoktatás kialakításához. </a:t>
            </a:r>
            <a:endParaRPr lang="hu-HU" sz="1600" dirty="0" smtClean="0"/>
          </a:p>
          <a:p>
            <a:pPr lvl="0" algn="just"/>
            <a:r>
              <a:rPr lang="hu-HU" sz="1600" b="1" dirty="0" smtClean="0">
                <a:solidFill>
                  <a:schemeClr val="accent1"/>
                </a:solidFill>
              </a:rPr>
              <a:t>Fokozatváltás a felsőoktatásban </a:t>
            </a:r>
            <a:r>
              <a:rPr lang="hu-HU" sz="1600" dirty="0" smtClean="0"/>
              <a:t>c.  felsőoktatási </a:t>
            </a:r>
            <a:r>
              <a:rPr lang="hu-HU" sz="1600" dirty="0"/>
              <a:t>stratégiában célként fogalmaztuk meg, hogy a duális formájú alapképzéseken a résztvevők aránya </a:t>
            </a:r>
            <a:r>
              <a:rPr lang="hu-HU" sz="1600" b="1" dirty="0"/>
              <a:t>2020-ig</a:t>
            </a:r>
            <a:r>
              <a:rPr lang="hu-HU" sz="1600" dirty="0"/>
              <a:t> a releváns képzési területeken az elsőévesek körében </a:t>
            </a:r>
            <a:r>
              <a:rPr lang="hu-HU" sz="1600" b="1" dirty="0"/>
              <a:t>8 százalék </a:t>
            </a:r>
            <a:r>
              <a:rPr lang="hu-HU" sz="1600" dirty="0"/>
              <a:t>legyen.</a:t>
            </a:r>
          </a:p>
          <a:p>
            <a:endParaRPr lang="hu-HU" sz="1200" dirty="0" smtClean="0"/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918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Duális Képzési Tanács (DKT)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310640"/>
            <a:ext cx="8195310" cy="5128260"/>
          </a:xfrm>
        </p:spPr>
        <p:txBody>
          <a:bodyPr>
            <a:normAutofit fontScale="25000" lnSpcReduction="20000"/>
          </a:bodyPr>
          <a:lstStyle/>
          <a:p>
            <a:r>
              <a:rPr lang="hu-HU" sz="5600" dirty="0" smtClean="0"/>
              <a:t>Az érintett szereplők (</a:t>
            </a:r>
            <a:r>
              <a:rPr lang="hu-HU" sz="5600" b="1" dirty="0" smtClean="0"/>
              <a:t>állam, vállalat, intézmény</a:t>
            </a:r>
            <a:r>
              <a:rPr lang="hu-HU" sz="5600" dirty="0" smtClean="0"/>
              <a:t>) </a:t>
            </a:r>
            <a:r>
              <a:rPr lang="hu-HU" sz="5600" dirty="0"/>
              <a:t>együttes véleményét fogalmazza meg és képviseli tagjai </a:t>
            </a:r>
            <a:r>
              <a:rPr lang="hu-HU" sz="5600" dirty="0" smtClean="0"/>
              <a:t>által</a:t>
            </a:r>
          </a:p>
          <a:p>
            <a:r>
              <a:rPr lang="en-US" sz="5600" dirty="0" smtClean="0"/>
              <a:t>A </a:t>
            </a:r>
            <a:r>
              <a:rPr lang="en-US" sz="5600" dirty="0"/>
              <a:t>Duális Képzési </a:t>
            </a:r>
            <a:r>
              <a:rPr lang="en-US" sz="5600" dirty="0" err="1"/>
              <a:t>Tanácsba</a:t>
            </a:r>
            <a:r>
              <a:rPr lang="en-US" sz="5600" dirty="0"/>
              <a:t> </a:t>
            </a:r>
            <a:r>
              <a:rPr lang="en-US" sz="5600" b="1" i="1" dirty="0" err="1">
                <a:solidFill>
                  <a:schemeClr val="accent1"/>
                </a:solidFill>
              </a:rPr>
              <a:t>delegál</a:t>
            </a:r>
            <a:r>
              <a:rPr lang="en-US" sz="5600" dirty="0"/>
              <a:t>:</a:t>
            </a:r>
          </a:p>
          <a:p>
            <a:pPr marL="1028700" lvl="2" indent="-3429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hu-HU" sz="5600" dirty="0"/>
              <a:t>két tagot az oktatásért felelős miniszter:</a:t>
            </a:r>
          </a:p>
          <a:p>
            <a:pPr marL="1028700" lvl="2" indent="-3429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hu-HU" sz="5600" dirty="0"/>
              <a:t>két tagot a foglalkoztatáspolitikáért felelős miniszter</a:t>
            </a:r>
          </a:p>
          <a:p>
            <a:pPr marL="1028700" lvl="2" indent="-3429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5600" dirty="0"/>
              <a:t>e</a:t>
            </a:r>
            <a:r>
              <a:rPr lang="hu-HU" sz="5600" dirty="0" err="1"/>
              <a:t>gy</a:t>
            </a:r>
            <a:r>
              <a:rPr lang="hu-HU" sz="5600" dirty="0"/>
              <a:t> tagot az agrárpolitikáért felelős miniszter</a:t>
            </a:r>
          </a:p>
          <a:p>
            <a:pPr marL="1028700" lvl="2" indent="-3429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hu-HU" sz="5600" dirty="0"/>
              <a:t>egy tagot az állami vagyon felügyeletéért felelős </a:t>
            </a:r>
            <a:r>
              <a:rPr lang="hu-HU" sz="5600" dirty="0" smtClean="0"/>
              <a:t>miniszter </a:t>
            </a:r>
            <a:r>
              <a:rPr lang="hu-HU" sz="5600" i="1" dirty="0" smtClean="0"/>
              <a:t>(</a:t>
            </a:r>
            <a:r>
              <a:rPr lang="hu-HU" sz="5600" i="1" dirty="0" err="1" smtClean="0"/>
              <a:t>NFM-informatika</a:t>
            </a:r>
            <a:r>
              <a:rPr lang="hu-HU" sz="5600" i="1" dirty="0" smtClean="0"/>
              <a:t>)</a:t>
            </a:r>
            <a:endParaRPr lang="hu-HU" sz="5600" i="1" dirty="0"/>
          </a:p>
          <a:p>
            <a:pPr marL="1028700" lvl="2" indent="-3429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hu-HU" sz="5600" dirty="0"/>
              <a:t>három tagot a Magyar Rektori Konferencia:</a:t>
            </a:r>
          </a:p>
          <a:p>
            <a:pPr marL="1028700" lvl="2" indent="-3429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hu-HU" sz="5600" dirty="0"/>
              <a:t>két tagot a Magyar Kereskedelemi és Iparkamara:</a:t>
            </a:r>
          </a:p>
          <a:p>
            <a:pPr marL="1028700" lvl="2" indent="-3429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hu-HU" sz="5600" dirty="0"/>
              <a:t>egy tagot a Nemzeti Agrárgazdasági Kamara:</a:t>
            </a:r>
          </a:p>
          <a:p>
            <a:pPr marL="1028700" lvl="2" indent="-3429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5600" dirty="0"/>
              <a:t>e</a:t>
            </a:r>
            <a:r>
              <a:rPr lang="hu-HU" sz="5600" dirty="0" err="1"/>
              <a:t>gy</a:t>
            </a:r>
            <a:r>
              <a:rPr lang="hu-HU" sz="5600" dirty="0"/>
              <a:t> tagot a Magyar Mérnöki </a:t>
            </a:r>
            <a:r>
              <a:rPr lang="hu-HU" sz="5600" dirty="0" smtClean="0"/>
              <a:t>Kamara:</a:t>
            </a:r>
          </a:p>
          <a:p>
            <a:pPr marL="1028700" lvl="2" indent="-3429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hu-HU" sz="5600" i="1" dirty="0" smtClean="0"/>
              <a:t>tanácskozási joggal részt vesz a HÖOK is az üléseken</a:t>
            </a:r>
            <a:endParaRPr lang="hu-HU" sz="5600" i="1" dirty="0"/>
          </a:p>
          <a:p>
            <a:pPr marL="0" lvl="0" indent="0">
              <a:buNone/>
            </a:pPr>
            <a:r>
              <a:rPr lang="hu-HU" sz="5600" b="1" dirty="0" smtClean="0">
                <a:solidFill>
                  <a:schemeClr val="accent1"/>
                </a:solidFill>
              </a:rPr>
              <a:t>Célja</a:t>
            </a:r>
            <a:r>
              <a:rPr lang="hu-HU" sz="5600" dirty="0" smtClean="0">
                <a:solidFill>
                  <a:schemeClr val="accent1"/>
                </a:solidFill>
              </a:rPr>
              <a:t>:  </a:t>
            </a:r>
            <a:r>
              <a:rPr lang="hu-HU" sz="5600" b="1" dirty="0"/>
              <a:t>A</a:t>
            </a:r>
            <a:r>
              <a:rPr lang="hu-HU" sz="5600" b="1" dirty="0" smtClean="0"/>
              <a:t> </a:t>
            </a:r>
            <a:r>
              <a:rPr lang="hu-HU" sz="5600" b="1" dirty="0"/>
              <a:t>duális képzési lehetőségek bővüljenek, a duális képzési formában résztvevők száma emelkedjen és így növekedjen a tartalmasabb, értékesebb szakmai gyakorlatot biztosító képzések aránya a </a:t>
            </a:r>
            <a:r>
              <a:rPr lang="hu-HU" sz="5600" b="1" dirty="0" smtClean="0"/>
              <a:t>felsőoktatásban</a:t>
            </a:r>
            <a:r>
              <a:rPr lang="hu-HU" sz="5600" dirty="0" smtClean="0"/>
              <a:t>.</a:t>
            </a:r>
          </a:p>
          <a:p>
            <a:pPr marL="0" lvl="0" indent="0">
              <a:buNone/>
            </a:pPr>
            <a:r>
              <a:rPr lang="hu-HU" sz="5600" b="1" dirty="0" smtClean="0">
                <a:solidFill>
                  <a:schemeClr val="accent1"/>
                </a:solidFill>
              </a:rPr>
              <a:t>Feladatai:</a:t>
            </a:r>
            <a:r>
              <a:rPr lang="hu-HU" sz="5600" dirty="0" smtClean="0">
                <a:solidFill>
                  <a:schemeClr val="accent1"/>
                </a:solidFill>
              </a:rPr>
              <a:t>              </a:t>
            </a:r>
            <a:r>
              <a:rPr lang="hu-HU" sz="5600" dirty="0" smtClean="0"/>
              <a:t>1. </a:t>
            </a:r>
            <a:r>
              <a:rPr lang="en-US" sz="5600" dirty="0" smtClean="0"/>
              <a:t>M</a:t>
            </a:r>
            <a:r>
              <a:rPr lang="hu-HU" sz="5600" dirty="0" err="1"/>
              <a:t>eghatározza</a:t>
            </a:r>
            <a:r>
              <a:rPr lang="hu-HU" sz="5600" dirty="0"/>
              <a:t> azokat a </a:t>
            </a:r>
            <a:r>
              <a:rPr lang="hu-HU" sz="5600" dirty="0" smtClean="0"/>
              <a:t>területeket, amelyeken </a:t>
            </a:r>
            <a:r>
              <a:rPr lang="hu-HU" sz="5600" dirty="0"/>
              <a:t>valóban van értelme </a:t>
            </a:r>
            <a:r>
              <a:rPr lang="hu-HU" sz="5600" dirty="0" smtClean="0"/>
              <a:t> </a:t>
            </a:r>
            <a:r>
              <a:rPr lang="hu-HU" sz="5600" dirty="0"/>
              <a:t>duális </a:t>
            </a:r>
            <a:r>
              <a:rPr lang="hu-HU" sz="5600" dirty="0" smtClean="0"/>
              <a:t>képzéseket 		  indítani</a:t>
            </a:r>
          </a:p>
          <a:p>
            <a:pPr marL="1257300" lvl="1" indent="0">
              <a:lnSpc>
                <a:spcPct val="120000"/>
              </a:lnSpc>
              <a:buFont typeface="+mj-lt"/>
              <a:buAutoNum type="arabicPeriod" startAt="2"/>
            </a:pPr>
            <a:r>
              <a:rPr lang="hu-HU" sz="5600" dirty="0" smtClean="0"/>
              <a:t>Kidolgozza a duális képzések intézményi minősítési</a:t>
            </a:r>
            <a:r>
              <a:rPr lang="hu-HU" sz="5600" dirty="0"/>
              <a:t>, értékelési követelményeit, </a:t>
            </a:r>
            <a:endParaRPr lang="hu-HU" sz="5600" dirty="0" smtClean="0"/>
          </a:p>
          <a:p>
            <a:pPr marL="1257300" lvl="1" indent="0">
              <a:lnSpc>
                <a:spcPct val="120000"/>
              </a:lnSpc>
              <a:buFont typeface="+mj-lt"/>
              <a:buAutoNum type="arabicPeriod" startAt="2"/>
            </a:pPr>
            <a:r>
              <a:rPr lang="hu-HU" sz="5600" dirty="0" smtClean="0"/>
              <a:t>Kidolgozza a </a:t>
            </a:r>
            <a:r>
              <a:rPr lang="hu-HU" sz="5600" dirty="0"/>
              <a:t>gyakorlati képzésben részt vevő </a:t>
            </a:r>
            <a:r>
              <a:rPr lang="hu-HU" sz="5600" dirty="0" smtClean="0"/>
              <a:t>szervezettel és szakemberrel </a:t>
            </a:r>
            <a:r>
              <a:rPr lang="hu-HU" sz="5600" dirty="0"/>
              <a:t>szemben támasztott </a:t>
            </a:r>
            <a:r>
              <a:rPr lang="hu-HU" sz="5600" dirty="0" smtClean="0"/>
              <a:t>szakmai </a:t>
            </a:r>
            <a:r>
              <a:rPr lang="hu-HU" sz="5600" dirty="0"/>
              <a:t>és minősítési követelményeket</a:t>
            </a:r>
          </a:p>
          <a:p>
            <a:pPr marL="1257300" lvl="4" indent="0">
              <a:lnSpc>
                <a:spcPct val="120000"/>
              </a:lnSpc>
              <a:buFont typeface="+mj-lt"/>
              <a:buAutoNum type="arabicPeriod" startAt="2"/>
            </a:pPr>
            <a:r>
              <a:rPr lang="hu-HU" sz="5150" dirty="0"/>
              <a:t>E</a:t>
            </a:r>
            <a:r>
              <a:rPr lang="en-US" sz="5150" dirty="0" err="1" smtClean="0"/>
              <a:t>ngedélyezi</a:t>
            </a:r>
            <a:r>
              <a:rPr lang="en-US" sz="5150" dirty="0" smtClean="0"/>
              <a:t> </a:t>
            </a:r>
            <a:r>
              <a:rPr lang="en-US" sz="5150" dirty="0"/>
              <a:t>a </a:t>
            </a:r>
            <a:r>
              <a:rPr lang="en-US" sz="5150" dirty="0" err="1" smtClean="0"/>
              <a:t>képzés</a:t>
            </a:r>
            <a:r>
              <a:rPr lang="hu-HU" sz="5150" dirty="0" err="1" smtClean="0"/>
              <a:t>ek</a:t>
            </a:r>
            <a:r>
              <a:rPr lang="en-US" sz="5150" dirty="0" smtClean="0"/>
              <a:t> </a:t>
            </a:r>
            <a:r>
              <a:rPr lang="en-US" sz="5150" dirty="0" err="1" smtClean="0"/>
              <a:t>indítását</a:t>
            </a:r>
            <a:endParaRPr lang="hu-HU" sz="5150" dirty="0" smtClean="0"/>
          </a:p>
          <a:p>
            <a:pPr marL="1257300" lvl="1" indent="0">
              <a:lnSpc>
                <a:spcPct val="120000"/>
              </a:lnSpc>
              <a:spcAft>
                <a:spcPts val="1200"/>
              </a:spcAft>
              <a:buFont typeface="+mj-lt"/>
              <a:buAutoNum type="arabicPeriod" startAt="2"/>
            </a:pPr>
            <a:r>
              <a:rPr lang="hu-HU" sz="5600" dirty="0"/>
              <a:t>Minősíti </a:t>
            </a:r>
            <a:r>
              <a:rPr lang="en-US" sz="5600" dirty="0"/>
              <a:t>a </a:t>
            </a:r>
            <a:r>
              <a:rPr lang="en-US" sz="5600" dirty="0" err="1" smtClean="0"/>
              <a:t>vállalat</a:t>
            </a:r>
            <a:r>
              <a:rPr lang="hu-HU" sz="5600" dirty="0" smtClean="0"/>
              <a:t>i képzőhelyeket</a:t>
            </a:r>
            <a:endParaRPr lang="hu-HU" sz="5600" b="1" dirty="0"/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hu-HU" sz="5600" i="1" dirty="0"/>
              <a:t>A </a:t>
            </a:r>
            <a:r>
              <a:rPr lang="hu-HU" sz="5600" i="1" dirty="0" smtClean="0"/>
              <a:t>DKT első </a:t>
            </a:r>
            <a:r>
              <a:rPr lang="hu-HU" sz="5600" i="1" dirty="0"/>
              <a:t>ülésére </a:t>
            </a:r>
            <a:r>
              <a:rPr lang="hu-HU" sz="5600" b="1" i="1" dirty="0"/>
              <a:t>2015. január 12-én </a:t>
            </a:r>
            <a:r>
              <a:rPr lang="hu-HU" sz="5600" i="1" dirty="0"/>
              <a:t>került sor</a:t>
            </a:r>
            <a:r>
              <a:rPr lang="hu-HU" sz="5600" i="1" dirty="0" smtClean="0"/>
              <a:t>.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hu-HU" sz="5600" b="1" i="1" dirty="0"/>
              <a:t>J</a:t>
            </a:r>
            <a:r>
              <a:rPr lang="hu-HU" sz="5600" b="1" i="1" dirty="0" smtClean="0"/>
              <a:t>anuár 26-án </a:t>
            </a:r>
            <a:r>
              <a:rPr lang="hu-HU" sz="5600" i="1" dirty="0" smtClean="0"/>
              <a:t>döntést hozott a 2015/2016-os tanévben indítható duális képzésekről</a:t>
            </a:r>
            <a:endParaRPr lang="hu-HU" sz="5600" i="1" dirty="0"/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hu-HU" sz="5600" i="1" dirty="0" smtClean="0"/>
              <a:t>Legutóbbi ülés:</a:t>
            </a:r>
            <a:r>
              <a:rPr lang="hu-HU" sz="5600" b="1" i="1" dirty="0" smtClean="0"/>
              <a:t> 2015</a:t>
            </a:r>
            <a:r>
              <a:rPr lang="hu-HU" sz="5600" b="1" i="1" dirty="0"/>
              <a:t>. március </a:t>
            </a:r>
            <a:r>
              <a:rPr lang="hu-HU" sz="5600" b="1" i="1" dirty="0" smtClean="0"/>
              <a:t>19.</a:t>
            </a:r>
            <a:r>
              <a:rPr lang="hu-HU" sz="3500" dirty="0"/>
              <a:t/>
            </a:r>
            <a:br>
              <a:rPr lang="hu-HU" sz="3500" dirty="0"/>
            </a:br>
            <a:endParaRPr lang="en-US" sz="3500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085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dirty="0" smtClean="0">
                <a:latin typeface="+mn-lt"/>
                <a:cs typeface="Times New Roman" pitchFamily="18" charset="0"/>
              </a:rPr>
              <a:t>Elvárások</a:t>
            </a:r>
            <a:endParaRPr lang="hu-HU" dirty="0">
              <a:latin typeface="+mn-lt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4</a:t>
            </a:fld>
            <a:endParaRPr lang="hu-HU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1600" b="1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 gazdaság elvárásai</a:t>
            </a:r>
            <a:r>
              <a:rPr lang="hu-HU" sz="16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: </a:t>
            </a:r>
          </a:p>
          <a:p>
            <a:pPr algn="just">
              <a:buFont typeface="Symbol" pitchFamily="18" charset="2"/>
              <a:buChar char=""/>
            </a:pPr>
            <a:r>
              <a:rPr lang="hu-HU" sz="16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az akadémiai félévekben megszerzett erős </a:t>
            </a:r>
            <a:r>
              <a:rPr lang="hu-HU" sz="1600" i="1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elméleti </a:t>
            </a:r>
            <a:r>
              <a:rPr lang="hu-HU" sz="16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alapozás azonnal kerüljön </a:t>
            </a:r>
            <a:r>
              <a:rPr lang="hu-HU" sz="1600" i="1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gyakorlati </a:t>
            </a:r>
            <a:r>
              <a:rPr lang="hu-HU" sz="16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alkalmazásra a partner vállalatoknál,</a:t>
            </a:r>
          </a:p>
          <a:p>
            <a:pPr algn="just">
              <a:buFont typeface="Symbol" pitchFamily="18" charset="2"/>
              <a:buChar char=""/>
            </a:pPr>
            <a:r>
              <a:rPr lang="hu-HU" sz="16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 szakmai elméleti ismeret mellett a hallgatók a vállalatnál elmélyítendő </a:t>
            </a:r>
            <a:r>
              <a:rPr lang="hu-HU" sz="1600" i="1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képességekre és készségekre </a:t>
            </a:r>
            <a:r>
              <a:rPr lang="hu-HU" sz="16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vonatkozó tudást szerezzenek,</a:t>
            </a:r>
          </a:p>
          <a:p>
            <a:pPr algn="just">
              <a:buFont typeface="Symbol" pitchFamily="18" charset="2"/>
              <a:buChar char=""/>
            </a:pPr>
            <a:r>
              <a:rPr lang="hu-HU" sz="16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 hallgatók az adott szakterület </a:t>
            </a:r>
            <a:r>
              <a:rPr lang="hu-HU" sz="1600" i="1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legújabb </a:t>
            </a:r>
            <a:r>
              <a:rPr lang="hu-HU" sz="16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ismereteit szerezzék meg a gyakorlati képzés révén,</a:t>
            </a:r>
          </a:p>
          <a:p>
            <a:pPr algn="just">
              <a:buFont typeface="Symbol" pitchFamily="18" charset="2"/>
              <a:buChar char=""/>
            </a:pPr>
            <a:r>
              <a:rPr lang="hu-HU" sz="16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 gazdálkodó szervezet a gyakorlati képzés révén vegyen részt a képzésben. </a:t>
            </a:r>
          </a:p>
          <a:p>
            <a:endParaRPr lang="hu-HU" sz="1600" dirty="0" smtClean="0">
              <a:ea typeface="Calibri" pitchFamily="34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hu-HU" sz="1600" b="1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 társadalom elvárásai</a:t>
            </a:r>
            <a:r>
              <a:rPr lang="hu-HU" sz="16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: </a:t>
            </a:r>
          </a:p>
          <a:p>
            <a:pPr algn="just">
              <a:buFont typeface="Symbol" pitchFamily="18" charset="2"/>
              <a:buChar char=""/>
            </a:pPr>
            <a:r>
              <a:rPr lang="hu-HU" sz="16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 hallgatók tudása a vállalatoknál történő alkalmazásuk során kielégíti az ott támasztott igényeket, ilyen módon a képzés </a:t>
            </a:r>
            <a:r>
              <a:rPr lang="hu-HU" sz="1600" i="1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társadalmi megtérülése lényegesen gyorsabb, </a:t>
            </a:r>
            <a:endParaRPr lang="hu-HU" sz="1600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algn="just">
              <a:buFont typeface="Symbol" pitchFamily="18" charset="2"/>
              <a:buChar char=""/>
            </a:pPr>
            <a:r>
              <a:rPr lang="hu-HU" sz="16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 felsőoktatási képzés </a:t>
            </a:r>
            <a:r>
              <a:rPr lang="hu-HU" sz="1600" i="1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reagáljon </a:t>
            </a:r>
            <a:r>
              <a:rPr lang="hu-HU" sz="16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 munkaerő piaci elvárásokra, </a:t>
            </a:r>
          </a:p>
          <a:p>
            <a:pPr algn="just">
              <a:buFont typeface="Symbol" pitchFamily="18" charset="2"/>
              <a:buChar char=""/>
            </a:pPr>
            <a:r>
              <a:rPr lang="hu-HU" sz="16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 </a:t>
            </a:r>
            <a:r>
              <a:rPr lang="hu-HU" sz="1600" i="1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foglalkoztatás erősítése</a:t>
            </a:r>
            <a:r>
              <a:rPr lang="hu-HU" sz="16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a végzett hallgatók körében.</a:t>
            </a:r>
          </a:p>
          <a:p>
            <a:pPr eaLnBrk="1" hangingPunct="1"/>
            <a:endParaRPr lang="hu-HU" sz="1200" dirty="0" smtClean="0"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7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>
                <a:latin typeface="+mn-lt"/>
                <a:cs typeface="Times New Roman" pitchFamily="18" charset="0"/>
              </a:rPr>
              <a:t>Gazdálkodó szervezetek vállalásai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1600" b="1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A gazdaság vállalásai</a:t>
            </a:r>
            <a:r>
              <a:rPr lang="hu-HU" sz="16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: </a:t>
            </a:r>
          </a:p>
          <a:p>
            <a:pPr>
              <a:buFont typeface="Symbol" pitchFamily="18" charset="2"/>
              <a:buChar char=""/>
            </a:pPr>
            <a:r>
              <a:rPr lang="hu-HU" sz="16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egyértelmű, </a:t>
            </a:r>
            <a:r>
              <a:rPr lang="hu-HU" sz="1600" i="1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hosszú távú elkötelezettség </a:t>
            </a:r>
            <a:r>
              <a:rPr lang="hu-HU" sz="16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ezen képzési forma mellett </a:t>
            </a:r>
          </a:p>
          <a:p>
            <a:pPr algn="just">
              <a:buFont typeface="Symbol" pitchFamily="18" charset="2"/>
              <a:buChar char=""/>
            </a:pPr>
            <a:r>
              <a:rPr lang="hu-HU" sz="16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a képzés egyetemen/főiskolán folyó részéhez a gazdasági partnerek biztosítják a szükséges </a:t>
            </a:r>
            <a:r>
              <a:rPr lang="hu-HU" sz="1600" i="1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szakmai támogatást,</a:t>
            </a:r>
            <a:endParaRPr lang="hu-HU" sz="1600" dirty="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  <a:p>
            <a:pPr algn="just">
              <a:buFont typeface="Symbol" pitchFamily="18" charset="2"/>
              <a:buChar char=""/>
            </a:pPr>
            <a:r>
              <a:rPr lang="hu-HU" sz="16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a hallgatók </a:t>
            </a:r>
            <a:r>
              <a:rPr lang="hu-HU" sz="1600" i="1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kiválasztási folyamata</a:t>
            </a:r>
            <a:r>
              <a:rPr lang="hu-HU" sz="16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 a felsőoktatási intézménynél és külön a gazdasági partnernél zajlik,</a:t>
            </a:r>
          </a:p>
          <a:p>
            <a:pPr algn="just">
              <a:buFont typeface="Symbol" pitchFamily="18" charset="2"/>
              <a:buChar char=""/>
            </a:pPr>
            <a:r>
              <a:rPr lang="hu-HU" sz="16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a gyakorlati </a:t>
            </a:r>
            <a:r>
              <a:rPr lang="hu-HU" sz="16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szakaszok során </a:t>
            </a:r>
            <a:r>
              <a:rPr lang="hu-HU" sz="16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az </a:t>
            </a:r>
            <a:r>
              <a:rPr lang="hu-HU" sz="16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vállalati partner </a:t>
            </a:r>
            <a:r>
              <a:rPr lang="hu-HU" sz="16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biztosítja a képzéshez szükséges legmagasabb szintű </a:t>
            </a:r>
            <a:r>
              <a:rPr lang="hu-HU" sz="1600" i="1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feltételeket, </a:t>
            </a:r>
            <a:endParaRPr lang="hu-HU" sz="1600" dirty="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  <a:p>
            <a:pPr algn="just">
              <a:buFont typeface="Symbol" pitchFamily="18" charset="2"/>
              <a:buChar char=""/>
            </a:pPr>
            <a:r>
              <a:rPr lang="hu-HU" sz="1600" i="1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minősített gazdálkodó szervezet</a:t>
            </a:r>
            <a:r>
              <a:rPr lang="hu-HU" sz="16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 vesz részt az együttműködésben,</a:t>
            </a:r>
          </a:p>
          <a:p>
            <a:pPr algn="just">
              <a:buFont typeface="Symbol" pitchFamily="18" charset="2"/>
              <a:buChar char=""/>
            </a:pPr>
            <a:r>
              <a:rPr lang="hu-HU" sz="16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hallgatói munkaszerződés alapján </a:t>
            </a:r>
            <a:r>
              <a:rPr lang="hu-HU" sz="1600" i="1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a hallgató díjazása</a:t>
            </a:r>
            <a:r>
              <a:rPr lang="hu-HU" sz="16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.</a:t>
            </a:r>
          </a:p>
          <a:p>
            <a:endParaRPr lang="hu-HU" sz="16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z="1600" smtClean="0"/>
              <a:t>5</a:t>
            </a:fld>
            <a:endParaRPr lang="hu-HU" sz="1600"/>
          </a:p>
        </p:txBody>
      </p:sp>
    </p:spTree>
    <p:extLst>
      <p:ext uri="{BB962C8B-B14F-4D97-AF65-F5344CB8AC3E}">
        <p14:creationId xmlns:p14="http://schemas.microsoft.com/office/powerpoint/2010/main" val="101243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4"/>
          <p:cNvSpPr>
            <a:spLocks noGrp="1"/>
          </p:cNvSpPr>
          <p:nvPr>
            <p:ph idx="13"/>
          </p:nvPr>
        </p:nvSpPr>
        <p:spPr>
          <a:xfrm>
            <a:off x="539750" y="1493521"/>
            <a:ext cx="8208963" cy="4685030"/>
          </a:xfrm>
        </p:spPr>
        <p:txBody>
          <a:bodyPr/>
          <a:lstStyle/>
          <a:p>
            <a:pPr algn="just">
              <a:buFont typeface="Times New Roman félkövér" pitchFamily="18" charset="0"/>
              <a:buChar char="-"/>
            </a:pPr>
            <a:r>
              <a:rPr lang="hu-HU" sz="2000" dirty="0" smtClean="0">
                <a:cs typeface="Times New Roman" pitchFamily="18" charset="0"/>
              </a:rPr>
              <a:t>A képzés szigorú minőségi ellenőrzés mellett zajlik, a gyakorlati képzésben részt vevő gazdasági szervezet minőségi auditálása folyamatos.</a:t>
            </a:r>
          </a:p>
          <a:p>
            <a:pPr algn="just">
              <a:buFont typeface="Times New Roman félkövér" pitchFamily="18" charset="0"/>
              <a:buChar char="-"/>
            </a:pPr>
            <a:r>
              <a:rPr lang="hu-HU" sz="2000" dirty="0" smtClean="0">
                <a:cs typeface="Times New Roman" pitchFamily="18" charset="0"/>
              </a:rPr>
              <a:t>Az oktatók erős elméleti és gyakorlati tapasztalattal rendelkeznek, a vállalati szakemberek részvétele a felsőoktatási modulokban ajánlott.</a:t>
            </a:r>
          </a:p>
          <a:p>
            <a:pPr algn="just">
              <a:buFont typeface="Times New Roman félkövér" pitchFamily="18" charset="0"/>
              <a:buChar char="-"/>
            </a:pPr>
            <a:r>
              <a:rPr lang="hu-HU" sz="2000" dirty="0" smtClean="0">
                <a:cs typeface="Times New Roman" pitchFamily="18" charset="0"/>
              </a:rPr>
              <a:t>A hallgató a szorgalmi időszakot a nappali munkarendű hallgatóval együtt végzi a felsőoktatási intézménynél (</a:t>
            </a:r>
            <a:r>
              <a:rPr lang="hu-HU" sz="2000" b="1" dirty="0" smtClean="0">
                <a:cs typeface="Times New Roman" pitchFamily="18" charset="0"/>
              </a:rPr>
              <a:t>intézményi szakasz</a:t>
            </a:r>
            <a:r>
              <a:rPr lang="hu-HU" sz="2000" dirty="0" smtClean="0">
                <a:cs typeface="Times New Roman" pitchFamily="18" charset="0"/>
              </a:rPr>
              <a:t>).</a:t>
            </a:r>
          </a:p>
          <a:p>
            <a:pPr algn="just">
              <a:buFont typeface="Times New Roman félkövér" pitchFamily="18" charset="0"/>
              <a:buChar char="-"/>
            </a:pPr>
            <a:r>
              <a:rPr lang="hu-HU" sz="2000" dirty="0" smtClean="0">
                <a:cs typeface="Times New Roman" pitchFamily="18" charset="0"/>
              </a:rPr>
              <a:t>Ezt követően részt vesz a </a:t>
            </a:r>
            <a:r>
              <a:rPr lang="hu-HU" sz="2000" b="1" dirty="0" smtClean="0">
                <a:cs typeface="Times New Roman" pitchFamily="18" charset="0"/>
              </a:rPr>
              <a:t>vállalati szakasz</a:t>
            </a:r>
            <a:r>
              <a:rPr lang="hu-HU" sz="2000" dirty="0" smtClean="0">
                <a:cs typeface="Times New Roman" pitchFamily="18" charset="0"/>
              </a:rPr>
              <a:t>ban történő oktatásban és gyakorlatban. Lehetséges további vállalati gyakorlati idő teljesítése a szorgalmi időszak alatt is, az intézményi jelenlétet nem sértve.</a:t>
            </a:r>
          </a:p>
          <a:p>
            <a:pPr algn="just">
              <a:buFont typeface="Times New Roman félkövér" pitchFamily="18" charset="0"/>
              <a:buChar char="-"/>
            </a:pPr>
            <a:r>
              <a:rPr lang="hu-HU" sz="2000" dirty="0">
                <a:ea typeface="Calibri"/>
                <a:cs typeface="Times New Roman" pitchFamily="18" charset="0"/>
              </a:rPr>
              <a:t>A tantervet a kimeneti kompetenciák alapján célszerű közösen felépíteni</a:t>
            </a:r>
            <a:r>
              <a:rPr lang="hu-HU" sz="2000" dirty="0" smtClean="0">
                <a:ea typeface="Calibri"/>
                <a:cs typeface="Times New Roman" pitchFamily="18" charset="0"/>
              </a:rPr>
              <a:t>.</a:t>
            </a:r>
            <a:endParaRPr lang="hu-HU" sz="2000" dirty="0" smtClean="0">
              <a:cs typeface="Times New Roman" pitchFamily="18" charset="0"/>
            </a:endParaRPr>
          </a:p>
          <a:p>
            <a:pPr algn="just">
              <a:buFont typeface="Times New Roman félkövér" pitchFamily="18" charset="0"/>
              <a:buChar char="-"/>
            </a:pPr>
            <a:r>
              <a:rPr lang="hu-HU" sz="2000" dirty="0" smtClean="0">
                <a:cs typeface="Times New Roman" pitchFamily="18" charset="0"/>
              </a:rPr>
              <a:t>A gazdálkodó szervezetnél eltöltött gyakorlati idő során specifikus szakmai gyakorlati ismereteket és munkavégzési gyakorlatot is szereznek a hallgatók.</a:t>
            </a:r>
          </a:p>
          <a:p>
            <a:pPr eaLnBrk="1" hangingPunct="1"/>
            <a:endParaRPr lang="hu-HU" dirty="0" smtClean="0"/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628650" y="701040"/>
            <a:ext cx="7886700" cy="989649"/>
          </a:xfrm>
        </p:spPr>
        <p:txBody>
          <a:bodyPr>
            <a:normAutofit/>
          </a:bodyPr>
          <a:lstStyle/>
          <a:p>
            <a:r>
              <a:rPr lang="hu-HU" sz="3200" dirty="0" smtClean="0">
                <a:latin typeface="+mj-lt"/>
              </a:rPr>
              <a:t>A duális felsőfokú képzés alapelvei</a:t>
            </a:r>
            <a:r>
              <a:rPr lang="hu-HU" sz="3200" dirty="0" smtClean="0">
                <a:latin typeface="+mn-lt"/>
              </a:rPr>
              <a:t/>
            </a:r>
            <a:br>
              <a:rPr lang="hu-HU" sz="3200" dirty="0" smtClean="0">
                <a:latin typeface="+mn-lt"/>
              </a:rPr>
            </a:br>
            <a:endParaRPr lang="hu-HU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5761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563880"/>
            <a:ext cx="7886700" cy="1126809"/>
          </a:xfrm>
        </p:spPr>
        <p:txBody>
          <a:bodyPr/>
          <a:lstStyle/>
          <a:p>
            <a:r>
              <a:rPr lang="hu-HU" dirty="0" smtClean="0"/>
              <a:t>A duális felsőfokú képzés alapelvei</a:t>
            </a:r>
            <a:br>
              <a:rPr lang="hu-HU" dirty="0" smtClean="0"/>
            </a:br>
            <a:r>
              <a:rPr lang="hu-HU" sz="3200" dirty="0" smtClean="0"/>
              <a:t>A képzés tanterve - időbeosztása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  <a:defRPr/>
            </a:pPr>
            <a:r>
              <a:rPr lang="hu-HU" sz="2400" b="1" dirty="0">
                <a:ea typeface="Calibri"/>
                <a:cs typeface="Times New Roman" pitchFamily="18" charset="0"/>
              </a:rPr>
              <a:t>A gazdasági szervezettel közösen elkészített tanterv </a:t>
            </a:r>
            <a:r>
              <a:rPr lang="hu-HU" sz="2400" dirty="0">
                <a:ea typeface="Calibri"/>
                <a:cs typeface="Times New Roman" pitchFamily="18" charset="0"/>
              </a:rPr>
              <a:t>(52752/2014/FEPOL</a:t>
            </a:r>
            <a:r>
              <a:rPr lang="hu-HU" sz="2400" dirty="0" smtClean="0">
                <a:ea typeface="Calibri"/>
                <a:cs typeface="Times New Roman" pitchFamily="18" charset="0"/>
              </a:rPr>
              <a:t>)</a:t>
            </a:r>
            <a:endParaRPr lang="hu-HU" sz="2400" dirty="0"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Times New Roman"/>
              <a:buChar char="-"/>
              <a:defRPr/>
            </a:pPr>
            <a:r>
              <a:rPr lang="hu-HU" sz="2400" dirty="0">
                <a:ea typeface="Calibri"/>
                <a:cs typeface="Times New Roman" pitchFamily="18" charset="0"/>
              </a:rPr>
              <a:t>a képzés tanévenként 48 hétből áll;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 typeface="Times New Roman"/>
              <a:buChar char="-"/>
              <a:defRPr/>
            </a:pPr>
            <a:r>
              <a:rPr lang="hu-HU" sz="2400" dirty="0">
                <a:ea typeface="Calibri"/>
                <a:cs typeface="Times New Roman" pitchFamily="18" charset="0"/>
              </a:rPr>
              <a:t>26 hetet az intézménynél, 22 hetet a vállalatnál tölt a hallgató;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 typeface="Times New Roman"/>
              <a:buChar char="-"/>
              <a:defRPr/>
            </a:pPr>
            <a:r>
              <a:rPr lang="hu-HU" sz="2400" dirty="0">
                <a:ea typeface="Calibri"/>
                <a:cs typeface="Times New Roman" pitchFamily="18" charset="0"/>
              </a:rPr>
              <a:t>a tantervnek a 26 hetes intézményi szakaszra vonatkozó része 90%-ban meg kell egyezzen a „hagyományos” szak tantervének tartalmával</a:t>
            </a:r>
            <a:r>
              <a:rPr lang="hu-HU" sz="2400" dirty="0" smtClean="0">
                <a:ea typeface="Calibri"/>
                <a:cs typeface="Times New Roman" pitchFamily="18" charset="0"/>
              </a:rPr>
              <a:t>.</a:t>
            </a:r>
          </a:p>
          <a:p>
            <a:pPr marL="0" indent="0">
              <a:buNone/>
              <a:defRPr/>
            </a:pPr>
            <a:endParaRPr lang="hu-HU" sz="2400" dirty="0" smtClean="0"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hu-HU" sz="2400" b="1" dirty="0" smtClean="0">
                <a:cs typeface="Times New Roman" pitchFamily="18" charset="0"/>
              </a:rPr>
              <a:t>A </a:t>
            </a:r>
            <a:r>
              <a:rPr lang="hu-HU" sz="2400" b="1" dirty="0">
                <a:cs typeface="Times New Roman" pitchFamily="18" charset="0"/>
              </a:rPr>
              <a:t>duális felsőfokú képzés </a:t>
            </a:r>
            <a:r>
              <a:rPr lang="hu-HU" sz="2400" b="1" dirty="0" smtClean="0">
                <a:cs typeface="Times New Roman" pitchFamily="18" charset="0"/>
              </a:rPr>
              <a:t>időbeosztása</a:t>
            </a:r>
            <a:endParaRPr lang="hu-HU" sz="2400" dirty="0">
              <a:cs typeface="Times New Roman" pitchFamily="18" charset="0"/>
            </a:endParaRPr>
          </a:p>
          <a:p>
            <a:pPr marL="0" indent="0" algn="just">
              <a:defRPr/>
            </a:pPr>
            <a:r>
              <a:rPr lang="hu-HU" sz="2400" dirty="0">
                <a:cs typeface="Times New Roman" pitchFamily="18" charset="0"/>
              </a:rPr>
              <a:t>A hallgató által a duális gyakorlatnak  helyt adó szervezetnél eltöltött idő el kell, hogy érje az intézményi szakaszok összes idejének legalább 80%-át.</a:t>
            </a:r>
          </a:p>
          <a:p>
            <a:pPr marL="0" indent="0" algn="just">
              <a:defRPr/>
            </a:pPr>
            <a:r>
              <a:rPr lang="hu-HU" sz="2400" dirty="0">
                <a:cs typeface="Times New Roman" pitchFamily="18" charset="0"/>
              </a:rPr>
              <a:t>Az arányt a teljes képzési időre vonatkozóan kell értelmezni azzal, hogy minden két elméleti szakaszt egy gyakorlati szakasz kell, hogy kövessen.</a:t>
            </a:r>
            <a:endParaRPr lang="hu-HU" sz="2400" dirty="0">
              <a:ea typeface="Calibri"/>
              <a:cs typeface="Times New Roman" pitchFamily="18" charset="0"/>
            </a:endParaRP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8546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1"/>
            <a:ext cx="6252210" cy="1569719"/>
          </a:xfrm>
        </p:spPr>
        <p:txBody>
          <a:bodyPr>
            <a:normAutofit/>
          </a:bodyPr>
          <a:lstStyle/>
          <a:p>
            <a:r>
              <a:rPr lang="hu-HU" sz="3200" dirty="0">
                <a:cs typeface="Times New Roman" pitchFamily="18" charset="0"/>
              </a:rPr>
              <a:t>Vállalati és intézményi szakasz közötti kapcsolat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buFont typeface="Times New Roman félkövér"/>
              <a:buChar char="-"/>
              <a:defRPr/>
            </a:pPr>
            <a:r>
              <a:rPr lang="hu-HU" sz="2400" dirty="0">
                <a:ea typeface="Calibri"/>
              </a:rPr>
              <a:t>A vállalati szakaszban eltöltött gyakorlat és az intézményi szakaszban tanultak közötti kapcsolat függ az </a:t>
            </a:r>
            <a:r>
              <a:rPr lang="hu-HU" sz="2400" dirty="0" smtClean="0">
                <a:ea typeface="Calibri"/>
              </a:rPr>
              <a:t>adott szak és a </a:t>
            </a:r>
            <a:r>
              <a:rPr lang="hu-HU" sz="2400" dirty="0">
                <a:ea typeface="Calibri"/>
              </a:rPr>
              <a:t>gazdasági szervezet tevékenység profiljától, az alkalmazott technológiától</a:t>
            </a:r>
            <a:r>
              <a:rPr lang="hu-HU" sz="2400" dirty="0" smtClean="0">
                <a:ea typeface="Calibri"/>
              </a:rPr>
              <a:t>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  <a:defRPr/>
            </a:pPr>
            <a:endParaRPr lang="hu-HU" sz="2400" dirty="0"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Times New Roman félkövér"/>
              <a:buChar char="-"/>
              <a:defRPr/>
            </a:pPr>
            <a:r>
              <a:rPr lang="hu-HU" sz="2400" dirty="0">
                <a:ea typeface="Times New Roman"/>
                <a:cs typeface="Times New Roman"/>
              </a:rPr>
              <a:t>A gazdasági szervezetnél eltöltött </a:t>
            </a:r>
            <a:r>
              <a:rPr lang="hu-HU" sz="2400" dirty="0" smtClean="0">
                <a:ea typeface="Times New Roman"/>
                <a:cs typeface="Times New Roman"/>
              </a:rPr>
              <a:t>gyakorlati képzés </a:t>
            </a:r>
            <a:r>
              <a:rPr lang="hu-HU" sz="2400" i="1" dirty="0">
                <a:ea typeface="Times New Roman"/>
                <a:cs typeface="Times New Roman"/>
              </a:rPr>
              <a:t>tartalma</a:t>
            </a:r>
            <a:r>
              <a:rPr lang="hu-HU" sz="2400" dirty="0">
                <a:ea typeface="Times New Roman"/>
                <a:cs typeface="Times New Roman"/>
              </a:rPr>
              <a:t> lehet</a:t>
            </a:r>
            <a:r>
              <a:rPr lang="hu-HU" sz="2400" dirty="0" smtClean="0">
                <a:ea typeface="Times New Roman"/>
                <a:cs typeface="Times New Roman"/>
              </a:rPr>
              <a:t>: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  <a:defRPr/>
            </a:pPr>
            <a:r>
              <a:rPr lang="hu-HU" sz="2400" dirty="0" smtClean="0">
                <a:ea typeface="Times New Roman"/>
                <a:cs typeface="Times New Roman"/>
              </a:rPr>
              <a:t> </a:t>
            </a:r>
            <a:endParaRPr lang="hu-HU" sz="2400" dirty="0">
              <a:ea typeface="Times New Roman"/>
              <a:cs typeface="Times New Roman"/>
            </a:endParaRPr>
          </a:p>
          <a:p>
            <a:pPr marL="366713" indent="-3175" algn="just">
              <a:spcAft>
                <a:spcPts val="0"/>
              </a:spcAft>
              <a:defRPr/>
            </a:pPr>
            <a:r>
              <a:rPr lang="hu-HU" sz="2400" dirty="0" smtClean="0"/>
              <a:t> </a:t>
            </a:r>
            <a:r>
              <a:rPr lang="hu-HU" sz="2400" dirty="0"/>
              <a:t>specifikus gyakorlati képzés a vállalkozásnál;</a:t>
            </a:r>
          </a:p>
          <a:p>
            <a:pPr marL="366713" indent="-3175" algn="just">
              <a:spcAft>
                <a:spcPts val="0"/>
              </a:spcAft>
              <a:defRPr/>
            </a:pPr>
            <a:r>
              <a:rPr lang="hu-HU" sz="2400" dirty="0" smtClean="0"/>
              <a:t> </a:t>
            </a:r>
            <a:r>
              <a:rPr lang="hu-HU" sz="2400" dirty="0"/>
              <a:t>hallgató bevonása konkrét „üzemi” gyakorlati feladatokba;</a:t>
            </a:r>
          </a:p>
          <a:p>
            <a:pPr marL="366713" indent="-3175" algn="just">
              <a:spcAft>
                <a:spcPts val="0"/>
              </a:spcAft>
              <a:defRPr/>
            </a:pPr>
            <a:r>
              <a:rPr lang="hu-HU" sz="2400" dirty="0" smtClean="0"/>
              <a:t> </a:t>
            </a:r>
            <a:r>
              <a:rPr lang="hu-HU" sz="2400" dirty="0"/>
              <a:t>projekt jellegű munka az önálló munkavégzés képességének megteremtése érdekében;</a:t>
            </a:r>
          </a:p>
          <a:p>
            <a:pPr marL="366713" indent="-3175" algn="just">
              <a:spcAft>
                <a:spcPts val="0"/>
              </a:spcAft>
              <a:defRPr/>
            </a:pPr>
            <a:r>
              <a:rPr lang="hu-HU" sz="2400" dirty="0" smtClean="0"/>
              <a:t> </a:t>
            </a:r>
            <a:r>
              <a:rPr lang="hu-HU" sz="2400" dirty="0"/>
              <a:t>„puha” készségek és munkakultúra fejlesztése.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859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67400" y="479392"/>
            <a:ext cx="7886700" cy="1321904"/>
          </a:xfrm>
        </p:spPr>
        <p:txBody>
          <a:bodyPr/>
          <a:lstStyle/>
          <a:p>
            <a:r>
              <a:rPr lang="hu-HU" dirty="0" smtClean="0"/>
              <a:t>Duális képzések indítása 2015/2016-os tanévben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626927"/>
            <a:ext cx="7886700" cy="4288786"/>
          </a:xfrm>
        </p:spPr>
        <p:txBody>
          <a:bodyPr>
            <a:normAutofit/>
          </a:bodyPr>
          <a:lstStyle/>
          <a:p>
            <a:pPr lvl="0" algn="just"/>
            <a:r>
              <a:rPr lang="hu-HU" sz="1600" dirty="0" smtClean="0"/>
              <a:t>A Duális </a:t>
            </a:r>
            <a:r>
              <a:rPr lang="hu-HU" sz="1600" dirty="0"/>
              <a:t>Képzési Tanács </a:t>
            </a:r>
            <a:r>
              <a:rPr lang="hu-HU" sz="1600" b="1" dirty="0"/>
              <a:t>21 felsőoktatási intézmény 79 alapképzési szakra</a:t>
            </a:r>
            <a:r>
              <a:rPr lang="hu-HU" sz="1600" dirty="0"/>
              <a:t> benyújtott kérelmét fogadta el </a:t>
            </a:r>
            <a:r>
              <a:rPr lang="hu-HU" sz="1600" b="1" dirty="0"/>
              <a:t>2015.01.26-i ülésén</a:t>
            </a:r>
            <a:r>
              <a:rPr lang="hu-HU" sz="1600" dirty="0"/>
              <a:t>, így a felvételizők ezekre a szakokra február 15-ig már duális képzési formában is jelentkezhettek</a:t>
            </a:r>
            <a:r>
              <a:rPr lang="hu-HU" sz="1600" dirty="0" smtClean="0"/>
              <a:t>.</a:t>
            </a:r>
          </a:p>
          <a:p>
            <a:pPr lvl="0" algn="just"/>
            <a:r>
              <a:rPr lang="hu-HU" sz="1600" dirty="0" smtClean="0"/>
              <a:t>2015 </a:t>
            </a:r>
            <a:r>
              <a:rPr lang="hu-HU" sz="1600" dirty="0"/>
              <a:t>szeptemberétől az intézmények által jelzett keretszámok alapján akár </a:t>
            </a:r>
            <a:r>
              <a:rPr lang="hu-HU" sz="1600" b="1" dirty="0" smtClean="0"/>
              <a:t>800 -</a:t>
            </a:r>
            <a:r>
              <a:rPr lang="hu-HU" sz="1600" dirty="0" smtClean="0"/>
              <a:t> </a:t>
            </a:r>
            <a:r>
              <a:rPr lang="hu-HU" sz="1600" b="1" dirty="0" smtClean="0"/>
              <a:t>1100 </a:t>
            </a:r>
            <a:r>
              <a:rPr lang="hu-HU" sz="1600" b="1" dirty="0"/>
              <a:t>hallgató</a:t>
            </a:r>
            <a:r>
              <a:rPr lang="hu-HU" sz="1600" dirty="0"/>
              <a:t> is megkezdheti tanulmányait duális felsőoktatási képzéseken. </a:t>
            </a:r>
            <a:endParaRPr lang="hu-HU" sz="16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9</a:t>
            </a:fld>
            <a:endParaRPr lang="hu-HU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66855053"/>
              </p:ext>
            </p:extLst>
          </p:nvPr>
        </p:nvGraphicFramePr>
        <p:xfrm>
          <a:off x="447997" y="2965866"/>
          <a:ext cx="4023360" cy="2994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33659509"/>
              </p:ext>
            </p:extLst>
          </p:nvPr>
        </p:nvGraphicFramePr>
        <p:xfrm>
          <a:off x="4664132" y="2930239"/>
          <a:ext cx="4038600" cy="30022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251460" y="6545581"/>
            <a:ext cx="47015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smtClean="0"/>
              <a:t>*Az intézmények által jelzett felső keretszámok szerint </a:t>
            </a:r>
            <a:endParaRPr lang="hu-HU" sz="1200" dirty="0"/>
          </a:p>
        </p:txBody>
      </p:sp>
      <p:sp>
        <p:nvSpPr>
          <p:cNvPr id="8" name="Szövegdoboz 7"/>
          <p:cNvSpPr txBox="1"/>
          <p:nvPr/>
        </p:nvSpPr>
        <p:spPr>
          <a:xfrm>
            <a:off x="558140" y="5820126"/>
            <a:ext cx="8170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hu-HU" dirty="0">
                <a:solidFill>
                  <a:schemeClr val="accent1"/>
                </a:solidFill>
              </a:rPr>
              <a:t>A </a:t>
            </a:r>
            <a:r>
              <a:rPr lang="en-US" dirty="0" err="1">
                <a:solidFill>
                  <a:schemeClr val="accent1"/>
                </a:solidFill>
              </a:rPr>
              <a:t>jelentkezések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előzetes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értékelése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alapján</a:t>
            </a:r>
            <a:r>
              <a:rPr lang="hu-HU" dirty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látható</a:t>
            </a:r>
            <a:r>
              <a:rPr lang="hu-HU" dirty="0" smtClean="0">
                <a:solidFill>
                  <a:schemeClr val="accent1"/>
                </a:solidFill>
              </a:rPr>
              <a:t>, </a:t>
            </a:r>
            <a:r>
              <a:rPr lang="hu-HU" dirty="0">
                <a:solidFill>
                  <a:schemeClr val="accent1"/>
                </a:solidFill>
              </a:rPr>
              <a:t>hogy </a:t>
            </a:r>
            <a:r>
              <a:rPr lang="en-US" dirty="0">
                <a:solidFill>
                  <a:schemeClr val="accent1"/>
                </a:solidFill>
              </a:rPr>
              <a:t> a </a:t>
            </a:r>
            <a:r>
              <a:rPr lang="en-US" dirty="0" err="1">
                <a:solidFill>
                  <a:schemeClr val="accent1"/>
                </a:solidFill>
              </a:rPr>
              <a:t>duális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képzést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meghirdető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intézmények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és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szakok</a:t>
            </a:r>
            <a:r>
              <a:rPr lang="hu-HU" dirty="0">
                <a:solidFill>
                  <a:schemeClr val="accent1"/>
                </a:solidFill>
              </a:rPr>
              <a:t> esetében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hu-HU" b="1" u="sng" dirty="0">
                <a:solidFill>
                  <a:schemeClr val="accent1"/>
                </a:solidFill>
              </a:rPr>
              <a:t>emelkedett</a:t>
            </a:r>
            <a:r>
              <a:rPr lang="hu-HU" dirty="0">
                <a:solidFill>
                  <a:schemeClr val="accent1"/>
                </a:solidFill>
              </a:rPr>
              <a:t> </a:t>
            </a:r>
            <a:r>
              <a:rPr lang="en-US" dirty="0">
                <a:solidFill>
                  <a:schemeClr val="accent1"/>
                </a:solidFill>
              </a:rPr>
              <a:t>a </a:t>
            </a:r>
            <a:r>
              <a:rPr lang="en-US" dirty="0" err="1">
                <a:solidFill>
                  <a:schemeClr val="accent1"/>
                </a:solidFill>
              </a:rPr>
              <a:t>jelentkezés</a:t>
            </a:r>
            <a:endParaRPr lang="en-US" sz="2400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06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1943</TotalTime>
  <Words>1391</Words>
  <Application>Microsoft Office PowerPoint</Application>
  <PresentationFormat>Diavetítés a képernyőre (4:3 oldalarány)</PresentationFormat>
  <Paragraphs>217</Paragraphs>
  <Slides>16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16</vt:i4>
      </vt:variant>
    </vt:vector>
  </HeadingPairs>
  <TitlesOfParts>
    <vt:vector size="18" baseType="lpstr">
      <vt:lpstr>Office-téma</vt:lpstr>
      <vt:lpstr>1_Office-téma</vt:lpstr>
      <vt:lpstr>A felsőoktatási duális képzések 2015. évi indítása</vt:lpstr>
      <vt:lpstr>Előzmények</vt:lpstr>
      <vt:lpstr>Duális Képzési Tanács (DKT)</vt:lpstr>
      <vt:lpstr>Elvárások</vt:lpstr>
      <vt:lpstr>Gazdálkodó szervezetek vállalásai</vt:lpstr>
      <vt:lpstr>A duális felsőfokú képzés alapelvei </vt:lpstr>
      <vt:lpstr>A duális felsőfokú képzés alapelvei A képzés tanterve - időbeosztása</vt:lpstr>
      <vt:lpstr>Vállalati és intézményi szakasz közötti kapcsolat</vt:lpstr>
      <vt:lpstr>Duális képzések indítása 2015/2016-os tanévben</vt:lpstr>
      <vt:lpstr>Duális szakok választéka 2015/2016</vt:lpstr>
      <vt:lpstr>Duális képzést meghirdető intézmények és szakok</vt:lpstr>
      <vt:lpstr>A képzések indításának ütemezése</vt:lpstr>
      <vt:lpstr>Együttműködő vállalatok</vt:lpstr>
      <vt:lpstr>Együttműködő vállalatok Minősítés </vt:lpstr>
      <vt:lpstr>Együttműködő vállalatok Felvételi eljárás- vállalatok feladatai</vt:lpstr>
      <vt:lpstr> Köszönöm a figyelmet!  dkt@emmi.gov.hu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Sebességváltás a felsőoktatásban</dc:title>
  <dc:creator>Nádai László</dc:creator>
  <cp:lastModifiedBy>Szigeti Ádám</cp:lastModifiedBy>
  <cp:revision>175</cp:revision>
  <cp:lastPrinted>2014-11-03T09:05:32Z</cp:lastPrinted>
  <dcterms:created xsi:type="dcterms:W3CDTF">2014-09-05T17:47:56Z</dcterms:created>
  <dcterms:modified xsi:type="dcterms:W3CDTF">2015-04-28T15:10:08Z</dcterms:modified>
</cp:coreProperties>
</file>