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58" r:id="rId4"/>
    <p:sldId id="292" r:id="rId5"/>
    <p:sldId id="266" r:id="rId6"/>
    <p:sldId id="260" r:id="rId7"/>
    <p:sldId id="261" r:id="rId8"/>
    <p:sldId id="287" r:id="rId9"/>
    <p:sldId id="262" r:id="rId10"/>
    <p:sldId id="270" r:id="rId11"/>
    <p:sldId id="290" r:id="rId12"/>
    <p:sldId id="289" r:id="rId13"/>
    <p:sldId id="269" r:id="rId14"/>
    <p:sldId id="291" r:id="rId15"/>
    <p:sldId id="264" r:id="rId16"/>
  </p:sldIdLst>
  <p:sldSz cx="12192000" cy="6858000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da György" initials="BG" lastIdx="2" clrIdx="0">
    <p:extLst/>
  </p:cmAuthor>
  <p:cmAuthor id="2" name="Doug Coppage" initials="DPC" lastIdx="1" clrIdx="1">
    <p:extLst/>
  </p:cmAuthor>
  <p:cmAuthor id="3" name="Doug Coppage" initials="DPC [2]" lastIdx="1" clrIdx="2">
    <p:extLst/>
  </p:cmAuthor>
  <p:cmAuthor id="4" name="Doug Coppage" initials="DPC [3]" lastIdx="1" clrIdx="3">
    <p:extLst/>
  </p:cmAuthor>
  <p:cmAuthor id="5" name="Doug Coppage" initials="DPC [4]" lastIdx="1" clrIdx="4">
    <p:extLst/>
  </p:cmAuthor>
  <p:cmAuthor id="6" name="Doug Coppage" initials="DPC [5]" lastIdx="1" clrIdx="5">
    <p:extLst/>
  </p:cmAuthor>
  <p:cmAuthor id="7" name="Doug Coppage" initials="DPC [6]" lastIdx="1" clrIdx="6">
    <p:extLst/>
  </p:cmAuthor>
  <p:cmAuthor id="8" name="Doug Coppage" initials="DPC [7]" lastIdx="1" clrIdx="7">
    <p:extLst/>
  </p:cmAuthor>
  <p:cmAuthor id="9" name="Doug Coppage" initials="DPC [8]" lastIdx="1" clrIdx="8">
    <p:extLst/>
  </p:cmAuthor>
  <p:cmAuthor id="10" name="Doug Coppage" initials="DPC [9]" lastIdx="1" clrIdx="9">
    <p:extLst/>
  </p:cmAuthor>
  <p:cmAuthor id="11" name="Doug Coppage" initials="DPC [10]" lastIdx="1" clrIdx="10">
    <p:extLst/>
  </p:cmAuthor>
  <p:cmAuthor id="12" name="Doug Coppage" initials="DPC [11]" lastIdx="1" clrIdx="11">
    <p:extLst/>
  </p:cmAuthor>
  <p:cmAuthor id="13" name="Doug Coppage" initials="DPC [12]" lastIdx="1" clrIdx="12">
    <p:extLst/>
  </p:cmAuthor>
  <p:cmAuthor id="14" name="Doug Coppage" initials="DPC [13]" lastIdx="1" clrIdx="13">
    <p:extLst/>
  </p:cmAuthor>
  <p:cmAuthor id="15" name="Doug Coppage" initials="DPC [14]" lastIdx="1" clrIdx="14">
    <p:extLst/>
  </p:cmAuthor>
  <p:cmAuthor id="16" name="Doug Coppage" initials="DPC [15]" lastIdx="1" clrIdx="15">
    <p:extLst/>
  </p:cmAuthor>
  <p:cmAuthor id="17" name="Doug Coppage" initials="DPC [16]" lastIdx="1" clrIdx="1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oda%20munka\00%20Asztal\Fejleszt&#233;s%20Munka&#252;gyi%20el&#337;rejelz&#233;s\04%20Nemzetk&#246;zi%20Feor%20&#233;s%20IO%20elemz&#233;s\01%20Modell%2016%2004%2008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Elemz&#233;s_FX_16%2003%201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Elemz&#233;s_FX_16%2003%201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Elemz&#233;s_FX_16%2003%201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Elemz&#233;s_FX_16%2003%201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Elemz&#233;s_FX_16%2003%201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unkaer&#337;%20megoszl&#225;s\PPT%20hivatkoz&#225;sok\01%20Modell%2016%2004%200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'Komparativ in time and space 5'!$B$13</c:f>
          <c:strCache>
            <c:ptCount val="1"/>
            <c:pt idx="0">
              <c:v>A fogyasztás szerkezete a peer országokban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'Komparativ in time and space 5'!$C$14</c:f>
              <c:strCache>
                <c:ptCount val="1"/>
                <c:pt idx="0">
                  <c:v>Agrárium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5'!$E$3:$AN$4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5'!$E$14:$AN$14</c:f>
              <c:numCache>
                <c:formatCode>0.0%</c:formatCode>
                <c:ptCount val="36"/>
                <c:pt idx="0">
                  <c:v>0.12100003542407997</c:v>
                </c:pt>
                <c:pt idx="1">
                  <c:v>5.9406540703930991E-2</c:v>
                </c:pt>
                <c:pt idx="2">
                  <c:v>6.1777253845290224E-2</c:v>
                </c:pt>
                <c:pt idx="4">
                  <c:v>4.0235691636106623E-2</c:v>
                </c:pt>
                <c:pt idx="5">
                  <c:v>2.6753414433419012E-2</c:v>
                </c:pt>
                <c:pt idx="6">
                  <c:v>2.7332316492337319E-2</c:v>
                </c:pt>
                <c:pt idx="8">
                  <c:v>5.513086522807089E-2</c:v>
                </c:pt>
                <c:pt idx="9">
                  <c:v>4.3240679726505062E-2</c:v>
                </c:pt>
                <c:pt idx="10">
                  <c:v>2.982268995085488E-2</c:v>
                </c:pt>
                <c:pt idx="12">
                  <c:v>2.4558261062938219E-2</c:v>
                </c:pt>
                <c:pt idx="13">
                  <c:v>2.4558261062938219E-2</c:v>
                </c:pt>
                <c:pt idx="14">
                  <c:v>3.7649155308798123E-2</c:v>
                </c:pt>
                <c:pt idx="16">
                  <c:v>7.3742894185908639E-2</c:v>
                </c:pt>
                <c:pt idx="17">
                  <c:v>4.8148553380223481E-2</c:v>
                </c:pt>
                <c:pt idx="18">
                  <c:v>4.6290976629522286E-2</c:v>
                </c:pt>
                <c:pt idx="20">
                  <c:v>2.7909449862337725E-2</c:v>
                </c:pt>
                <c:pt idx="21">
                  <c:v>1.6187316600946352E-2</c:v>
                </c:pt>
                <c:pt idx="22">
                  <c:v>2.204648077831255E-2</c:v>
                </c:pt>
                <c:pt idx="24">
                  <c:v>1.1219259058404528E-2</c:v>
                </c:pt>
                <c:pt idx="25">
                  <c:v>1.0289478354755605E-2</c:v>
                </c:pt>
                <c:pt idx="26">
                  <c:v>1.2340276999502034E-2</c:v>
                </c:pt>
                <c:pt idx="28">
                  <c:v>1.1707305294520241E-2</c:v>
                </c:pt>
                <c:pt idx="29">
                  <c:v>1.4355822268220839E-2</c:v>
                </c:pt>
                <c:pt idx="30">
                  <c:v>1.6047958112795146E-2</c:v>
                </c:pt>
                <c:pt idx="32">
                  <c:v>9.379497450938766E-3</c:v>
                </c:pt>
                <c:pt idx="33">
                  <c:v>8.1809302367843485E-3</c:v>
                </c:pt>
                <c:pt idx="34">
                  <c:v>1.3640906619711684E-2</c:v>
                </c:pt>
              </c:numCache>
            </c:numRef>
          </c:val>
        </c:ser>
        <c:ser>
          <c:idx val="1"/>
          <c:order val="1"/>
          <c:tx>
            <c:strRef>
              <c:f>'Komparativ in time and space 5'!$C$15</c:f>
              <c:strCache>
                <c:ptCount val="1"/>
                <c:pt idx="0">
                  <c:v>Ipar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5'!$E$3:$AN$4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5'!$E$15:$AN$15</c:f>
              <c:numCache>
                <c:formatCode>0.0%</c:formatCode>
                <c:ptCount val="36"/>
                <c:pt idx="0">
                  <c:v>0.29797226660208564</c:v>
                </c:pt>
                <c:pt idx="1">
                  <c:v>0.32116528401184752</c:v>
                </c:pt>
                <c:pt idx="2">
                  <c:v>0.35502694509936006</c:v>
                </c:pt>
                <c:pt idx="4">
                  <c:v>0.29531073191427143</c:v>
                </c:pt>
                <c:pt idx="5">
                  <c:v>0.25748051282450601</c:v>
                </c:pt>
                <c:pt idx="6">
                  <c:v>0.2799160817521687</c:v>
                </c:pt>
                <c:pt idx="8">
                  <c:v>0.31939924995397079</c:v>
                </c:pt>
                <c:pt idx="9">
                  <c:v>0.34498114770660121</c:v>
                </c:pt>
                <c:pt idx="10">
                  <c:v>0.32856010626312726</c:v>
                </c:pt>
                <c:pt idx="12">
                  <c:v>0.28709895082271475</c:v>
                </c:pt>
                <c:pt idx="13">
                  <c:v>0.28709895082271475</c:v>
                </c:pt>
                <c:pt idx="14">
                  <c:v>0.29449304842262358</c:v>
                </c:pt>
                <c:pt idx="16">
                  <c:v>0.32737248514972206</c:v>
                </c:pt>
                <c:pt idx="17">
                  <c:v>0.26088421559758207</c:v>
                </c:pt>
                <c:pt idx="18">
                  <c:v>0.27481556441829585</c:v>
                </c:pt>
                <c:pt idx="20">
                  <c:v>0.25985855872295305</c:v>
                </c:pt>
                <c:pt idx="21">
                  <c:v>0.21135015327325055</c:v>
                </c:pt>
                <c:pt idx="22">
                  <c:v>0.20591428262140593</c:v>
                </c:pt>
                <c:pt idx="24">
                  <c:v>0.24087366718252584</c:v>
                </c:pt>
                <c:pt idx="25">
                  <c:v>0.2345535070029095</c:v>
                </c:pt>
                <c:pt idx="26">
                  <c:v>0.26024870170065867</c:v>
                </c:pt>
                <c:pt idx="28">
                  <c:v>0.19546561131932275</c:v>
                </c:pt>
                <c:pt idx="29">
                  <c:v>0.18029286246326803</c:v>
                </c:pt>
                <c:pt idx="30">
                  <c:v>0.23955771831855274</c:v>
                </c:pt>
                <c:pt idx="32">
                  <c:v>0.17536169316392278</c:v>
                </c:pt>
                <c:pt idx="33">
                  <c:v>0.17742838602865402</c:v>
                </c:pt>
                <c:pt idx="34">
                  <c:v>0.18583226707650236</c:v>
                </c:pt>
              </c:numCache>
            </c:numRef>
          </c:val>
        </c:ser>
        <c:ser>
          <c:idx val="2"/>
          <c:order val="2"/>
          <c:tx>
            <c:strRef>
              <c:f>'Komparativ in time and space 5'!$C$16</c:f>
              <c:strCache>
                <c:ptCount val="1"/>
                <c:pt idx="0">
                  <c:v>Építőipar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5'!$E$3:$AN$4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5'!$E$16:$AN$16</c:f>
              <c:numCache>
                <c:formatCode>0.0%</c:formatCode>
                <c:ptCount val="36"/>
                <c:pt idx="0">
                  <c:v>5.1110385918563374E-3</c:v>
                </c:pt>
                <c:pt idx="1">
                  <c:v>5.2628900807216846E-3</c:v>
                </c:pt>
                <c:pt idx="2">
                  <c:v>6.3096441001459528E-3</c:v>
                </c:pt>
                <c:pt idx="4">
                  <c:v>5.223751085309705E-3</c:v>
                </c:pt>
                <c:pt idx="5">
                  <c:v>5.2054449649363427E-3</c:v>
                </c:pt>
                <c:pt idx="6">
                  <c:v>2.55749750889351E-3</c:v>
                </c:pt>
                <c:pt idx="8">
                  <c:v>1.1539987584453505E-2</c:v>
                </c:pt>
                <c:pt idx="9">
                  <c:v>8.9933365636833771E-3</c:v>
                </c:pt>
                <c:pt idx="10">
                  <c:v>1.1786005221767554E-2</c:v>
                </c:pt>
                <c:pt idx="12">
                  <c:v>2.8882157968629762E-3</c:v>
                </c:pt>
                <c:pt idx="13">
                  <c:v>2.8882157968629762E-3</c:v>
                </c:pt>
                <c:pt idx="14">
                  <c:v>2.9928301729142742E-3</c:v>
                </c:pt>
                <c:pt idx="16">
                  <c:v>1.4908708682396361E-2</c:v>
                </c:pt>
                <c:pt idx="17">
                  <c:v>3.3901634788673723E-2</c:v>
                </c:pt>
                <c:pt idx="18">
                  <c:v>2.8869413645586112E-2</c:v>
                </c:pt>
                <c:pt idx="20">
                  <c:v>2.5373989362230975E-3</c:v>
                </c:pt>
                <c:pt idx="21">
                  <c:v>7.1068356575038931E-3</c:v>
                </c:pt>
                <c:pt idx="22">
                  <c:v>6.2523797972812486E-3</c:v>
                </c:pt>
                <c:pt idx="24">
                  <c:v>4.2977200632303911E-3</c:v>
                </c:pt>
                <c:pt idx="25">
                  <c:v>2.6453414844009675E-3</c:v>
                </c:pt>
                <c:pt idx="26">
                  <c:v>3.3913979054573801E-3</c:v>
                </c:pt>
                <c:pt idx="28">
                  <c:v>7.5593366587508974E-3</c:v>
                </c:pt>
                <c:pt idx="29">
                  <c:v>9.0113749772466004E-3</c:v>
                </c:pt>
                <c:pt idx="30">
                  <c:v>7.5040306576436835E-3</c:v>
                </c:pt>
                <c:pt idx="32">
                  <c:v>1.8079552693932403E-3</c:v>
                </c:pt>
                <c:pt idx="33">
                  <c:v>1.106574777823425E-3</c:v>
                </c:pt>
                <c:pt idx="34">
                  <c:v>1.2114794051335661E-3</c:v>
                </c:pt>
              </c:numCache>
            </c:numRef>
          </c:val>
        </c:ser>
        <c:ser>
          <c:idx val="3"/>
          <c:order val="3"/>
          <c:tx>
            <c:strRef>
              <c:f>'Komparativ in time and space 5'!$C$17</c:f>
              <c:strCache>
                <c:ptCount val="1"/>
                <c:pt idx="0">
                  <c:v>Term. Szolg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5'!$E$3:$AN$4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5'!$E$17:$AN$17</c:f>
              <c:numCache>
                <c:formatCode>0.0%</c:formatCode>
                <c:ptCount val="36"/>
                <c:pt idx="0">
                  <c:v>0.15342949825869659</c:v>
                </c:pt>
                <c:pt idx="1">
                  <c:v>0.17984119295951873</c:v>
                </c:pt>
                <c:pt idx="2">
                  <c:v>0.18766419669922535</c:v>
                </c:pt>
                <c:pt idx="4">
                  <c:v>0.19172714701329599</c:v>
                </c:pt>
                <c:pt idx="5">
                  <c:v>0.19083532469809059</c:v>
                </c:pt>
                <c:pt idx="6">
                  <c:v>0.14933938049674336</c:v>
                </c:pt>
                <c:pt idx="8">
                  <c:v>0.16826750484741479</c:v>
                </c:pt>
                <c:pt idx="9">
                  <c:v>0.15449583198233471</c:v>
                </c:pt>
                <c:pt idx="10">
                  <c:v>0.16530817725017372</c:v>
                </c:pt>
                <c:pt idx="12">
                  <c:v>0.19423430957563481</c:v>
                </c:pt>
                <c:pt idx="13">
                  <c:v>0.19423430957563481</c:v>
                </c:pt>
                <c:pt idx="14">
                  <c:v>0.16540086637211357</c:v>
                </c:pt>
                <c:pt idx="16">
                  <c:v>0.20340234571948274</c:v>
                </c:pt>
                <c:pt idx="17">
                  <c:v>0.18888802911983588</c:v>
                </c:pt>
                <c:pt idx="18">
                  <c:v>0.19593274892743442</c:v>
                </c:pt>
                <c:pt idx="20">
                  <c:v>0.113731008882434</c:v>
                </c:pt>
                <c:pt idx="21">
                  <c:v>0.16044569411314769</c:v>
                </c:pt>
                <c:pt idx="22">
                  <c:v>0.12926889235597241</c:v>
                </c:pt>
                <c:pt idx="24">
                  <c:v>0.18375222830273308</c:v>
                </c:pt>
                <c:pt idx="25">
                  <c:v>0.16933524500933275</c:v>
                </c:pt>
                <c:pt idx="26">
                  <c:v>0.12247942748946337</c:v>
                </c:pt>
                <c:pt idx="28">
                  <c:v>0.21154655454694807</c:v>
                </c:pt>
                <c:pt idx="29">
                  <c:v>0.20159517497578761</c:v>
                </c:pt>
                <c:pt idx="30">
                  <c:v>0.15278905323778694</c:v>
                </c:pt>
                <c:pt idx="32">
                  <c:v>0.1474725401287745</c:v>
                </c:pt>
                <c:pt idx="33">
                  <c:v>0.15740447188942905</c:v>
                </c:pt>
                <c:pt idx="34">
                  <c:v>0.14708760237624571</c:v>
                </c:pt>
              </c:numCache>
            </c:numRef>
          </c:val>
        </c:ser>
        <c:ser>
          <c:idx val="4"/>
          <c:order val="4"/>
          <c:tx>
            <c:strRef>
              <c:f>'Komparativ in time and space 5'!$C$18</c:f>
              <c:strCache>
                <c:ptCount val="1"/>
                <c:pt idx="0">
                  <c:v>Int. Szolg.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5'!$E$3:$AN$4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5'!$E$18:$AN$18</c:f>
              <c:numCache>
                <c:formatCode>0.0%</c:formatCode>
                <c:ptCount val="36"/>
                <c:pt idx="0">
                  <c:v>0.42248716112328155</c:v>
                </c:pt>
                <c:pt idx="1">
                  <c:v>0.43432409224398105</c:v>
                </c:pt>
                <c:pt idx="2">
                  <c:v>0.38922196025597844</c:v>
                </c:pt>
                <c:pt idx="4">
                  <c:v>0.46750267835101622</c:v>
                </c:pt>
                <c:pt idx="5">
                  <c:v>0.51972530307904807</c:v>
                </c:pt>
                <c:pt idx="6">
                  <c:v>0.5408547237498571</c:v>
                </c:pt>
                <c:pt idx="8">
                  <c:v>0.44566239238609012</c:v>
                </c:pt>
                <c:pt idx="9">
                  <c:v>0.44828900402087551</c:v>
                </c:pt>
                <c:pt idx="10">
                  <c:v>0.46452302131407658</c:v>
                </c:pt>
                <c:pt idx="12">
                  <c:v>0.49122026274184927</c:v>
                </c:pt>
                <c:pt idx="13">
                  <c:v>0.49122026274184927</c:v>
                </c:pt>
                <c:pt idx="14">
                  <c:v>0.49946409972355044</c:v>
                </c:pt>
                <c:pt idx="16">
                  <c:v>0.38057356626249023</c:v>
                </c:pt>
                <c:pt idx="17">
                  <c:v>0.4681775671136848</c:v>
                </c:pt>
                <c:pt idx="18">
                  <c:v>0.45409129637916135</c:v>
                </c:pt>
                <c:pt idx="20">
                  <c:v>0.59596358359605217</c:v>
                </c:pt>
                <c:pt idx="21">
                  <c:v>0.60491000035515141</c:v>
                </c:pt>
                <c:pt idx="22">
                  <c:v>0.6365179644470278</c:v>
                </c:pt>
                <c:pt idx="24">
                  <c:v>0.55985712539310628</c:v>
                </c:pt>
                <c:pt idx="25">
                  <c:v>0.58317642814860116</c:v>
                </c:pt>
                <c:pt idx="26">
                  <c:v>0.60154019590491847</c:v>
                </c:pt>
                <c:pt idx="28">
                  <c:v>0.57372119218045792</c:v>
                </c:pt>
                <c:pt idx="29">
                  <c:v>0.59474476531547693</c:v>
                </c:pt>
                <c:pt idx="30">
                  <c:v>0.58410123967322158</c:v>
                </c:pt>
                <c:pt idx="32">
                  <c:v>0.6659783139869706</c:v>
                </c:pt>
                <c:pt idx="33">
                  <c:v>0.65587963706730923</c:v>
                </c:pt>
                <c:pt idx="34">
                  <c:v>0.65222774452240673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519649712"/>
        <c:axId val="-1519646992"/>
      </c:barChart>
      <c:catAx>
        <c:axId val="-151964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19646992"/>
        <c:crosses val="autoZero"/>
        <c:auto val="1"/>
        <c:lblAlgn val="ctr"/>
        <c:lblOffset val="100"/>
        <c:noMultiLvlLbl val="0"/>
      </c:catAx>
      <c:valAx>
        <c:axId val="-151964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1964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'Német - magyar - AKM11 F11'!$C$138</c:f>
          <c:strCache>
            <c:ptCount val="1"/>
            <c:pt idx="0">
              <c:v>Ipar - 2011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'Német - magyar - AKM11 F11'!$D$140</c:f>
              <c:strCache>
                <c:ptCount val="1"/>
                <c:pt idx="0">
                  <c:v>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'Német - magyar - AKM11 F11'!$C$141:$C$149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F11'!$D$141:$D$149</c:f>
              <c:numCache>
                <c:formatCode>0.0000</c:formatCode>
                <c:ptCount val="9"/>
                <c:pt idx="0">
                  <c:v>1.74046108572483E-4</c:v>
                </c:pt>
                <c:pt idx="1">
                  <c:v>3.6636183865321724E-4</c:v>
                </c:pt>
                <c:pt idx="2">
                  <c:v>5.2042321839218465E-4</c:v>
                </c:pt>
                <c:pt idx="3">
                  <c:v>3.2848033772998609E-4</c:v>
                </c:pt>
                <c:pt idx="4">
                  <c:v>1.4768565468200625E-4</c:v>
                </c:pt>
                <c:pt idx="5">
                  <c:v>2.0879567438001387E-6</c:v>
                </c:pt>
                <c:pt idx="6">
                  <c:v>9.0110247471717408E-4</c:v>
                </c:pt>
                <c:pt idx="7">
                  <c:v>4.1431027387691326E-4</c:v>
                </c:pt>
                <c:pt idx="8">
                  <c:v>2.3843720315360514E-4</c:v>
                </c:pt>
              </c:numCache>
            </c:numRef>
          </c:val>
        </c:ser>
        <c:ser>
          <c:idx val="1"/>
          <c:order val="1"/>
          <c:tx>
            <c:strRef>
              <c:f>'Német - magyar - AKM11 F11'!$E$140</c:f>
              <c:strCache>
                <c:ptCount val="1"/>
                <c:pt idx="0">
                  <c:v>HU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'Német - magyar - AKM11 F11'!$C$141:$C$149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F11'!$E$141:$E$149</c:f>
              <c:numCache>
                <c:formatCode>0.0000</c:formatCode>
                <c:ptCount val="9"/>
                <c:pt idx="0">
                  <c:v>2.171304583344051E-4</c:v>
                </c:pt>
                <c:pt idx="1">
                  <c:v>4.21399530635065E-4</c:v>
                </c:pt>
                <c:pt idx="2">
                  <c:v>6.627396567976965E-4</c:v>
                </c:pt>
                <c:pt idx="3">
                  <c:v>3.5028363138965004E-4</c:v>
                </c:pt>
                <c:pt idx="4">
                  <c:v>9.3812462834377123E-5</c:v>
                </c:pt>
                <c:pt idx="5">
                  <c:v>0</c:v>
                </c:pt>
                <c:pt idx="6">
                  <c:v>2.0858141938256266E-3</c:v>
                </c:pt>
                <c:pt idx="7">
                  <c:v>2.3725474471661826E-3</c:v>
                </c:pt>
                <c:pt idx="8">
                  <c:v>4.8646301292342326E-4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62700304"/>
        <c:axId val="-1462698672"/>
      </c:barChart>
      <c:lineChart>
        <c:grouping val="standard"/>
        <c:varyColors val="0"/>
        <c:ser>
          <c:idx val="2"/>
          <c:order val="2"/>
          <c:tx>
            <c:strRef>
              <c:f>'Német - magyar - AKM11 F11'!$H$140</c:f>
              <c:strCache>
                <c:ptCount val="1"/>
                <c:pt idx="0">
                  <c:v>2,16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'Német - magyar - AKM11 F11'!$C$141:$C$149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F11'!$H$141:$H$149</c:f>
              <c:numCache>
                <c:formatCode>0.0000</c:formatCode>
                <c:ptCount val="9"/>
                <c:pt idx="0">
                  <c:v>3.7647140293120524E-4</c:v>
                </c:pt>
                <c:pt idx="1">
                  <c:v>7.924610122540752E-4</c:v>
                </c:pt>
                <c:pt idx="2">
                  <c:v>1.1257043363568473E-3</c:v>
                </c:pt>
                <c:pt idx="3">
                  <c:v>7.1052122104197041E-4</c:v>
                </c:pt>
                <c:pt idx="4">
                  <c:v>3.1945227656608911E-4</c:v>
                </c:pt>
                <c:pt idx="5">
                  <c:v>4.5163664447616735E-6</c:v>
                </c:pt>
                <c:pt idx="6">
                  <c:v>1.9491347185178593E-3</c:v>
                </c:pt>
                <c:pt idx="7">
                  <c:v>8.9617614168199496E-4</c:v>
                </c:pt>
                <c:pt idx="8">
                  <c:v>5.1575291811162326E-4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2700304"/>
        <c:axId val="-1462698672"/>
      </c:lineChart>
      <c:catAx>
        <c:axId val="-146270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2698672"/>
        <c:crosses val="autoZero"/>
        <c:auto val="1"/>
        <c:lblAlgn val="ctr"/>
        <c:lblOffset val="100"/>
        <c:noMultiLvlLbl val="0"/>
      </c:catAx>
      <c:valAx>
        <c:axId val="-146269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270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'Német - magyar - AKM11 F11'!$C$153</c:f>
          <c:strCache>
            <c:ptCount val="1"/>
            <c:pt idx="0">
              <c:v>Építőipar - 2011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172707345900519"/>
          <c:y val="0.25586781916134799"/>
          <c:w val="0.79006280039388499"/>
          <c:h val="0.26457012190379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'Német - magyar - AKM11 F11'!$D$155</c:f>
              <c:strCache>
                <c:ptCount val="1"/>
                <c:pt idx="0">
                  <c:v>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'Német - magyar - AKM11 F11'!$C$156:$C$164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F11'!$D$156:$D$164</c:f>
              <c:numCache>
                <c:formatCode>0.0000</c:formatCode>
                <c:ptCount val="9"/>
                <c:pt idx="0">
                  <c:v>2.4309157112418174E-4</c:v>
                </c:pt>
                <c:pt idx="1">
                  <c:v>3.982318620670166E-4</c:v>
                </c:pt>
                <c:pt idx="2">
                  <c:v>1.2082487342945688E-3</c:v>
                </c:pt>
                <c:pt idx="3">
                  <c:v>6.419001628973055E-4</c:v>
                </c:pt>
                <c:pt idx="4">
                  <c:v>8.939310444661488E-5</c:v>
                </c:pt>
                <c:pt idx="5">
                  <c:v>0</c:v>
                </c:pt>
                <c:pt idx="6">
                  <c:v>3.9462730140384667E-3</c:v>
                </c:pt>
                <c:pt idx="7">
                  <c:v>4.7205326444873727E-4</c:v>
                </c:pt>
                <c:pt idx="8">
                  <c:v>3.8294852485517601E-4</c:v>
                </c:pt>
              </c:numCache>
            </c:numRef>
          </c:val>
        </c:ser>
        <c:ser>
          <c:idx val="1"/>
          <c:order val="1"/>
          <c:tx>
            <c:strRef>
              <c:f>'Német - magyar - AKM11 F11'!$E$155</c:f>
              <c:strCache>
                <c:ptCount val="1"/>
                <c:pt idx="0">
                  <c:v>HU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'Német - magyar - AKM11 F11'!$C$156:$C$164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F11'!$E$156:$E$164</c:f>
              <c:numCache>
                <c:formatCode>0.0000</c:formatCode>
                <c:ptCount val="9"/>
                <c:pt idx="0">
                  <c:v>1.6675627158491361E-3</c:v>
                </c:pt>
                <c:pt idx="1">
                  <c:v>9.6591064415305137E-4</c:v>
                </c:pt>
                <c:pt idx="2">
                  <c:v>1.5126525182019485E-3</c:v>
                </c:pt>
                <c:pt idx="3">
                  <c:v>8.8389936304571681E-4</c:v>
                </c:pt>
                <c:pt idx="4">
                  <c:v>0</c:v>
                </c:pt>
                <c:pt idx="5">
                  <c:v>0</c:v>
                </c:pt>
                <c:pt idx="6">
                  <c:v>1.4479547297728291E-2</c:v>
                </c:pt>
                <c:pt idx="7">
                  <c:v>1.3668546851222426E-3</c:v>
                </c:pt>
                <c:pt idx="8">
                  <c:v>2.7337093702444852E-3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63462208"/>
        <c:axId val="-1463461120"/>
      </c:barChart>
      <c:lineChart>
        <c:grouping val="standard"/>
        <c:varyColors val="0"/>
        <c:ser>
          <c:idx val="2"/>
          <c:order val="2"/>
          <c:tx>
            <c:strRef>
              <c:f>'Német - magyar - AKM11 F11'!$H$155</c:f>
              <c:strCache>
                <c:ptCount val="1"/>
                <c:pt idx="0">
                  <c:v>3,20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'Német - magyar - AKM11 F11'!$C$156:$C$164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F11'!$H$156:$H$164</c:f>
              <c:numCache>
                <c:formatCode>0.0000</c:formatCode>
                <c:ptCount val="9"/>
                <c:pt idx="0">
                  <c:v>7.7747441988409093E-4</c:v>
                </c:pt>
                <c:pt idx="1">
                  <c:v>1.2736561967496198E-3</c:v>
                </c:pt>
                <c:pt idx="2">
                  <c:v>3.8643153254025397E-3</c:v>
                </c:pt>
                <c:pt idx="3">
                  <c:v>2.0529751585551437E-3</c:v>
                </c:pt>
                <c:pt idx="4">
                  <c:v>2.8590399782214495E-4</c:v>
                </c:pt>
                <c:pt idx="5">
                  <c:v>0</c:v>
                </c:pt>
                <c:pt idx="6">
                  <c:v>1.2621278097406624E-2</c:v>
                </c:pt>
                <c:pt idx="7">
                  <c:v>1.5097575626930686E-3</c:v>
                </c:pt>
                <c:pt idx="8">
                  <c:v>1.2247758358316402E-3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3462208"/>
        <c:axId val="-1463461120"/>
      </c:lineChart>
      <c:catAx>
        <c:axId val="-146346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3461120"/>
        <c:crosses val="autoZero"/>
        <c:auto val="1"/>
        <c:lblAlgn val="ctr"/>
        <c:lblOffset val="100"/>
        <c:noMultiLvlLbl val="0"/>
      </c:catAx>
      <c:valAx>
        <c:axId val="-146346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346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'Német - magyar - AKM11 F11'!$C$168</c:f>
          <c:strCache>
            <c:ptCount val="1"/>
            <c:pt idx="0">
              <c:v>Term. Szolg - 2011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'Német - magyar - AKM11 F11'!$D$170</c:f>
              <c:strCache>
                <c:ptCount val="1"/>
                <c:pt idx="0">
                  <c:v>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'Német - magyar - AKM11 F11'!$C$171:$C$179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F11'!$D$171:$D$179</c:f>
              <c:numCache>
                <c:formatCode>0.0000</c:formatCode>
                <c:ptCount val="9"/>
                <c:pt idx="0">
                  <c:v>6.0690426884799781E-4</c:v>
                </c:pt>
                <c:pt idx="1">
                  <c:v>9.3025743293173016E-4</c:v>
                </c:pt>
                <c:pt idx="2">
                  <c:v>9.3231438690172849E-4</c:v>
                </c:pt>
                <c:pt idx="3">
                  <c:v>1.3633490913148719E-3</c:v>
                </c:pt>
                <c:pt idx="4">
                  <c:v>2.4375933021464832E-3</c:v>
                </c:pt>
                <c:pt idx="5">
                  <c:v>0</c:v>
                </c:pt>
                <c:pt idx="6">
                  <c:v>6.2017162195448681E-4</c:v>
                </c:pt>
                <c:pt idx="7">
                  <c:v>8.8438735940076819E-4</c:v>
                </c:pt>
                <c:pt idx="8">
                  <c:v>6.8877103685393009E-4</c:v>
                </c:pt>
              </c:numCache>
            </c:numRef>
          </c:val>
        </c:ser>
        <c:ser>
          <c:idx val="1"/>
          <c:order val="1"/>
          <c:tx>
            <c:strRef>
              <c:f>'Német - magyar - AKM11 F11'!$E$170</c:f>
              <c:strCache>
                <c:ptCount val="1"/>
                <c:pt idx="0">
                  <c:v>HU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'Német - magyar - AKM11 F11'!$C$171:$C$179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F11'!$E$171:$E$179</c:f>
              <c:numCache>
                <c:formatCode>0.0000</c:formatCode>
                <c:ptCount val="9"/>
                <c:pt idx="0">
                  <c:v>1.436502370228911E-3</c:v>
                </c:pt>
                <c:pt idx="1">
                  <c:v>1.7090153198752781E-3</c:v>
                </c:pt>
                <c:pt idx="2">
                  <c:v>1.888578116153892E-3</c:v>
                </c:pt>
                <c:pt idx="3">
                  <c:v>2.2033411355128741E-3</c:v>
                </c:pt>
                <c:pt idx="4">
                  <c:v>5.8241721098839811E-3</c:v>
                </c:pt>
                <c:pt idx="5">
                  <c:v>0</c:v>
                </c:pt>
                <c:pt idx="6">
                  <c:v>1.6033901455937405E-3</c:v>
                </c:pt>
                <c:pt idx="7">
                  <c:v>2.7525920417768692E-3</c:v>
                </c:pt>
                <c:pt idx="8">
                  <c:v>1.1449768892118674E-3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63462752"/>
        <c:axId val="-1463470912"/>
      </c:barChart>
      <c:lineChart>
        <c:grouping val="standard"/>
        <c:varyColors val="0"/>
        <c:ser>
          <c:idx val="2"/>
          <c:order val="2"/>
          <c:tx>
            <c:strRef>
              <c:f>'Német - magyar - AKM11 F11'!$H$170</c:f>
              <c:strCache>
                <c:ptCount val="1"/>
                <c:pt idx="0">
                  <c:v>2,19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'Német - magyar - AKM11 F11'!$C$171:$C$179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F11'!$H$171:$H$179</c:f>
              <c:numCache>
                <c:formatCode>0.0000</c:formatCode>
                <c:ptCount val="9"/>
                <c:pt idx="0">
                  <c:v>1.331053473214681E-3</c:v>
                </c:pt>
                <c:pt idx="1">
                  <c:v>2.0402268539614962E-3</c:v>
                </c:pt>
                <c:pt idx="2">
                  <c:v>2.0447381350095039E-3</c:v>
                </c:pt>
                <c:pt idx="3">
                  <c:v>2.9900770786195239E-3</c:v>
                </c:pt>
                <c:pt idx="4">
                  <c:v>5.3460936059415622E-3</c:v>
                </c:pt>
                <c:pt idx="5">
                  <c:v>0</c:v>
                </c:pt>
                <c:pt idx="6">
                  <c:v>1.3601512359743308E-3</c:v>
                </c:pt>
                <c:pt idx="7">
                  <c:v>1.9396252865909239E-3</c:v>
                </c:pt>
                <c:pt idx="8">
                  <c:v>1.5106024589253888E-3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3462752"/>
        <c:axId val="-1463470912"/>
      </c:lineChart>
      <c:catAx>
        <c:axId val="-1463462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3470912"/>
        <c:crosses val="autoZero"/>
        <c:auto val="1"/>
        <c:lblAlgn val="ctr"/>
        <c:lblOffset val="100"/>
        <c:noMultiLvlLbl val="0"/>
      </c:catAx>
      <c:valAx>
        <c:axId val="-146347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346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'Német - magyar - AKM11 F11'!$C$183</c:f>
          <c:strCache>
            <c:ptCount val="1"/>
            <c:pt idx="0">
              <c:v>Int. Szolg. - 2011</c:v>
            </c:pt>
          </c:strCache>
        </c:strRef>
      </c:tx>
      <c:layout>
        <c:manualLayout>
          <c:xMode val="edge"/>
          <c:yMode val="edge"/>
          <c:x val="0.204961710705305"/>
          <c:y val="7.6050532977809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'Német - magyar - AKM11 F11'!$D$185</c:f>
              <c:strCache>
                <c:ptCount val="1"/>
                <c:pt idx="0">
                  <c:v>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'Német - magyar - AKM11 F11'!$C$186:$C$194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F11'!$D$186:$D$194</c:f>
              <c:numCache>
                <c:formatCode>0.0000</c:formatCode>
                <c:ptCount val="9"/>
                <c:pt idx="0">
                  <c:v>2.791841222018376E-4</c:v>
                </c:pt>
                <c:pt idx="1">
                  <c:v>1.7084042618150297E-3</c:v>
                </c:pt>
                <c:pt idx="2">
                  <c:v>1.8751569340475509E-3</c:v>
                </c:pt>
                <c:pt idx="3">
                  <c:v>8.2363505815176094E-4</c:v>
                </c:pt>
                <c:pt idx="4">
                  <c:v>1.1105793549626281E-3</c:v>
                </c:pt>
                <c:pt idx="5">
                  <c:v>7.4614261029539835E-5</c:v>
                </c:pt>
                <c:pt idx="6">
                  <c:v>1.4715185561440998E-4</c:v>
                </c:pt>
                <c:pt idx="7">
                  <c:v>1.0550922848708359E-4</c:v>
                </c:pt>
                <c:pt idx="8">
                  <c:v>6.2095969970091605E-4</c:v>
                </c:pt>
              </c:numCache>
            </c:numRef>
          </c:val>
        </c:ser>
        <c:ser>
          <c:idx val="1"/>
          <c:order val="1"/>
          <c:tx>
            <c:strRef>
              <c:f>'Német - magyar - AKM11 F11'!$E$185</c:f>
              <c:strCache>
                <c:ptCount val="1"/>
                <c:pt idx="0">
                  <c:v>HU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'Német - magyar - AKM11 F11'!$C$186:$C$194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F11'!$E$186:$E$194</c:f>
              <c:numCache>
                <c:formatCode>0.0000</c:formatCode>
                <c:ptCount val="9"/>
                <c:pt idx="0">
                  <c:v>9.9587889588479209E-4</c:v>
                </c:pt>
                <c:pt idx="1">
                  <c:v>4.8691052595946152E-3</c:v>
                </c:pt>
                <c:pt idx="2">
                  <c:v>3.5925894380054463E-3</c:v>
                </c:pt>
                <c:pt idx="3">
                  <c:v>1.4261160504665993E-3</c:v>
                </c:pt>
                <c:pt idx="4">
                  <c:v>3.1765479255798914E-3</c:v>
                </c:pt>
                <c:pt idx="5">
                  <c:v>1.3649655919473585E-4</c:v>
                </c:pt>
                <c:pt idx="6">
                  <c:v>4.6954816362989042E-4</c:v>
                </c:pt>
                <c:pt idx="7">
                  <c:v>2.8828073301928137E-4</c:v>
                </c:pt>
                <c:pt idx="8">
                  <c:v>1.8039385263176277E-3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63470368"/>
        <c:axId val="-1463468736"/>
      </c:barChart>
      <c:lineChart>
        <c:grouping val="standard"/>
        <c:varyColors val="0"/>
        <c:ser>
          <c:idx val="2"/>
          <c:order val="2"/>
          <c:tx>
            <c:strRef>
              <c:f>'Német - magyar - AKM11 F11'!$H$185</c:f>
              <c:strCache>
                <c:ptCount val="1"/>
                <c:pt idx="0">
                  <c:v>2,48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'Német - magyar - AKM11 F11'!$C$186:$C$194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F11'!$H$186:$H$194</c:f>
              <c:numCache>
                <c:formatCode>0.0000</c:formatCode>
                <c:ptCount val="9"/>
                <c:pt idx="0">
                  <c:v>6.9363564737482525E-4</c:v>
                </c:pt>
                <c:pt idx="1">
                  <c:v>4.2445468846013723E-3</c:v>
                </c:pt>
                <c:pt idx="2">
                  <c:v>4.6588455089044611E-3</c:v>
                </c:pt>
                <c:pt idx="3">
                  <c:v>2.0463292548874691E-3</c:v>
                </c:pt>
                <c:pt idx="4">
                  <c:v>2.7592451310096315E-3</c:v>
                </c:pt>
                <c:pt idx="5">
                  <c:v>1.8537985199316753E-4</c:v>
                </c:pt>
                <c:pt idx="6">
                  <c:v>3.6560020615254116E-4</c:v>
                </c:pt>
                <c:pt idx="7">
                  <c:v>2.6213869695908829E-4</c:v>
                </c:pt>
                <c:pt idx="8">
                  <c:v>1.5427803698103248E-3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3470368"/>
        <c:axId val="-1463468736"/>
      </c:lineChart>
      <c:catAx>
        <c:axId val="-146347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3468736"/>
        <c:crosses val="autoZero"/>
        <c:auto val="1"/>
        <c:lblAlgn val="ctr"/>
        <c:lblOffset val="100"/>
        <c:noMultiLvlLbl val="0"/>
      </c:catAx>
      <c:valAx>
        <c:axId val="-146346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347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'Német - magyar - AKM11 F11'!$C$183</c:f>
          <c:strCache>
            <c:ptCount val="1"/>
            <c:pt idx="0">
              <c:v>Int. Szolg. - 2011</c:v>
            </c:pt>
          </c:strCache>
        </c:strRef>
      </c:tx>
      <c:layout>
        <c:manualLayout>
          <c:xMode val="edge"/>
          <c:yMode val="edge"/>
          <c:x val="0.20932346765158599"/>
          <c:y val="2.43540946012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7.9767739482194552E-2"/>
          <c:y val="8.8859565445985597E-2"/>
          <c:w val="0.91525310445442831"/>
          <c:h val="0.63600132353687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'Német - magyar - AKM11 F11'!$D$185</c:f>
              <c:strCache>
                <c:ptCount val="1"/>
                <c:pt idx="0">
                  <c:v>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'Német - magyar - AKM11 F11'!$C$186:$C$194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F11'!$D$186:$D$194</c:f>
              <c:numCache>
                <c:formatCode>0.0000</c:formatCode>
                <c:ptCount val="9"/>
                <c:pt idx="0">
                  <c:v>2.791841222018376E-4</c:v>
                </c:pt>
                <c:pt idx="1">
                  <c:v>1.7084042618150297E-3</c:v>
                </c:pt>
                <c:pt idx="2">
                  <c:v>1.8751569340475509E-3</c:v>
                </c:pt>
                <c:pt idx="3">
                  <c:v>8.2363505815176094E-4</c:v>
                </c:pt>
                <c:pt idx="4">
                  <c:v>1.1105793549626281E-3</c:v>
                </c:pt>
                <c:pt idx="5">
                  <c:v>7.4614261029539835E-5</c:v>
                </c:pt>
                <c:pt idx="6">
                  <c:v>1.4715185561440998E-4</c:v>
                </c:pt>
                <c:pt idx="7">
                  <c:v>1.0550922848708359E-4</c:v>
                </c:pt>
                <c:pt idx="8">
                  <c:v>6.2095969970091605E-4</c:v>
                </c:pt>
              </c:numCache>
            </c:numRef>
          </c:val>
        </c:ser>
        <c:ser>
          <c:idx val="1"/>
          <c:order val="1"/>
          <c:tx>
            <c:strRef>
              <c:f>'Német - magyar - AKM11 F11'!$E$185</c:f>
              <c:strCache>
                <c:ptCount val="1"/>
                <c:pt idx="0">
                  <c:v>HU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'Német - magyar - AKM11 F11'!$C$186:$C$194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F11'!$E$186:$E$194</c:f>
              <c:numCache>
                <c:formatCode>0.0000</c:formatCode>
                <c:ptCount val="9"/>
                <c:pt idx="0">
                  <c:v>9.9587889588479209E-4</c:v>
                </c:pt>
                <c:pt idx="1">
                  <c:v>4.8691052595946152E-3</c:v>
                </c:pt>
                <c:pt idx="2">
                  <c:v>3.5925894380054463E-3</c:v>
                </c:pt>
                <c:pt idx="3">
                  <c:v>1.4261160504665993E-3</c:v>
                </c:pt>
                <c:pt idx="4">
                  <c:v>3.1765479255798914E-3</c:v>
                </c:pt>
                <c:pt idx="5">
                  <c:v>1.3649655919473585E-4</c:v>
                </c:pt>
                <c:pt idx="6">
                  <c:v>4.6954816362989042E-4</c:v>
                </c:pt>
                <c:pt idx="7">
                  <c:v>2.8828073301928137E-4</c:v>
                </c:pt>
                <c:pt idx="8">
                  <c:v>1.8039385263176277E-3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63461664"/>
        <c:axId val="-1463471456"/>
      </c:barChart>
      <c:lineChart>
        <c:grouping val="standard"/>
        <c:varyColors val="0"/>
        <c:ser>
          <c:idx val="2"/>
          <c:order val="2"/>
          <c:tx>
            <c:strRef>
              <c:f>'Német - magyar - AKM11 F11'!$H$185</c:f>
              <c:strCache>
                <c:ptCount val="1"/>
                <c:pt idx="0">
                  <c:v>2,48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'Német - magyar - AKM11 F11'!$C$186:$C$194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F11'!$H$186:$H$194</c:f>
              <c:numCache>
                <c:formatCode>0.0000</c:formatCode>
                <c:ptCount val="9"/>
                <c:pt idx="0">
                  <c:v>6.9363564737482525E-4</c:v>
                </c:pt>
                <c:pt idx="1">
                  <c:v>4.2445468846013723E-3</c:v>
                </c:pt>
                <c:pt idx="2">
                  <c:v>4.6588455089044611E-3</c:v>
                </c:pt>
                <c:pt idx="3">
                  <c:v>2.0463292548874691E-3</c:v>
                </c:pt>
                <c:pt idx="4">
                  <c:v>2.7592451310096315E-3</c:v>
                </c:pt>
                <c:pt idx="5">
                  <c:v>1.8537985199316753E-4</c:v>
                </c:pt>
                <c:pt idx="6">
                  <c:v>3.6560020615254116E-4</c:v>
                </c:pt>
                <c:pt idx="7">
                  <c:v>2.6213869695908829E-4</c:v>
                </c:pt>
                <c:pt idx="8">
                  <c:v>1.5427803698103248E-3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3461664"/>
        <c:axId val="-1463471456"/>
      </c:lineChart>
      <c:catAx>
        <c:axId val="-14634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3471456"/>
        <c:crosses val="autoZero"/>
        <c:auto val="1"/>
        <c:lblAlgn val="ctr"/>
        <c:lblOffset val="100"/>
        <c:noMultiLvlLbl val="0"/>
      </c:catAx>
      <c:valAx>
        <c:axId val="-1463471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346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'Komparatív - AKM11 F11'!$B$45</c:f>
          <c:strCache>
            <c:ptCount val="1"/>
            <c:pt idx="0">
              <c:v>A foglalkoztatottak átlagosan elvégzett iskolai éveinek száma a peer országok fogyasztási szerkezetével</c:v>
            </c:pt>
          </c:strCache>
        </c:strRef>
      </c:tx>
      <c:layout>
        <c:manualLayout>
          <c:xMode val="edge"/>
          <c:yMode val="edge"/>
          <c:x val="2.4637057668426866E-2"/>
          <c:y val="2.7320405976930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'Komparatív - AKM11 F11'!$B$50</c:f>
              <c:strCache>
                <c:ptCount val="1"/>
                <c:pt idx="0">
                  <c:v>Gazdasági, igazgatási, érdek-képviseleti vezetők, törvényhozók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F11'!$D$50:$K$50</c:f>
              <c:numCache>
                <c:formatCode>#,##0</c:formatCode>
                <c:ptCount val="8"/>
                <c:pt idx="0">
                  <c:v>3019.7999999999993</c:v>
                </c:pt>
                <c:pt idx="1">
                  <c:v>3044.7013204293721</c:v>
                </c:pt>
                <c:pt idx="2">
                  <c:v>3022.2855225682079</c:v>
                </c:pt>
                <c:pt idx="3">
                  <c:v>3413.9358177706608</c:v>
                </c:pt>
                <c:pt idx="4">
                  <c:v>3563.8495220747945</c:v>
                </c:pt>
                <c:pt idx="5">
                  <c:v>3167.031462969549</c:v>
                </c:pt>
                <c:pt idx="6">
                  <c:v>3368.054556724448</c:v>
                </c:pt>
                <c:pt idx="7">
                  <c:v>3384.2322345523135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'Komparatív - AKM11 F11'!$B$51</c:f>
              <c:strCache>
                <c:ptCount val="1"/>
                <c:pt idx="0">
                  <c:v>Felsőfokú képzettség önálló alkalmazását igénylő foglalkozások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F11'!$D$51:$K$51</c:f>
              <c:numCache>
                <c:formatCode>#,##0</c:formatCode>
                <c:ptCount val="8"/>
                <c:pt idx="0">
                  <c:v>9230.76</c:v>
                </c:pt>
                <c:pt idx="1">
                  <c:v>8661.3810427876433</c:v>
                </c:pt>
                <c:pt idx="2">
                  <c:v>8951.6302996140439</c:v>
                </c:pt>
                <c:pt idx="3">
                  <c:v>9624.2450462089364</c:v>
                </c:pt>
                <c:pt idx="4">
                  <c:v>12102.461376037474</c:v>
                </c:pt>
                <c:pt idx="5">
                  <c:v>10737.142763267297</c:v>
                </c:pt>
                <c:pt idx="6">
                  <c:v>11004.578748777067</c:v>
                </c:pt>
                <c:pt idx="7">
                  <c:v>11464.264024492701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'Komparatív - AKM11 F11'!$B$52</c:f>
              <c:strCache>
                <c:ptCount val="1"/>
                <c:pt idx="0">
                  <c:v>Egyéb felsőfokú vagy középfokú képzettséget igénylő foglalkozások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F11'!$D$52:$K$52</c:f>
              <c:numCache>
                <c:formatCode>#,##0</c:formatCode>
                <c:ptCount val="8"/>
                <c:pt idx="0">
                  <c:v>6709.4099999999989</c:v>
                </c:pt>
                <c:pt idx="1">
                  <c:v>6449.4943577931108</c:v>
                </c:pt>
                <c:pt idx="2">
                  <c:v>6588.5556968716983</c:v>
                </c:pt>
                <c:pt idx="3">
                  <c:v>7032.4384628132239</c:v>
                </c:pt>
                <c:pt idx="4">
                  <c:v>8290.7251323677428</c:v>
                </c:pt>
                <c:pt idx="5">
                  <c:v>7511.7755968503834</c:v>
                </c:pt>
                <c:pt idx="6">
                  <c:v>7704.962967387597</c:v>
                </c:pt>
                <c:pt idx="7">
                  <c:v>7936.2472556716048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'Komparatív - AKM11 F11'!$B$53</c:f>
              <c:strCache>
                <c:ptCount val="1"/>
                <c:pt idx="0">
                  <c:v>Irodai és ügyviteli (ügyfélkapcsolati) foglalkozások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F11'!$D$53:$K$53</c:f>
              <c:numCache>
                <c:formatCode>#,##0</c:formatCode>
                <c:ptCount val="8"/>
                <c:pt idx="0">
                  <c:v>3640.4799999999996</c:v>
                </c:pt>
                <c:pt idx="1">
                  <c:v>3585.6506629179039</c:v>
                </c:pt>
                <c:pt idx="2">
                  <c:v>3585.463199831258</c:v>
                </c:pt>
                <c:pt idx="3">
                  <c:v>3921.8991609237341</c:v>
                </c:pt>
                <c:pt idx="4">
                  <c:v>4168.0352686601354</c:v>
                </c:pt>
                <c:pt idx="5">
                  <c:v>3810.5124818998952</c:v>
                </c:pt>
                <c:pt idx="6">
                  <c:v>4001.4644166667608</c:v>
                </c:pt>
                <c:pt idx="7">
                  <c:v>4086.3047721425237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'Komparatív - AKM11 F11'!$B$54</c:f>
              <c:strCache>
                <c:ptCount val="1"/>
                <c:pt idx="0">
                  <c:v>Kereskedelmi és szolgáltatási foglalkozások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F11'!$D$54:$K$54</c:f>
              <c:numCache>
                <c:formatCode>#,##0</c:formatCode>
                <c:ptCount val="8"/>
                <c:pt idx="0">
                  <c:v>6658.7399999999989</c:v>
                </c:pt>
                <c:pt idx="1">
                  <c:v>6416.0148474092239</c:v>
                </c:pt>
                <c:pt idx="2">
                  <c:v>6443.7964165726116</c:v>
                </c:pt>
                <c:pt idx="3">
                  <c:v>7244.6440775641004</c:v>
                </c:pt>
                <c:pt idx="4">
                  <c:v>8005.4405181074226</c:v>
                </c:pt>
                <c:pt idx="5">
                  <c:v>7128.5741378625362</c:v>
                </c:pt>
                <c:pt idx="6">
                  <c:v>7609.2941884074244</c:v>
                </c:pt>
                <c:pt idx="7">
                  <c:v>7914.9484493633363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'Komparatív - AKM11 F11'!$B$55</c:f>
              <c:strCache>
                <c:ptCount val="1"/>
                <c:pt idx="0">
                  <c:v>Mezőgazdasági és erdőgazdálkodási foglalkozások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F11'!$D$55:$K$55</c:f>
              <c:numCache>
                <c:formatCode>#,##0</c:formatCode>
                <c:ptCount val="8"/>
                <c:pt idx="0">
                  <c:v>1107.6000000000001</c:v>
                </c:pt>
                <c:pt idx="1">
                  <c:v>997.93755144342776</c:v>
                </c:pt>
                <c:pt idx="2">
                  <c:v>896.93434839761846</c:v>
                </c:pt>
                <c:pt idx="3">
                  <c:v>1075.4898299745546</c:v>
                </c:pt>
                <c:pt idx="4">
                  <c:v>861.61330628628548</c:v>
                </c:pt>
                <c:pt idx="5">
                  <c:v>689.17781265054441</c:v>
                </c:pt>
                <c:pt idx="6">
                  <c:v>750.1674222135938</c:v>
                </c:pt>
                <c:pt idx="7">
                  <c:v>707.94616769871436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'Komparatív - AKM11 F11'!$B$56</c:f>
              <c:strCache>
                <c:ptCount val="1"/>
                <c:pt idx="0">
                  <c:v>Ipari és építőipari foglalkozások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F11'!$D$56:$K$56</c:f>
              <c:numCache>
                <c:formatCode>#,##0</c:formatCode>
                <c:ptCount val="8"/>
                <c:pt idx="0">
                  <c:v>6241.3999999999987</c:v>
                </c:pt>
                <c:pt idx="1">
                  <c:v>7166.5013349582332</c:v>
                </c:pt>
                <c:pt idx="2">
                  <c:v>6903.6046311931104</c:v>
                </c:pt>
                <c:pt idx="3">
                  <c:v>7754.7933878881595</c:v>
                </c:pt>
                <c:pt idx="4">
                  <c:v>6475.4505425527768</c:v>
                </c:pt>
                <c:pt idx="5">
                  <c:v>6034.5801241487707</c:v>
                </c:pt>
                <c:pt idx="6">
                  <c:v>6409.2635435332686</c:v>
                </c:pt>
                <c:pt idx="7">
                  <c:v>5812.346651116005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'Komparatív - AKM11 F11'!$B$57</c:f>
              <c:strCache>
                <c:ptCount val="1"/>
                <c:pt idx="0">
                  <c:v>Gépkezelők, összeszerelők, járművezetők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F11'!$D$57:$K$57</c:f>
              <c:numCache>
                <c:formatCode>#,##0</c:formatCode>
                <c:ptCount val="8"/>
                <c:pt idx="0">
                  <c:v>5246.82</c:v>
                </c:pt>
                <c:pt idx="1">
                  <c:v>5429.4357393983973</c:v>
                </c:pt>
                <c:pt idx="2">
                  <c:v>5309.2980853446952</c:v>
                </c:pt>
                <c:pt idx="3">
                  <c:v>5090.4303878430619</c:v>
                </c:pt>
                <c:pt idx="4">
                  <c:v>4100.876818682611</c:v>
                </c:pt>
                <c:pt idx="5">
                  <c:v>4623.2911626755076</c:v>
                </c:pt>
                <c:pt idx="6">
                  <c:v>4568.2085523372252</c:v>
                </c:pt>
                <c:pt idx="7">
                  <c:v>4438.9215495787867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'Komparatív - AKM11 F11'!$B$58</c:f>
              <c:strCache>
                <c:ptCount val="1"/>
                <c:pt idx="0">
                  <c:v>Szakképzettséget nem igénylő (egyszerű) foglalkozások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multiLvlStrRef>
              <c:f>'Komparatív - AKM11 F11'!$D$47:$K$48</c:f>
              <c:multiLvlStrCache>
                <c:ptCount val="8"/>
                <c:lvl>
                  <c:pt idx="0">
                    <c:v>HU</c:v>
                  </c:pt>
                  <c:pt idx="1">
                    <c:v>SK</c:v>
                  </c:pt>
                  <c:pt idx="2">
                    <c:v>CZ</c:v>
                  </c:pt>
                  <c:pt idx="3">
                    <c:v>PL</c:v>
                  </c:pt>
                  <c:pt idx="4">
                    <c:v>FR</c:v>
                  </c:pt>
                  <c:pt idx="5">
                    <c:v>GE</c:v>
                  </c:pt>
                  <c:pt idx="6">
                    <c:v>AU</c:v>
                  </c:pt>
                  <c:pt idx="7">
                    <c:v>SE</c:v>
                  </c:pt>
                </c:lvl>
                <c:lvl>
                  <c:pt idx="0">
                    <c:v>HU</c:v>
                  </c:pt>
                  <c:pt idx="1">
                    <c:v>HU</c:v>
                  </c:pt>
                  <c:pt idx="2">
                    <c:v>HU</c:v>
                  </c:pt>
                  <c:pt idx="3">
                    <c:v>HU</c:v>
                  </c:pt>
                  <c:pt idx="4">
                    <c:v>HU</c:v>
                  </c:pt>
                  <c:pt idx="5">
                    <c:v>HU</c:v>
                  </c:pt>
                  <c:pt idx="6">
                    <c:v>HU</c:v>
                  </c:pt>
                  <c:pt idx="7">
                    <c:v>HU</c:v>
                  </c:pt>
                </c:lvl>
              </c:multiLvlStrCache>
            </c:multiLvlStrRef>
          </c:cat>
          <c:val>
            <c:numRef>
              <c:f>'Komparatív - AKM11 F11'!$D$58:$K$58</c:f>
              <c:numCache>
                <c:formatCode>#,##0</c:formatCode>
                <c:ptCount val="8"/>
                <c:pt idx="0">
                  <c:v>3180.4799999999996</c:v>
                </c:pt>
                <c:pt idx="1">
                  <c:v>3179.2816056466577</c:v>
                </c:pt>
                <c:pt idx="2">
                  <c:v>3185.6951640034349</c:v>
                </c:pt>
                <c:pt idx="3">
                  <c:v>3503.9928211904962</c:v>
                </c:pt>
                <c:pt idx="4">
                  <c:v>3809.1541116956178</c:v>
                </c:pt>
                <c:pt idx="5">
                  <c:v>3413.2126002111222</c:v>
                </c:pt>
                <c:pt idx="6">
                  <c:v>3551.8576123488806</c:v>
                </c:pt>
                <c:pt idx="7">
                  <c:v>3563.5550039904647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1055376"/>
        <c:axId val="-1461070608"/>
      </c:lineChart>
      <c:lineChart>
        <c:grouping val="standard"/>
        <c:varyColors val="0"/>
        <c:ser>
          <c:idx val="9"/>
          <c:order val="9"/>
          <c:tx>
            <c:strRef>
              <c:f>'Komparatív - AKM11 F11'!$B$59</c:f>
              <c:strCache>
                <c:ptCount val="1"/>
                <c:pt idx="0">
                  <c:v>Összesen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'Komparatív - AKM11 F11'!$D$59:$K$59</c:f>
              <c:numCache>
                <c:formatCode>#,##0</c:formatCode>
                <c:ptCount val="8"/>
                <c:pt idx="0">
                  <c:v>45035.489999999991</c:v>
                </c:pt>
                <c:pt idx="1">
                  <c:v>44930.398462783967</c:v>
                </c:pt>
                <c:pt idx="2">
                  <c:v>44887.263364396684</c:v>
                </c:pt>
                <c:pt idx="3">
                  <c:v>48661.868992176933</c:v>
                </c:pt>
                <c:pt idx="4">
                  <c:v>51377.606596464859</c:v>
                </c:pt>
                <c:pt idx="5">
                  <c:v>47115.298142535612</c:v>
                </c:pt>
                <c:pt idx="6">
                  <c:v>48967.852008396265</c:v>
                </c:pt>
                <c:pt idx="7">
                  <c:v>49308.766108606447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1066256"/>
        <c:axId val="-1461065712"/>
      </c:lineChart>
      <c:catAx>
        <c:axId val="-146105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1070608"/>
        <c:crosses val="autoZero"/>
        <c:auto val="1"/>
        <c:lblAlgn val="ctr"/>
        <c:lblOffset val="100"/>
        <c:noMultiLvlLbl val="0"/>
      </c:catAx>
      <c:valAx>
        <c:axId val="-1461070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1055376"/>
        <c:crosses val="autoZero"/>
        <c:crossBetween val="between"/>
      </c:valAx>
      <c:valAx>
        <c:axId val="-1461065712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1066256"/>
        <c:crosses val="max"/>
        <c:crossBetween val="between"/>
      </c:valAx>
      <c:catAx>
        <c:axId val="-1461066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400" b="1"/>
                  <a:t>2011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majorTickMark val="out"/>
        <c:minorTickMark val="none"/>
        <c:tickLblPos val="nextTo"/>
        <c:crossAx val="-1461065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225464259409982"/>
          <c:y val="0.12952158096950869"/>
          <c:w val="0.33996210337857796"/>
          <c:h val="0.855984352076135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'Komparativ in time and space 5'!$B$265</c:f>
          <c:strCache>
            <c:ptCount val="1"/>
            <c:pt idx="0">
              <c:v>A termelés szerkezete a peer országokban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'Komparativ in time and space 5'!$C$266</c:f>
              <c:strCache>
                <c:ptCount val="1"/>
                <c:pt idx="0">
                  <c:v>Agrárium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5'!$E$266:$AN$266</c:f>
              <c:numCache>
                <c:formatCode>0.0%</c:formatCode>
                <c:ptCount val="36"/>
                <c:pt idx="0">
                  <c:v>0.12703015012427141</c:v>
                </c:pt>
                <c:pt idx="1">
                  <c:v>7.7948776010521137E-2</c:v>
                </c:pt>
                <c:pt idx="2">
                  <c:v>7.1003058405180106E-2</c:v>
                </c:pt>
                <c:pt idx="4">
                  <c:v>6.1415561974528673E-2</c:v>
                </c:pt>
                <c:pt idx="5">
                  <c:v>4.1837610614855282E-2</c:v>
                </c:pt>
                <c:pt idx="6">
                  <c:v>4.2055611365709553E-2</c:v>
                </c:pt>
                <c:pt idx="8">
                  <c:v>6.0565858980708688E-2</c:v>
                </c:pt>
                <c:pt idx="9">
                  <c:v>3.3692958157563034E-2</c:v>
                </c:pt>
                <c:pt idx="10">
                  <c:v>2.7513907471304836E-2</c:v>
                </c:pt>
                <c:pt idx="12">
                  <c:v>2.4830023591450166E-2</c:v>
                </c:pt>
                <c:pt idx="13">
                  <c:v>2.4830023591450166E-2</c:v>
                </c:pt>
                <c:pt idx="14">
                  <c:v>2.3457038772344539E-2</c:v>
                </c:pt>
                <c:pt idx="16">
                  <c:v>8.6107142234083486E-2</c:v>
                </c:pt>
                <c:pt idx="17">
                  <c:v>4.5053481694497965E-2</c:v>
                </c:pt>
                <c:pt idx="18">
                  <c:v>4.114539378217362E-2</c:v>
                </c:pt>
                <c:pt idx="20">
                  <c:v>3.4692524828172547E-2</c:v>
                </c:pt>
                <c:pt idx="21">
                  <c:v>2.5356716341442258E-2</c:v>
                </c:pt>
                <c:pt idx="22">
                  <c:v>2.5327900353476904E-2</c:v>
                </c:pt>
                <c:pt idx="24">
                  <c:v>1.4100944726136617E-2</c:v>
                </c:pt>
                <c:pt idx="25">
                  <c:v>1.0698530859821183E-2</c:v>
                </c:pt>
                <c:pt idx="26">
                  <c:v>1.1320417630112234E-2</c:v>
                </c:pt>
                <c:pt idx="28">
                  <c:v>3.3419230498803278E-2</c:v>
                </c:pt>
                <c:pt idx="29">
                  <c:v>1.7445530269368136E-2</c:v>
                </c:pt>
                <c:pt idx="30">
                  <c:v>1.8309621964933537E-2</c:v>
                </c:pt>
                <c:pt idx="32">
                  <c:v>2.1632340102883438E-2</c:v>
                </c:pt>
                <c:pt idx="33">
                  <c:v>1.206252527088934E-2</c:v>
                </c:pt>
                <c:pt idx="34">
                  <c:v>1.5396995718852505E-2</c:v>
                </c:pt>
              </c:numCache>
            </c:numRef>
          </c:val>
        </c:ser>
        <c:ser>
          <c:idx val="1"/>
          <c:order val="1"/>
          <c:tx>
            <c:strRef>
              <c:f>'Komparativ in time and space 5'!$C$267</c:f>
              <c:strCache>
                <c:ptCount val="1"/>
                <c:pt idx="0">
                  <c:v>Ipar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5'!$E$267:$AN$267</c:f>
              <c:numCache>
                <c:formatCode>0.0%</c:formatCode>
                <c:ptCount val="36"/>
                <c:pt idx="0">
                  <c:v>0.37684731889480683</c:v>
                </c:pt>
                <c:pt idx="1">
                  <c:v>0.35913725448290601</c:v>
                </c:pt>
                <c:pt idx="2">
                  <c:v>0.39330479274677393</c:v>
                </c:pt>
                <c:pt idx="4">
                  <c:v>0.41767172934532054</c:v>
                </c:pt>
                <c:pt idx="5">
                  <c:v>0.42339365410367341</c:v>
                </c:pt>
                <c:pt idx="6">
                  <c:v>0.44889906829872306</c:v>
                </c:pt>
                <c:pt idx="8">
                  <c:v>0.45249528237939468</c:v>
                </c:pt>
                <c:pt idx="9">
                  <c:v>0.45767773244339338</c:v>
                </c:pt>
                <c:pt idx="10">
                  <c:v>0.46782840997112884</c:v>
                </c:pt>
                <c:pt idx="12">
                  <c:v>0.45449879724454051</c:v>
                </c:pt>
                <c:pt idx="13">
                  <c:v>0.45449879724454051</c:v>
                </c:pt>
                <c:pt idx="14">
                  <c:v>0.4495894152524107</c:v>
                </c:pt>
                <c:pt idx="16">
                  <c:v>0.42725722270130834</c:v>
                </c:pt>
                <c:pt idx="17">
                  <c:v>0.37676641694164748</c:v>
                </c:pt>
                <c:pt idx="18">
                  <c:v>0.38592168111449854</c:v>
                </c:pt>
                <c:pt idx="20">
                  <c:v>0.33506846353246383</c:v>
                </c:pt>
                <c:pt idx="21">
                  <c:v>0.28059238316582497</c:v>
                </c:pt>
                <c:pt idx="22">
                  <c:v>0.26349187483261349</c:v>
                </c:pt>
                <c:pt idx="24">
                  <c:v>0.36229768717775312</c:v>
                </c:pt>
                <c:pt idx="25">
                  <c:v>0.37775463783528329</c:v>
                </c:pt>
                <c:pt idx="26">
                  <c:v>0.39307962123746931</c:v>
                </c:pt>
                <c:pt idx="28">
                  <c:v>0.28939292434622077</c:v>
                </c:pt>
                <c:pt idx="29">
                  <c:v>0.33207409044674535</c:v>
                </c:pt>
                <c:pt idx="30">
                  <c:v>0.35355022814853931</c:v>
                </c:pt>
                <c:pt idx="32">
                  <c:v>0.3589007438368364</c:v>
                </c:pt>
                <c:pt idx="33">
                  <c:v>0.34333239292863682</c:v>
                </c:pt>
                <c:pt idx="34">
                  <c:v>0.3058026309046244</c:v>
                </c:pt>
              </c:numCache>
            </c:numRef>
          </c:val>
        </c:ser>
        <c:ser>
          <c:idx val="2"/>
          <c:order val="2"/>
          <c:tx>
            <c:strRef>
              <c:f>'Komparativ in time and space 5'!$C$268</c:f>
              <c:strCache>
                <c:ptCount val="1"/>
                <c:pt idx="0">
                  <c:v>Építőipar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5'!$E$268:$AN$268</c:f>
              <c:numCache>
                <c:formatCode>0.0%</c:formatCode>
                <c:ptCount val="36"/>
                <c:pt idx="0">
                  <c:v>5.4313566692705373E-2</c:v>
                </c:pt>
                <c:pt idx="1">
                  <c:v>8.7285969969400135E-2</c:v>
                </c:pt>
                <c:pt idx="2">
                  <c:v>8.0247898938473589E-2</c:v>
                </c:pt>
                <c:pt idx="4">
                  <c:v>5.2355304751642615E-2</c:v>
                </c:pt>
                <c:pt idx="5">
                  <c:v>5.334522481845011E-2</c:v>
                </c:pt>
                <c:pt idx="6">
                  <c:v>3.7269749153168635E-2</c:v>
                </c:pt>
                <c:pt idx="8">
                  <c:v>7.0312342402012423E-2</c:v>
                </c:pt>
                <c:pt idx="9">
                  <c:v>8.1336309857838129E-2</c:v>
                </c:pt>
                <c:pt idx="10">
                  <c:v>8.2567248785296796E-2</c:v>
                </c:pt>
                <c:pt idx="12">
                  <c:v>8.4126711476010224E-2</c:v>
                </c:pt>
                <c:pt idx="13">
                  <c:v>8.4126711476010224E-2</c:v>
                </c:pt>
                <c:pt idx="14">
                  <c:v>7.6058174417248811E-2</c:v>
                </c:pt>
                <c:pt idx="16">
                  <c:v>7.0886295605326527E-2</c:v>
                </c:pt>
                <c:pt idx="17">
                  <c:v>7.3473881015193462E-2</c:v>
                </c:pt>
                <c:pt idx="18">
                  <c:v>0.10192331338768147</c:v>
                </c:pt>
                <c:pt idx="20">
                  <c:v>6.6035366323469832E-2</c:v>
                </c:pt>
                <c:pt idx="21">
                  <c:v>6.600634007060284E-2</c:v>
                </c:pt>
                <c:pt idx="22">
                  <c:v>6.8011569909341221E-2</c:v>
                </c:pt>
                <c:pt idx="24">
                  <c:v>7.7921634812355769E-2</c:v>
                </c:pt>
                <c:pt idx="25">
                  <c:v>4.5413367994013042E-2</c:v>
                </c:pt>
                <c:pt idx="26">
                  <c:v>5.0824331281939888E-2</c:v>
                </c:pt>
                <c:pt idx="28">
                  <c:v>6.6157298484701157E-2</c:v>
                </c:pt>
                <c:pt idx="29">
                  <c:v>7.3044542666303044E-2</c:v>
                </c:pt>
                <c:pt idx="30">
                  <c:v>7.5234178421595799E-2</c:v>
                </c:pt>
                <c:pt idx="32">
                  <c:v>4.3597712901155224E-2</c:v>
                </c:pt>
                <c:pt idx="33">
                  <c:v>4.3557480626418628E-2</c:v>
                </c:pt>
                <c:pt idx="34">
                  <c:v>5.4235612072082176E-2</c:v>
                </c:pt>
              </c:numCache>
            </c:numRef>
          </c:val>
        </c:ser>
        <c:ser>
          <c:idx val="3"/>
          <c:order val="3"/>
          <c:tx>
            <c:strRef>
              <c:f>'Komparativ in time and space 5'!$C$269</c:f>
              <c:strCache>
                <c:ptCount val="1"/>
                <c:pt idx="0">
                  <c:v>Term. Szolg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5'!$E$269:$AN$269</c:f>
              <c:numCache>
                <c:formatCode>0.0%</c:formatCode>
                <c:ptCount val="36"/>
                <c:pt idx="0">
                  <c:v>0.19341853844322121</c:v>
                </c:pt>
                <c:pt idx="1">
                  <c:v>0.21956108768672564</c:v>
                </c:pt>
                <c:pt idx="2">
                  <c:v>0.20465587422669562</c:v>
                </c:pt>
                <c:pt idx="4">
                  <c:v>0.18385877235666687</c:v>
                </c:pt>
                <c:pt idx="5">
                  <c:v>0.16261642560400438</c:v>
                </c:pt>
                <c:pt idx="6">
                  <c:v>0.16076448816881334</c:v>
                </c:pt>
                <c:pt idx="8">
                  <c:v>0.1961059351134285</c:v>
                </c:pt>
                <c:pt idx="9">
                  <c:v>0.19598581598455195</c:v>
                </c:pt>
                <c:pt idx="10">
                  <c:v>0.18446368213506087</c:v>
                </c:pt>
                <c:pt idx="12">
                  <c:v>0.17417659736162402</c:v>
                </c:pt>
                <c:pt idx="13">
                  <c:v>0.17417659736162402</c:v>
                </c:pt>
                <c:pt idx="14">
                  <c:v>0.17386939023571521</c:v>
                </c:pt>
                <c:pt idx="16">
                  <c:v>0.20810861189877994</c:v>
                </c:pt>
                <c:pt idx="17">
                  <c:v>0.22796809226056544</c:v>
                </c:pt>
                <c:pt idx="18">
                  <c:v>0.20147835661362648</c:v>
                </c:pt>
                <c:pt idx="20">
                  <c:v>0.13840645835712756</c:v>
                </c:pt>
                <c:pt idx="21">
                  <c:v>0.16639997649992089</c:v>
                </c:pt>
                <c:pt idx="22">
                  <c:v>0.16257877371476226</c:v>
                </c:pt>
                <c:pt idx="24">
                  <c:v>0.15054819872232228</c:v>
                </c:pt>
                <c:pt idx="25">
                  <c:v>0.15541425420457669</c:v>
                </c:pt>
                <c:pt idx="26">
                  <c:v>0.14250149527338257</c:v>
                </c:pt>
                <c:pt idx="28">
                  <c:v>0.217562547649987</c:v>
                </c:pt>
                <c:pt idx="29">
                  <c:v>0.18735403516451735</c:v>
                </c:pt>
                <c:pt idx="30">
                  <c:v>0.16885866511051492</c:v>
                </c:pt>
                <c:pt idx="32">
                  <c:v>0.16762973921275848</c:v>
                </c:pt>
                <c:pt idx="33">
                  <c:v>0.18242523541422639</c:v>
                </c:pt>
                <c:pt idx="34">
                  <c:v>0.18665396287811006</c:v>
                </c:pt>
              </c:numCache>
            </c:numRef>
          </c:val>
        </c:ser>
        <c:ser>
          <c:idx val="4"/>
          <c:order val="4"/>
          <c:tx>
            <c:strRef>
              <c:f>'Komparativ in time and space 5'!$C$270</c:f>
              <c:strCache>
                <c:ptCount val="1"/>
                <c:pt idx="0">
                  <c:v>Int. Szolg.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5'!$E$270:$AN$270</c:f>
              <c:numCache>
                <c:formatCode>0.0%</c:formatCode>
                <c:ptCount val="36"/>
                <c:pt idx="0">
                  <c:v>0.24839042584499502</c:v>
                </c:pt>
                <c:pt idx="1">
                  <c:v>0.256066911850447</c:v>
                </c:pt>
                <c:pt idx="2">
                  <c:v>0.25078837568287682</c:v>
                </c:pt>
                <c:pt idx="4">
                  <c:v>0.28469863157184133</c:v>
                </c:pt>
                <c:pt idx="5">
                  <c:v>0.31880708485901688</c:v>
                </c:pt>
                <c:pt idx="6">
                  <c:v>0.31101108301358532</c:v>
                </c:pt>
                <c:pt idx="8">
                  <c:v>0.22052058112445566</c:v>
                </c:pt>
                <c:pt idx="9">
                  <c:v>0.23130718355665336</c:v>
                </c:pt>
                <c:pt idx="10">
                  <c:v>0.23762675163720864</c:v>
                </c:pt>
                <c:pt idx="12">
                  <c:v>0.26236787032637504</c:v>
                </c:pt>
                <c:pt idx="13">
                  <c:v>0.26236787032637504</c:v>
                </c:pt>
                <c:pt idx="14">
                  <c:v>0.27702598132228079</c:v>
                </c:pt>
                <c:pt idx="16">
                  <c:v>0.20764072756050159</c:v>
                </c:pt>
                <c:pt idx="17">
                  <c:v>0.27673812808809573</c:v>
                </c:pt>
                <c:pt idx="18">
                  <c:v>0.26953125510201986</c:v>
                </c:pt>
                <c:pt idx="20">
                  <c:v>0.42579718695876623</c:v>
                </c:pt>
                <c:pt idx="21">
                  <c:v>0.46164458392220903</c:v>
                </c:pt>
                <c:pt idx="22">
                  <c:v>0.48058988118980606</c:v>
                </c:pt>
                <c:pt idx="24">
                  <c:v>0.39513153456143213</c:v>
                </c:pt>
                <c:pt idx="25">
                  <c:v>0.41071920910630566</c:v>
                </c:pt>
                <c:pt idx="26">
                  <c:v>0.40227413457709604</c:v>
                </c:pt>
                <c:pt idx="28">
                  <c:v>0.39346799902028778</c:v>
                </c:pt>
                <c:pt idx="29">
                  <c:v>0.39008180145306609</c:v>
                </c:pt>
                <c:pt idx="30">
                  <c:v>0.38404730635441647</c:v>
                </c:pt>
                <c:pt idx="32">
                  <c:v>0.40823946394636651</c:v>
                </c:pt>
                <c:pt idx="33">
                  <c:v>0.41862236575982875</c:v>
                </c:pt>
                <c:pt idx="34">
                  <c:v>0.43791079842633079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519639920"/>
        <c:axId val="-1519643184"/>
      </c:barChart>
      <c:catAx>
        <c:axId val="-151963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19643184"/>
        <c:crosses val="autoZero"/>
        <c:auto val="1"/>
        <c:lblAlgn val="ctr"/>
        <c:lblOffset val="100"/>
        <c:noMultiLvlLbl val="0"/>
      </c:catAx>
      <c:valAx>
        <c:axId val="-151964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1963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'Komparativ in time and space 5'!$B$265</c:f>
          <c:strCache>
            <c:ptCount val="1"/>
            <c:pt idx="0">
              <c:v>A termelés szerkezete a peer országokban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'Komparativ in time and space 5'!$C$266</c:f>
              <c:strCache>
                <c:ptCount val="1"/>
                <c:pt idx="0">
                  <c:v>Agrárium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5'!$E$266:$AN$266</c:f>
              <c:numCache>
                <c:formatCode>0.0%</c:formatCode>
                <c:ptCount val="36"/>
                <c:pt idx="0">
                  <c:v>0.12703015012427141</c:v>
                </c:pt>
                <c:pt idx="1">
                  <c:v>7.7948776010521137E-2</c:v>
                </c:pt>
                <c:pt idx="2">
                  <c:v>7.1003058405180106E-2</c:v>
                </c:pt>
                <c:pt idx="4">
                  <c:v>6.1415561974528673E-2</c:v>
                </c:pt>
                <c:pt idx="5">
                  <c:v>4.1837610614855282E-2</c:v>
                </c:pt>
                <c:pt idx="6">
                  <c:v>4.2055611365709553E-2</c:v>
                </c:pt>
                <c:pt idx="8">
                  <c:v>6.0565858980708688E-2</c:v>
                </c:pt>
                <c:pt idx="9">
                  <c:v>3.3692958157563034E-2</c:v>
                </c:pt>
                <c:pt idx="10">
                  <c:v>2.7513907471304836E-2</c:v>
                </c:pt>
                <c:pt idx="12">
                  <c:v>2.4830023591450166E-2</c:v>
                </c:pt>
                <c:pt idx="13">
                  <c:v>2.4830023591450166E-2</c:v>
                </c:pt>
                <c:pt idx="14">
                  <c:v>2.3457038772344539E-2</c:v>
                </c:pt>
                <c:pt idx="16">
                  <c:v>8.6107142234083486E-2</c:v>
                </c:pt>
                <c:pt idx="17">
                  <c:v>4.5053481694497965E-2</c:v>
                </c:pt>
                <c:pt idx="18">
                  <c:v>4.114539378217362E-2</c:v>
                </c:pt>
                <c:pt idx="20">
                  <c:v>3.4692524828172547E-2</c:v>
                </c:pt>
                <c:pt idx="21">
                  <c:v>2.5356716341442258E-2</c:v>
                </c:pt>
                <c:pt idx="22">
                  <c:v>2.5327900353476904E-2</c:v>
                </c:pt>
                <c:pt idx="24">
                  <c:v>1.4100944726136617E-2</c:v>
                </c:pt>
                <c:pt idx="25">
                  <c:v>1.0698530859821183E-2</c:v>
                </c:pt>
                <c:pt idx="26">
                  <c:v>1.1320417630112234E-2</c:v>
                </c:pt>
                <c:pt idx="28">
                  <c:v>3.3419230498803278E-2</c:v>
                </c:pt>
                <c:pt idx="29">
                  <c:v>1.7445530269368136E-2</c:v>
                </c:pt>
                <c:pt idx="30">
                  <c:v>1.8309621964933537E-2</c:v>
                </c:pt>
                <c:pt idx="32">
                  <c:v>2.1632340102883438E-2</c:v>
                </c:pt>
                <c:pt idx="33">
                  <c:v>1.206252527088934E-2</c:v>
                </c:pt>
                <c:pt idx="34">
                  <c:v>1.5396995718852505E-2</c:v>
                </c:pt>
              </c:numCache>
            </c:numRef>
          </c:val>
        </c:ser>
        <c:ser>
          <c:idx val="1"/>
          <c:order val="1"/>
          <c:tx>
            <c:strRef>
              <c:f>'Komparativ in time and space 5'!$C$267</c:f>
              <c:strCache>
                <c:ptCount val="1"/>
                <c:pt idx="0">
                  <c:v>Ipar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5'!$E$267:$AN$267</c:f>
              <c:numCache>
                <c:formatCode>0.0%</c:formatCode>
                <c:ptCount val="36"/>
                <c:pt idx="0">
                  <c:v>0.37684731889480683</c:v>
                </c:pt>
                <c:pt idx="1">
                  <c:v>0.35913725448290601</c:v>
                </c:pt>
                <c:pt idx="2">
                  <c:v>0.39330479274677393</c:v>
                </c:pt>
                <c:pt idx="4">
                  <c:v>0.41767172934532054</c:v>
                </c:pt>
                <c:pt idx="5">
                  <c:v>0.42339365410367341</c:v>
                </c:pt>
                <c:pt idx="6">
                  <c:v>0.44889906829872306</c:v>
                </c:pt>
                <c:pt idx="8">
                  <c:v>0.45249528237939468</c:v>
                </c:pt>
                <c:pt idx="9">
                  <c:v>0.45767773244339338</c:v>
                </c:pt>
                <c:pt idx="10">
                  <c:v>0.46782840997112884</c:v>
                </c:pt>
                <c:pt idx="12">
                  <c:v>0.45449879724454051</c:v>
                </c:pt>
                <c:pt idx="13">
                  <c:v>0.45449879724454051</c:v>
                </c:pt>
                <c:pt idx="14">
                  <c:v>0.4495894152524107</c:v>
                </c:pt>
                <c:pt idx="16">
                  <c:v>0.42725722270130834</c:v>
                </c:pt>
                <c:pt idx="17">
                  <c:v>0.37676641694164748</c:v>
                </c:pt>
                <c:pt idx="18">
                  <c:v>0.38592168111449854</c:v>
                </c:pt>
                <c:pt idx="20">
                  <c:v>0.33506846353246383</c:v>
                </c:pt>
                <c:pt idx="21">
                  <c:v>0.28059238316582497</c:v>
                </c:pt>
                <c:pt idx="22">
                  <c:v>0.26349187483261349</c:v>
                </c:pt>
                <c:pt idx="24">
                  <c:v>0.36229768717775312</c:v>
                </c:pt>
                <c:pt idx="25">
                  <c:v>0.37775463783528329</c:v>
                </c:pt>
                <c:pt idx="26">
                  <c:v>0.39307962123746931</c:v>
                </c:pt>
                <c:pt idx="28">
                  <c:v>0.28939292434622077</c:v>
                </c:pt>
                <c:pt idx="29">
                  <c:v>0.33207409044674535</c:v>
                </c:pt>
                <c:pt idx="30">
                  <c:v>0.35355022814853931</c:v>
                </c:pt>
                <c:pt idx="32">
                  <c:v>0.3589007438368364</c:v>
                </c:pt>
                <c:pt idx="33">
                  <c:v>0.34333239292863682</c:v>
                </c:pt>
                <c:pt idx="34">
                  <c:v>0.3058026309046244</c:v>
                </c:pt>
              </c:numCache>
            </c:numRef>
          </c:val>
        </c:ser>
        <c:ser>
          <c:idx val="2"/>
          <c:order val="2"/>
          <c:tx>
            <c:strRef>
              <c:f>'Komparativ in time and space 5'!$C$268</c:f>
              <c:strCache>
                <c:ptCount val="1"/>
                <c:pt idx="0">
                  <c:v>Építőipar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5'!$E$268:$AN$268</c:f>
              <c:numCache>
                <c:formatCode>0.0%</c:formatCode>
                <c:ptCount val="36"/>
                <c:pt idx="0">
                  <c:v>5.4313566692705373E-2</c:v>
                </c:pt>
                <c:pt idx="1">
                  <c:v>8.7285969969400135E-2</c:v>
                </c:pt>
                <c:pt idx="2">
                  <c:v>8.0247898938473589E-2</c:v>
                </c:pt>
                <c:pt idx="4">
                  <c:v>5.2355304751642615E-2</c:v>
                </c:pt>
                <c:pt idx="5">
                  <c:v>5.334522481845011E-2</c:v>
                </c:pt>
                <c:pt idx="6">
                  <c:v>3.7269749153168635E-2</c:v>
                </c:pt>
                <c:pt idx="8">
                  <c:v>7.0312342402012423E-2</c:v>
                </c:pt>
                <c:pt idx="9">
                  <c:v>8.1336309857838129E-2</c:v>
                </c:pt>
                <c:pt idx="10">
                  <c:v>8.2567248785296796E-2</c:v>
                </c:pt>
                <c:pt idx="12">
                  <c:v>8.4126711476010224E-2</c:v>
                </c:pt>
                <c:pt idx="13">
                  <c:v>8.4126711476010224E-2</c:v>
                </c:pt>
                <c:pt idx="14">
                  <c:v>7.6058174417248811E-2</c:v>
                </c:pt>
                <c:pt idx="16">
                  <c:v>7.0886295605326527E-2</c:v>
                </c:pt>
                <c:pt idx="17">
                  <c:v>7.3473881015193462E-2</c:v>
                </c:pt>
                <c:pt idx="18">
                  <c:v>0.10192331338768147</c:v>
                </c:pt>
                <c:pt idx="20">
                  <c:v>6.6035366323469832E-2</c:v>
                </c:pt>
                <c:pt idx="21">
                  <c:v>6.600634007060284E-2</c:v>
                </c:pt>
                <c:pt idx="22">
                  <c:v>6.8011569909341221E-2</c:v>
                </c:pt>
                <c:pt idx="24">
                  <c:v>7.7921634812355769E-2</c:v>
                </c:pt>
                <c:pt idx="25">
                  <c:v>4.5413367994013042E-2</c:v>
                </c:pt>
                <c:pt idx="26">
                  <c:v>5.0824331281939888E-2</c:v>
                </c:pt>
                <c:pt idx="28">
                  <c:v>6.6157298484701157E-2</c:v>
                </c:pt>
                <c:pt idx="29">
                  <c:v>7.3044542666303044E-2</c:v>
                </c:pt>
                <c:pt idx="30">
                  <c:v>7.5234178421595799E-2</c:v>
                </c:pt>
                <c:pt idx="32">
                  <c:v>4.3597712901155224E-2</c:v>
                </c:pt>
                <c:pt idx="33">
                  <c:v>4.3557480626418628E-2</c:v>
                </c:pt>
                <c:pt idx="34">
                  <c:v>5.4235612072082176E-2</c:v>
                </c:pt>
              </c:numCache>
            </c:numRef>
          </c:val>
        </c:ser>
        <c:ser>
          <c:idx val="3"/>
          <c:order val="3"/>
          <c:tx>
            <c:strRef>
              <c:f>'Komparativ in time and space 5'!$C$269</c:f>
              <c:strCache>
                <c:ptCount val="1"/>
                <c:pt idx="0">
                  <c:v>Term. Szolg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5'!$E$269:$AN$269</c:f>
              <c:numCache>
                <c:formatCode>0.0%</c:formatCode>
                <c:ptCount val="36"/>
                <c:pt idx="0">
                  <c:v>0.19341853844322121</c:v>
                </c:pt>
                <c:pt idx="1">
                  <c:v>0.21956108768672564</c:v>
                </c:pt>
                <c:pt idx="2">
                  <c:v>0.20465587422669562</c:v>
                </c:pt>
                <c:pt idx="4">
                  <c:v>0.18385877235666687</c:v>
                </c:pt>
                <c:pt idx="5">
                  <c:v>0.16261642560400438</c:v>
                </c:pt>
                <c:pt idx="6">
                  <c:v>0.16076448816881334</c:v>
                </c:pt>
                <c:pt idx="8">
                  <c:v>0.1961059351134285</c:v>
                </c:pt>
                <c:pt idx="9">
                  <c:v>0.19598581598455195</c:v>
                </c:pt>
                <c:pt idx="10">
                  <c:v>0.18446368213506087</c:v>
                </c:pt>
                <c:pt idx="12">
                  <c:v>0.17417659736162402</c:v>
                </c:pt>
                <c:pt idx="13">
                  <c:v>0.17417659736162402</c:v>
                </c:pt>
                <c:pt idx="14">
                  <c:v>0.17386939023571521</c:v>
                </c:pt>
                <c:pt idx="16">
                  <c:v>0.20810861189877994</c:v>
                </c:pt>
                <c:pt idx="17">
                  <c:v>0.22796809226056544</c:v>
                </c:pt>
                <c:pt idx="18">
                  <c:v>0.20147835661362648</c:v>
                </c:pt>
                <c:pt idx="20">
                  <c:v>0.13840645835712756</c:v>
                </c:pt>
                <c:pt idx="21">
                  <c:v>0.16639997649992089</c:v>
                </c:pt>
                <c:pt idx="22">
                  <c:v>0.16257877371476226</c:v>
                </c:pt>
                <c:pt idx="24">
                  <c:v>0.15054819872232228</c:v>
                </c:pt>
                <c:pt idx="25">
                  <c:v>0.15541425420457669</c:v>
                </c:pt>
                <c:pt idx="26">
                  <c:v>0.14250149527338257</c:v>
                </c:pt>
                <c:pt idx="28">
                  <c:v>0.217562547649987</c:v>
                </c:pt>
                <c:pt idx="29">
                  <c:v>0.18735403516451735</c:v>
                </c:pt>
                <c:pt idx="30">
                  <c:v>0.16885866511051492</c:v>
                </c:pt>
                <c:pt idx="32">
                  <c:v>0.16762973921275848</c:v>
                </c:pt>
                <c:pt idx="33">
                  <c:v>0.18242523541422639</c:v>
                </c:pt>
                <c:pt idx="34">
                  <c:v>0.18665396287811006</c:v>
                </c:pt>
              </c:numCache>
            </c:numRef>
          </c:val>
        </c:ser>
        <c:ser>
          <c:idx val="4"/>
          <c:order val="4"/>
          <c:tx>
            <c:strRef>
              <c:f>'Komparativ in time and space 5'!$C$270</c:f>
              <c:strCache>
                <c:ptCount val="1"/>
                <c:pt idx="0">
                  <c:v>Int. Szolg.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multiLvlStrRef>
              <c:f>'Komparativ in time and space 5'!$E$255:$AN$256</c:f>
              <c:multiLvlStrCache>
                <c:ptCount val="36"/>
                <c:lvl>
                  <c:pt idx="0">
                    <c:v>2000</c:v>
                  </c:pt>
                  <c:pt idx="1">
                    <c:v>2005</c:v>
                  </c:pt>
                  <c:pt idx="2">
                    <c:v>2011</c:v>
                  </c:pt>
                  <c:pt idx="3">
                    <c:v>2014</c:v>
                  </c:pt>
                  <c:pt idx="4">
                    <c:v>1995</c:v>
                  </c:pt>
                  <c:pt idx="5">
                    <c:v>2005</c:v>
                  </c:pt>
                  <c:pt idx="6">
                    <c:v>2011</c:v>
                  </c:pt>
                  <c:pt idx="7">
                    <c:v>2014</c:v>
                  </c:pt>
                  <c:pt idx="8">
                    <c:v>1995</c:v>
                  </c:pt>
                  <c:pt idx="9">
                    <c:v>2005</c:v>
                  </c:pt>
                  <c:pt idx="10">
                    <c:v>2011</c:v>
                  </c:pt>
                  <c:pt idx="11">
                    <c:v>2014</c:v>
                  </c:pt>
                  <c:pt idx="12">
                    <c:v>1995</c:v>
                  </c:pt>
                  <c:pt idx="13">
                    <c:v>2005</c:v>
                  </c:pt>
                  <c:pt idx="14">
                    <c:v>2011</c:v>
                  </c:pt>
                  <c:pt idx="15">
                    <c:v>2014</c:v>
                  </c:pt>
                  <c:pt idx="16">
                    <c:v>1995</c:v>
                  </c:pt>
                  <c:pt idx="17">
                    <c:v>2005</c:v>
                  </c:pt>
                  <c:pt idx="18">
                    <c:v>2011</c:v>
                  </c:pt>
                  <c:pt idx="19">
                    <c:v>2014</c:v>
                  </c:pt>
                  <c:pt idx="20">
                    <c:v>1995</c:v>
                  </c:pt>
                  <c:pt idx="21">
                    <c:v>2005</c:v>
                  </c:pt>
                  <c:pt idx="22">
                    <c:v>2011</c:v>
                  </c:pt>
                  <c:pt idx="23">
                    <c:v>2014</c:v>
                  </c:pt>
                  <c:pt idx="24">
                    <c:v>1995</c:v>
                  </c:pt>
                  <c:pt idx="25">
                    <c:v>2005</c:v>
                  </c:pt>
                  <c:pt idx="26">
                    <c:v>2011</c:v>
                  </c:pt>
                  <c:pt idx="27">
                    <c:v>2014</c:v>
                  </c:pt>
                  <c:pt idx="28">
                    <c:v>1995</c:v>
                  </c:pt>
                  <c:pt idx="29">
                    <c:v>2005</c:v>
                  </c:pt>
                  <c:pt idx="30">
                    <c:v>2011</c:v>
                  </c:pt>
                  <c:pt idx="31">
                    <c:v>2014</c:v>
                  </c:pt>
                  <c:pt idx="32">
                    <c:v>1995</c:v>
                  </c:pt>
                  <c:pt idx="33">
                    <c:v>2005</c:v>
                  </c:pt>
                  <c:pt idx="34">
                    <c:v>2011</c:v>
                  </c:pt>
                  <c:pt idx="35">
                    <c:v>2014</c:v>
                  </c:pt>
                </c:lvl>
                <c:lvl>
                  <c:pt idx="0">
                    <c:v>BG</c:v>
                  </c:pt>
                  <c:pt idx="4">
                    <c:v>HU</c:v>
                  </c:pt>
                  <c:pt idx="8">
                    <c:v>SK</c:v>
                  </c:pt>
                  <c:pt idx="12">
                    <c:v>CZ</c:v>
                  </c:pt>
                  <c:pt idx="16">
                    <c:v>PL</c:v>
                  </c:pt>
                  <c:pt idx="20">
                    <c:v>FR</c:v>
                  </c:pt>
                  <c:pt idx="24">
                    <c:v>GE</c:v>
                  </c:pt>
                  <c:pt idx="28">
                    <c:v>AU</c:v>
                  </c:pt>
                  <c:pt idx="32">
                    <c:v>SE</c:v>
                  </c:pt>
                </c:lvl>
              </c:multiLvlStrCache>
            </c:multiLvlStrRef>
          </c:cat>
          <c:val>
            <c:numRef>
              <c:f>'Komparativ in time and space 5'!$E$270:$AN$270</c:f>
              <c:numCache>
                <c:formatCode>0.0%</c:formatCode>
                <c:ptCount val="36"/>
                <c:pt idx="0">
                  <c:v>0.24839042584499502</c:v>
                </c:pt>
                <c:pt idx="1">
                  <c:v>0.256066911850447</c:v>
                </c:pt>
                <c:pt idx="2">
                  <c:v>0.25078837568287682</c:v>
                </c:pt>
                <c:pt idx="4">
                  <c:v>0.28469863157184133</c:v>
                </c:pt>
                <c:pt idx="5">
                  <c:v>0.31880708485901688</c:v>
                </c:pt>
                <c:pt idx="6">
                  <c:v>0.31101108301358532</c:v>
                </c:pt>
                <c:pt idx="8">
                  <c:v>0.22052058112445566</c:v>
                </c:pt>
                <c:pt idx="9">
                  <c:v>0.23130718355665336</c:v>
                </c:pt>
                <c:pt idx="10">
                  <c:v>0.23762675163720864</c:v>
                </c:pt>
                <c:pt idx="12">
                  <c:v>0.26236787032637504</c:v>
                </c:pt>
                <c:pt idx="13">
                  <c:v>0.26236787032637504</c:v>
                </c:pt>
                <c:pt idx="14">
                  <c:v>0.27702598132228079</c:v>
                </c:pt>
                <c:pt idx="16">
                  <c:v>0.20764072756050159</c:v>
                </c:pt>
                <c:pt idx="17">
                  <c:v>0.27673812808809573</c:v>
                </c:pt>
                <c:pt idx="18">
                  <c:v>0.26953125510201986</c:v>
                </c:pt>
                <c:pt idx="20">
                  <c:v>0.42579718695876623</c:v>
                </c:pt>
                <c:pt idx="21">
                  <c:v>0.46164458392220903</c:v>
                </c:pt>
                <c:pt idx="22">
                  <c:v>0.48058988118980606</c:v>
                </c:pt>
                <c:pt idx="24">
                  <c:v>0.39513153456143213</c:v>
                </c:pt>
                <c:pt idx="25">
                  <c:v>0.41071920910630566</c:v>
                </c:pt>
                <c:pt idx="26">
                  <c:v>0.40227413457709604</c:v>
                </c:pt>
                <c:pt idx="28">
                  <c:v>0.39346799902028778</c:v>
                </c:pt>
                <c:pt idx="29">
                  <c:v>0.39008180145306609</c:v>
                </c:pt>
                <c:pt idx="30">
                  <c:v>0.38404730635441647</c:v>
                </c:pt>
                <c:pt idx="32">
                  <c:v>0.40823946394636651</c:v>
                </c:pt>
                <c:pt idx="33">
                  <c:v>0.41862236575982875</c:v>
                </c:pt>
                <c:pt idx="34">
                  <c:v>0.43791079842633079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519642096"/>
        <c:axId val="-1519638832"/>
      </c:barChart>
      <c:catAx>
        <c:axId val="-151964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19638832"/>
        <c:crosses val="autoZero"/>
        <c:auto val="1"/>
        <c:lblAlgn val="ctr"/>
        <c:lblOffset val="100"/>
        <c:noMultiLvlLbl val="0"/>
      </c:catAx>
      <c:valAx>
        <c:axId val="-151963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1964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'Komparatív tábla'!$GD$34</c:f>
          <c:strCache>
            <c:ptCount val="1"/>
            <c:pt idx="0">
              <c:v>Egy millió euró megtermeléséhez szükséges létszám az egészségügyben, szociális ellátásban (fő/millióEUR) 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6.6870408940817902E-2"/>
          <c:y val="0.20046332750072901"/>
          <c:w val="0.914204859876386"/>
          <c:h val="0.3086406386701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'Komparatív tábla'!$C$7</c:f>
              <c:strCache>
                <c:ptCount val="1"/>
                <c:pt idx="0">
                  <c:v>Magyarország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multiLvlStrRef>
              <c:f>'Komparatív tábla'!$GD$57:$GU$58</c:f>
              <c:multiLvlStrCache>
                <c:ptCount val="18"/>
                <c:lvl>
                  <c:pt idx="0">
                    <c:v>2008</c:v>
                  </c:pt>
                  <c:pt idx="1">
                    <c:v>2013</c:v>
                  </c:pt>
                  <c:pt idx="2">
                    <c:v>2008</c:v>
                  </c:pt>
                  <c:pt idx="3">
                    <c:v>2013</c:v>
                  </c:pt>
                  <c:pt idx="4">
                    <c:v>2008</c:v>
                  </c:pt>
                  <c:pt idx="5">
                    <c:v>2013</c:v>
                  </c:pt>
                  <c:pt idx="6">
                    <c:v>2008</c:v>
                  </c:pt>
                  <c:pt idx="7">
                    <c:v>2013</c:v>
                  </c:pt>
                  <c:pt idx="8">
                    <c:v>2008</c:v>
                  </c:pt>
                  <c:pt idx="9">
                    <c:v>2013</c:v>
                  </c:pt>
                  <c:pt idx="10">
                    <c:v>2008</c:v>
                  </c:pt>
                  <c:pt idx="11">
                    <c:v>2013</c:v>
                  </c:pt>
                  <c:pt idx="12">
                    <c:v>2008</c:v>
                  </c:pt>
                  <c:pt idx="13">
                    <c:v>2013</c:v>
                  </c:pt>
                  <c:pt idx="14">
                    <c:v>2008</c:v>
                  </c:pt>
                  <c:pt idx="15">
                    <c:v>2013</c:v>
                  </c:pt>
                  <c:pt idx="16">
                    <c:v>2008</c:v>
                  </c:pt>
                  <c:pt idx="17">
                    <c:v>2013</c:v>
                  </c:pt>
                </c:lvl>
                <c:lvl>
                  <c:pt idx="0">
                    <c:v>Gazdasági, igazgatási vezetők</c:v>
                  </c:pt>
                  <c:pt idx="2">
                    <c:v>Felsőfokú képzett-ségűek </c:v>
                  </c:pt>
                  <c:pt idx="4">
                    <c:v>Technikusok és szakmai assziszt.</c:v>
                  </c:pt>
                  <c:pt idx="6">
                    <c:v>Irodai és ügyviteli foglal.</c:v>
                  </c:pt>
                  <c:pt idx="8">
                    <c:v>Kereske-delmi és szolgáltatási fogl.</c:v>
                  </c:pt>
                  <c:pt idx="10">
                    <c:v>Mezőgazd. és erdőgazd. fogl.</c:v>
                  </c:pt>
                  <c:pt idx="12">
                    <c:v>Ipari és építőipari fogl.</c:v>
                  </c:pt>
                  <c:pt idx="14">
                    <c:v>Gépkezelők, össze-szerelők</c:v>
                  </c:pt>
                  <c:pt idx="16">
                    <c:v>Szakképzett-séget nem igénylő fogl.</c:v>
                  </c:pt>
                </c:lvl>
              </c:multiLvlStrCache>
            </c:multiLvlStrRef>
          </c:cat>
          <c:val>
            <c:numRef>
              <c:f>'Komparatív tábla'!$GD$7:$GU$7</c:f>
              <c:numCache>
                <c:formatCode>0.0</c:formatCode>
                <c:ptCount val="18"/>
                <c:pt idx="0">
                  <c:v>1.7979144192736427</c:v>
                </c:pt>
                <c:pt idx="1">
                  <c:v>1.7216219318237715</c:v>
                </c:pt>
                <c:pt idx="2">
                  <c:v>8.4338530940472687</c:v>
                </c:pt>
                <c:pt idx="3">
                  <c:v>9.198380035744151</c:v>
                </c:pt>
                <c:pt idx="4">
                  <c:v>16.933084894249944</c:v>
                </c:pt>
                <c:pt idx="5">
                  <c:v>21.397301152666877</c:v>
                </c:pt>
                <c:pt idx="6">
                  <c:v>2.3209440685168841</c:v>
                </c:pt>
                <c:pt idx="7">
                  <c:v>1.5248651396153405</c:v>
                </c:pt>
                <c:pt idx="8">
                  <c:v>6.1455983786080877</c:v>
                </c:pt>
                <c:pt idx="9">
                  <c:v>4.4434242240404007</c:v>
                </c:pt>
                <c:pt idx="10">
                  <c:v>0</c:v>
                </c:pt>
                <c:pt idx="11">
                  <c:v>0</c:v>
                </c:pt>
                <c:pt idx="12">
                  <c:v>0.86626785655911875</c:v>
                </c:pt>
                <c:pt idx="13">
                  <c:v>0.9345947629900474</c:v>
                </c:pt>
                <c:pt idx="14">
                  <c:v>1.0950933281030368</c:v>
                </c:pt>
                <c:pt idx="15">
                  <c:v>1.4428831428618276</c:v>
                </c:pt>
                <c:pt idx="16">
                  <c:v>3.1708672485371516</c:v>
                </c:pt>
                <c:pt idx="17">
                  <c:v>2.9841446818278707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519636656"/>
        <c:axId val="-1519636112"/>
      </c:barChart>
      <c:catAx>
        <c:axId val="-1519636656"/>
        <c:scaling>
          <c:orientation val="minMax"/>
        </c:scaling>
        <c:delete val="0"/>
        <c:axPos val="b"/>
        <c:title>
          <c:tx>
            <c:strRef>
              <c:f>'Komparatív tábla'!$C$7</c:f>
              <c:strCache>
                <c:ptCount val="1"/>
                <c:pt idx="0">
                  <c:v>Magyarország</c:v>
                </c:pt>
              </c:strCache>
            </c:strRef>
          </c:tx>
          <c:layout>
            <c:manualLayout>
              <c:xMode val="edge"/>
              <c:yMode val="edge"/>
              <c:x val="0.47601144695622699"/>
              <c:y val="0.889152573953037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19636112"/>
        <c:crosses val="autoZero"/>
        <c:auto val="1"/>
        <c:lblAlgn val="ctr"/>
        <c:lblOffset val="100"/>
        <c:noMultiLvlLbl val="0"/>
      </c:catAx>
      <c:valAx>
        <c:axId val="-151963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1963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'Komparatív tábla'!$Z$34</c:f>
          <c:strCache>
            <c:ptCount val="1"/>
            <c:pt idx="0">
              <c:v>Egy millió euró megtermeléséhez szükséges létszám az iparban (fő/millióEUR) 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7.2817147856517897E-2"/>
          <c:y val="0.17171296296296301"/>
          <c:w val="0.89662729658792695"/>
          <c:h val="0.38314122193059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'Komparatív tábla'!$C$7</c:f>
              <c:strCache>
                <c:ptCount val="1"/>
                <c:pt idx="0">
                  <c:v>Magyarország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multiLvlStrRef>
              <c:f>'Komparatív tábla'!$Z$57:$AQ$58</c:f>
              <c:multiLvlStrCache>
                <c:ptCount val="18"/>
                <c:lvl>
                  <c:pt idx="0">
                    <c:v>2008</c:v>
                  </c:pt>
                  <c:pt idx="1">
                    <c:v>2013</c:v>
                  </c:pt>
                  <c:pt idx="2">
                    <c:v>2008</c:v>
                  </c:pt>
                  <c:pt idx="3">
                    <c:v>2013</c:v>
                  </c:pt>
                  <c:pt idx="4">
                    <c:v>2008</c:v>
                  </c:pt>
                  <c:pt idx="5">
                    <c:v>2013</c:v>
                  </c:pt>
                  <c:pt idx="6">
                    <c:v>2008</c:v>
                  </c:pt>
                  <c:pt idx="7">
                    <c:v>2013</c:v>
                  </c:pt>
                  <c:pt idx="8">
                    <c:v>2008</c:v>
                  </c:pt>
                  <c:pt idx="9">
                    <c:v>2013</c:v>
                  </c:pt>
                  <c:pt idx="10">
                    <c:v>2008</c:v>
                  </c:pt>
                  <c:pt idx="11">
                    <c:v>2013</c:v>
                  </c:pt>
                  <c:pt idx="12">
                    <c:v>2008</c:v>
                  </c:pt>
                  <c:pt idx="13">
                    <c:v>2013</c:v>
                  </c:pt>
                  <c:pt idx="14">
                    <c:v>2008</c:v>
                  </c:pt>
                  <c:pt idx="15">
                    <c:v>2013</c:v>
                  </c:pt>
                  <c:pt idx="16">
                    <c:v>2008</c:v>
                  </c:pt>
                  <c:pt idx="17">
                    <c:v>2013</c:v>
                  </c:pt>
                </c:lvl>
                <c:lvl>
                  <c:pt idx="0">
                    <c:v>Gazdasági, igazgatási vezetők</c:v>
                  </c:pt>
                  <c:pt idx="2">
                    <c:v>Felsőfokú képzett-ségűek </c:v>
                  </c:pt>
                  <c:pt idx="4">
                    <c:v>Technikusok és szakmai assziszt.</c:v>
                  </c:pt>
                  <c:pt idx="6">
                    <c:v>Irodai és ügyviteli foglal.</c:v>
                  </c:pt>
                  <c:pt idx="8">
                    <c:v>Kereske-delmi és szolgáltatási fogl.</c:v>
                  </c:pt>
                  <c:pt idx="10">
                    <c:v>Mezőgazd. és erdőgazd. fogl.</c:v>
                  </c:pt>
                  <c:pt idx="12">
                    <c:v>Ipari és építőipari fogl.</c:v>
                  </c:pt>
                  <c:pt idx="14">
                    <c:v>Gépkezelők, össze-szerelők</c:v>
                  </c:pt>
                  <c:pt idx="16">
                    <c:v>Szakképzett-séget nem igénylő fogl.</c:v>
                  </c:pt>
                </c:lvl>
              </c:multiLvlStrCache>
            </c:multiLvlStrRef>
          </c:cat>
          <c:val>
            <c:numRef>
              <c:f>'Komparatív tábla'!$Z$7:$AQ$7</c:f>
              <c:numCache>
                <c:formatCode>0.0</c:formatCode>
                <c:ptCount val="18"/>
                <c:pt idx="0">
                  <c:v>0.61967632027257236</c:v>
                </c:pt>
                <c:pt idx="1">
                  <c:v>0.34145179403990789</c:v>
                </c:pt>
                <c:pt idx="2">
                  <c:v>0.5302385008517887</c:v>
                </c:pt>
                <c:pt idx="3">
                  <c:v>0.76684854741188635</c:v>
                </c:pt>
                <c:pt idx="4">
                  <c:v>0.92951448040885842</c:v>
                </c:pt>
                <c:pt idx="5">
                  <c:v>1.0300273388313501</c:v>
                </c:pt>
                <c:pt idx="6">
                  <c:v>0.62499999999999989</c:v>
                </c:pt>
                <c:pt idx="7">
                  <c:v>0.52749197418125304</c:v>
                </c:pt>
                <c:pt idx="8">
                  <c:v>0.12883304940374785</c:v>
                </c:pt>
                <c:pt idx="9">
                  <c:v>0.17583065806041767</c:v>
                </c:pt>
                <c:pt idx="10">
                  <c:v>0</c:v>
                </c:pt>
                <c:pt idx="11">
                  <c:v>0</c:v>
                </c:pt>
                <c:pt idx="12">
                  <c:v>3.4614565587734232</c:v>
                </c:pt>
                <c:pt idx="13">
                  <c:v>3.0946195818633511</c:v>
                </c:pt>
                <c:pt idx="14">
                  <c:v>2.9780664395229977</c:v>
                </c:pt>
                <c:pt idx="15">
                  <c:v>3.6153052079906534</c:v>
                </c:pt>
                <c:pt idx="16">
                  <c:v>0.55898637137989771</c:v>
                </c:pt>
                <c:pt idx="17">
                  <c:v>0.67609724002586402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65656160"/>
        <c:axId val="-1465657792"/>
      </c:barChart>
      <c:catAx>
        <c:axId val="-1465656160"/>
        <c:scaling>
          <c:orientation val="minMax"/>
        </c:scaling>
        <c:delete val="0"/>
        <c:axPos val="b"/>
        <c:title>
          <c:tx>
            <c:strRef>
              <c:f>'Komparatív tábla'!$C$7</c:f>
              <c:strCache>
                <c:ptCount val="1"/>
                <c:pt idx="0">
                  <c:v>Magyarország</c:v>
                </c:pt>
              </c:strCache>
            </c:strRef>
          </c:tx>
          <c:layout>
            <c:manualLayout>
              <c:xMode val="edge"/>
              <c:yMode val="edge"/>
              <c:x val="0.474197716244107"/>
              <c:y val="0.907187416129320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5657792"/>
        <c:crosses val="autoZero"/>
        <c:auto val="1"/>
        <c:lblAlgn val="ctr"/>
        <c:lblOffset val="100"/>
        <c:noMultiLvlLbl val="0"/>
      </c:catAx>
      <c:valAx>
        <c:axId val="-1465657792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565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'Komparatív tábla'!$JG$174</c:f>
          <c:strCache>
            <c:ptCount val="1"/>
            <c:pt idx="0">
              <c:v>Az átlagosan elvégzett iskolai évek száma foglalkozási főcsoportonként - 2011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'Komparatív tábla'!$JH$176</c:f>
              <c:strCache>
                <c:ptCount val="1"/>
                <c:pt idx="0">
                  <c:v>Alapfokú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'Komparatív tábla'!$JG$177:$JG$185</c:f>
              <c:strCache>
                <c:ptCount val="9"/>
                <c:pt idx="0">
                  <c:v>Gazdasági, igazgatási vezetők</c:v>
                </c:pt>
                <c:pt idx="1">
                  <c:v>Felsőfokú képzett-ségűek </c:v>
                </c:pt>
                <c:pt idx="2">
                  <c:v>Technikusok és szakmai assziszt.</c:v>
                </c:pt>
                <c:pt idx="3">
                  <c:v>Irodai és ügyviteli foglal.</c:v>
                </c:pt>
                <c:pt idx="4">
                  <c:v>Kereske-delmi és szolgáltatási fogl.</c:v>
                </c:pt>
                <c:pt idx="5">
                  <c:v>Mezőgazd. és erdőgazd. fogl.</c:v>
                </c:pt>
                <c:pt idx="6">
                  <c:v>Ipari és építőipari fogl.</c:v>
                </c:pt>
                <c:pt idx="7">
                  <c:v>Gépkezelők, össze-szerelők</c:v>
                </c:pt>
                <c:pt idx="8">
                  <c:v>Szakképzett-séget nem igénylő fogl.</c:v>
                </c:pt>
              </c:strCache>
            </c:strRef>
          </c:cat>
          <c:val>
            <c:numRef>
              <c:f>'Komparatív tábla'!$JH$177:$JH$185</c:f>
              <c:numCache>
                <c:formatCode>0.0</c:formatCode>
                <c:ptCount val="9"/>
                <c:pt idx="0">
                  <c:v>1.1000000000000001</c:v>
                </c:pt>
                <c:pt idx="1">
                  <c:v>0.2</c:v>
                </c:pt>
                <c:pt idx="2">
                  <c:v>1.5</c:v>
                </c:pt>
                <c:pt idx="3">
                  <c:v>4.9000000000000004</c:v>
                </c:pt>
                <c:pt idx="4">
                  <c:v>9.3000000000000007</c:v>
                </c:pt>
                <c:pt idx="5">
                  <c:v>30.4</c:v>
                </c:pt>
                <c:pt idx="6">
                  <c:v>9.6</c:v>
                </c:pt>
                <c:pt idx="7">
                  <c:v>24.2</c:v>
                </c:pt>
                <c:pt idx="8">
                  <c:v>43.1</c:v>
                </c:pt>
              </c:numCache>
            </c:numRef>
          </c:val>
        </c:ser>
        <c:ser>
          <c:idx val="1"/>
          <c:order val="1"/>
          <c:tx>
            <c:strRef>
              <c:f>'Komparatív tábla'!$JI$176</c:f>
              <c:strCache>
                <c:ptCount val="1"/>
                <c:pt idx="0">
                  <c:v>Szakmunkás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strRef>
              <c:f>'Komparatív tábla'!$JG$177:$JG$185</c:f>
              <c:strCache>
                <c:ptCount val="9"/>
                <c:pt idx="0">
                  <c:v>Gazdasági, igazgatási vezetők</c:v>
                </c:pt>
                <c:pt idx="1">
                  <c:v>Felsőfokú képzett-ségűek </c:v>
                </c:pt>
                <c:pt idx="2">
                  <c:v>Technikusok és szakmai assziszt.</c:v>
                </c:pt>
                <c:pt idx="3">
                  <c:v>Irodai és ügyviteli foglal.</c:v>
                </c:pt>
                <c:pt idx="4">
                  <c:v>Kereske-delmi és szolgáltatási fogl.</c:v>
                </c:pt>
                <c:pt idx="5">
                  <c:v>Mezőgazd. és erdőgazd. fogl.</c:v>
                </c:pt>
                <c:pt idx="6">
                  <c:v>Ipari és építőipari fogl.</c:v>
                </c:pt>
                <c:pt idx="7">
                  <c:v>Gépkezelők, össze-szerelők</c:v>
                </c:pt>
                <c:pt idx="8">
                  <c:v>Szakképzett-séget nem igénylő fogl.</c:v>
                </c:pt>
              </c:strCache>
            </c:strRef>
          </c:cat>
          <c:val>
            <c:numRef>
              <c:f>'Komparatív tábla'!$JI$177:$JI$185</c:f>
              <c:numCache>
                <c:formatCode>0.0</c:formatCode>
                <c:ptCount val="9"/>
                <c:pt idx="0">
                  <c:v>8.6999999999999993</c:v>
                </c:pt>
                <c:pt idx="1">
                  <c:v>0.6</c:v>
                </c:pt>
                <c:pt idx="2">
                  <c:v>10.3</c:v>
                </c:pt>
                <c:pt idx="3">
                  <c:v>13.1</c:v>
                </c:pt>
                <c:pt idx="4">
                  <c:v>36.6</c:v>
                </c:pt>
                <c:pt idx="5">
                  <c:v>37.4</c:v>
                </c:pt>
                <c:pt idx="6">
                  <c:v>62.3</c:v>
                </c:pt>
                <c:pt idx="7">
                  <c:v>49.1</c:v>
                </c:pt>
                <c:pt idx="8">
                  <c:v>34.700000000000003</c:v>
                </c:pt>
              </c:numCache>
            </c:numRef>
          </c:val>
        </c:ser>
        <c:ser>
          <c:idx val="2"/>
          <c:order val="2"/>
          <c:tx>
            <c:strRef>
              <c:f>'Komparatív tábla'!$JJ$176</c:f>
              <c:strCache>
                <c:ptCount val="1"/>
                <c:pt idx="0">
                  <c:v>Érettségi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'Komparatív tábla'!$JG$177:$JG$185</c:f>
              <c:strCache>
                <c:ptCount val="9"/>
                <c:pt idx="0">
                  <c:v>Gazdasági, igazgatási vezetők</c:v>
                </c:pt>
                <c:pt idx="1">
                  <c:v>Felsőfokú képzett-ségűek </c:v>
                </c:pt>
                <c:pt idx="2">
                  <c:v>Technikusok és szakmai assziszt.</c:v>
                </c:pt>
                <c:pt idx="3">
                  <c:v>Irodai és ügyviteli foglal.</c:v>
                </c:pt>
                <c:pt idx="4">
                  <c:v>Kereske-delmi és szolgáltatási fogl.</c:v>
                </c:pt>
                <c:pt idx="5">
                  <c:v>Mezőgazd. és erdőgazd. fogl.</c:v>
                </c:pt>
                <c:pt idx="6">
                  <c:v>Ipari és építőipari fogl.</c:v>
                </c:pt>
                <c:pt idx="7">
                  <c:v>Gépkezelők, össze-szerelők</c:v>
                </c:pt>
                <c:pt idx="8">
                  <c:v>Szakképzett-séget nem igénylő fogl.</c:v>
                </c:pt>
              </c:strCache>
            </c:strRef>
          </c:cat>
          <c:val>
            <c:numRef>
              <c:f>'Komparatív tábla'!$JJ$177:$JJ$185</c:f>
              <c:numCache>
                <c:formatCode>0.0</c:formatCode>
                <c:ptCount val="9"/>
                <c:pt idx="0">
                  <c:v>30.6</c:v>
                </c:pt>
                <c:pt idx="1">
                  <c:v>9</c:v>
                </c:pt>
                <c:pt idx="2">
                  <c:v>62.1</c:v>
                </c:pt>
                <c:pt idx="3">
                  <c:v>65</c:v>
                </c:pt>
                <c:pt idx="4">
                  <c:v>46.2</c:v>
                </c:pt>
                <c:pt idx="5">
                  <c:v>25</c:v>
                </c:pt>
                <c:pt idx="6">
                  <c:v>26.2</c:v>
                </c:pt>
                <c:pt idx="7">
                  <c:v>25.5</c:v>
                </c:pt>
                <c:pt idx="8">
                  <c:v>19.5</c:v>
                </c:pt>
              </c:numCache>
            </c:numRef>
          </c:val>
        </c:ser>
        <c:ser>
          <c:idx val="3"/>
          <c:order val="3"/>
          <c:tx>
            <c:strRef>
              <c:f>'Komparatív tábla'!$JK$176</c:f>
              <c:strCache>
                <c:ptCount val="1"/>
                <c:pt idx="0">
                  <c:v>Főiskola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cat>
            <c:strRef>
              <c:f>'Komparatív tábla'!$JG$177:$JG$185</c:f>
              <c:strCache>
                <c:ptCount val="9"/>
                <c:pt idx="0">
                  <c:v>Gazdasági, igazgatási vezetők</c:v>
                </c:pt>
                <c:pt idx="1">
                  <c:v>Felsőfokú képzett-ségűek </c:v>
                </c:pt>
                <c:pt idx="2">
                  <c:v>Technikusok és szakmai assziszt.</c:v>
                </c:pt>
                <c:pt idx="3">
                  <c:v>Irodai és ügyviteli foglal.</c:v>
                </c:pt>
                <c:pt idx="4">
                  <c:v>Kereske-delmi és szolgáltatási fogl.</c:v>
                </c:pt>
                <c:pt idx="5">
                  <c:v>Mezőgazd. és erdőgazd. fogl.</c:v>
                </c:pt>
                <c:pt idx="6">
                  <c:v>Ipari és építőipari fogl.</c:v>
                </c:pt>
                <c:pt idx="7">
                  <c:v>Gépkezelők, össze-szerelők</c:v>
                </c:pt>
                <c:pt idx="8">
                  <c:v>Szakképzett-séget nem igénylő fogl.</c:v>
                </c:pt>
              </c:strCache>
            </c:strRef>
          </c:cat>
          <c:val>
            <c:numRef>
              <c:f>'Komparatív tábla'!$JK$177:$JK$185</c:f>
              <c:numCache>
                <c:formatCode>0.0</c:formatCode>
                <c:ptCount val="9"/>
                <c:pt idx="0">
                  <c:v>32.9</c:v>
                </c:pt>
                <c:pt idx="1">
                  <c:v>45.2</c:v>
                </c:pt>
                <c:pt idx="2">
                  <c:v>26</c:v>
                </c:pt>
                <c:pt idx="3">
                  <c:v>12.7</c:v>
                </c:pt>
                <c:pt idx="4">
                  <c:v>6.2</c:v>
                </c:pt>
                <c:pt idx="5">
                  <c:v>4.8</c:v>
                </c:pt>
                <c:pt idx="6">
                  <c:v>1.5</c:v>
                </c:pt>
                <c:pt idx="7">
                  <c:v>1.1000000000000001</c:v>
                </c:pt>
                <c:pt idx="8">
                  <c:v>1.9</c:v>
                </c:pt>
              </c:numCache>
            </c:numRef>
          </c:val>
        </c:ser>
        <c:ser>
          <c:idx val="4"/>
          <c:order val="4"/>
          <c:tx>
            <c:strRef>
              <c:f>'Komparatív tábla'!$JL$176</c:f>
              <c:strCache>
                <c:ptCount val="1"/>
                <c:pt idx="0">
                  <c:v>Egyetem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'Komparatív tábla'!$JG$177:$JG$185</c:f>
              <c:strCache>
                <c:ptCount val="9"/>
                <c:pt idx="0">
                  <c:v>Gazdasági, igazgatási vezetők</c:v>
                </c:pt>
                <c:pt idx="1">
                  <c:v>Felsőfokú képzett-ségűek </c:v>
                </c:pt>
                <c:pt idx="2">
                  <c:v>Technikusok és szakmai assziszt.</c:v>
                </c:pt>
                <c:pt idx="3">
                  <c:v>Irodai és ügyviteli foglal.</c:v>
                </c:pt>
                <c:pt idx="4">
                  <c:v>Kereske-delmi és szolgáltatási fogl.</c:v>
                </c:pt>
                <c:pt idx="5">
                  <c:v>Mezőgazd. és erdőgazd. fogl.</c:v>
                </c:pt>
                <c:pt idx="6">
                  <c:v>Ipari és építőipari fogl.</c:v>
                </c:pt>
                <c:pt idx="7">
                  <c:v>Gépkezelők, össze-szerelők</c:v>
                </c:pt>
                <c:pt idx="8">
                  <c:v>Szakképzett-séget nem igénylő fogl.</c:v>
                </c:pt>
              </c:strCache>
            </c:strRef>
          </c:cat>
          <c:val>
            <c:numRef>
              <c:f>'Komparatív tábla'!$JL$177:$JL$185</c:f>
              <c:numCache>
                <c:formatCode>0.0</c:formatCode>
                <c:ptCount val="9"/>
                <c:pt idx="0">
                  <c:v>26.7</c:v>
                </c:pt>
                <c:pt idx="1">
                  <c:v>45.1</c:v>
                </c:pt>
                <c:pt idx="3">
                  <c:v>3.3</c:v>
                </c:pt>
                <c:pt idx="4">
                  <c:v>1.7</c:v>
                </c:pt>
                <c:pt idx="5">
                  <c:v>2.4</c:v>
                </c:pt>
                <c:pt idx="6">
                  <c:v>0.4</c:v>
                </c:pt>
                <c:pt idx="7">
                  <c:v>0.2</c:v>
                </c:pt>
                <c:pt idx="8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465658880"/>
        <c:axId val="-1465655616"/>
      </c:barChart>
      <c:lineChart>
        <c:grouping val="standard"/>
        <c:varyColors val="0"/>
        <c:ser>
          <c:idx val="5"/>
          <c:order val="5"/>
          <c:tx>
            <c:strRef>
              <c:f>'Komparatív tábla'!$JM$175</c:f>
              <c:strCache>
                <c:ptCount val="1"/>
                <c:pt idx="0">
                  <c:v>Átlagosan elvégzett iskolai évek száma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'Komparatív tábla'!$JG$177:$JG$185</c:f>
              <c:strCache>
                <c:ptCount val="9"/>
                <c:pt idx="0">
                  <c:v>Gazdasági, igazgatási vezetők</c:v>
                </c:pt>
                <c:pt idx="1">
                  <c:v>Felsőfokú képzett-ségűek </c:v>
                </c:pt>
                <c:pt idx="2">
                  <c:v>Technikusok és szakmai assziszt.</c:v>
                </c:pt>
                <c:pt idx="3">
                  <c:v>Irodai és ügyviteli foglal.</c:v>
                </c:pt>
                <c:pt idx="4">
                  <c:v>Kereske-delmi és szolgáltatási fogl.</c:v>
                </c:pt>
                <c:pt idx="5">
                  <c:v>Mezőgazd. és erdőgazd. fogl.</c:v>
                </c:pt>
                <c:pt idx="6">
                  <c:v>Ipari és építőipari fogl.</c:v>
                </c:pt>
                <c:pt idx="7">
                  <c:v>Gépkezelők, össze-szerelők</c:v>
                </c:pt>
                <c:pt idx="8">
                  <c:v>Szakképzett-séget nem igénylő fogl.</c:v>
                </c:pt>
              </c:strCache>
            </c:strRef>
          </c:cat>
          <c:val>
            <c:numRef>
              <c:f>'Komparatív tábla'!$JM$177:$JM$185</c:f>
              <c:numCache>
                <c:formatCode>0.0</c:formatCode>
                <c:ptCount val="9"/>
                <c:pt idx="0">
                  <c:v>14</c:v>
                </c:pt>
                <c:pt idx="1">
                  <c:v>15.4</c:v>
                </c:pt>
                <c:pt idx="2">
                  <c:v>12.7</c:v>
                </c:pt>
                <c:pt idx="3">
                  <c:v>12.2</c:v>
                </c:pt>
                <c:pt idx="4">
                  <c:v>11.4</c:v>
                </c:pt>
                <c:pt idx="5">
                  <c:v>10.4</c:v>
                </c:pt>
                <c:pt idx="6">
                  <c:v>11</c:v>
                </c:pt>
                <c:pt idx="7">
                  <c:v>10.3</c:v>
                </c:pt>
                <c:pt idx="8">
                  <c:v>9.6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5659424"/>
        <c:axId val="-1465659968"/>
      </c:lineChart>
      <c:catAx>
        <c:axId val="-14656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5655616"/>
        <c:crosses val="autoZero"/>
        <c:auto val="1"/>
        <c:lblAlgn val="ctr"/>
        <c:lblOffset val="100"/>
        <c:noMultiLvlLbl val="0"/>
      </c:catAx>
      <c:valAx>
        <c:axId val="-146565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5658880"/>
        <c:crosses val="autoZero"/>
        <c:crossBetween val="between"/>
      </c:valAx>
      <c:valAx>
        <c:axId val="-1465659968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5659424"/>
        <c:crosses val="max"/>
        <c:crossBetween val="between"/>
      </c:valAx>
      <c:catAx>
        <c:axId val="-1465659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4656599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064219976072497"/>
          <c:y val="8.0995304569619703E-2"/>
          <c:w val="0.24765475792005101"/>
          <c:h val="0.896617426671310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'Komparatív tábla'!$JY$189</c:f>
          <c:strCache>
            <c:ptCount val="1"/>
            <c:pt idx="0">
              <c:v>A  tanulásban eltöltött évek felhasználása (év) - 2013</c:v>
            </c:pt>
          </c:strCache>
        </c:strRef>
      </c:tx>
      <c:layout>
        <c:manualLayout>
          <c:xMode val="edge"/>
          <c:yMode val="edge"/>
          <c:x val="9.69257119819604E-2"/>
          <c:y val="3.90816730033341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'Komparatív tábla'!$JZ$190</c:f>
              <c:strCache>
                <c:ptCount val="1"/>
                <c:pt idx="0">
                  <c:v>Gazdasági, igazgatási vezetők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tábla'!$KA$190:$KK$190</c:f>
              <c:numCache>
                <c:formatCode>#,##0</c:formatCode>
                <c:ptCount val="11"/>
                <c:pt idx="0">
                  <c:v>112</c:v>
                </c:pt>
                <c:pt idx="1">
                  <c:v>421.40000000000003</c:v>
                </c:pt>
                <c:pt idx="2">
                  <c:v>147</c:v>
                </c:pt>
                <c:pt idx="3">
                  <c:v>519.4</c:v>
                </c:pt>
                <c:pt idx="4">
                  <c:v>152.6</c:v>
                </c:pt>
                <c:pt idx="5">
                  <c:v>149.79999999999998</c:v>
                </c:pt>
                <c:pt idx="6">
                  <c:v>91</c:v>
                </c:pt>
                <c:pt idx="7">
                  <c:v>250.59999999999997</c:v>
                </c:pt>
                <c:pt idx="8">
                  <c:v>152.6</c:v>
                </c:pt>
                <c:pt idx="9">
                  <c:v>147</c:v>
                </c:pt>
                <c:pt idx="10">
                  <c:v>435.39999999999935</c:v>
                </c:pt>
              </c:numCache>
            </c:numRef>
          </c:val>
        </c:ser>
        <c:ser>
          <c:idx val="1"/>
          <c:order val="1"/>
          <c:tx>
            <c:strRef>
              <c:f>'Komparatív tábla'!$JZ$191</c:f>
              <c:strCache>
                <c:ptCount val="1"/>
                <c:pt idx="0">
                  <c:v>Felsőfokú képzett-ségűek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tábla'!$KA$191:$KK$191</c:f>
              <c:numCache>
                <c:formatCode>#,##0</c:formatCode>
                <c:ptCount val="11"/>
                <c:pt idx="0">
                  <c:v>69.3</c:v>
                </c:pt>
                <c:pt idx="1">
                  <c:v>1041.0400000000002</c:v>
                </c:pt>
                <c:pt idx="2">
                  <c:v>226.38</c:v>
                </c:pt>
                <c:pt idx="3">
                  <c:v>374.22</c:v>
                </c:pt>
                <c:pt idx="4">
                  <c:v>41.580000000000005</c:v>
                </c:pt>
                <c:pt idx="5">
                  <c:v>147.84</c:v>
                </c:pt>
                <c:pt idx="6">
                  <c:v>856.24</c:v>
                </c:pt>
                <c:pt idx="7">
                  <c:v>1709.4</c:v>
                </c:pt>
                <c:pt idx="8">
                  <c:v>3223.2200000000003</c:v>
                </c:pt>
                <c:pt idx="9">
                  <c:v>863.94</c:v>
                </c:pt>
                <c:pt idx="10">
                  <c:v>1141.139999999999</c:v>
                </c:pt>
              </c:numCache>
            </c:numRef>
          </c:val>
        </c:ser>
        <c:ser>
          <c:idx val="2"/>
          <c:order val="2"/>
          <c:tx>
            <c:strRef>
              <c:f>'Komparatív tábla'!$JZ$192</c:f>
              <c:strCache>
                <c:ptCount val="1"/>
                <c:pt idx="0">
                  <c:v>Technikusok és szakmai assziszt.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tábla'!$KA$192:$KK$192</c:f>
              <c:numCache>
                <c:formatCode>#,##0</c:formatCode>
                <c:ptCount val="11"/>
                <c:pt idx="0">
                  <c:v>102.86999999999999</c:v>
                </c:pt>
                <c:pt idx="1">
                  <c:v>1153.1599999999999</c:v>
                </c:pt>
                <c:pt idx="2">
                  <c:v>227.32999999999996</c:v>
                </c:pt>
                <c:pt idx="3">
                  <c:v>680.72</c:v>
                </c:pt>
                <c:pt idx="4">
                  <c:v>113.03</c:v>
                </c:pt>
                <c:pt idx="5">
                  <c:v>228.6</c:v>
                </c:pt>
                <c:pt idx="6">
                  <c:v>368.29999999999995</c:v>
                </c:pt>
                <c:pt idx="7">
                  <c:v>1344.9299999999998</c:v>
                </c:pt>
                <c:pt idx="8">
                  <c:v>151.13</c:v>
                </c:pt>
                <c:pt idx="9">
                  <c:v>1657.35</c:v>
                </c:pt>
                <c:pt idx="10">
                  <c:v>1380.4900000000002</c:v>
                </c:pt>
              </c:numCache>
            </c:numRef>
          </c:val>
        </c:ser>
        <c:ser>
          <c:idx val="3"/>
          <c:order val="3"/>
          <c:tx>
            <c:strRef>
              <c:f>'Komparatív tábla'!$JZ$193</c:f>
              <c:strCache>
                <c:ptCount val="1"/>
                <c:pt idx="0">
                  <c:v>Irodai és ügyviteli foglal.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tábla'!$KA$193:$KK$193</c:f>
              <c:numCache>
                <c:formatCode>#,##0</c:formatCode>
                <c:ptCount val="11"/>
                <c:pt idx="0">
                  <c:v>103.69999999999999</c:v>
                </c:pt>
                <c:pt idx="1">
                  <c:v>567.29999999999995</c:v>
                </c:pt>
                <c:pt idx="2">
                  <c:v>125.66</c:v>
                </c:pt>
                <c:pt idx="3">
                  <c:v>358.67999999999995</c:v>
                </c:pt>
                <c:pt idx="4">
                  <c:v>124.43999999999998</c:v>
                </c:pt>
                <c:pt idx="5">
                  <c:v>707.59999999999991</c:v>
                </c:pt>
                <c:pt idx="6">
                  <c:v>153.72</c:v>
                </c:pt>
                <c:pt idx="7">
                  <c:v>610</c:v>
                </c:pt>
                <c:pt idx="8">
                  <c:v>131.76</c:v>
                </c:pt>
                <c:pt idx="9">
                  <c:v>113.46000000000001</c:v>
                </c:pt>
                <c:pt idx="10">
                  <c:v>539.24</c:v>
                </c:pt>
              </c:numCache>
            </c:numRef>
          </c:val>
        </c:ser>
        <c:ser>
          <c:idx val="4"/>
          <c:order val="4"/>
          <c:tx>
            <c:strRef>
              <c:f>'Komparatív tábla'!$JZ$194</c:f>
              <c:strCache>
                <c:ptCount val="1"/>
                <c:pt idx="0">
                  <c:v>Kereske-delmi és szolgáltatási fogl.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tábla'!$KA$194:$KK$194</c:f>
              <c:numCache>
                <c:formatCode>#,##0</c:formatCode>
                <c:ptCount val="11"/>
                <c:pt idx="0">
                  <c:v>51.300000000000004</c:v>
                </c:pt>
                <c:pt idx="1">
                  <c:v>176.70000000000002</c:v>
                </c:pt>
                <c:pt idx="2">
                  <c:v>0</c:v>
                </c:pt>
                <c:pt idx="3">
                  <c:v>3081.42</c:v>
                </c:pt>
                <c:pt idx="4">
                  <c:v>1004.3399999999999</c:v>
                </c:pt>
                <c:pt idx="5">
                  <c:v>163.02000000000001</c:v>
                </c:pt>
                <c:pt idx="6">
                  <c:v>0</c:v>
                </c:pt>
                <c:pt idx="7">
                  <c:v>540.36</c:v>
                </c:pt>
                <c:pt idx="8">
                  <c:v>375.06</c:v>
                </c:pt>
                <c:pt idx="9">
                  <c:v>308.94</c:v>
                </c:pt>
                <c:pt idx="10">
                  <c:v>1258.5599999999997</c:v>
                </c:pt>
              </c:numCache>
            </c:numRef>
          </c:val>
        </c:ser>
        <c:ser>
          <c:idx val="5"/>
          <c:order val="5"/>
          <c:tx>
            <c:strRef>
              <c:f>'Komparatív tábla'!$JZ$195</c:f>
              <c:strCache>
                <c:ptCount val="1"/>
                <c:pt idx="0">
                  <c:v>Mezőgazd. és erdőgazd. fogl.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tábla'!$KA$195:$KK$195</c:f>
              <c:numCache>
                <c:formatCode>#,##0</c:formatCode>
                <c:ptCount val="11"/>
                <c:pt idx="0">
                  <c:v>845.52</c:v>
                </c:pt>
                <c:pt idx="1">
                  <c:v>0</c:v>
                </c:pt>
                <c:pt idx="2">
                  <c:v>0</c:v>
                </c:pt>
                <c:pt idx="3">
                  <c:v>30.16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36.4</c:v>
                </c:pt>
                <c:pt idx="8">
                  <c:v>0</c:v>
                </c:pt>
                <c:pt idx="9">
                  <c:v>0</c:v>
                </c:pt>
                <c:pt idx="10">
                  <c:v>81.119999999999976</c:v>
                </c:pt>
              </c:numCache>
            </c:numRef>
          </c:val>
        </c:ser>
        <c:ser>
          <c:idx val="6"/>
          <c:order val="6"/>
          <c:tx>
            <c:strRef>
              <c:f>'Komparatív tábla'!$JZ$196</c:f>
              <c:strCache>
                <c:ptCount val="1"/>
                <c:pt idx="0">
                  <c:v>Ipari és építőipari fogl.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tábla'!$KA$196:$KK$196</c:f>
              <c:numCache>
                <c:formatCode>#,##0</c:formatCode>
                <c:ptCount val="11"/>
                <c:pt idx="0">
                  <c:v>146.30000000000001</c:v>
                </c:pt>
                <c:pt idx="1">
                  <c:v>3000.8</c:v>
                </c:pt>
                <c:pt idx="2">
                  <c:v>1652.1999999999998</c:v>
                </c:pt>
                <c:pt idx="3">
                  <c:v>646.79999999999995</c:v>
                </c:pt>
                <c:pt idx="4">
                  <c:v>61.599999999999994</c:v>
                </c:pt>
                <c:pt idx="5">
                  <c:v>191.39999999999998</c:v>
                </c:pt>
                <c:pt idx="6">
                  <c:v>59.400000000000006</c:v>
                </c:pt>
                <c:pt idx="7">
                  <c:v>134.19999999999999</c:v>
                </c:pt>
                <c:pt idx="8">
                  <c:v>59.400000000000006</c:v>
                </c:pt>
                <c:pt idx="9">
                  <c:v>62.7</c:v>
                </c:pt>
                <c:pt idx="10">
                  <c:v>316.79999999999973</c:v>
                </c:pt>
              </c:numCache>
            </c:numRef>
          </c:val>
        </c:ser>
        <c:ser>
          <c:idx val="7"/>
          <c:order val="7"/>
          <c:tx>
            <c:strRef>
              <c:f>'Komparatív tábla'!$JZ$197</c:f>
              <c:strCache>
                <c:ptCount val="1"/>
                <c:pt idx="0">
                  <c:v>Gépkezelők, össze-szerelők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tábla'!$KA$197:$KK$197</c:f>
              <c:numCache>
                <c:formatCode>#,##0</c:formatCode>
                <c:ptCount val="11"/>
                <c:pt idx="0">
                  <c:v>260.59000000000003</c:v>
                </c:pt>
                <c:pt idx="1">
                  <c:v>3282.6100000000006</c:v>
                </c:pt>
                <c:pt idx="2">
                  <c:v>157.59000000000003</c:v>
                </c:pt>
                <c:pt idx="3">
                  <c:v>229.69000000000003</c:v>
                </c:pt>
                <c:pt idx="4">
                  <c:v>0</c:v>
                </c:pt>
                <c:pt idx="5">
                  <c:v>1195.83</c:v>
                </c:pt>
                <c:pt idx="6">
                  <c:v>0</c:v>
                </c:pt>
                <c:pt idx="7">
                  <c:v>57.68</c:v>
                </c:pt>
                <c:pt idx="8">
                  <c:v>0</c:v>
                </c:pt>
                <c:pt idx="9">
                  <c:v>90.640000000000015</c:v>
                </c:pt>
                <c:pt idx="10">
                  <c:v>183.33999999999955</c:v>
                </c:pt>
              </c:numCache>
            </c:numRef>
          </c:val>
        </c:ser>
        <c:ser>
          <c:idx val="8"/>
          <c:order val="8"/>
          <c:tx>
            <c:strRef>
              <c:f>'Komparatív tábla'!$JZ$198</c:f>
              <c:strCache>
                <c:ptCount val="1"/>
                <c:pt idx="0">
                  <c:v>Szakképzett-séget nem igénylő fogl.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'Komparatív tábla'!$KA$176:$KK$176</c:f>
              <c:strCache>
                <c:ptCount val="11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</c:strCache>
            </c:strRef>
          </c:cat>
          <c:val>
            <c:numRef>
              <c:f>'Komparatív tábla'!$KA$198:$KK$198</c:f>
              <c:numCache>
                <c:formatCode>#,##0</c:formatCode>
                <c:ptCount val="11"/>
                <c:pt idx="0">
                  <c:v>310.08</c:v>
                </c:pt>
                <c:pt idx="1">
                  <c:v>572.16</c:v>
                </c:pt>
                <c:pt idx="2">
                  <c:v>248.64</c:v>
                </c:pt>
                <c:pt idx="3">
                  <c:v>313.92</c:v>
                </c:pt>
                <c:pt idx="4">
                  <c:v>327.36</c:v>
                </c:pt>
                <c:pt idx="5">
                  <c:v>137.28</c:v>
                </c:pt>
                <c:pt idx="6">
                  <c:v>0</c:v>
                </c:pt>
                <c:pt idx="7">
                  <c:v>328.32</c:v>
                </c:pt>
                <c:pt idx="8">
                  <c:v>265.91999999999996</c:v>
                </c:pt>
                <c:pt idx="9">
                  <c:v>174.72</c:v>
                </c:pt>
                <c:pt idx="10">
                  <c:v>907.20000000000016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465657248"/>
        <c:axId val="-1465656704"/>
      </c:barChart>
      <c:catAx>
        <c:axId val="-146565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5656704"/>
        <c:crosses val="autoZero"/>
        <c:auto val="1"/>
        <c:lblAlgn val="ctr"/>
        <c:lblOffset val="100"/>
        <c:noMultiLvlLbl val="0"/>
      </c:catAx>
      <c:valAx>
        <c:axId val="-146565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565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54824241884089"/>
          <c:y val="0.13678585551167"/>
          <c:w val="0.36249394601077906"/>
          <c:h val="0.863214144488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'Komparatív tábla'!$JY$217</c:f>
          <c:strCache>
            <c:ptCount val="1"/>
            <c:pt idx="0">
              <c:v>Egységnyi termeléshez szükséges tanulási idő (év/millió Euró) - 2013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'Komparatív tábla'!$JZ$218</c:f>
              <c:strCache>
                <c:ptCount val="1"/>
                <c:pt idx="0">
                  <c:v>Gazdasági, igazgatási vezetők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tábla'!$KA$218:$KL$218</c:f>
              <c:numCache>
                <c:formatCode>0.0</c:formatCode>
                <c:ptCount val="12"/>
                <c:pt idx="0">
                  <c:v>11.771135494177493</c:v>
                </c:pt>
                <c:pt idx="1">
                  <c:v>4.7803251165587106</c:v>
                </c:pt>
                <c:pt idx="2">
                  <c:v>16.759394381612548</c:v>
                </c:pt>
                <c:pt idx="3">
                  <c:v>27.715227900920997</c:v>
                </c:pt>
                <c:pt idx="4">
                  <c:v>39.460074472486554</c:v>
                </c:pt>
                <c:pt idx="5">
                  <c:v>12.840293492422685</c:v>
                </c:pt>
                <c:pt idx="6">
                  <c:v>11.455763130066972</c:v>
                </c:pt>
                <c:pt idx="7">
                  <c:v>8.5745862402868678</c:v>
                </c:pt>
                <c:pt idx="8">
                  <c:v>33.314412959000997</c:v>
                </c:pt>
                <c:pt idx="9">
                  <c:v>24.102707045532803</c:v>
                </c:pt>
                <c:pt idx="10">
                  <c:v>28.810587262200126</c:v>
                </c:pt>
                <c:pt idx="11">
                  <c:v>12.660552080193314</c:v>
                </c:pt>
              </c:numCache>
            </c:numRef>
          </c:val>
        </c:ser>
        <c:ser>
          <c:idx val="1"/>
          <c:order val="1"/>
          <c:tx>
            <c:strRef>
              <c:f>'Komparatív tábla'!$JZ$219</c:f>
              <c:strCache>
                <c:ptCount val="1"/>
                <c:pt idx="0">
                  <c:v>Felsőfokú képzett-ségűek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tábla'!$KA$219:$KL$219</c:f>
              <c:numCache>
                <c:formatCode>0.0</c:formatCode>
                <c:ptCount val="12"/>
                <c:pt idx="0">
                  <c:v>7.2833900870223243</c:v>
                </c:pt>
                <c:pt idx="1">
                  <c:v>11.80946763014305</c:v>
                </c:pt>
                <c:pt idx="2">
                  <c:v>25.809467347683327</c:v>
                </c:pt>
                <c:pt idx="3">
                  <c:v>19.968410829962757</c:v>
                </c:pt>
                <c:pt idx="4">
                  <c:v>10.751965246172942</c:v>
                </c:pt>
                <c:pt idx="5">
                  <c:v>12.672289652334911</c:v>
                </c:pt>
                <c:pt idx="6">
                  <c:v>107.78991892844553</c:v>
                </c:pt>
                <c:pt idx="7">
                  <c:v>58.489216756370205</c:v>
                </c:pt>
                <c:pt idx="8">
                  <c:v>703.66764179365146</c:v>
                </c:pt>
                <c:pt idx="9">
                  <c:v>141.65505255045994</c:v>
                </c:pt>
                <c:pt idx="10">
                  <c:v>75.509677419354787</c:v>
                </c:pt>
                <c:pt idx="11">
                  <c:v>47.593915786807052</c:v>
                </c:pt>
              </c:numCache>
            </c:numRef>
          </c:val>
        </c:ser>
        <c:ser>
          <c:idx val="2"/>
          <c:order val="2"/>
          <c:tx>
            <c:strRef>
              <c:f>'Komparatív tábla'!$JZ$220</c:f>
              <c:strCache>
                <c:ptCount val="1"/>
                <c:pt idx="0">
                  <c:v>Technikusok és szakmai assziszt.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tábla'!$KA$220:$KL$220</c:f>
              <c:numCache>
                <c:formatCode>0.0</c:formatCode>
                <c:ptCount val="12"/>
                <c:pt idx="0">
                  <c:v>10.811577752553916</c:v>
                </c:pt>
                <c:pt idx="1">
                  <c:v>13.081347203158145</c:v>
                </c:pt>
                <c:pt idx="2">
                  <c:v>25.917776358993063</c:v>
                </c:pt>
                <c:pt idx="3">
                  <c:v>36.323276736070348</c:v>
                </c:pt>
                <c:pt idx="4">
                  <c:v>29.22786512205213</c:v>
                </c:pt>
                <c:pt idx="5">
                  <c:v>19.594733593910718</c:v>
                </c:pt>
                <c:pt idx="6">
                  <c:v>46.364368800040282</c:v>
                </c:pt>
                <c:pt idx="7">
                  <c:v>46.01842885933366</c:v>
                </c:pt>
                <c:pt idx="8">
                  <c:v>32.993494302056497</c:v>
                </c:pt>
                <c:pt idx="9">
                  <c:v>271.74572463886932</c:v>
                </c:pt>
                <c:pt idx="10">
                  <c:v>91.347559966914829</c:v>
                </c:pt>
                <c:pt idx="11">
                  <c:v>36.368943058936267</c:v>
                </c:pt>
              </c:numCache>
            </c:numRef>
          </c:val>
        </c:ser>
        <c:ser>
          <c:idx val="3"/>
          <c:order val="3"/>
          <c:tx>
            <c:strRef>
              <c:f>'Komparatív tábla'!$JZ$221</c:f>
              <c:strCache>
                <c:ptCount val="1"/>
                <c:pt idx="0">
                  <c:v>Irodai és ügyviteli foglal.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tábla'!$KA$221:$KL$221</c:f>
              <c:numCache>
                <c:formatCode>0.0</c:formatCode>
                <c:ptCount val="12"/>
                <c:pt idx="0">
                  <c:v>10.898810274519695</c:v>
                </c:pt>
                <c:pt idx="1">
                  <c:v>6.4354020850112867</c:v>
                </c:pt>
                <c:pt idx="2">
                  <c:v>14.326431959138997</c:v>
                </c:pt>
                <c:pt idx="3">
                  <c:v>19.139195116485066</c:v>
                </c:pt>
                <c:pt idx="4">
                  <c:v>32.178320231692176</c:v>
                </c:pt>
                <c:pt idx="5">
                  <c:v>60.652814921483923</c:v>
                </c:pt>
                <c:pt idx="6">
                  <c:v>19.351427564328514</c:v>
                </c:pt>
                <c:pt idx="7">
                  <c:v>20.871897871408578</c:v>
                </c:pt>
                <c:pt idx="8">
                  <c:v>28.764790638780944</c:v>
                </c:pt>
                <c:pt idx="9">
                  <c:v>18.603354703307154</c:v>
                </c:pt>
                <c:pt idx="10">
                  <c:v>35.681720430107532</c:v>
                </c:pt>
                <c:pt idx="11">
                  <c:v>17.357740620695001</c:v>
                </c:pt>
              </c:numCache>
            </c:numRef>
          </c:val>
        </c:ser>
        <c:ser>
          <c:idx val="4"/>
          <c:order val="4"/>
          <c:tx>
            <c:strRef>
              <c:f>'Komparatív tábla'!$JZ$222</c:f>
              <c:strCache>
                <c:ptCount val="1"/>
                <c:pt idx="0">
                  <c:v>Kereske-delmi és szolgáltatási fogl.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tábla'!$KA$222:$KL$222</c:f>
              <c:numCache>
                <c:formatCode>0.0</c:formatCode>
                <c:ptCount val="12"/>
                <c:pt idx="0">
                  <c:v>5.391600454029513</c:v>
                </c:pt>
                <c:pt idx="1">
                  <c:v>2.0044695018887615</c:v>
                </c:pt>
                <c:pt idx="2">
                  <c:v>0</c:v>
                </c:pt>
                <c:pt idx="3">
                  <c:v>164.42483164893335</c:v>
                </c:pt>
                <c:pt idx="4">
                  <c:v>259.70728175424085</c:v>
                </c:pt>
                <c:pt idx="5">
                  <c:v>13.973462250565728</c:v>
                </c:pt>
                <c:pt idx="6">
                  <c:v>0</c:v>
                </c:pt>
                <c:pt idx="7">
                  <c:v>18.489079891466133</c:v>
                </c:pt>
                <c:pt idx="8">
                  <c:v>81.880103043269429</c:v>
                </c:pt>
                <c:pt idx="9">
                  <c:v>50.655036154060568</c:v>
                </c:pt>
                <c:pt idx="10">
                  <c:v>83.279404466501234</c:v>
                </c:pt>
                <c:pt idx="11">
                  <c:v>34.168467625454248</c:v>
                </c:pt>
              </c:numCache>
            </c:numRef>
          </c:val>
        </c:ser>
        <c:ser>
          <c:idx val="5"/>
          <c:order val="5"/>
          <c:tx>
            <c:strRef>
              <c:f>'Komparatív tábla'!$JZ$223</c:f>
              <c:strCache>
                <c:ptCount val="1"/>
                <c:pt idx="0">
                  <c:v>Mezőgazd. és erdőgazd. fogl.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tábla'!$KA$223:$KL$223</c:f>
              <c:numCache>
                <c:formatCode>0.0</c:formatCode>
                <c:ptCount val="12"/>
                <c:pt idx="0">
                  <c:v>88.863665027115658</c:v>
                </c:pt>
                <c:pt idx="1">
                  <c:v>0</c:v>
                </c:pt>
                <c:pt idx="2">
                  <c:v>0</c:v>
                </c:pt>
                <c:pt idx="3">
                  <c:v>1.6093401491947965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1.2454706270807743</c:v>
                </c:pt>
                <c:pt idx="8">
                  <c:v>0</c:v>
                </c:pt>
                <c:pt idx="9">
                  <c:v>0</c:v>
                </c:pt>
                <c:pt idx="10">
                  <c:v>5.3677419354838696</c:v>
                </c:pt>
                <c:pt idx="11">
                  <c:v>4.8760897805366836</c:v>
                </c:pt>
              </c:numCache>
            </c:numRef>
          </c:val>
        </c:ser>
        <c:ser>
          <c:idx val="6"/>
          <c:order val="6"/>
          <c:tx>
            <c:strRef>
              <c:f>'Komparatív tábla'!$JZ$224</c:f>
              <c:strCache>
                <c:ptCount val="1"/>
                <c:pt idx="0">
                  <c:v>Ipari és építőipari fogl.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tábla'!$KA$224:$KL$224</c:f>
              <c:numCache>
                <c:formatCode>0.0</c:formatCode>
                <c:ptCount val="12"/>
                <c:pt idx="0">
                  <c:v>15.376045739269349</c:v>
                </c:pt>
                <c:pt idx="1">
                  <c:v>34.040815400496861</c:v>
                </c:pt>
                <c:pt idx="2">
                  <c:v>188.36647209047791</c:v>
                </c:pt>
                <c:pt idx="3">
                  <c:v>34.513302669071436</c:v>
                </c:pt>
                <c:pt idx="4">
                  <c:v>15.928837401737692</c:v>
                </c:pt>
                <c:pt idx="5">
                  <c:v>16.406089282040732</c:v>
                </c:pt>
                <c:pt idx="6">
                  <c:v>7.4777179112744854</c:v>
                </c:pt>
                <c:pt idx="7">
                  <c:v>4.5918175317098875</c:v>
                </c:pt>
                <c:pt idx="8">
                  <c:v>12.967733484696328</c:v>
                </c:pt>
                <c:pt idx="9">
                  <c:v>10.280542392890521</c:v>
                </c:pt>
                <c:pt idx="10">
                  <c:v>20.962779156327528</c:v>
                </c:pt>
                <c:pt idx="11">
                  <c:v>31.084826877211103</c:v>
                </c:pt>
              </c:numCache>
            </c:numRef>
          </c:val>
        </c:ser>
        <c:ser>
          <c:idx val="7"/>
          <c:order val="7"/>
          <c:tx>
            <c:strRef>
              <c:f>'Komparatív tábla'!$JZ$225</c:f>
              <c:strCache>
                <c:ptCount val="1"/>
                <c:pt idx="0">
                  <c:v>Gépkezelők, össze-szerelők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tábla'!$KA$225:$KL$225</c:f>
              <c:numCache>
                <c:formatCode>0.0</c:formatCode>
                <c:ptCount val="12"/>
                <c:pt idx="0">
                  <c:v>27.387858914533155</c:v>
                </c:pt>
                <c:pt idx="1">
                  <c:v>37.23764364230373</c:v>
                </c:pt>
                <c:pt idx="2">
                  <c:v>17.966754834002188</c:v>
                </c:pt>
                <c:pt idx="3">
                  <c:v>12.25627781394406</c:v>
                </c:pt>
                <c:pt idx="4">
                  <c:v>0</c:v>
                </c:pt>
                <c:pt idx="5">
                  <c:v>102.50205718987863</c:v>
                </c:pt>
                <c:pt idx="6">
                  <c:v>0</c:v>
                </c:pt>
                <c:pt idx="7">
                  <c:v>1.9735919167587652</c:v>
                </c:pt>
                <c:pt idx="8">
                  <c:v>0</c:v>
                </c:pt>
                <c:pt idx="9">
                  <c:v>14.861696371476825</c:v>
                </c:pt>
                <c:pt idx="10">
                  <c:v>12.131679073614531</c:v>
                </c:pt>
                <c:pt idx="11">
                  <c:v>26.795762927382</c:v>
                </c:pt>
              </c:numCache>
            </c:numRef>
          </c:val>
        </c:ser>
        <c:ser>
          <c:idx val="8"/>
          <c:order val="8"/>
          <c:tx>
            <c:strRef>
              <c:f>'Komparatív tábla'!$JZ$226</c:f>
              <c:strCache>
                <c:ptCount val="1"/>
                <c:pt idx="0">
                  <c:v>Szakképzett-séget nem igénylő fogl.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'Komparatív tábla'!$KA$204:$KL$204</c:f>
              <c:strCache>
                <c:ptCount val="12"/>
                <c:pt idx="0">
                  <c:v>Agrárium</c:v>
                </c:pt>
                <c:pt idx="1">
                  <c:v>Ipar</c:v>
                </c:pt>
                <c:pt idx="2">
                  <c:v>Építőipar</c:v>
                </c:pt>
                <c:pt idx="3">
                  <c:v>Kereskedelem</c:v>
                </c:pt>
                <c:pt idx="4">
                  <c:v>Szállás-szolgáltatás</c:v>
                </c:pt>
                <c:pt idx="5">
                  <c:v>Szállítás és raktározás</c:v>
                </c:pt>
                <c:pt idx="6">
                  <c:v>Információ és kommunikáció</c:v>
                </c:pt>
                <c:pt idx="7">
                  <c:v>Pénzügyi szolgáltatások</c:v>
                </c:pt>
                <c:pt idx="8">
                  <c:v>Oktatás</c:v>
                </c:pt>
                <c:pt idx="9">
                  <c:v>Egészségügy, szociális ellátás</c:v>
                </c:pt>
                <c:pt idx="10">
                  <c:v>Egyéb szolgáltatás</c:v>
                </c:pt>
                <c:pt idx="11">
                  <c:v>Összesen</c:v>
                </c:pt>
              </c:strCache>
            </c:strRef>
          </c:cat>
          <c:val>
            <c:numRef>
              <c:f>'Komparatív tábla'!$KA$226:$KL$226</c:f>
              <c:numCache>
                <c:formatCode>0.0</c:formatCode>
                <c:ptCount val="12"/>
                <c:pt idx="0">
                  <c:v>32.589229411022828</c:v>
                </c:pt>
                <c:pt idx="1">
                  <c:v>6.4905335042482948</c:v>
                </c:pt>
                <c:pt idx="2">
                  <c:v>28.347318496898939</c:v>
                </c:pt>
                <c:pt idx="3">
                  <c:v>16.75079773326361</c:v>
                </c:pt>
                <c:pt idx="4">
                  <c:v>84.650393049234594</c:v>
                </c:pt>
                <c:pt idx="5">
                  <c:v>11.76712610573956</c:v>
                </c:pt>
                <c:pt idx="6">
                  <c:v>0</c:v>
                </c:pt>
                <c:pt idx="7">
                  <c:v>11.233871326460434</c:v>
                </c:pt>
                <c:pt idx="8">
                  <c:v>58.053530105226379</c:v>
                </c:pt>
                <c:pt idx="9">
                  <c:v>28.647788945547557</c:v>
                </c:pt>
                <c:pt idx="10">
                  <c:v>60.029776674937978</c:v>
                </c:pt>
                <c:pt idx="11">
                  <c:v>17.603410709919785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462699760"/>
        <c:axId val="-1462695952"/>
      </c:barChart>
      <c:catAx>
        <c:axId val="-146269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2695952"/>
        <c:crosses val="autoZero"/>
        <c:auto val="1"/>
        <c:lblAlgn val="ctr"/>
        <c:lblOffset val="100"/>
        <c:noMultiLvlLbl val="0"/>
      </c:catAx>
      <c:valAx>
        <c:axId val="-146269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2699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36964129483798"/>
          <c:y val="0.115287248056723"/>
          <c:w val="0.33796369203849502"/>
          <c:h val="0.83052625651176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'Német - magyar - AKM11 F11'!$C$123</c:f>
          <c:strCache>
            <c:ptCount val="1"/>
            <c:pt idx="0">
              <c:v>Agrárium - 2011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'Német - magyar - AKM11 F11'!$D$125</c:f>
              <c:strCache>
                <c:ptCount val="1"/>
                <c:pt idx="0">
                  <c:v>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'Német - magyar - AKM11 F11'!$C$126:$C$134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F11'!$D$126:$D$134</c:f>
              <c:numCache>
                <c:formatCode>0.0000</c:formatCode>
                <c:ptCount val="9"/>
                <c:pt idx="0">
                  <c:v>1.0875039324918987E-4</c:v>
                </c:pt>
                <c:pt idx="1">
                  <c:v>3.0165287651263381E-4</c:v>
                </c:pt>
                <c:pt idx="2">
                  <c:v>3.0553681912867632E-4</c:v>
                </c:pt>
                <c:pt idx="3">
                  <c:v>2.7705457327769798E-4</c:v>
                </c:pt>
                <c:pt idx="4">
                  <c:v>3.1848329451548464E-4</c:v>
                </c:pt>
                <c:pt idx="5">
                  <c:v>4.9041248765229906E-3</c:v>
                </c:pt>
                <c:pt idx="6">
                  <c:v>2.6410809789088966E-4</c:v>
                </c:pt>
                <c:pt idx="7">
                  <c:v>2.6799204050693216E-4</c:v>
                </c:pt>
                <c:pt idx="8">
                  <c:v>1.4707196039414248E-3</c:v>
                </c:pt>
              </c:numCache>
            </c:numRef>
          </c:val>
        </c:ser>
        <c:ser>
          <c:idx val="1"/>
          <c:order val="1"/>
          <c:tx>
            <c:strRef>
              <c:f>'Német - magyar - AKM11 F11'!$E$125</c:f>
              <c:strCache>
                <c:ptCount val="1"/>
                <c:pt idx="0">
                  <c:v>HU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'Német - magyar - AKM11 F11'!$C$126:$C$134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F11'!$E$126:$E$134</c:f>
              <c:numCache>
                <c:formatCode>0.0000</c:formatCode>
                <c:ptCount val="9"/>
                <c:pt idx="0">
                  <c:v>7.6716222654704322E-4</c:v>
                </c:pt>
                <c:pt idx="1">
                  <c:v>5.0874968707856556E-4</c:v>
                </c:pt>
                <c:pt idx="2">
                  <c:v>4.6029733592822597E-4</c:v>
                </c:pt>
                <c:pt idx="3">
                  <c:v>6.0565438937924463E-4</c:v>
                </c:pt>
                <c:pt idx="4">
                  <c:v>4.1184498477788632E-4</c:v>
                </c:pt>
                <c:pt idx="5">
                  <c:v>7.5908683468865331E-3</c:v>
                </c:pt>
                <c:pt idx="6">
                  <c:v>1.1224794683162001E-3</c:v>
                </c:pt>
                <c:pt idx="7">
                  <c:v>1.946169437871973E-3</c:v>
                </c:pt>
                <c:pt idx="8">
                  <c:v>1.4212689670766276E-3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62700848"/>
        <c:axId val="-1462699216"/>
      </c:barChart>
      <c:lineChart>
        <c:grouping val="standard"/>
        <c:varyColors val="0"/>
        <c:ser>
          <c:idx val="2"/>
          <c:order val="2"/>
          <c:tx>
            <c:strRef>
              <c:f>'Német - magyar - AKM11 F11'!$H$125</c:f>
              <c:strCache>
                <c:ptCount val="1"/>
                <c:pt idx="0">
                  <c:v>1,81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'Német - magyar - AKM11 F11'!$C$126:$C$134</c:f>
              <c:strCache>
                <c:ptCount val="9"/>
                <c:pt idx="0">
                  <c:v>Gazdasági, igazgatási, érdek-képviseleti vezetők, törvényhozók</c:v>
                </c:pt>
                <c:pt idx="1">
                  <c:v>Felsőfokú képzettség önálló alkalmazását igénylő foglalkozások</c:v>
                </c:pt>
                <c:pt idx="2">
                  <c:v>Egyéb felsőfokú vagy középfokú képzettséget igénylő foglalkozások</c:v>
                </c:pt>
                <c:pt idx="3">
                  <c:v>Irodai és ügyviteli (ügyfélkapcsolati) foglalkozások</c:v>
                </c:pt>
                <c:pt idx="4">
                  <c:v>Kereskedelmi és szolgáltatási foglalkozások</c:v>
                </c:pt>
                <c:pt idx="5">
                  <c:v>Mezőgazdasági és erdőgazdálkodási foglalkozások</c:v>
                </c:pt>
                <c:pt idx="6">
                  <c:v>Ipari és építőipari foglalkozások</c:v>
                </c:pt>
                <c:pt idx="7">
                  <c:v>Gépkezelők, összeszerelők, járművezetők</c:v>
                </c:pt>
                <c:pt idx="8">
                  <c:v>Szakképzettséget nem igénylő (egyszerű) foglalkozások</c:v>
                </c:pt>
              </c:strCache>
            </c:strRef>
          </c:cat>
          <c:val>
            <c:numRef>
              <c:f>'Német - magyar - AKM11 F11'!$H$126:$H$134</c:f>
              <c:numCache>
                <c:formatCode>0.0000</c:formatCode>
                <c:ptCount val="9"/>
                <c:pt idx="0">
                  <c:v>1.9629766334033292E-4</c:v>
                </c:pt>
                <c:pt idx="1">
                  <c:v>5.444923280749711E-4</c:v>
                </c:pt>
                <c:pt idx="2">
                  <c:v>5.5150295890855439E-4</c:v>
                </c:pt>
                <c:pt idx="3">
                  <c:v>5.0009166612894327E-4</c:v>
                </c:pt>
                <c:pt idx="4">
                  <c:v>5.7487172835383213E-4</c:v>
                </c:pt>
                <c:pt idx="5">
                  <c:v>8.8520898658712033E-3</c:v>
                </c:pt>
                <c:pt idx="6">
                  <c:v>4.7672289668366559E-4</c:v>
                </c:pt>
                <c:pt idx="7">
                  <c:v>4.8373352751724893E-4</c:v>
                </c:pt>
                <c:pt idx="8">
                  <c:v>2.6546922089835494E-3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62700848"/>
        <c:axId val="-1462699216"/>
      </c:lineChart>
      <c:catAx>
        <c:axId val="-146270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2699216"/>
        <c:crosses val="autoZero"/>
        <c:auto val="1"/>
        <c:lblAlgn val="ctr"/>
        <c:lblOffset val="100"/>
        <c:noMultiLvlLbl val="0"/>
      </c:catAx>
      <c:valAx>
        <c:axId val="-146269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46270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49E7A-9B41-4720-AEFF-9323D25B2617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BF24E-91B8-48A8-8EA2-E84BBDC273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0342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82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2619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305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379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5140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28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8025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694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890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112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222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6428-7E36-4A73-9F65-B6A5838D34E2}" type="datetimeFigureOut">
              <a:rPr lang="hu-HU" smtClean="0"/>
              <a:t>2016.04.26.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FE81-08E6-4A50-8688-04841DF807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79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7" Type="http://schemas.openxmlformats.org/officeDocument/2006/relationships/image" Target="../media/image12.emf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Mennyire vagyunk tudásgazdaság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Dr. Boda György</a:t>
            </a:r>
          </a:p>
          <a:p>
            <a:endParaRPr lang="hu-HU" dirty="0"/>
          </a:p>
          <a:p>
            <a:r>
              <a:rPr lang="hu-HU" dirty="0" smtClean="0"/>
              <a:t>Győr, 2016, április 27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54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3294" y="170840"/>
            <a:ext cx="11189369" cy="1174917"/>
          </a:xfrm>
        </p:spPr>
        <p:txBody>
          <a:bodyPr>
            <a:noAutofit/>
          </a:bodyPr>
          <a:lstStyle/>
          <a:p>
            <a:r>
              <a:rPr lang="hu-HU" sz="2400" b="1" dirty="0" smtClean="0"/>
              <a:t>A német és a magyar munkaigényességi együtthatók alapvetően a két ország általános termelékenységi szintjének eltérése miatt különböznek</a:t>
            </a:r>
            <a:r>
              <a:rPr lang="en-US" sz="2400" b="1" dirty="0" smtClean="0"/>
              <a:t>. </a:t>
            </a:r>
            <a:r>
              <a:rPr lang="hu-HU" sz="2400" b="1" dirty="0" smtClean="0"/>
              <a:t>Ha ezektől eltekintünk, az ágazatok munkaerő igényessége mindkét országban hasonló. – </a:t>
            </a:r>
            <a:r>
              <a:rPr lang="hu-HU" sz="2400" b="1" dirty="0" smtClean="0">
                <a:solidFill>
                  <a:srgbClr val="FF0000"/>
                </a:solidFill>
              </a:rPr>
              <a:t>Ez a példa általánosítható</a:t>
            </a:r>
            <a:r>
              <a:rPr lang="en-US" sz="2400" b="1" dirty="0" smtClean="0">
                <a:solidFill>
                  <a:srgbClr val="FF0000"/>
                </a:solidFill>
              </a:rPr>
              <a:t>!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076878" y="4089564"/>
            <a:ext cx="3755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Industries according educational requirements:</a:t>
            </a:r>
            <a:endParaRPr lang="en-US" sz="1400" b="1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222250" y="1334978"/>
            <a:ext cx="6055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 smtClean="0"/>
              <a:t>Szürke vonal</a:t>
            </a:r>
            <a:r>
              <a:rPr lang="en-US" sz="1600" b="1" dirty="0" smtClean="0"/>
              <a:t>: </a:t>
            </a:r>
            <a:r>
              <a:rPr lang="hu-HU" sz="1600" b="1" dirty="0" smtClean="0"/>
              <a:t>A német együtthatók megnövelve a termelékenység különbséggel.</a:t>
            </a:r>
            <a:endParaRPr lang="en-US" sz="1600" b="1" dirty="0"/>
          </a:p>
        </p:txBody>
      </p:sp>
      <p:sp>
        <p:nvSpPr>
          <p:cNvPr id="15" name="Tartalom helye 2"/>
          <p:cNvSpPr txBox="1">
            <a:spLocks/>
          </p:cNvSpPr>
          <p:nvPr/>
        </p:nvSpPr>
        <p:spPr>
          <a:xfrm>
            <a:off x="6388768" y="1368339"/>
            <a:ext cx="5293895" cy="5514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1600" b="1" dirty="0" smtClean="0"/>
              <a:t>A magyar együtthatók többnyire a szürke vonal közelében vannak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  <p:graphicFrame>
        <p:nvGraphicFramePr>
          <p:cNvPr id="16" name="Diagram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043663"/>
              </p:ext>
            </p:extLst>
          </p:nvPr>
        </p:nvGraphicFramePr>
        <p:xfrm>
          <a:off x="222250" y="2054008"/>
          <a:ext cx="3744082" cy="1951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Diagram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715764"/>
              </p:ext>
            </p:extLst>
          </p:nvPr>
        </p:nvGraphicFramePr>
        <p:xfrm>
          <a:off x="4076879" y="2058681"/>
          <a:ext cx="3755680" cy="1954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Diagram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690535"/>
              </p:ext>
            </p:extLst>
          </p:nvPr>
        </p:nvGraphicFramePr>
        <p:xfrm>
          <a:off x="222250" y="4089564"/>
          <a:ext cx="3752365" cy="1928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Diagram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599785"/>
              </p:ext>
            </p:extLst>
          </p:nvPr>
        </p:nvGraphicFramePr>
        <p:xfrm>
          <a:off x="7936403" y="4081985"/>
          <a:ext cx="3746260" cy="193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Diagram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246403"/>
              </p:ext>
            </p:extLst>
          </p:nvPr>
        </p:nvGraphicFramePr>
        <p:xfrm>
          <a:off x="7943106" y="2054008"/>
          <a:ext cx="3739557" cy="1951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2" name="Kép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6878" y="4397341"/>
            <a:ext cx="3413293" cy="2321053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 rot="20365337">
            <a:off x="2920429" y="2655832"/>
            <a:ext cx="59778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3200" dirty="0" smtClean="0">
                <a:solidFill>
                  <a:srgbClr val="FF0000"/>
                </a:solidFill>
              </a:rPr>
              <a:t>Ez a dia túl bonyolult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  <a:r>
              <a:rPr lang="hu-HU" sz="3200" dirty="0" smtClean="0">
                <a:solidFill>
                  <a:srgbClr val="FF0000"/>
                </a:solidFill>
              </a:rPr>
              <a:t> Két rész dia segítségével fogjuk elemezni.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1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Diagram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620948"/>
              </p:ext>
            </p:extLst>
          </p:nvPr>
        </p:nvGraphicFramePr>
        <p:xfrm>
          <a:off x="600501" y="313899"/>
          <a:ext cx="10945505" cy="616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zövegdoboz 12"/>
          <p:cNvSpPr txBox="1"/>
          <p:nvPr/>
        </p:nvSpPr>
        <p:spPr>
          <a:xfrm>
            <a:off x="2853558" y="1412576"/>
            <a:ext cx="76305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b="1" dirty="0" smtClean="0"/>
              <a:t>Szürke vonal</a:t>
            </a:r>
            <a:r>
              <a:rPr lang="en-US" sz="1600" b="1" dirty="0" smtClean="0"/>
              <a:t>: </a:t>
            </a:r>
            <a:r>
              <a:rPr lang="hu-HU" sz="1600" b="1" dirty="0" smtClean="0"/>
              <a:t>Német együtthatók a termelékenységi hányadossal megnövelve</a:t>
            </a:r>
            <a:endParaRPr lang="en-US" sz="1600" b="1" dirty="0"/>
          </a:p>
        </p:txBody>
      </p:sp>
      <p:sp>
        <p:nvSpPr>
          <p:cNvPr id="15" name="Tartalom helye 2"/>
          <p:cNvSpPr txBox="1">
            <a:spLocks/>
          </p:cNvSpPr>
          <p:nvPr/>
        </p:nvSpPr>
        <p:spPr>
          <a:xfrm>
            <a:off x="5137484" y="2422727"/>
            <a:ext cx="5654843" cy="3002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1600" b="1" dirty="0" smtClean="0"/>
              <a:t>A magyar együtthatók nincsenek messze a szürke vonaltól.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9515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3294" y="170840"/>
            <a:ext cx="11189369" cy="1174917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A munkaigényességi együtthatóknak ágazatonként meghatározott eloszlásuk van.</a:t>
            </a:r>
            <a:endParaRPr lang="en-US" sz="32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6290442" y="1037980"/>
            <a:ext cx="4240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/>
              <a:t>Ágazatok a képzettségi igények szerint</a:t>
            </a:r>
            <a:endParaRPr lang="en-US" sz="1400" b="1" dirty="0"/>
          </a:p>
        </p:txBody>
      </p:sp>
      <p:sp>
        <p:nvSpPr>
          <p:cNvPr id="14" name="Tartalom helye 2"/>
          <p:cNvSpPr txBox="1">
            <a:spLocks/>
          </p:cNvSpPr>
          <p:nvPr/>
        </p:nvSpPr>
        <p:spPr>
          <a:xfrm>
            <a:off x="649705" y="1408903"/>
            <a:ext cx="3717758" cy="36804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1600" b="1" dirty="0" smtClean="0"/>
              <a:t>Speciális tevékenységeket folytató ágazatok speciális szaktudást követelnek meg.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hu-HU" sz="1600" b="1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600" b="1" dirty="0" smtClean="0"/>
              <a:t> </a:t>
            </a:r>
            <a:endParaRPr lang="hu-HU" sz="16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1600" b="1" dirty="0" smtClean="0"/>
              <a:t>Az összetett tevékenységeket folytató hagyományos ágazatok az alacsonyabb szaktudásból igényelnek többet.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hu-HU" sz="1600" b="1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hu-HU" sz="16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1600" b="1" dirty="0" smtClean="0"/>
              <a:t>Az új ágazatok többet igényelnek a magasabb képzettségű foglakozásokból</a:t>
            </a:r>
            <a:r>
              <a:rPr lang="en-US" sz="1600" b="1" dirty="0" smtClean="0"/>
              <a:t>. </a:t>
            </a:r>
            <a:endParaRPr lang="en-US" sz="1600" b="1" dirty="0"/>
          </a:p>
        </p:txBody>
      </p:sp>
      <p:sp>
        <p:nvSpPr>
          <p:cNvPr id="21" name="Tartalom helye 2"/>
          <p:cNvSpPr>
            <a:spLocks noGrp="1"/>
          </p:cNvSpPr>
          <p:nvPr>
            <p:ph idx="1"/>
          </p:nvPr>
        </p:nvSpPr>
        <p:spPr>
          <a:xfrm>
            <a:off x="649705" y="5316392"/>
            <a:ext cx="3717758" cy="953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b="1" dirty="0" smtClean="0"/>
              <a:t>A termelési struktúra eltolódik a tudásigényesebb </a:t>
            </a:r>
            <a:r>
              <a:rPr lang="hu-HU" sz="1600" b="1" dirty="0" err="1" smtClean="0"/>
              <a:t>intangible</a:t>
            </a:r>
            <a:r>
              <a:rPr lang="hu-HU" sz="1600" b="1" dirty="0" smtClean="0"/>
              <a:t> szolgáltatások irányába</a:t>
            </a:r>
            <a:r>
              <a:rPr lang="en-US" sz="1600" b="1" dirty="0" smtClean="0"/>
              <a:t>. </a:t>
            </a:r>
            <a:r>
              <a:rPr lang="hu-HU" sz="1600" b="1" dirty="0" smtClean="0"/>
              <a:t>Ez megnöveli a tudás igényt.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2380" y="1345757"/>
            <a:ext cx="6935040" cy="469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4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8916" y="1207336"/>
            <a:ext cx="11682663" cy="1331328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Ha Magyarország a fejlettebb országok végső felhasználási struktúrájával rendelkezne – kivéve Szlovákiáéval és Csehországéval -  akkor mind a foglalkoztatás, mind az ország tudás állománya nőne.</a:t>
            </a:r>
            <a:endParaRPr lang="en-US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8916" y="324705"/>
            <a:ext cx="11263362" cy="765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800" b="1" dirty="0" smtClean="0"/>
              <a:t>Input-output számítások alapján:</a:t>
            </a:r>
          </a:p>
          <a:p>
            <a:pPr marL="0" indent="0" algn="just">
              <a:buNone/>
            </a:pPr>
            <a:r>
              <a:rPr lang="hu-HU" sz="1800" dirty="0"/>
              <a:t>	</a:t>
            </a:r>
            <a:r>
              <a:rPr lang="hu-HU" sz="1800" dirty="0" smtClean="0"/>
              <a:t>   </a:t>
            </a:r>
            <a:r>
              <a:rPr lang="hu-HU" sz="1800" dirty="0" err="1" smtClean="0"/>
              <a:t>y</a:t>
            </a:r>
            <a:r>
              <a:rPr lang="hu-HU" sz="1800" baseline="30000" dirty="0" err="1" smtClean="0"/>
              <a:t>H</a:t>
            </a:r>
            <a:r>
              <a:rPr lang="hu-HU" sz="1800" dirty="0" smtClean="0"/>
              <a:t>	  </a:t>
            </a:r>
            <a:r>
              <a:rPr lang="hu-HU" sz="1800" dirty="0" err="1" smtClean="0"/>
              <a:t>Qy</a:t>
            </a:r>
            <a:r>
              <a:rPr lang="hu-HU" sz="1800" baseline="30000" dirty="0" err="1" smtClean="0"/>
              <a:t>H</a:t>
            </a:r>
            <a:r>
              <a:rPr lang="hu-HU" sz="1800" dirty="0" smtClean="0"/>
              <a:t>=</a:t>
            </a:r>
            <a:r>
              <a:rPr lang="hu-HU" sz="1800" dirty="0" err="1" smtClean="0"/>
              <a:t>x</a:t>
            </a:r>
            <a:r>
              <a:rPr lang="hu-HU" sz="1800" baseline="30000" dirty="0" err="1" smtClean="0"/>
              <a:t>H</a:t>
            </a:r>
            <a:r>
              <a:rPr lang="hu-HU" sz="1800" dirty="0" smtClean="0"/>
              <a:t>	    	  &lt;</a:t>
            </a:r>
            <a:r>
              <a:rPr lang="hu-HU" sz="1800" dirty="0" err="1" smtClean="0"/>
              <a:t>l</a:t>
            </a:r>
            <a:r>
              <a:rPr lang="hu-HU" sz="1800" baseline="30000" dirty="0" err="1" smtClean="0"/>
              <a:t>H</a:t>
            </a:r>
            <a:r>
              <a:rPr lang="hu-HU" sz="1800" dirty="0" smtClean="0"/>
              <a:t>&gt;</a:t>
            </a:r>
            <a:r>
              <a:rPr lang="hu-HU" sz="1800" dirty="0" err="1" smtClean="0"/>
              <a:t>x</a:t>
            </a:r>
            <a:r>
              <a:rPr lang="hu-HU" sz="1800" baseline="30000" dirty="0" err="1" smtClean="0"/>
              <a:t>H</a:t>
            </a:r>
            <a:r>
              <a:rPr lang="hu-HU" sz="1800" dirty="0" smtClean="0"/>
              <a:t>=L</a:t>
            </a:r>
            <a:r>
              <a:rPr lang="hu-HU" sz="1800" baseline="30000" dirty="0" smtClean="0"/>
              <a:t>H</a:t>
            </a:r>
            <a:r>
              <a:rPr lang="hu-HU" sz="1800" dirty="0"/>
              <a:t>		</a:t>
            </a:r>
            <a:r>
              <a:rPr lang="hu-HU" sz="1800" dirty="0" smtClean="0"/>
              <a:t>  y</a:t>
            </a:r>
            <a:r>
              <a:rPr lang="hu-HU" sz="1800" baseline="30000" dirty="0" smtClean="0"/>
              <a:t>?	</a:t>
            </a:r>
            <a:r>
              <a:rPr lang="hu-HU" sz="1800" dirty="0" err="1" smtClean="0"/>
              <a:t>Qy</a:t>
            </a:r>
            <a:r>
              <a:rPr lang="hu-HU" sz="1800" baseline="30000" dirty="0" smtClean="0"/>
              <a:t>?</a:t>
            </a:r>
            <a:r>
              <a:rPr lang="hu-HU" sz="1800" dirty="0" smtClean="0"/>
              <a:t>=x</a:t>
            </a:r>
            <a:r>
              <a:rPr lang="hu-HU" sz="1800" baseline="30000" dirty="0" smtClean="0"/>
              <a:t>?</a:t>
            </a:r>
            <a:r>
              <a:rPr lang="hu-HU" sz="1800" dirty="0" smtClean="0"/>
              <a:t>          	 &lt;</a:t>
            </a:r>
            <a:r>
              <a:rPr lang="hu-HU" sz="1800" dirty="0" err="1" smtClean="0"/>
              <a:t>l</a:t>
            </a:r>
            <a:r>
              <a:rPr lang="hu-HU" sz="1800" baseline="30000" dirty="0" err="1" smtClean="0"/>
              <a:t>H</a:t>
            </a:r>
            <a:r>
              <a:rPr lang="hu-HU" sz="1800" dirty="0" smtClean="0"/>
              <a:t>&gt;x</a:t>
            </a:r>
            <a:r>
              <a:rPr lang="hu-HU" sz="1800" baseline="30000" dirty="0" smtClean="0"/>
              <a:t>?</a:t>
            </a:r>
            <a:r>
              <a:rPr lang="hu-HU" sz="1800" dirty="0" smtClean="0"/>
              <a:t>=L</a:t>
            </a:r>
            <a:r>
              <a:rPr lang="hu-HU" sz="1800" baseline="30000" dirty="0" smtClean="0"/>
              <a:t>?</a:t>
            </a:r>
            <a:endParaRPr lang="en-US" sz="1800" baseline="30000" dirty="0"/>
          </a:p>
          <a:p>
            <a:pPr marL="0" indent="0" algn="just">
              <a:buNone/>
            </a:pPr>
            <a:endParaRPr lang="en-US" sz="1800" dirty="0" smtClean="0"/>
          </a:p>
        </p:txBody>
      </p:sp>
      <p:sp>
        <p:nvSpPr>
          <p:cNvPr id="16" name="Szövegdoboz 15"/>
          <p:cNvSpPr txBox="1"/>
          <p:nvPr/>
        </p:nvSpPr>
        <p:spPr>
          <a:xfrm>
            <a:off x="661737" y="2541853"/>
            <a:ext cx="2731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Változatlan lenne</a:t>
            </a:r>
            <a:r>
              <a:rPr lang="en-US" dirty="0" smtClean="0"/>
              <a:t>:</a:t>
            </a:r>
          </a:p>
          <a:p>
            <a:r>
              <a:rPr lang="hu-HU" sz="1200" dirty="0" smtClean="0"/>
              <a:t>Menedzserek</a:t>
            </a:r>
            <a:endParaRPr lang="en-US" sz="1200" dirty="0" smtClean="0"/>
          </a:p>
          <a:p>
            <a:r>
              <a:rPr lang="hu-HU" sz="1200" dirty="0" smtClean="0">
                <a:solidFill>
                  <a:srgbClr val="FF0000"/>
                </a:solidFill>
              </a:rPr>
              <a:t>Támogató munkatársak</a:t>
            </a: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hu-HU" sz="1200" dirty="0" smtClean="0">
                <a:solidFill>
                  <a:srgbClr val="FF0000"/>
                </a:solidFill>
              </a:rPr>
              <a:t>Elemi foglalkozások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661737" y="3582534"/>
            <a:ext cx="2731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Nőne</a:t>
            </a:r>
            <a:r>
              <a:rPr lang="en-US" dirty="0" smtClean="0"/>
              <a:t>:</a:t>
            </a:r>
          </a:p>
          <a:p>
            <a:r>
              <a:rPr lang="hu-HU" sz="1200" dirty="0" smtClean="0"/>
              <a:t>Felső fokúak</a:t>
            </a:r>
            <a:endParaRPr lang="en-US" sz="1200" dirty="0" smtClean="0"/>
          </a:p>
          <a:p>
            <a:r>
              <a:rPr lang="hu-HU" sz="1200" dirty="0" err="1" smtClean="0"/>
              <a:t>Bachelorok</a:t>
            </a:r>
            <a:endParaRPr lang="en-US" sz="1200" dirty="0" smtClean="0"/>
          </a:p>
          <a:p>
            <a:r>
              <a:rPr lang="hu-HU" sz="1200" dirty="0" smtClean="0"/>
              <a:t>Kereskedelmi foglalkozások</a:t>
            </a:r>
            <a:endParaRPr lang="en-US" sz="1200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661737" y="4672411"/>
            <a:ext cx="2731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Csökkenne</a:t>
            </a:r>
            <a:r>
              <a:rPr lang="en-US" dirty="0" smtClean="0"/>
              <a:t>:</a:t>
            </a:r>
          </a:p>
          <a:p>
            <a:r>
              <a:rPr lang="hu-HU" sz="1200" dirty="0" smtClean="0"/>
              <a:t>Szakmunkások</a:t>
            </a:r>
            <a:endParaRPr lang="en-US" sz="1200" dirty="0" smtClean="0"/>
          </a:p>
          <a:p>
            <a:r>
              <a:rPr lang="hu-HU" sz="1200" dirty="0" smtClean="0">
                <a:solidFill>
                  <a:srgbClr val="FF0000"/>
                </a:solidFill>
              </a:rPr>
              <a:t>Összeszerelők</a:t>
            </a: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hu-HU" sz="1200" dirty="0" smtClean="0"/>
              <a:t>Mezőgazdasági munkások</a:t>
            </a:r>
            <a:endParaRPr lang="en-US" sz="12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661737" y="5789765"/>
            <a:ext cx="2731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összes felhalmozott tudás nőne</a:t>
            </a:r>
            <a:r>
              <a:rPr lang="en-US" dirty="0" smtClean="0"/>
              <a:t>.</a:t>
            </a:r>
            <a:endParaRPr lang="en-US" sz="1200" dirty="0"/>
          </a:p>
        </p:txBody>
      </p:sp>
      <p:sp>
        <p:nvSpPr>
          <p:cNvPr id="5" name="Jobbra nyíl 4"/>
          <p:cNvSpPr/>
          <p:nvPr/>
        </p:nvSpPr>
        <p:spPr>
          <a:xfrm>
            <a:off x="3423436" y="761976"/>
            <a:ext cx="385010" cy="183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nyíl 12"/>
          <p:cNvSpPr/>
          <p:nvPr/>
        </p:nvSpPr>
        <p:spPr>
          <a:xfrm>
            <a:off x="1846397" y="797949"/>
            <a:ext cx="385010" cy="183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Jobbra nyíl 13"/>
          <p:cNvSpPr/>
          <p:nvPr/>
        </p:nvSpPr>
        <p:spPr>
          <a:xfrm>
            <a:off x="8848660" y="780653"/>
            <a:ext cx="385010" cy="183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Jobbra nyíl 14"/>
          <p:cNvSpPr/>
          <p:nvPr/>
        </p:nvSpPr>
        <p:spPr>
          <a:xfrm>
            <a:off x="7271621" y="797948"/>
            <a:ext cx="385010" cy="183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21" name="Diagram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395026"/>
              </p:ext>
            </p:extLst>
          </p:nvPr>
        </p:nvGraphicFramePr>
        <p:xfrm>
          <a:off x="3210265" y="2656015"/>
          <a:ext cx="7752670" cy="371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059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Mit kell tennie egy kevésbé fejlett országnak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Maximalizálni kell a komparatív előnyeiből származó hasznokat.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Megkísérelni csökkenteni lemaradását a fejlettebb országokhoz képest.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Egy fontos kérdés</a:t>
            </a:r>
            <a:r>
              <a:rPr lang="en-US" dirty="0" smtClean="0"/>
              <a:t>: </a:t>
            </a:r>
            <a:endParaRPr lang="hu-HU" dirty="0" smtClean="0"/>
          </a:p>
          <a:p>
            <a:pPr lvl="1"/>
            <a:r>
              <a:rPr lang="hu-HU" dirty="0" smtClean="0"/>
              <a:t>A komparatív előnyök kihasználása automatikusan csökkenti-e az említett fejlettségi rést?</a:t>
            </a:r>
            <a:r>
              <a:rPr lang="en-US" dirty="0" smtClean="0"/>
              <a:t> </a:t>
            </a:r>
            <a:r>
              <a:rPr lang="hu-HU" dirty="0" smtClean="0"/>
              <a:t>Vagy</a:t>
            </a:r>
            <a:r>
              <a:rPr lang="en-US" dirty="0" smtClean="0"/>
              <a:t>...</a:t>
            </a:r>
          </a:p>
          <a:p>
            <a:pPr lvl="1"/>
            <a:r>
              <a:rPr lang="hu-HU" dirty="0" smtClean="0"/>
              <a:t>Ez hosszú távon egy csapda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Hivatkozások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OECD input-output database</a:t>
            </a:r>
          </a:p>
          <a:p>
            <a:r>
              <a:rPr lang="en-US" dirty="0" smtClean="0"/>
              <a:t>AMECO database</a:t>
            </a:r>
          </a:p>
          <a:p>
            <a:r>
              <a:rPr lang="en-US" dirty="0" smtClean="0"/>
              <a:t>CSO labor survey data</a:t>
            </a:r>
          </a:p>
          <a:p>
            <a:r>
              <a:rPr lang="en-US" dirty="0" smtClean="0"/>
              <a:t>CSO national account data</a:t>
            </a:r>
          </a:p>
          <a:p>
            <a:r>
              <a:rPr lang="hu-HU" dirty="0" smtClean="0"/>
              <a:t>Lakatos Miklós: A képzettség és a foglalkozás megfelelésének (kongruenciájának) elemzése a 2011. évi népszámlálás adatainak felhasználásával; KSH, Budapest, 2015</a:t>
            </a:r>
          </a:p>
          <a:p>
            <a:r>
              <a:rPr lang="en-US" dirty="0" smtClean="0"/>
              <a:t>Lin: Demystifying the Chinese Economy</a:t>
            </a:r>
            <a:endParaRPr lang="hu-HU" dirty="0" smtClean="0"/>
          </a:p>
          <a:p>
            <a:r>
              <a:rPr lang="en-US" dirty="0"/>
              <a:t>Andreas </a:t>
            </a:r>
            <a:r>
              <a:rPr lang="en-US" dirty="0" err="1"/>
              <a:t>Nölke</a:t>
            </a:r>
            <a:r>
              <a:rPr lang="en-US" dirty="0"/>
              <a:t> and </a:t>
            </a:r>
            <a:r>
              <a:rPr lang="en-US" dirty="0" err="1"/>
              <a:t>Arjan</a:t>
            </a:r>
            <a:r>
              <a:rPr lang="en-US" dirty="0"/>
              <a:t> </a:t>
            </a:r>
            <a:r>
              <a:rPr lang="en-US" dirty="0" err="1"/>
              <a:t>Vliegenthart</a:t>
            </a:r>
            <a:r>
              <a:rPr lang="en-US" dirty="0"/>
              <a:t> (2009). Enlarging the Varieties of Capitalism: The Emergence of Dependent Market Economies in East Central Europe. World Politics, 61, pp 670-702 doi:10.1017/S0043887109990098</a:t>
            </a:r>
            <a:endParaRPr lang="hu-HU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05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Diagram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328873"/>
              </p:ext>
            </p:extLst>
          </p:nvPr>
        </p:nvGraphicFramePr>
        <p:xfrm>
          <a:off x="913325" y="1441240"/>
          <a:ext cx="10143696" cy="397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9104" y="238427"/>
            <a:ext cx="10515600" cy="1204003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A fejlett országokban a fogyasztási struktúra eltolódik az </a:t>
            </a:r>
            <a:r>
              <a:rPr lang="hu-HU" sz="3200" b="1" dirty="0" err="1" smtClean="0"/>
              <a:t>intangible</a:t>
            </a:r>
            <a:r>
              <a:rPr lang="hu-HU" sz="3200" b="1" dirty="0" smtClean="0"/>
              <a:t> szolgáltatások irányába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1194147" y="5787618"/>
            <a:ext cx="792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Ebben a folyamatban a periféria országai lemaradnak.</a:t>
            </a:r>
            <a:endParaRPr lang="en-US" sz="2400" b="1" dirty="0"/>
          </a:p>
        </p:txBody>
      </p:sp>
      <p:grpSp>
        <p:nvGrpSpPr>
          <p:cNvPr id="32" name="Csoportba foglalás 31"/>
          <p:cNvGrpSpPr/>
          <p:nvPr/>
        </p:nvGrpSpPr>
        <p:grpSpPr>
          <a:xfrm>
            <a:off x="1492115" y="3011806"/>
            <a:ext cx="9830873" cy="3716730"/>
            <a:chOff x="1492115" y="3011806"/>
            <a:chExt cx="9830873" cy="3716730"/>
          </a:xfrm>
        </p:grpSpPr>
        <p:sp>
          <p:nvSpPr>
            <p:cNvPr id="17" name="Szövegdoboz 16"/>
            <p:cNvSpPr txBox="1"/>
            <p:nvPr/>
          </p:nvSpPr>
          <p:spPr>
            <a:xfrm>
              <a:off x="9411169" y="4974210"/>
              <a:ext cx="1911819" cy="175432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Ennek következtében az ipar és a mezőgazdaság részaránya visszaszorul.</a:t>
              </a:r>
              <a:endParaRPr lang="en-US" dirty="0"/>
            </a:p>
          </p:txBody>
        </p:sp>
        <p:grpSp>
          <p:nvGrpSpPr>
            <p:cNvPr id="31" name="Csoportba foglalás 30"/>
            <p:cNvGrpSpPr/>
            <p:nvPr/>
          </p:nvGrpSpPr>
          <p:grpSpPr>
            <a:xfrm>
              <a:off x="1492115" y="3011806"/>
              <a:ext cx="7740346" cy="1495386"/>
              <a:chOff x="1492115" y="3011806"/>
              <a:chExt cx="7740346" cy="1495386"/>
            </a:xfrm>
          </p:grpSpPr>
          <p:cxnSp>
            <p:nvCxnSpPr>
              <p:cNvPr id="9" name="Egyenes összekötő 8"/>
              <p:cNvCxnSpPr/>
              <p:nvPr/>
            </p:nvCxnSpPr>
            <p:spPr>
              <a:xfrm>
                <a:off x="1492115" y="3011806"/>
                <a:ext cx="7740346" cy="5878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Egyenes összekötő 17"/>
              <p:cNvCxnSpPr/>
              <p:nvPr/>
            </p:nvCxnSpPr>
            <p:spPr>
              <a:xfrm>
                <a:off x="1492115" y="3449191"/>
                <a:ext cx="7740346" cy="58781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Egyenes összekötő 19"/>
              <p:cNvCxnSpPr/>
              <p:nvPr/>
            </p:nvCxnSpPr>
            <p:spPr>
              <a:xfrm>
                <a:off x="1492115" y="4158484"/>
                <a:ext cx="7740346" cy="348708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Egyenes összekötő 13"/>
            <p:cNvCxnSpPr/>
            <p:nvPr/>
          </p:nvCxnSpPr>
          <p:spPr>
            <a:xfrm>
              <a:off x="8926325" y="4206118"/>
              <a:ext cx="306136" cy="1889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20"/>
            <p:cNvCxnSpPr/>
            <p:nvPr/>
          </p:nvCxnSpPr>
          <p:spPr>
            <a:xfrm>
              <a:off x="9232461" y="4225016"/>
              <a:ext cx="178708" cy="7491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141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504595"/>
              </p:ext>
            </p:extLst>
          </p:nvPr>
        </p:nvGraphicFramePr>
        <p:xfrm>
          <a:off x="923021" y="1443789"/>
          <a:ext cx="10049779" cy="3970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9232" y="118226"/>
            <a:ext cx="8710863" cy="1325563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A külkereskedelemmel a termelési struktúrájuk komolyan eltéríthető a fogyasztási struktúrájuktól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923021" y="5510464"/>
            <a:ext cx="9424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b="1" dirty="0" smtClean="0"/>
              <a:t>A foglalkoztatás nyilvánvalóan függ az ipari termelés és az </a:t>
            </a:r>
            <a:r>
              <a:rPr lang="hu-HU" sz="2400" b="1" dirty="0" err="1" smtClean="0"/>
              <a:t>intangible</a:t>
            </a:r>
            <a:r>
              <a:rPr lang="hu-HU" sz="2400" b="1" dirty="0" smtClean="0"/>
              <a:t> szolgáltatások eltérő munkaigényességétől.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6" name="Csoportba foglalás 5"/>
          <p:cNvGrpSpPr/>
          <p:nvPr/>
        </p:nvGrpSpPr>
        <p:grpSpPr>
          <a:xfrm>
            <a:off x="1492115" y="330230"/>
            <a:ext cx="10442008" cy="4176962"/>
            <a:chOff x="1492115" y="330230"/>
            <a:chExt cx="10442008" cy="4176962"/>
          </a:xfrm>
        </p:grpSpPr>
        <p:sp>
          <p:nvSpPr>
            <p:cNvPr id="16" name="Szövegdoboz 15"/>
            <p:cNvSpPr txBox="1"/>
            <p:nvPr/>
          </p:nvSpPr>
          <p:spPr>
            <a:xfrm>
              <a:off x="9023684" y="330230"/>
              <a:ext cx="2910439" cy="230832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A mezőgazdasági és az ipari tevékenységek részaránya nagyobb, de szintén csökkenő.</a:t>
              </a:r>
              <a:endParaRPr lang="en-US" dirty="0"/>
            </a:p>
            <a:p>
              <a:endParaRPr lang="hu-HU" dirty="0" smtClean="0"/>
            </a:p>
            <a:p>
              <a:r>
                <a:rPr lang="hu-HU" dirty="0" smtClean="0"/>
                <a:t>Ennek megfelelően az </a:t>
              </a:r>
              <a:r>
                <a:rPr lang="hu-HU" dirty="0" err="1" smtClean="0"/>
                <a:t>intangible</a:t>
              </a:r>
              <a:r>
                <a:rPr lang="hu-HU" dirty="0" smtClean="0"/>
                <a:t> szolgáltatások részaránya kisebb, de nő.</a:t>
              </a:r>
              <a:endParaRPr lang="en-US" dirty="0"/>
            </a:p>
          </p:txBody>
        </p:sp>
        <p:grpSp>
          <p:nvGrpSpPr>
            <p:cNvPr id="13" name="Csoportba foglalás 12"/>
            <p:cNvGrpSpPr/>
            <p:nvPr/>
          </p:nvGrpSpPr>
          <p:grpSpPr>
            <a:xfrm>
              <a:off x="1492115" y="3011806"/>
              <a:ext cx="7740346" cy="1495386"/>
              <a:chOff x="1492115" y="3011806"/>
              <a:chExt cx="7740346" cy="1495386"/>
            </a:xfrm>
          </p:grpSpPr>
          <p:cxnSp>
            <p:nvCxnSpPr>
              <p:cNvPr id="14" name="Egyenes összekötő 13"/>
              <p:cNvCxnSpPr/>
              <p:nvPr/>
            </p:nvCxnSpPr>
            <p:spPr>
              <a:xfrm>
                <a:off x="1492115" y="3011806"/>
                <a:ext cx="7740346" cy="5878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Egyenes összekötő 14"/>
              <p:cNvCxnSpPr/>
              <p:nvPr/>
            </p:nvCxnSpPr>
            <p:spPr>
              <a:xfrm>
                <a:off x="1492115" y="3449191"/>
                <a:ext cx="7740346" cy="58781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gyenes összekötő 20"/>
              <p:cNvCxnSpPr/>
              <p:nvPr/>
            </p:nvCxnSpPr>
            <p:spPr>
              <a:xfrm>
                <a:off x="1492115" y="4158484"/>
                <a:ext cx="7740346" cy="348708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Egyenes összekötő 4"/>
            <p:cNvCxnSpPr/>
            <p:nvPr/>
          </p:nvCxnSpPr>
          <p:spPr>
            <a:xfrm flipH="1">
              <a:off x="9023684" y="2562726"/>
              <a:ext cx="208777" cy="147427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47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ép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6757" y="1894565"/>
            <a:ext cx="2229120" cy="1497680"/>
          </a:xfrm>
          <a:prstGeom prst="rect">
            <a:avLst/>
          </a:prstGeom>
        </p:spPr>
      </p:pic>
      <p:pic>
        <p:nvPicPr>
          <p:cNvPr id="25" name="Kép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014" y="2209097"/>
            <a:ext cx="3103740" cy="2964320"/>
          </a:xfrm>
          <a:prstGeom prst="rect">
            <a:avLst/>
          </a:prstGeom>
        </p:spPr>
      </p:pic>
      <p:pic>
        <p:nvPicPr>
          <p:cNvPr id="27" name="Kép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786" y="1886805"/>
            <a:ext cx="3397860" cy="1513200"/>
          </a:xfrm>
          <a:prstGeom prst="rect">
            <a:avLst/>
          </a:prstGeom>
        </p:spPr>
      </p:pic>
      <p:pic>
        <p:nvPicPr>
          <p:cNvPr id="26" name="Kép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4735" y="2198195"/>
            <a:ext cx="2082060" cy="296432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1579" y="348872"/>
            <a:ext cx="11265486" cy="908960"/>
          </a:xfrm>
        </p:spPr>
        <p:txBody>
          <a:bodyPr>
            <a:normAutofit/>
          </a:bodyPr>
          <a:lstStyle/>
          <a:p>
            <a:r>
              <a:rPr lang="hu-HU" sz="3600" dirty="0" smtClean="0"/>
              <a:t>Hogyan lesz termelés az összes fogyasztásból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grpSp>
        <p:nvGrpSpPr>
          <p:cNvPr id="7" name="Csoportba foglalás 6"/>
          <p:cNvGrpSpPr/>
          <p:nvPr/>
        </p:nvGrpSpPr>
        <p:grpSpPr>
          <a:xfrm>
            <a:off x="8008839" y="2382253"/>
            <a:ext cx="2326287" cy="369332"/>
            <a:chOff x="8008839" y="2382253"/>
            <a:chExt cx="2326287" cy="369332"/>
          </a:xfrm>
        </p:grpSpPr>
        <p:sp>
          <p:nvSpPr>
            <p:cNvPr id="3" name="Szövegdoboz 2"/>
            <p:cNvSpPr txBox="1"/>
            <p:nvPr/>
          </p:nvSpPr>
          <p:spPr>
            <a:xfrm>
              <a:off x="8686800" y="2382253"/>
              <a:ext cx="164832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Foglalkoztatás</a:t>
              </a:r>
              <a:endParaRPr lang="en-US" dirty="0"/>
            </a:p>
          </p:txBody>
        </p:sp>
        <p:sp>
          <p:nvSpPr>
            <p:cNvPr id="5" name="Jobbra nyíl 4"/>
            <p:cNvSpPr/>
            <p:nvPr/>
          </p:nvSpPr>
          <p:spPr>
            <a:xfrm>
              <a:off x="8008839" y="2452619"/>
              <a:ext cx="469231" cy="228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  <p:grpSp>
        <p:nvGrpSpPr>
          <p:cNvPr id="17" name="Csoportba foglalás 16"/>
          <p:cNvGrpSpPr/>
          <p:nvPr/>
        </p:nvGrpSpPr>
        <p:grpSpPr>
          <a:xfrm>
            <a:off x="146384" y="4394732"/>
            <a:ext cx="2225842" cy="2134246"/>
            <a:chOff x="146384" y="4394732"/>
            <a:chExt cx="2225842" cy="2134246"/>
          </a:xfrm>
        </p:grpSpPr>
        <p:sp>
          <p:nvSpPr>
            <p:cNvPr id="15" name="Szövegdoboz 14"/>
            <p:cNvSpPr txBox="1"/>
            <p:nvPr/>
          </p:nvSpPr>
          <p:spPr>
            <a:xfrm>
              <a:off x="146384" y="5882647"/>
              <a:ext cx="2225842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Erősen illeszkedik a fejlettségi szinthez.</a:t>
              </a:r>
              <a:endParaRPr lang="en-US" dirty="0"/>
            </a:p>
          </p:txBody>
        </p:sp>
        <p:sp>
          <p:nvSpPr>
            <p:cNvPr id="16" name="Lefelé nyíl 15"/>
            <p:cNvSpPr/>
            <p:nvPr/>
          </p:nvSpPr>
          <p:spPr>
            <a:xfrm flipV="1">
              <a:off x="1144539" y="4394732"/>
              <a:ext cx="206926" cy="1513761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  <p:grpSp>
        <p:nvGrpSpPr>
          <p:cNvPr id="22" name="Csoportba foglalás 21"/>
          <p:cNvGrpSpPr/>
          <p:nvPr/>
        </p:nvGrpSpPr>
        <p:grpSpPr>
          <a:xfrm>
            <a:off x="1732547" y="1690688"/>
            <a:ext cx="7339264" cy="4838290"/>
            <a:chOff x="1732547" y="1690688"/>
            <a:chExt cx="7339264" cy="4838290"/>
          </a:xfrm>
        </p:grpSpPr>
        <p:sp>
          <p:nvSpPr>
            <p:cNvPr id="18" name="Téglalap 17"/>
            <p:cNvSpPr/>
            <p:nvPr/>
          </p:nvSpPr>
          <p:spPr>
            <a:xfrm>
              <a:off x="1732547" y="1690688"/>
              <a:ext cx="3092116" cy="406040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5354053" y="5882647"/>
              <a:ext cx="3717758" cy="64633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Befolyásolható a vállalkozói és a gazdaságpolitikai döntésekkel.</a:t>
              </a:r>
              <a:endParaRPr lang="en-US" dirty="0"/>
            </a:p>
          </p:txBody>
        </p:sp>
        <p:cxnSp>
          <p:nvCxnSpPr>
            <p:cNvPr id="21" name="Egyenes összekötő 20"/>
            <p:cNvCxnSpPr/>
            <p:nvPr/>
          </p:nvCxnSpPr>
          <p:spPr>
            <a:xfrm>
              <a:off x="4824663" y="5751095"/>
              <a:ext cx="529390" cy="15739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Kép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6221" y="3062298"/>
            <a:ext cx="619200" cy="1202800"/>
          </a:xfrm>
          <a:prstGeom prst="rect">
            <a:avLst/>
          </a:prstGeom>
        </p:spPr>
      </p:pic>
      <p:pic>
        <p:nvPicPr>
          <p:cNvPr id="24" name="Kép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6687" y="2209097"/>
            <a:ext cx="1060380" cy="2964320"/>
          </a:xfrm>
          <a:prstGeom prst="rect">
            <a:avLst/>
          </a:prstGeom>
        </p:spPr>
      </p:pic>
      <p:pic>
        <p:nvPicPr>
          <p:cNvPr id="28" name="Kép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51339" y="2207598"/>
            <a:ext cx="1099080" cy="1202800"/>
          </a:xfrm>
          <a:prstGeom prst="rect">
            <a:avLst/>
          </a:prstGeom>
        </p:spPr>
      </p:pic>
      <p:pic>
        <p:nvPicPr>
          <p:cNvPr id="29" name="Kép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31219" y="3359052"/>
            <a:ext cx="619200" cy="1792560"/>
          </a:xfrm>
          <a:prstGeom prst="rect">
            <a:avLst/>
          </a:prstGeom>
        </p:spPr>
      </p:pic>
      <p:pic>
        <p:nvPicPr>
          <p:cNvPr id="31" name="Kép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30120" y="3966740"/>
            <a:ext cx="5448960" cy="148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4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365879"/>
              </p:ext>
            </p:extLst>
          </p:nvPr>
        </p:nvGraphicFramePr>
        <p:xfrm>
          <a:off x="390964" y="1464521"/>
          <a:ext cx="10072468" cy="3953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1263" y="128104"/>
            <a:ext cx="11189369" cy="1187506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Egy eltérés</a:t>
            </a:r>
            <a:r>
              <a:rPr lang="en-US" sz="3200" b="1" dirty="0" smtClean="0"/>
              <a:t>: </a:t>
            </a:r>
            <a:r>
              <a:rPr lang="hu-HU" sz="3200" b="1" dirty="0" smtClean="0"/>
              <a:t>néhány (visegrádi) országban az ipari részarány magasabb annál, mint ami a gazdasági fejlettségnek megfelelne.</a:t>
            </a:r>
            <a:endParaRPr lang="en-US" sz="3200" b="1" dirty="0"/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1319237" y="1647658"/>
            <a:ext cx="10591676" cy="3970318"/>
            <a:chOff x="1420837" y="1660358"/>
            <a:chExt cx="10591676" cy="3970318"/>
          </a:xfrm>
        </p:grpSpPr>
        <p:cxnSp>
          <p:nvCxnSpPr>
            <p:cNvPr id="9" name="Egyenes összekötő 8"/>
            <p:cNvCxnSpPr/>
            <p:nvPr/>
          </p:nvCxnSpPr>
          <p:spPr>
            <a:xfrm>
              <a:off x="1420837" y="3268101"/>
              <a:ext cx="7413674" cy="371451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Szabadkézi sokszög 9"/>
            <p:cNvSpPr/>
            <p:nvPr/>
          </p:nvSpPr>
          <p:spPr>
            <a:xfrm>
              <a:off x="2567909" y="3203732"/>
              <a:ext cx="2586789" cy="228600"/>
            </a:xfrm>
            <a:custGeom>
              <a:avLst/>
              <a:gdLst>
                <a:gd name="connsiteX0" fmla="*/ 0 w 2586789"/>
                <a:gd name="connsiteY0" fmla="*/ 108284 h 228600"/>
                <a:gd name="connsiteX1" fmla="*/ 168442 w 2586789"/>
                <a:gd name="connsiteY1" fmla="*/ 72189 h 228600"/>
                <a:gd name="connsiteX2" fmla="*/ 240631 w 2586789"/>
                <a:gd name="connsiteY2" fmla="*/ 24063 h 228600"/>
                <a:gd name="connsiteX3" fmla="*/ 276726 w 2586789"/>
                <a:gd name="connsiteY3" fmla="*/ 0 h 228600"/>
                <a:gd name="connsiteX4" fmla="*/ 649705 w 2586789"/>
                <a:gd name="connsiteY4" fmla="*/ 12031 h 228600"/>
                <a:gd name="connsiteX5" fmla="*/ 697831 w 2586789"/>
                <a:gd name="connsiteY5" fmla="*/ 24063 h 228600"/>
                <a:gd name="connsiteX6" fmla="*/ 914400 w 2586789"/>
                <a:gd name="connsiteY6" fmla="*/ 36094 h 228600"/>
                <a:gd name="connsiteX7" fmla="*/ 998621 w 2586789"/>
                <a:gd name="connsiteY7" fmla="*/ 48126 h 228600"/>
                <a:gd name="connsiteX8" fmla="*/ 2237874 w 2586789"/>
                <a:gd name="connsiteY8" fmla="*/ 60157 h 228600"/>
                <a:gd name="connsiteX9" fmla="*/ 2310063 w 2586789"/>
                <a:gd name="connsiteY9" fmla="*/ 108284 h 228600"/>
                <a:gd name="connsiteX10" fmla="*/ 2454442 w 2586789"/>
                <a:gd name="connsiteY10" fmla="*/ 156410 h 228600"/>
                <a:gd name="connsiteX11" fmla="*/ 2490537 w 2586789"/>
                <a:gd name="connsiteY11" fmla="*/ 168442 h 228600"/>
                <a:gd name="connsiteX12" fmla="*/ 2562726 w 2586789"/>
                <a:gd name="connsiteY12" fmla="*/ 204536 h 228600"/>
                <a:gd name="connsiteX13" fmla="*/ 2586789 w 2586789"/>
                <a:gd name="connsiteY13" fmla="*/ 228600 h 228600"/>
                <a:gd name="connsiteX0" fmla="*/ 0 w 2586789"/>
                <a:gd name="connsiteY0" fmla="*/ 108284 h 228600"/>
                <a:gd name="connsiteX1" fmla="*/ 168442 w 2586789"/>
                <a:gd name="connsiteY1" fmla="*/ 72189 h 228600"/>
                <a:gd name="connsiteX2" fmla="*/ 240631 w 2586789"/>
                <a:gd name="connsiteY2" fmla="*/ 24063 h 228600"/>
                <a:gd name="connsiteX3" fmla="*/ 276726 w 2586789"/>
                <a:gd name="connsiteY3" fmla="*/ 0 h 228600"/>
                <a:gd name="connsiteX4" fmla="*/ 649705 w 2586789"/>
                <a:gd name="connsiteY4" fmla="*/ 12031 h 228600"/>
                <a:gd name="connsiteX5" fmla="*/ 697831 w 2586789"/>
                <a:gd name="connsiteY5" fmla="*/ 24063 h 228600"/>
                <a:gd name="connsiteX6" fmla="*/ 914400 w 2586789"/>
                <a:gd name="connsiteY6" fmla="*/ 36094 h 228600"/>
                <a:gd name="connsiteX7" fmla="*/ 998621 w 2586789"/>
                <a:gd name="connsiteY7" fmla="*/ 48126 h 228600"/>
                <a:gd name="connsiteX8" fmla="*/ 2237874 w 2586789"/>
                <a:gd name="connsiteY8" fmla="*/ 60157 h 228600"/>
                <a:gd name="connsiteX9" fmla="*/ 2310063 w 2586789"/>
                <a:gd name="connsiteY9" fmla="*/ 108284 h 228600"/>
                <a:gd name="connsiteX10" fmla="*/ 2454442 w 2586789"/>
                <a:gd name="connsiteY10" fmla="*/ 156410 h 228600"/>
                <a:gd name="connsiteX11" fmla="*/ 2490537 w 2586789"/>
                <a:gd name="connsiteY11" fmla="*/ 168442 h 228600"/>
                <a:gd name="connsiteX12" fmla="*/ 2562726 w 2586789"/>
                <a:gd name="connsiteY12" fmla="*/ 204536 h 228600"/>
                <a:gd name="connsiteX13" fmla="*/ 2586789 w 2586789"/>
                <a:gd name="connsiteY13" fmla="*/ 228600 h 228600"/>
                <a:gd name="connsiteX0" fmla="*/ 0 w 2586789"/>
                <a:gd name="connsiteY0" fmla="*/ 108284 h 228600"/>
                <a:gd name="connsiteX1" fmla="*/ 168442 w 2586789"/>
                <a:gd name="connsiteY1" fmla="*/ 72189 h 228600"/>
                <a:gd name="connsiteX2" fmla="*/ 240631 w 2586789"/>
                <a:gd name="connsiteY2" fmla="*/ 24063 h 228600"/>
                <a:gd name="connsiteX3" fmla="*/ 276726 w 2586789"/>
                <a:gd name="connsiteY3" fmla="*/ 0 h 228600"/>
                <a:gd name="connsiteX4" fmla="*/ 649705 w 2586789"/>
                <a:gd name="connsiteY4" fmla="*/ 12031 h 228600"/>
                <a:gd name="connsiteX5" fmla="*/ 697831 w 2586789"/>
                <a:gd name="connsiteY5" fmla="*/ 24063 h 228600"/>
                <a:gd name="connsiteX6" fmla="*/ 914400 w 2586789"/>
                <a:gd name="connsiteY6" fmla="*/ 36094 h 228600"/>
                <a:gd name="connsiteX7" fmla="*/ 998621 w 2586789"/>
                <a:gd name="connsiteY7" fmla="*/ 48126 h 228600"/>
                <a:gd name="connsiteX8" fmla="*/ 2237874 w 2586789"/>
                <a:gd name="connsiteY8" fmla="*/ 60157 h 228600"/>
                <a:gd name="connsiteX9" fmla="*/ 2310063 w 2586789"/>
                <a:gd name="connsiteY9" fmla="*/ 108284 h 228600"/>
                <a:gd name="connsiteX10" fmla="*/ 2454442 w 2586789"/>
                <a:gd name="connsiteY10" fmla="*/ 156410 h 228600"/>
                <a:gd name="connsiteX11" fmla="*/ 2490537 w 2586789"/>
                <a:gd name="connsiteY11" fmla="*/ 168442 h 228600"/>
                <a:gd name="connsiteX12" fmla="*/ 2562726 w 2586789"/>
                <a:gd name="connsiteY12" fmla="*/ 204536 h 228600"/>
                <a:gd name="connsiteX13" fmla="*/ 2586789 w 2586789"/>
                <a:gd name="connsiteY13" fmla="*/ 228600 h 228600"/>
                <a:gd name="connsiteX0" fmla="*/ 0 w 2586789"/>
                <a:gd name="connsiteY0" fmla="*/ 108284 h 228600"/>
                <a:gd name="connsiteX1" fmla="*/ 168442 w 2586789"/>
                <a:gd name="connsiteY1" fmla="*/ 72189 h 228600"/>
                <a:gd name="connsiteX2" fmla="*/ 240631 w 2586789"/>
                <a:gd name="connsiteY2" fmla="*/ 24063 h 228600"/>
                <a:gd name="connsiteX3" fmla="*/ 276726 w 2586789"/>
                <a:gd name="connsiteY3" fmla="*/ 0 h 228600"/>
                <a:gd name="connsiteX4" fmla="*/ 649705 w 2586789"/>
                <a:gd name="connsiteY4" fmla="*/ 12031 h 228600"/>
                <a:gd name="connsiteX5" fmla="*/ 697831 w 2586789"/>
                <a:gd name="connsiteY5" fmla="*/ 24063 h 228600"/>
                <a:gd name="connsiteX6" fmla="*/ 914400 w 2586789"/>
                <a:gd name="connsiteY6" fmla="*/ 36094 h 228600"/>
                <a:gd name="connsiteX7" fmla="*/ 998621 w 2586789"/>
                <a:gd name="connsiteY7" fmla="*/ 48126 h 228600"/>
                <a:gd name="connsiteX8" fmla="*/ 2237874 w 2586789"/>
                <a:gd name="connsiteY8" fmla="*/ 60157 h 228600"/>
                <a:gd name="connsiteX9" fmla="*/ 2454442 w 2586789"/>
                <a:gd name="connsiteY9" fmla="*/ 156410 h 228600"/>
                <a:gd name="connsiteX10" fmla="*/ 2490537 w 2586789"/>
                <a:gd name="connsiteY10" fmla="*/ 168442 h 228600"/>
                <a:gd name="connsiteX11" fmla="*/ 2562726 w 2586789"/>
                <a:gd name="connsiteY11" fmla="*/ 204536 h 228600"/>
                <a:gd name="connsiteX12" fmla="*/ 2586789 w 2586789"/>
                <a:gd name="connsiteY12" fmla="*/ 228600 h 228600"/>
                <a:gd name="connsiteX0" fmla="*/ 0 w 2586789"/>
                <a:gd name="connsiteY0" fmla="*/ 108284 h 228600"/>
                <a:gd name="connsiteX1" fmla="*/ 168442 w 2586789"/>
                <a:gd name="connsiteY1" fmla="*/ 72189 h 228600"/>
                <a:gd name="connsiteX2" fmla="*/ 240631 w 2586789"/>
                <a:gd name="connsiteY2" fmla="*/ 24063 h 228600"/>
                <a:gd name="connsiteX3" fmla="*/ 276726 w 2586789"/>
                <a:gd name="connsiteY3" fmla="*/ 0 h 228600"/>
                <a:gd name="connsiteX4" fmla="*/ 649705 w 2586789"/>
                <a:gd name="connsiteY4" fmla="*/ 12031 h 228600"/>
                <a:gd name="connsiteX5" fmla="*/ 697831 w 2586789"/>
                <a:gd name="connsiteY5" fmla="*/ 24063 h 228600"/>
                <a:gd name="connsiteX6" fmla="*/ 914400 w 2586789"/>
                <a:gd name="connsiteY6" fmla="*/ 36094 h 228600"/>
                <a:gd name="connsiteX7" fmla="*/ 998621 w 2586789"/>
                <a:gd name="connsiteY7" fmla="*/ 48126 h 228600"/>
                <a:gd name="connsiteX8" fmla="*/ 2454442 w 2586789"/>
                <a:gd name="connsiteY8" fmla="*/ 156410 h 228600"/>
                <a:gd name="connsiteX9" fmla="*/ 2490537 w 2586789"/>
                <a:gd name="connsiteY9" fmla="*/ 168442 h 228600"/>
                <a:gd name="connsiteX10" fmla="*/ 2562726 w 2586789"/>
                <a:gd name="connsiteY10" fmla="*/ 204536 h 228600"/>
                <a:gd name="connsiteX11" fmla="*/ 2586789 w 2586789"/>
                <a:gd name="connsiteY11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86789" h="228600">
                  <a:moveTo>
                    <a:pt x="0" y="108284"/>
                  </a:moveTo>
                  <a:cubicBezTo>
                    <a:pt x="40727" y="103193"/>
                    <a:pt x="128880" y="98564"/>
                    <a:pt x="168442" y="72189"/>
                  </a:cubicBezTo>
                  <a:lnTo>
                    <a:pt x="240631" y="24063"/>
                  </a:lnTo>
                  <a:lnTo>
                    <a:pt x="276726" y="0"/>
                  </a:lnTo>
                  <a:cubicBezTo>
                    <a:pt x="401052" y="4010"/>
                    <a:pt x="525517" y="4935"/>
                    <a:pt x="649705" y="12031"/>
                  </a:cubicBezTo>
                  <a:cubicBezTo>
                    <a:pt x="666214" y="12974"/>
                    <a:pt x="681363" y="22566"/>
                    <a:pt x="697831" y="24063"/>
                  </a:cubicBezTo>
                  <a:cubicBezTo>
                    <a:pt x="769835" y="30609"/>
                    <a:pt x="842210" y="32084"/>
                    <a:pt x="914400" y="36094"/>
                  </a:cubicBezTo>
                  <a:cubicBezTo>
                    <a:pt x="942474" y="40105"/>
                    <a:pt x="970267" y="47610"/>
                    <a:pt x="998621" y="48126"/>
                  </a:cubicBezTo>
                  <a:lnTo>
                    <a:pt x="2454442" y="156410"/>
                  </a:lnTo>
                  <a:cubicBezTo>
                    <a:pt x="2466474" y="160421"/>
                    <a:pt x="2479985" y="161407"/>
                    <a:pt x="2490537" y="168442"/>
                  </a:cubicBezTo>
                  <a:cubicBezTo>
                    <a:pt x="2537183" y="199540"/>
                    <a:pt x="2512913" y="187933"/>
                    <a:pt x="2562726" y="204536"/>
                  </a:cubicBezTo>
                  <a:lnTo>
                    <a:pt x="2586789" y="22860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1" name="Szabadkézi sokszög 10"/>
            <p:cNvSpPr/>
            <p:nvPr/>
          </p:nvSpPr>
          <p:spPr>
            <a:xfrm>
              <a:off x="2890910" y="2583688"/>
              <a:ext cx="2586789" cy="228600"/>
            </a:xfrm>
            <a:custGeom>
              <a:avLst/>
              <a:gdLst>
                <a:gd name="connsiteX0" fmla="*/ 0 w 2586789"/>
                <a:gd name="connsiteY0" fmla="*/ 108284 h 228600"/>
                <a:gd name="connsiteX1" fmla="*/ 168442 w 2586789"/>
                <a:gd name="connsiteY1" fmla="*/ 72189 h 228600"/>
                <a:gd name="connsiteX2" fmla="*/ 240631 w 2586789"/>
                <a:gd name="connsiteY2" fmla="*/ 24063 h 228600"/>
                <a:gd name="connsiteX3" fmla="*/ 276726 w 2586789"/>
                <a:gd name="connsiteY3" fmla="*/ 0 h 228600"/>
                <a:gd name="connsiteX4" fmla="*/ 649705 w 2586789"/>
                <a:gd name="connsiteY4" fmla="*/ 12031 h 228600"/>
                <a:gd name="connsiteX5" fmla="*/ 697831 w 2586789"/>
                <a:gd name="connsiteY5" fmla="*/ 24063 h 228600"/>
                <a:gd name="connsiteX6" fmla="*/ 914400 w 2586789"/>
                <a:gd name="connsiteY6" fmla="*/ 36094 h 228600"/>
                <a:gd name="connsiteX7" fmla="*/ 998621 w 2586789"/>
                <a:gd name="connsiteY7" fmla="*/ 48126 h 228600"/>
                <a:gd name="connsiteX8" fmla="*/ 2237874 w 2586789"/>
                <a:gd name="connsiteY8" fmla="*/ 60157 h 228600"/>
                <a:gd name="connsiteX9" fmla="*/ 2310063 w 2586789"/>
                <a:gd name="connsiteY9" fmla="*/ 108284 h 228600"/>
                <a:gd name="connsiteX10" fmla="*/ 2454442 w 2586789"/>
                <a:gd name="connsiteY10" fmla="*/ 156410 h 228600"/>
                <a:gd name="connsiteX11" fmla="*/ 2490537 w 2586789"/>
                <a:gd name="connsiteY11" fmla="*/ 168442 h 228600"/>
                <a:gd name="connsiteX12" fmla="*/ 2562726 w 2586789"/>
                <a:gd name="connsiteY12" fmla="*/ 204536 h 228600"/>
                <a:gd name="connsiteX13" fmla="*/ 2586789 w 2586789"/>
                <a:gd name="connsiteY13" fmla="*/ 228600 h 228600"/>
                <a:gd name="connsiteX0" fmla="*/ 0 w 2586789"/>
                <a:gd name="connsiteY0" fmla="*/ 108284 h 228600"/>
                <a:gd name="connsiteX1" fmla="*/ 168442 w 2586789"/>
                <a:gd name="connsiteY1" fmla="*/ 72189 h 228600"/>
                <a:gd name="connsiteX2" fmla="*/ 240631 w 2586789"/>
                <a:gd name="connsiteY2" fmla="*/ 24063 h 228600"/>
                <a:gd name="connsiteX3" fmla="*/ 276726 w 2586789"/>
                <a:gd name="connsiteY3" fmla="*/ 0 h 228600"/>
                <a:gd name="connsiteX4" fmla="*/ 649705 w 2586789"/>
                <a:gd name="connsiteY4" fmla="*/ 12031 h 228600"/>
                <a:gd name="connsiteX5" fmla="*/ 697831 w 2586789"/>
                <a:gd name="connsiteY5" fmla="*/ 24063 h 228600"/>
                <a:gd name="connsiteX6" fmla="*/ 914400 w 2586789"/>
                <a:gd name="connsiteY6" fmla="*/ 36094 h 228600"/>
                <a:gd name="connsiteX7" fmla="*/ 998621 w 2586789"/>
                <a:gd name="connsiteY7" fmla="*/ 48126 h 228600"/>
                <a:gd name="connsiteX8" fmla="*/ 2310063 w 2586789"/>
                <a:gd name="connsiteY8" fmla="*/ 108284 h 228600"/>
                <a:gd name="connsiteX9" fmla="*/ 2454442 w 2586789"/>
                <a:gd name="connsiteY9" fmla="*/ 156410 h 228600"/>
                <a:gd name="connsiteX10" fmla="*/ 2490537 w 2586789"/>
                <a:gd name="connsiteY10" fmla="*/ 168442 h 228600"/>
                <a:gd name="connsiteX11" fmla="*/ 2562726 w 2586789"/>
                <a:gd name="connsiteY11" fmla="*/ 204536 h 228600"/>
                <a:gd name="connsiteX12" fmla="*/ 2586789 w 2586789"/>
                <a:gd name="connsiteY12" fmla="*/ 228600 h 228600"/>
                <a:gd name="connsiteX0" fmla="*/ 0 w 2586789"/>
                <a:gd name="connsiteY0" fmla="*/ 108284 h 228600"/>
                <a:gd name="connsiteX1" fmla="*/ 168442 w 2586789"/>
                <a:gd name="connsiteY1" fmla="*/ 72189 h 228600"/>
                <a:gd name="connsiteX2" fmla="*/ 240631 w 2586789"/>
                <a:gd name="connsiteY2" fmla="*/ 24063 h 228600"/>
                <a:gd name="connsiteX3" fmla="*/ 276726 w 2586789"/>
                <a:gd name="connsiteY3" fmla="*/ 0 h 228600"/>
                <a:gd name="connsiteX4" fmla="*/ 649705 w 2586789"/>
                <a:gd name="connsiteY4" fmla="*/ 12031 h 228600"/>
                <a:gd name="connsiteX5" fmla="*/ 697831 w 2586789"/>
                <a:gd name="connsiteY5" fmla="*/ 24063 h 228600"/>
                <a:gd name="connsiteX6" fmla="*/ 914400 w 2586789"/>
                <a:gd name="connsiteY6" fmla="*/ 36094 h 228600"/>
                <a:gd name="connsiteX7" fmla="*/ 998621 w 2586789"/>
                <a:gd name="connsiteY7" fmla="*/ 48126 h 228600"/>
                <a:gd name="connsiteX8" fmla="*/ 2454442 w 2586789"/>
                <a:gd name="connsiteY8" fmla="*/ 156410 h 228600"/>
                <a:gd name="connsiteX9" fmla="*/ 2490537 w 2586789"/>
                <a:gd name="connsiteY9" fmla="*/ 168442 h 228600"/>
                <a:gd name="connsiteX10" fmla="*/ 2562726 w 2586789"/>
                <a:gd name="connsiteY10" fmla="*/ 204536 h 228600"/>
                <a:gd name="connsiteX11" fmla="*/ 2586789 w 2586789"/>
                <a:gd name="connsiteY11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86789" h="228600">
                  <a:moveTo>
                    <a:pt x="0" y="108284"/>
                  </a:moveTo>
                  <a:cubicBezTo>
                    <a:pt x="40727" y="103193"/>
                    <a:pt x="128880" y="98564"/>
                    <a:pt x="168442" y="72189"/>
                  </a:cubicBezTo>
                  <a:lnTo>
                    <a:pt x="240631" y="24063"/>
                  </a:lnTo>
                  <a:lnTo>
                    <a:pt x="276726" y="0"/>
                  </a:lnTo>
                  <a:cubicBezTo>
                    <a:pt x="401052" y="4010"/>
                    <a:pt x="525517" y="4935"/>
                    <a:pt x="649705" y="12031"/>
                  </a:cubicBezTo>
                  <a:cubicBezTo>
                    <a:pt x="666214" y="12974"/>
                    <a:pt x="681363" y="22566"/>
                    <a:pt x="697831" y="24063"/>
                  </a:cubicBezTo>
                  <a:cubicBezTo>
                    <a:pt x="769835" y="30609"/>
                    <a:pt x="842210" y="32084"/>
                    <a:pt x="914400" y="36094"/>
                  </a:cubicBezTo>
                  <a:cubicBezTo>
                    <a:pt x="942474" y="40105"/>
                    <a:pt x="970267" y="47610"/>
                    <a:pt x="998621" y="48126"/>
                  </a:cubicBezTo>
                  <a:lnTo>
                    <a:pt x="2454442" y="156410"/>
                  </a:lnTo>
                  <a:cubicBezTo>
                    <a:pt x="2466474" y="160421"/>
                    <a:pt x="2479985" y="161407"/>
                    <a:pt x="2490537" y="168442"/>
                  </a:cubicBezTo>
                  <a:cubicBezTo>
                    <a:pt x="2537183" y="199540"/>
                    <a:pt x="2512913" y="187933"/>
                    <a:pt x="2562726" y="204536"/>
                  </a:cubicBezTo>
                  <a:lnTo>
                    <a:pt x="2586789" y="22860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9461819" y="1660358"/>
              <a:ext cx="2550694" cy="39703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Ez a magasabb részarány lecsökkenti az </a:t>
              </a:r>
              <a:r>
                <a:rPr lang="hu-HU" dirty="0" err="1" smtClean="0"/>
                <a:t>intangible</a:t>
              </a:r>
              <a:r>
                <a:rPr lang="hu-HU" dirty="0" smtClean="0"/>
                <a:t> szolgáltatások részarányát</a:t>
              </a:r>
              <a:r>
                <a:rPr lang="en-US" dirty="0" smtClean="0"/>
                <a:t>.</a:t>
              </a:r>
            </a:p>
            <a:p>
              <a:endParaRPr lang="hu-HU" dirty="0" smtClean="0"/>
            </a:p>
            <a:p>
              <a:r>
                <a:rPr lang="hu-HU" dirty="0" smtClean="0"/>
                <a:t>Ez nem csak a fogyasztási struktúra változásának a következménye</a:t>
              </a:r>
              <a:r>
                <a:rPr lang="en-US" dirty="0" smtClean="0"/>
                <a:t>.</a:t>
              </a:r>
            </a:p>
            <a:p>
              <a:endParaRPr lang="hu-HU" dirty="0" smtClean="0"/>
            </a:p>
            <a:p>
              <a:r>
                <a:rPr lang="hu-HU" b="1" dirty="0" smtClean="0"/>
                <a:t>Ez a 90-es években </a:t>
              </a:r>
              <a:r>
                <a:rPr lang="hu-HU" b="1" dirty="0"/>
                <a:t>a </a:t>
              </a:r>
              <a:r>
                <a:rPr lang="hu-HU" b="1" dirty="0" smtClean="0"/>
                <a:t>rendszerváltás során </a:t>
              </a:r>
              <a:r>
                <a:rPr lang="hu-HU" b="1" dirty="0"/>
                <a:t>mikró </a:t>
              </a:r>
              <a:r>
                <a:rPr lang="hu-HU" b="1" dirty="0" smtClean="0"/>
                <a:t>és makró szinten meghozott döntések következménye</a:t>
              </a:r>
              <a:r>
                <a:rPr lang="en-US" b="1" dirty="0" smtClean="0"/>
                <a:t>. </a:t>
              </a:r>
              <a:endParaRPr lang="en-US" b="1" dirty="0"/>
            </a:p>
          </p:txBody>
        </p:sp>
        <p:cxnSp>
          <p:nvCxnSpPr>
            <p:cNvPr id="7" name="Egyenes összekötő 6"/>
            <p:cNvCxnSpPr/>
            <p:nvPr/>
          </p:nvCxnSpPr>
          <p:spPr>
            <a:xfrm flipV="1">
              <a:off x="8834511" y="2377440"/>
              <a:ext cx="627308" cy="1262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180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4958" y="388580"/>
            <a:ext cx="4235115" cy="259525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Vizsgáljuk meg az ipar és az egészségügy eltérő munkaerő igényességét!</a:t>
            </a:r>
            <a:endParaRPr lang="en-US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64958" y="2556728"/>
            <a:ext cx="4235115" cy="29055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/>
              <a:t>Ez a példa általánosítható</a:t>
            </a:r>
            <a:r>
              <a:rPr lang="en-US" sz="2400" dirty="0" smtClean="0"/>
              <a:t>!</a:t>
            </a:r>
            <a:endParaRPr lang="hu-HU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hu-HU" sz="2400" dirty="0" smtClean="0"/>
              <a:t>Egységnyi érték termeléséhez kevesebb ember kell az iparban, mint az </a:t>
            </a:r>
            <a:r>
              <a:rPr lang="hu-HU" sz="2400" dirty="0" err="1" smtClean="0"/>
              <a:t>intangible</a:t>
            </a:r>
            <a:r>
              <a:rPr lang="hu-HU" sz="2400" dirty="0" smtClean="0"/>
              <a:t> </a:t>
            </a:r>
            <a:r>
              <a:rPr lang="hu-HU" sz="2400" dirty="0" err="1" smtClean="0"/>
              <a:t>szolgáltatá-sokban</a:t>
            </a:r>
            <a:r>
              <a:rPr lang="hu-HU" sz="2400" dirty="0" smtClean="0"/>
              <a:t> (oktatásban, egészség-ügyben, tudományos </a:t>
            </a:r>
            <a:r>
              <a:rPr lang="hu-HU" sz="2400" dirty="0" err="1" smtClean="0"/>
              <a:t>szolgálta-tásokban</a:t>
            </a:r>
            <a:r>
              <a:rPr lang="hu-HU" sz="2400" dirty="0" smtClean="0"/>
              <a:t>, stb.).</a:t>
            </a:r>
            <a:endParaRPr lang="en-US" sz="2400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7098631" y="6440052"/>
            <a:ext cx="328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ISCO </a:t>
            </a:r>
            <a:r>
              <a:rPr lang="hu-HU" dirty="0" smtClean="0"/>
              <a:t>Kategória</a:t>
            </a:r>
            <a:endParaRPr lang="en-US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552395"/>
              </p:ext>
            </p:extLst>
          </p:nvPr>
        </p:nvGraphicFramePr>
        <p:xfrm>
          <a:off x="4784558" y="3306028"/>
          <a:ext cx="7197390" cy="3134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823244"/>
              </p:ext>
            </p:extLst>
          </p:nvPr>
        </p:nvGraphicFramePr>
        <p:xfrm>
          <a:off x="4780548" y="167320"/>
          <a:ext cx="7201400" cy="3037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470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3141" y="165493"/>
            <a:ext cx="11402213" cy="1025633"/>
          </a:xfrm>
        </p:spPr>
        <p:txBody>
          <a:bodyPr>
            <a:normAutofit fontScale="90000"/>
          </a:bodyPr>
          <a:lstStyle/>
          <a:p>
            <a:r>
              <a:rPr lang="hu-HU" sz="3600" b="1" dirty="0" smtClean="0"/>
              <a:t>A munkaerőigény nem csak személyeket jelent. Az meghatározott képzettségű embereket igényel.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393141" y="6393857"/>
            <a:ext cx="5425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Népszámlálási adatok forrása a KSH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21" y="1191126"/>
            <a:ext cx="11306651" cy="520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4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3141" y="165493"/>
            <a:ext cx="11402213" cy="1025633"/>
          </a:xfrm>
        </p:spPr>
        <p:txBody>
          <a:bodyPr>
            <a:normAutofit/>
          </a:bodyPr>
          <a:lstStyle/>
          <a:p>
            <a:r>
              <a:rPr lang="hu-HU" sz="3600" b="1" dirty="0" smtClean="0"/>
              <a:t>Grafikusan ábrázolva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53" y="1191126"/>
            <a:ext cx="2490790" cy="1145572"/>
          </a:xfrm>
          <a:prstGeom prst="rect">
            <a:avLst/>
          </a:prstGeom>
        </p:spPr>
      </p:pic>
      <p:graphicFrame>
        <p:nvGraphicFramePr>
          <p:cNvPr id="12" name="Diagra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263195"/>
              </p:ext>
            </p:extLst>
          </p:nvPr>
        </p:nvGraphicFramePr>
        <p:xfrm>
          <a:off x="3080084" y="1191126"/>
          <a:ext cx="8625229" cy="5462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310758" y="2736414"/>
            <a:ext cx="27693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Minden FEOR kategória különböző képzettségi/tudás követelményeket képvisel.</a:t>
            </a:r>
            <a:endParaRPr lang="hu-HU" sz="2000" b="1" dirty="0"/>
          </a:p>
          <a:p>
            <a:endParaRPr lang="en-US" sz="2000" b="1" dirty="0" smtClean="0"/>
          </a:p>
          <a:p>
            <a:pPr algn="ctr"/>
            <a:r>
              <a:rPr lang="hu-HU" sz="2000" b="1" dirty="0" smtClean="0"/>
              <a:t>A megkövetelt tudás igény kategóriáról kategóriára csökken</a:t>
            </a:r>
            <a:r>
              <a:rPr lang="en-US" sz="2000" b="1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52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9074" y="4255621"/>
            <a:ext cx="4090737" cy="2298069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 smtClean="0"/>
              <a:t>A szükséges tudás többségét a legkevésbé tudásigényes szektorban, az iparban használjuk fel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517359" y="330727"/>
            <a:ext cx="4319335" cy="1477328"/>
            <a:chOff x="517359" y="330727"/>
            <a:chExt cx="4319335" cy="1477328"/>
          </a:xfrm>
        </p:grpSpPr>
        <p:sp>
          <p:nvSpPr>
            <p:cNvPr id="6" name="Szövegdoboz 5"/>
            <p:cNvSpPr txBox="1"/>
            <p:nvPr/>
          </p:nvSpPr>
          <p:spPr>
            <a:xfrm>
              <a:off x="517359" y="330727"/>
              <a:ext cx="3982451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A tudás követelmények meghatározhatók, ha a létszámban meghatározott munkaigényeket kategóriánként megszorozzuk a tanulásban megkövetelt évek számával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4" name="Vágott nyíl jobbra 3"/>
            <p:cNvSpPr/>
            <p:nvPr/>
          </p:nvSpPr>
          <p:spPr>
            <a:xfrm>
              <a:off x="4499810" y="330727"/>
              <a:ext cx="336884" cy="299181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  <p:graphicFrame>
        <p:nvGraphicFramePr>
          <p:cNvPr id="11" name="Diagra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299652"/>
              </p:ext>
            </p:extLst>
          </p:nvPr>
        </p:nvGraphicFramePr>
        <p:xfrm>
          <a:off x="4842853" y="189465"/>
          <a:ext cx="7158503" cy="3249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Csoportba foglalás 6"/>
          <p:cNvGrpSpPr/>
          <p:nvPr/>
        </p:nvGrpSpPr>
        <p:grpSpPr>
          <a:xfrm>
            <a:off x="517359" y="3429037"/>
            <a:ext cx="11490159" cy="3111953"/>
            <a:chOff x="517359" y="3429037"/>
            <a:chExt cx="11490159" cy="3111953"/>
          </a:xfrm>
        </p:grpSpPr>
        <p:grpSp>
          <p:nvGrpSpPr>
            <p:cNvPr id="10" name="Csoportba foglalás 9"/>
            <p:cNvGrpSpPr/>
            <p:nvPr/>
          </p:nvGrpSpPr>
          <p:grpSpPr>
            <a:xfrm>
              <a:off x="517359" y="3429037"/>
              <a:ext cx="4319336" cy="646331"/>
              <a:chOff x="669757" y="3429037"/>
              <a:chExt cx="4166937" cy="646331"/>
            </a:xfrm>
          </p:grpSpPr>
          <p:sp>
            <p:nvSpPr>
              <p:cNvPr id="3" name="Szövegdoboz 2"/>
              <p:cNvSpPr txBox="1"/>
              <p:nvPr/>
            </p:nvSpPr>
            <p:spPr>
              <a:xfrm>
                <a:off x="669757" y="3429037"/>
                <a:ext cx="3830053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/>
                  <a:t>Itt a tudás követelményeket elosztjuk a megfelelő ágazati kibocsátásokkal.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9" name="Vágott nyíl jobbra 8"/>
              <p:cNvSpPr/>
              <p:nvPr/>
            </p:nvSpPr>
            <p:spPr>
              <a:xfrm>
                <a:off x="4499810" y="3580429"/>
                <a:ext cx="336884" cy="299181"/>
              </a:xfrm>
              <a:prstGeom prst="notch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 dirty="0"/>
              </a:p>
            </p:txBody>
          </p:sp>
        </p:grpSp>
        <p:graphicFrame>
          <p:nvGraphicFramePr>
            <p:cNvPr id="12" name="Diagram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53499741"/>
                </p:ext>
              </p:extLst>
            </p:nvPr>
          </p:nvGraphicFramePr>
          <p:xfrm>
            <a:off x="4836694" y="3514766"/>
            <a:ext cx="7170824" cy="30262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7578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</TotalTime>
  <Words>632</Words>
  <Application>Microsoft Office PowerPoint</Application>
  <PresentationFormat>Szélesvásznú</PresentationFormat>
  <Paragraphs>86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Office-téma</vt:lpstr>
      <vt:lpstr>Mennyire vagyunk tudásgazdaság?</vt:lpstr>
      <vt:lpstr>A fejlett országokban a fogyasztási struktúra eltolódik az intangible szolgáltatások irányába.</vt:lpstr>
      <vt:lpstr>A külkereskedelemmel a termelési struktúrájuk komolyan eltéríthető a fogyasztási struktúrájuktól.</vt:lpstr>
      <vt:lpstr>Hogyan lesz termelés az összes fogyasztásból?</vt:lpstr>
      <vt:lpstr>Egy eltérés: néhány (visegrádi) országban az ipari részarány magasabb annál, mint ami a gazdasági fejlettségnek megfelelne.</vt:lpstr>
      <vt:lpstr>Vizsgáljuk meg az ipar és az egészségügy eltérő munkaerő igényességét!</vt:lpstr>
      <vt:lpstr>A munkaerőigény nem csak személyeket jelent. Az meghatározott képzettségű embereket igényel. </vt:lpstr>
      <vt:lpstr>Grafikusan ábrázolva:</vt:lpstr>
      <vt:lpstr>A szükséges tudás többségét a legkevésbé tudásigényes szektorban, az iparban használjuk fel.</vt:lpstr>
      <vt:lpstr>A német és a magyar munkaigényességi együtthatók alapvetően a két ország általános termelékenységi szintjének eltérése miatt különböznek. Ha ezektől eltekintünk, az ágazatok munkaerő igényessége mindkét országban hasonló. – Ez a példa általánosítható! </vt:lpstr>
      <vt:lpstr>PowerPoint bemutató</vt:lpstr>
      <vt:lpstr>A munkaigényességi együtthatóknak ágazatonként meghatározott eloszlásuk van.</vt:lpstr>
      <vt:lpstr>Ha Magyarország a fejlettebb országok végső felhasználási struktúrájával rendelkezne – kivéve Szlovákiáéval és Csehországéval -  akkor mind a foglalkoztatás, mind az ország tudás állománya nőne.</vt:lpstr>
      <vt:lpstr>Mit kell tennie egy kevésbé fejlett országnak?</vt:lpstr>
      <vt:lpstr>Hivatkozások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Boda György</dc:creator>
  <cp:lastModifiedBy>Boda György</cp:lastModifiedBy>
  <cp:revision>296</cp:revision>
  <cp:lastPrinted>2016-04-20T16:05:20Z</cp:lastPrinted>
  <dcterms:created xsi:type="dcterms:W3CDTF">2016-03-12T09:13:36Z</dcterms:created>
  <dcterms:modified xsi:type="dcterms:W3CDTF">2016-04-26T18:22:38Z</dcterms:modified>
</cp:coreProperties>
</file>