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6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 showGuides="1">
      <p:cViewPr varScale="1">
        <p:scale>
          <a:sx n="68" d="100"/>
          <a:sy n="68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BB61AE-B070-4931-87A0-11C678D03E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77CFF0E-B691-437E-A115-8C9E7945E357}">
      <dgm:prSet custT="1"/>
      <dgm:spPr>
        <a:noFill/>
        <a:ln>
          <a:noFill/>
        </a:ln>
      </dgm:spPr>
      <dgm:t>
        <a:bodyPr/>
        <a:lstStyle/>
        <a:p>
          <a:pPr algn="l" rtl="0"/>
          <a:r>
            <a:rPr lang="hu-HU" sz="1400" dirty="0">
              <a:solidFill>
                <a:schemeClr val="tx1"/>
              </a:solidFill>
              <a:latin typeface="TitilliumText22L Lt" pitchFamily="50" charset="-18"/>
            </a:rPr>
            <a:t>Tudásmenedzsment piactér KKV-nak – Gyulay Tibor</a:t>
          </a:r>
          <a:endParaRPr lang="hu-HU" sz="1400" b="1" dirty="0">
            <a:solidFill>
              <a:schemeClr val="tx1"/>
            </a:solidFill>
            <a:latin typeface="TitilliumText22L Lt" pitchFamily="50" charset="-18"/>
          </a:endParaRPr>
        </a:p>
      </dgm:t>
    </dgm:pt>
    <dgm:pt modelId="{C120A2EC-0EC6-4B2A-B7EB-1EFC74FC6F5A}" type="parTrans" cxnId="{E995225F-3C56-4509-9F4D-7F61650FDB26}">
      <dgm:prSet/>
      <dgm:spPr/>
      <dgm:t>
        <a:bodyPr/>
        <a:lstStyle/>
        <a:p>
          <a:endParaRPr lang="hu-HU"/>
        </a:p>
      </dgm:t>
    </dgm:pt>
    <dgm:pt modelId="{D677AC3D-4851-420C-8ABA-C844769655D8}" type="sibTrans" cxnId="{E995225F-3C56-4509-9F4D-7F61650FDB26}">
      <dgm:prSet/>
      <dgm:spPr/>
      <dgm:t>
        <a:bodyPr/>
        <a:lstStyle/>
        <a:p>
          <a:endParaRPr lang="hu-HU"/>
        </a:p>
      </dgm:t>
    </dgm:pt>
    <dgm:pt modelId="{CF459F56-0745-433E-B593-63A8EFDEC8BF}" type="pres">
      <dgm:prSet presAssocID="{81BB61AE-B070-4931-87A0-11C678D03EF1}" presName="linear" presStyleCnt="0">
        <dgm:presLayoutVars>
          <dgm:animLvl val="lvl"/>
          <dgm:resizeHandles val="exact"/>
        </dgm:presLayoutVars>
      </dgm:prSet>
      <dgm:spPr/>
    </dgm:pt>
    <dgm:pt modelId="{E24FCEC6-059B-41C8-845F-02B082150B91}" type="pres">
      <dgm:prSet presAssocID="{D77CFF0E-B691-437E-A115-8C9E7945E357}" presName="parentText" presStyleLbl="node1" presStyleIdx="0" presStyleCnt="1" custScaleY="108307" custLinFactY="380960" custLinFactNeighborX="-10309" custLinFactNeighborY="400000">
        <dgm:presLayoutVars>
          <dgm:chMax val="0"/>
          <dgm:bulletEnabled val="1"/>
        </dgm:presLayoutVars>
      </dgm:prSet>
      <dgm:spPr/>
    </dgm:pt>
  </dgm:ptLst>
  <dgm:cxnLst>
    <dgm:cxn modelId="{D9CF7068-B84F-4633-89DD-E54A9B5A7404}" type="presOf" srcId="{81BB61AE-B070-4931-87A0-11C678D03EF1}" destId="{CF459F56-0745-433E-B593-63A8EFDEC8BF}" srcOrd="0" destOrd="0" presId="urn:microsoft.com/office/officeart/2005/8/layout/vList2"/>
    <dgm:cxn modelId="{D8044FBE-E9E2-43A8-998D-CAE14CA8EC84}" type="presOf" srcId="{D77CFF0E-B691-437E-A115-8C9E7945E357}" destId="{E24FCEC6-059B-41C8-845F-02B082150B91}" srcOrd="0" destOrd="0" presId="urn:microsoft.com/office/officeart/2005/8/layout/vList2"/>
    <dgm:cxn modelId="{E995225F-3C56-4509-9F4D-7F61650FDB26}" srcId="{81BB61AE-B070-4931-87A0-11C678D03EF1}" destId="{D77CFF0E-B691-437E-A115-8C9E7945E357}" srcOrd="0" destOrd="0" parTransId="{C120A2EC-0EC6-4B2A-B7EB-1EFC74FC6F5A}" sibTransId="{D677AC3D-4851-420C-8ABA-C844769655D8}"/>
    <dgm:cxn modelId="{CC8FE26E-B46D-4A84-90A8-417891FC639D}" type="presParOf" srcId="{CF459F56-0745-433E-B593-63A8EFDEC8BF}" destId="{E24FCEC6-059B-41C8-845F-02B082150B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BB61AE-B070-4931-87A0-11C678D03E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77CFF0E-B691-437E-A115-8C9E7945E357}">
      <dgm:prSet custT="1"/>
      <dgm:spPr>
        <a:noFill/>
        <a:ln>
          <a:noFill/>
        </a:ln>
      </dgm:spPr>
      <dgm:t>
        <a:bodyPr/>
        <a:lstStyle/>
        <a:p>
          <a:pPr algn="l" rtl="0"/>
          <a:r>
            <a:rPr lang="hu-HU" sz="1400" b="1" dirty="0">
              <a:solidFill>
                <a:schemeClr val="tx1"/>
              </a:solidFill>
              <a:latin typeface="TitilliumText22L Lt" pitchFamily="50" charset="-18"/>
            </a:rPr>
            <a:t>MTA TM Konferencia 2016. április 27.</a:t>
          </a:r>
        </a:p>
      </dgm:t>
    </dgm:pt>
    <dgm:pt modelId="{C120A2EC-0EC6-4B2A-B7EB-1EFC74FC6F5A}" type="parTrans" cxnId="{E995225F-3C56-4509-9F4D-7F61650FDB26}">
      <dgm:prSet/>
      <dgm:spPr/>
      <dgm:t>
        <a:bodyPr/>
        <a:lstStyle/>
        <a:p>
          <a:endParaRPr lang="hu-HU"/>
        </a:p>
      </dgm:t>
    </dgm:pt>
    <dgm:pt modelId="{D677AC3D-4851-420C-8ABA-C844769655D8}" type="sibTrans" cxnId="{E995225F-3C56-4509-9F4D-7F61650FDB26}">
      <dgm:prSet/>
      <dgm:spPr/>
      <dgm:t>
        <a:bodyPr/>
        <a:lstStyle/>
        <a:p>
          <a:endParaRPr lang="hu-HU"/>
        </a:p>
      </dgm:t>
    </dgm:pt>
    <dgm:pt modelId="{CF459F56-0745-433E-B593-63A8EFDEC8BF}" type="pres">
      <dgm:prSet presAssocID="{81BB61AE-B070-4931-87A0-11C678D03EF1}" presName="linear" presStyleCnt="0">
        <dgm:presLayoutVars>
          <dgm:animLvl val="lvl"/>
          <dgm:resizeHandles val="exact"/>
        </dgm:presLayoutVars>
      </dgm:prSet>
      <dgm:spPr/>
    </dgm:pt>
    <dgm:pt modelId="{E24FCEC6-059B-41C8-845F-02B082150B91}" type="pres">
      <dgm:prSet presAssocID="{D77CFF0E-B691-437E-A115-8C9E7945E357}" presName="parentText" presStyleLbl="node1" presStyleIdx="0" presStyleCnt="1" custScaleY="108307" custLinFactY="380960" custLinFactNeighborX="-10309" custLinFactNeighborY="400000">
        <dgm:presLayoutVars>
          <dgm:chMax val="0"/>
          <dgm:bulletEnabled val="1"/>
        </dgm:presLayoutVars>
      </dgm:prSet>
      <dgm:spPr/>
    </dgm:pt>
  </dgm:ptLst>
  <dgm:cxnLst>
    <dgm:cxn modelId="{6CF32FEA-0C21-41AF-98E9-0C5E9E1C83F7}" type="presOf" srcId="{D77CFF0E-B691-437E-A115-8C9E7945E357}" destId="{E24FCEC6-059B-41C8-845F-02B082150B91}" srcOrd="0" destOrd="0" presId="urn:microsoft.com/office/officeart/2005/8/layout/vList2"/>
    <dgm:cxn modelId="{035B1246-DABB-4252-931F-D79681C2D0E2}" type="presOf" srcId="{81BB61AE-B070-4931-87A0-11C678D03EF1}" destId="{CF459F56-0745-433E-B593-63A8EFDEC8BF}" srcOrd="0" destOrd="0" presId="urn:microsoft.com/office/officeart/2005/8/layout/vList2"/>
    <dgm:cxn modelId="{E995225F-3C56-4509-9F4D-7F61650FDB26}" srcId="{81BB61AE-B070-4931-87A0-11C678D03EF1}" destId="{D77CFF0E-B691-437E-A115-8C9E7945E357}" srcOrd="0" destOrd="0" parTransId="{C120A2EC-0EC6-4B2A-B7EB-1EFC74FC6F5A}" sibTransId="{D677AC3D-4851-420C-8ABA-C844769655D8}"/>
    <dgm:cxn modelId="{E54BD538-5D30-417A-8282-24F176E2E2AC}" type="presParOf" srcId="{CF459F56-0745-433E-B593-63A8EFDEC8BF}" destId="{E24FCEC6-059B-41C8-845F-02B082150B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BB61AE-B070-4931-87A0-11C678D03E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F459F56-0745-433E-B593-63A8EFDEC8BF}" type="pres">
      <dgm:prSet presAssocID="{81BB61AE-B070-4931-87A0-11C678D03EF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80F95630-9B41-45C9-A5E4-5EBACEDEF2A9}" type="presOf" srcId="{81BB61AE-B070-4931-87A0-11C678D03EF1}" destId="{CF459F56-0745-433E-B593-63A8EFDEC8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FCEC6-059B-41C8-845F-02B082150B91}">
      <dsp:nvSpPr>
        <dsp:cNvPr id="0" name=""/>
        <dsp:cNvSpPr/>
      </dsp:nvSpPr>
      <dsp:spPr>
        <a:xfrm>
          <a:off x="0" y="75517"/>
          <a:ext cx="8053608" cy="20888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tx1"/>
              </a:solidFill>
              <a:latin typeface="TitilliumText22L Lt" pitchFamily="50" charset="-18"/>
            </a:rPr>
            <a:t>Tudásmenedzsment piactér KKV-nak – Gyulay Tibor</a:t>
          </a:r>
          <a:endParaRPr lang="hu-HU" sz="1400" b="1" kern="1200" dirty="0">
            <a:solidFill>
              <a:schemeClr val="tx1"/>
            </a:solidFill>
            <a:latin typeface="TitilliumText22L Lt" pitchFamily="50" charset="-18"/>
          </a:endParaRPr>
        </a:p>
      </dsp:txBody>
      <dsp:txXfrm>
        <a:off x="10197" y="85714"/>
        <a:ext cx="8033214" cy="188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FCEC6-059B-41C8-845F-02B082150B91}">
      <dsp:nvSpPr>
        <dsp:cNvPr id="0" name=""/>
        <dsp:cNvSpPr/>
      </dsp:nvSpPr>
      <dsp:spPr>
        <a:xfrm>
          <a:off x="0" y="75517"/>
          <a:ext cx="4643470" cy="20888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schemeClr val="tx1"/>
              </a:solidFill>
              <a:latin typeface="TitilliumText22L Lt" pitchFamily="50" charset="-18"/>
            </a:rPr>
            <a:t>MTA TM Konferencia 2016. április 27.</a:t>
          </a:r>
        </a:p>
      </dsp:txBody>
      <dsp:txXfrm>
        <a:off x="10197" y="85714"/>
        <a:ext cx="4623076" cy="1884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4180" y="1128681"/>
            <a:ext cx="7875639" cy="25244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2857488" y="1384272"/>
            <a:ext cx="3429024" cy="1588"/>
          </a:xfrm>
          <a:prstGeom prst="line">
            <a:avLst/>
          </a:prstGeom>
          <a:ln w="1270" cap="rnd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 hely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/>
              <a:t>X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662227"/>
            <a:ext cx="7886700" cy="3176631"/>
          </a:xfrm>
        </p:spPr>
        <p:txBody>
          <a:bodyPr/>
          <a:lstStyle>
            <a:lvl1pPr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  <a:defRPr sz="2000"/>
            </a:lvl1pPr>
          </a:lstStyle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</p:txBody>
      </p:sp>
      <p:sp>
        <p:nvSpPr>
          <p:cNvPr id="18" name="Szöveg helye 17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2078038"/>
            <a:ext cx="7886700" cy="292085"/>
          </a:xfrm>
        </p:spPr>
        <p:txBody>
          <a:bodyPr>
            <a:normAutofit/>
          </a:bodyPr>
          <a:lstStyle>
            <a:lvl1pPr>
              <a:defRPr sz="1600" b="1" baseline="0"/>
            </a:lvl1pPr>
          </a:lstStyle>
          <a:p>
            <a:pPr lvl="0"/>
            <a:r>
              <a:rPr lang="hu-HU" dirty="0"/>
              <a:t>Előadás cím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 userDrawn="1"/>
        </p:nvSpPr>
        <p:spPr>
          <a:xfrm>
            <a:off x="4659525" y="1457299"/>
            <a:ext cx="3979917" cy="226380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 userDrawn="1"/>
        </p:nvSpPr>
        <p:spPr>
          <a:xfrm>
            <a:off x="482544" y="1457299"/>
            <a:ext cx="3979917" cy="226380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 userDrawn="1"/>
        </p:nvSpPr>
        <p:spPr>
          <a:xfrm>
            <a:off x="4659525" y="3867156"/>
            <a:ext cx="3979917" cy="226380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 userDrawn="1"/>
        </p:nvSpPr>
        <p:spPr>
          <a:xfrm>
            <a:off x="482544" y="3867156"/>
            <a:ext cx="3979917" cy="226380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8" name="Kép helye 2"/>
          <p:cNvSpPr>
            <a:spLocks noGrp="1"/>
          </p:cNvSpPr>
          <p:nvPr>
            <p:ph type="pic" idx="12"/>
          </p:nvPr>
        </p:nvSpPr>
        <p:spPr>
          <a:xfrm>
            <a:off x="665503" y="1629628"/>
            <a:ext cx="3610800" cy="1962000"/>
          </a:xfrm>
          <a:noFill/>
          <a:ln w="25400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9" name="Kép helye 2"/>
          <p:cNvSpPr>
            <a:spLocks noGrp="1"/>
          </p:cNvSpPr>
          <p:nvPr>
            <p:ph type="pic" idx="13"/>
          </p:nvPr>
        </p:nvSpPr>
        <p:spPr>
          <a:xfrm>
            <a:off x="4831578" y="1629628"/>
            <a:ext cx="3610800" cy="1962000"/>
          </a:xfrm>
          <a:noFill/>
          <a:ln w="25400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6" name="Kép helye 2"/>
          <p:cNvSpPr>
            <a:spLocks noGrp="1"/>
          </p:cNvSpPr>
          <p:nvPr>
            <p:ph type="pic" idx="14"/>
          </p:nvPr>
        </p:nvSpPr>
        <p:spPr>
          <a:xfrm>
            <a:off x="665503" y="4022910"/>
            <a:ext cx="3610800" cy="1962000"/>
          </a:xfrm>
          <a:noFill/>
          <a:ln w="25400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10" name="Kép helye 2"/>
          <p:cNvSpPr>
            <a:spLocks noGrp="1"/>
          </p:cNvSpPr>
          <p:nvPr>
            <p:ph type="pic" idx="15"/>
          </p:nvPr>
        </p:nvSpPr>
        <p:spPr>
          <a:xfrm>
            <a:off x="4831578" y="4022910"/>
            <a:ext cx="3610800" cy="1962000"/>
          </a:xfrm>
          <a:noFill/>
          <a:ln w="25400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15" name="Szöveg hely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/>
              <a:t>X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 userDrawn="1"/>
        </p:nvSpPr>
        <p:spPr>
          <a:xfrm>
            <a:off x="4659525" y="1092169"/>
            <a:ext cx="3979917" cy="226380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 userDrawn="1"/>
        </p:nvSpPr>
        <p:spPr>
          <a:xfrm>
            <a:off x="4659525" y="3502026"/>
            <a:ext cx="3979917" cy="226380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3551"/>
            <a:ext cx="3008313" cy="365131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311246"/>
            <a:ext cx="3008313" cy="2701962"/>
          </a:xfrm>
        </p:spPr>
        <p:txBody>
          <a:bodyPr/>
          <a:lstStyle>
            <a:lvl1pPr marL="0" indent="0">
              <a:buFont typeface="Arial" pitchFamily="34" charset="0"/>
              <a:buNone/>
              <a:defRPr sz="1600"/>
            </a:lvl1pPr>
            <a:lvl2pPr marL="457200" indent="0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3D655D-1D39-413C-B9E0-BAD905F45F73}" type="datetimeFigureOut">
              <a:rPr lang="hu-HU" smtClean="0"/>
              <a:pPr/>
              <a:t>2016.04.22.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0822F8-49C1-4602-836C-E16108089BA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Szöveg helye 3"/>
          <p:cNvSpPr>
            <a:spLocks noGrp="1"/>
          </p:cNvSpPr>
          <p:nvPr>
            <p:ph type="body" sz="half" idx="13"/>
          </p:nvPr>
        </p:nvSpPr>
        <p:spPr>
          <a:xfrm>
            <a:off x="457200" y="4232286"/>
            <a:ext cx="3008313" cy="146052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457200" indent="0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artalom helye 3"/>
          <p:cNvSpPr>
            <a:spLocks noGrp="1"/>
          </p:cNvSpPr>
          <p:nvPr>
            <p:ph sz="half" idx="14"/>
          </p:nvPr>
        </p:nvSpPr>
        <p:spPr>
          <a:xfrm>
            <a:off x="4864104" y="1238220"/>
            <a:ext cx="3610800" cy="1962000"/>
          </a:xfrm>
          <a:noFill/>
          <a:ln w="25400">
            <a:noFill/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artalom helye 3"/>
          <p:cNvSpPr>
            <a:spLocks noGrp="1"/>
          </p:cNvSpPr>
          <p:nvPr>
            <p:ph sz="half" idx="15"/>
          </p:nvPr>
        </p:nvSpPr>
        <p:spPr>
          <a:xfrm>
            <a:off x="4864104" y="3657780"/>
            <a:ext cx="3610800" cy="1962000"/>
          </a:xfrm>
          <a:noFill/>
          <a:ln w="25400">
            <a:noFill/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Szöveg helye 11"/>
          <p:cNvSpPr>
            <a:spLocks noGrp="1"/>
          </p:cNvSpPr>
          <p:nvPr>
            <p:ph type="body" sz="quarter" idx="16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/>
              <a:t>X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/>
              <a:t>X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634180" y="1092168"/>
            <a:ext cx="7875639" cy="26983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4" name="Szöveg hely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/>
              <a:t>X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4180" y="1128681"/>
            <a:ext cx="7875639" cy="25244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3" name="Szöveg hely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/>
              <a:t>X</a:t>
            </a:r>
          </a:p>
        </p:txBody>
      </p:sp>
      <p:sp>
        <p:nvSpPr>
          <p:cNvPr id="6" name="Szöveg helye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662227"/>
            <a:ext cx="7886700" cy="3176631"/>
          </a:xfrm>
        </p:spPr>
        <p:txBody>
          <a:bodyPr/>
          <a:lstStyle>
            <a:lvl1pPr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  <a:defRPr sz="2000"/>
            </a:lvl1pPr>
          </a:lstStyle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</p:txBody>
      </p:sp>
      <p:sp>
        <p:nvSpPr>
          <p:cNvPr id="7" name="Szöveg helye 17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2078038"/>
            <a:ext cx="7886700" cy="292085"/>
          </a:xfrm>
        </p:spPr>
        <p:txBody>
          <a:bodyPr>
            <a:normAutofit/>
          </a:bodyPr>
          <a:lstStyle>
            <a:lvl1pPr>
              <a:defRPr sz="1600" b="1" baseline="0"/>
            </a:lvl1pPr>
          </a:lstStyle>
          <a:p>
            <a:pPr lvl="0"/>
            <a:r>
              <a:rPr lang="hu-HU" dirty="0"/>
              <a:t>Előadás cím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4180" y="1128681"/>
            <a:ext cx="7875639" cy="25244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cxnSp>
        <p:nvCxnSpPr>
          <p:cNvPr id="5" name="Egyenes összekötő 4"/>
          <p:cNvCxnSpPr/>
          <p:nvPr userDrawn="1"/>
        </p:nvCxnSpPr>
        <p:spPr>
          <a:xfrm>
            <a:off x="2857488" y="1384272"/>
            <a:ext cx="3429024" cy="1588"/>
          </a:xfrm>
          <a:prstGeom prst="line">
            <a:avLst/>
          </a:prstGeom>
          <a:ln w="1270" cap="rnd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 hely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/>
              <a:t>X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4180" y="1128681"/>
            <a:ext cx="7875639" cy="25244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4" name="Szöveg hely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/>
              <a:t>X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4180" y="1128681"/>
            <a:ext cx="7875639" cy="25244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graphicFrame>
        <p:nvGraphicFramePr>
          <p:cNvPr id="8" name="Diagram 7"/>
          <p:cNvGraphicFramePr/>
          <p:nvPr userDrawn="1"/>
        </p:nvGraphicFramePr>
        <p:xfrm>
          <a:off x="8515404" y="357166"/>
          <a:ext cx="500066" cy="2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 hely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/>
              <a:t>X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 userDrawn="1"/>
        </p:nvSpPr>
        <p:spPr>
          <a:xfrm>
            <a:off x="6394564" y="2452110"/>
            <a:ext cx="2195234" cy="2401714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 userDrawn="1"/>
        </p:nvSpPr>
        <p:spPr>
          <a:xfrm>
            <a:off x="482544" y="1639863"/>
            <a:ext cx="5673632" cy="4381425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400" baseline="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69362" y="1763642"/>
            <a:ext cx="5514806" cy="4185638"/>
          </a:xfrm>
          <a:noFill/>
          <a:ln w="25400">
            <a:noFill/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444208" y="2564904"/>
            <a:ext cx="2065611" cy="2160240"/>
          </a:xfrm>
          <a:noFill/>
          <a:ln w="25400">
            <a:noFill/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9" name="Cím 1"/>
          <p:cNvSpPr txBox="1">
            <a:spLocks/>
          </p:cNvSpPr>
          <p:nvPr userDrawn="1"/>
        </p:nvSpPr>
        <p:spPr>
          <a:xfrm>
            <a:off x="378590" y="5546754"/>
            <a:ext cx="2659864" cy="269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ím 1"/>
          <p:cNvSpPr txBox="1">
            <a:spLocks/>
          </p:cNvSpPr>
          <p:nvPr userDrawn="1"/>
        </p:nvSpPr>
        <p:spPr>
          <a:xfrm>
            <a:off x="4572000" y="5546754"/>
            <a:ext cx="2659864" cy="269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zöveg hely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/>
              <a:t>X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>
          <a:xfrm>
            <a:off x="4659525" y="1457299"/>
            <a:ext cx="3979917" cy="226380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 userDrawn="1"/>
        </p:nvSpPr>
        <p:spPr>
          <a:xfrm>
            <a:off x="482544" y="1457299"/>
            <a:ext cx="3979917" cy="226380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 userDrawn="1"/>
        </p:nvSpPr>
        <p:spPr>
          <a:xfrm>
            <a:off x="4659525" y="3867156"/>
            <a:ext cx="3979917" cy="226380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 userDrawn="1"/>
        </p:nvSpPr>
        <p:spPr>
          <a:xfrm>
            <a:off x="482544" y="3867156"/>
            <a:ext cx="3979917" cy="226380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65109" y="1600201"/>
            <a:ext cx="3611613" cy="1961973"/>
          </a:xfrm>
          <a:noFill/>
          <a:ln w="25400">
            <a:noFill/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56109" y="1600201"/>
            <a:ext cx="3611613" cy="1961973"/>
          </a:xfrm>
          <a:noFill/>
          <a:ln w="25400">
            <a:noFill/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artalom helye 2"/>
          <p:cNvSpPr>
            <a:spLocks noGrp="1"/>
          </p:cNvSpPr>
          <p:nvPr>
            <p:ph sz="half" idx="10"/>
          </p:nvPr>
        </p:nvSpPr>
        <p:spPr>
          <a:xfrm>
            <a:off x="665109" y="4022937"/>
            <a:ext cx="3611613" cy="1961973"/>
          </a:xfrm>
          <a:noFill/>
          <a:ln w="25400">
            <a:noFill/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3"/>
          <p:cNvSpPr>
            <a:spLocks noGrp="1"/>
          </p:cNvSpPr>
          <p:nvPr>
            <p:ph sz="half" idx="11"/>
          </p:nvPr>
        </p:nvSpPr>
        <p:spPr>
          <a:xfrm>
            <a:off x="4856109" y="4022937"/>
            <a:ext cx="3611613" cy="1961973"/>
          </a:xfrm>
          <a:noFill/>
          <a:ln w="25400">
            <a:noFill/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2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/>
              <a:t>X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>
          <a:xfrm>
            <a:off x="1870038" y="727038"/>
            <a:ext cx="5403924" cy="412596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999059"/>
            <a:ext cx="5486400" cy="258740"/>
          </a:xfr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77215" y="835397"/>
            <a:ext cx="5189570" cy="389217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473728"/>
            <a:ext cx="5486400" cy="6254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3D655D-1D39-413C-B9E0-BAD905F45F73}" type="datetimeFigureOut">
              <a:rPr lang="hu-HU" smtClean="0"/>
              <a:pPr/>
              <a:t>2016.04.22.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0822F8-49C1-4602-836C-E16108089BA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Szöveg helye 11"/>
          <p:cNvSpPr>
            <a:spLocks noGrp="1"/>
          </p:cNvSpPr>
          <p:nvPr>
            <p:ph type="body" sz="quarter" idx="13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/>
              <a:t>X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 userDrawn="1"/>
        </p:nvSpPr>
        <p:spPr>
          <a:xfrm>
            <a:off x="495846" y="2187558"/>
            <a:ext cx="3979917" cy="262893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 userDrawn="1"/>
        </p:nvSpPr>
        <p:spPr>
          <a:xfrm>
            <a:off x="4681539" y="2187558"/>
            <a:ext cx="3979917" cy="262893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8" name="Kép helye 2"/>
          <p:cNvSpPr>
            <a:spLocks noGrp="1"/>
          </p:cNvSpPr>
          <p:nvPr>
            <p:ph type="pic" idx="12"/>
          </p:nvPr>
        </p:nvSpPr>
        <p:spPr>
          <a:xfrm>
            <a:off x="625003" y="2333609"/>
            <a:ext cx="3710044" cy="2340000"/>
          </a:xfrm>
          <a:noFill/>
          <a:ln w="25400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9" name="Kép helye 2"/>
          <p:cNvSpPr>
            <a:spLocks noGrp="1"/>
          </p:cNvSpPr>
          <p:nvPr>
            <p:ph type="pic" idx="13"/>
          </p:nvPr>
        </p:nvSpPr>
        <p:spPr>
          <a:xfrm>
            <a:off x="4791078" y="2333609"/>
            <a:ext cx="3710044" cy="2340000"/>
          </a:xfrm>
          <a:noFill/>
          <a:ln w="25400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10" name="Cím 1"/>
          <p:cNvSpPr txBox="1">
            <a:spLocks/>
          </p:cNvSpPr>
          <p:nvPr userDrawn="1"/>
        </p:nvSpPr>
        <p:spPr>
          <a:xfrm>
            <a:off x="378590" y="5546754"/>
            <a:ext cx="2659864" cy="269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Mintacím szerkesztése</a:t>
            </a:r>
          </a:p>
        </p:txBody>
      </p:sp>
      <p:sp>
        <p:nvSpPr>
          <p:cNvPr id="11" name="Cím 1"/>
          <p:cNvSpPr txBox="1">
            <a:spLocks/>
          </p:cNvSpPr>
          <p:nvPr userDrawn="1"/>
        </p:nvSpPr>
        <p:spPr>
          <a:xfrm>
            <a:off x="4572000" y="5546754"/>
            <a:ext cx="2659864" cy="269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Mintacím szerkesztése</a:t>
            </a:r>
          </a:p>
        </p:txBody>
      </p:sp>
      <p:sp>
        <p:nvSpPr>
          <p:cNvPr id="13" name="Szöveg hely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/>
              <a:t>X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3.xml"/><Relationship Id="rId21" Type="http://schemas.openxmlformats.org/officeDocument/2006/relationships/diagramData" Target="../diagrams/data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diagramLayout" Target="../diagrams/layout1.xml"/><Relationship Id="rId25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6" Type="http://schemas.openxmlformats.org/officeDocument/2006/relationships/diagramData" Target="../diagrams/data1.xml"/><Relationship Id="rId20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diagramColors" Target="../diagrams/colors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23" Type="http://schemas.openxmlformats.org/officeDocument/2006/relationships/diagramQuickStyle" Target="../diagrams/quickStyle2.xml"/><Relationship Id="rId10" Type="http://schemas.openxmlformats.org/officeDocument/2006/relationships/slideLayout" Target="../slideLayouts/slideLayout10.xml"/><Relationship Id="rId19" Type="http://schemas.openxmlformats.org/officeDocument/2006/relationships/diagramColors" Target="../diagrams/colors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diagramLayout" Target="../diagrams/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34180" y="1092168"/>
            <a:ext cx="7875639" cy="269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2516175"/>
            <a:ext cx="8229600" cy="1570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13247459"/>
              </p:ext>
            </p:extLst>
          </p:nvPr>
        </p:nvGraphicFramePr>
        <p:xfrm>
          <a:off x="190800" y="214290"/>
          <a:ext cx="8053608" cy="2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73380913"/>
              </p:ext>
            </p:extLst>
          </p:nvPr>
        </p:nvGraphicFramePr>
        <p:xfrm>
          <a:off x="190441" y="6313527"/>
          <a:ext cx="4643470" cy="2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49" r:id="rId3"/>
    <p:sldLayoutId id="2147483677" r:id="rId4"/>
    <p:sldLayoutId id="2147483650" r:id="rId5"/>
    <p:sldLayoutId id="2147483652" r:id="rId6"/>
    <p:sldLayoutId id="2147483673" r:id="rId7"/>
    <p:sldLayoutId id="2147483657" r:id="rId8"/>
    <p:sldLayoutId id="2147483674" r:id="rId9"/>
    <p:sldLayoutId id="2147483675" r:id="rId10"/>
    <p:sldLayoutId id="2147483656" r:id="rId11"/>
    <p:sldLayoutId id="2147483658" r:id="rId12"/>
    <p:sldLayoutId id="2147483655" r:id="rId1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1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kmexpert.hu/okos-vallalkozas-a-nem-tudas-kikuszoboles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1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1"/>
          </p:nvPr>
        </p:nvSpPr>
        <p:spPr>
          <a:xfrm flipV="1">
            <a:off x="628651" y="5838858"/>
            <a:ext cx="4231382" cy="69886"/>
          </a:xfrm>
        </p:spPr>
        <p:txBody>
          <a:bodyPr>
            <a:normAutofit fontScale="25000" lnSpcReduction="20000"/>
          </a:bodyPr>
          <a:lstStyle/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2"/>
          </p:nvPr>
        </p:nvSpPr>
        <p:spPr>
          <a:xfrm>
            <a:off x="628650" y="1556792"/>
            <a:ext cx="7886700" cy="2304256"/>
          </a:xfrm>
        </p:spPr>
        <p:txBody>
          <a:bodyPr>
            <a:normAutofit/>
          </a:bodyPr>
          <a:lstStyle/>
          <a:p>
            <a:pPr algn="ctr"/>
            <a:r>
              <a:rPr lang="hu-HU" sz="2400" dirty="0"/>
              <a:t>Tudásmenedzsment piactér KKV-nak</a:t>
            </a:r>
            <a:br>
              <a:rPr lang="hu-HU" sz="2400" dirty="0"/>
            </a:br>
            <a:r>
              <a:rPr lang="hu-HU" sz="2400" dirty="0"/>
              <a:t>(az „Okos Vállalkozás” koncepciója)</a:t>
            </a:r>
          </a:p>
          <a:p>
            <a:pPr algn="ctr"/>
            <a:r>
              <a:rPr lang="hu-HU" sz="1900" b="0" dirty="0"/>
              <a:t>Gyulay Tibor</a:t>
            </a:r>
          </a:p>
          <a:p>
            <a:pPr algn="ctr"/>
            <a:r>
              <a:rPr lang="hu-HU" sz="1900" b="0" dirty="0"/>
              <a:t>Tudásmenedzsment szakértő </a:t>
            </a:r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348687"/>
            <a:ext cx="4115293" cy="275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9546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rendszer üzemeltetőjének hozzáadott értéke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Operatív működtetés (IT, infrastruktúra, adminisztráció…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Marketing, PR (márkaépítés, közösség fejlesztés…)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Szabályok ellenőrzése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Szervezési háttérfeladatok (események szervezése)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Fejlesztés (technikai, működési, szakmai koordinációs)</a:t>
            </a:r>
            <a:endParaRPr lang="hu-HU" sz="2200" dirty="0"/>
          </a:p>
          <a:p>
            <a:endParaRPr lang="hu-HU" sz="24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10</a:t>
            </a:r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3663" y="2869803"/>
            <a:ext cx="2066925" cy="155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2659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Tiszta érdekeltség, hogy mindenkinek megérje!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A rendszer fenntartásába be kell szállni! (Értékarányos módon)</a:t>
            </a:r>
          </a:p>
          <a:p>
            <a:pPr lvl="1"/>
            <a:r>
              <a:rPr lang="hu-HU" sz="2000" dirty="0"/>
              <a:t>Tagdíj</a:t>
            </a:r>
          </a:p>
          <a:p>
            <a:pPr lvl="1"/>
            <a:r>
              <a:rPr lang="hu-HU" sz="2000" dirty="0"/>
              <a:t>Értékesítés jutaléka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Tartalom szolgáltatások díja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Ügyfélszerzés, közösségépítés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„Hűség rendszer” (Kedvezmények, levásárlás…)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11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3663" y="2611437"/>
            <a:ext cx="20669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8544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megvalósítás lépései (tények és tervek)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Tartalmak előállítása (Blog cikkek, tanulmány, módszertanok, tréning…)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Online marketing kampány május elejétől.</a:t>
            </a:r>
          </a:p>
          <a:p>
            <a:pPr lvl="1"/>
            <a:r>
              <a:rPr lang="hu-HU" sz="2000" dirty="0"/>
              <a:t>Ez nekünk is új!</a:t>
            </a:r>
          </a:p>
          <a:p>
            <a:pPr lvl="1"/>
            <a:r>
              <a:rPr lang="hu-HU" sz="2000" dirty="0"/>
              <a:t>Tartalom marketingre épül (mert be kell vezetni)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2 napos „Okos Vállalkozás” tréning június elején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Ősszel átfogó kampány</a:t>
            </a:r>
          </a:p>
          <a:p>
            <a:pPr lvl="1"/>
            <a:r>
              <a:rPr lang="hu-HU" sz="2100" dirty="0"/>
              <a:t>Regionális </a:t>
            </a:r>
            <a:r>
              <a:rPr lang="hu-HU" sz="2100" dirty="0" err="1"/>
              <a:t>workshopok</a:t>
            </a:r>
            <a:endParaRPr lang="hu-HU" sz="2100" dirty="0"/>
          </a:p>
          <a:p>
            <a:pPr lvl="1"/>
            <a:r>
              <a:rPr lang="hu-HU" sz="2100" dirty="0"/>
              <a:t>2 napos tréning</a:t>
            </a:r>
          </a:p>
          <a:p>
            <a:pPr lvl="1"/>
            <a:r>
              <a:rPr lang="hu-HU" sz="2100" dirty="0"/>
              <a:t>7 hónapos fejlesztő csoport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TM Piactér indulás 2016 Q4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12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3663" y="2955925"/>
            <a:ext cx="2066925" cy="13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2571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Partnereket keresünk! Hogy lehet beszállni?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Koncepció finomítása (műhely)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Tartalom felajánlás</a:t>
            </a:r>
          </a:p>
          <a:p>
            <a:pPr lvl="1"/>
            <a:r>
              <a:rPr lang="hu-HU" sz="2000" dirty="0"/>
              <a:t>Tréningbe is bekerülhet</a:t>
            </a:r>
          </a:p>
          <a:p>
            <a:pPr lvl="1"/>
            <a:r>
              <a:rPr lang="hu-HU" sz="2000" dirty="0"/>
              <a:t>Termék a tudáspiacra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Blog (szakmai) cikkek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Történetek (KKV és a TM)</a:t>
            </a:r>
          </a:p>
          <a:p>
            <a:pPr lvl="1"/>
            <a:r>
              <a:rPr lang="hu-HU" sz="2000" dirty="0"/>
              <a:t>Írásban</a:t>
            </a:r>
          </a:p>
          <a:p>
            <a:pPr lvl="1"/>
            <a:r>
              <a:rPr lang="hu-HU" sz="2000" dirty="0"/>
              <a:t>Videón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Marketing támogatás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13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3663" y="2869803"/>
            <a:ext cx="2066925" cy="155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1051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836711"/>
            <a:ext cx="8280920" cy="1376893"/>
          </a:xfrm>
        </p:spPr>
        <p:txBody>
          <a:bodyPr>
            <a:normAutofit/>
          </a:bodyPr>
          <a:lstStyle/>
          <a:p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Várom a partneri felajánlásokat!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3D4BB281-95B5-4359-B836-0B4098920F6F}" type="slidenum">
              <a:rPr lang="hu-HU"/>
              <a:pPr/>
              <a:t>14</a:t>
            </a:fld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1"/>
          </p:nvPr>
        </p:nvSpPr>
        <p:spPr>
          <a:xfrm>
            <a:off x="628704" y="2213604"/>
            <a:ext cx="7886700" cy="3519652"/>
          </a:xfrm>
        </p:spPr>
        <p:txBody>
          <a:bodyPr>
            <a:normAutofit/>
          </a:bodyPr>
          <a:lstStyle/>
          <a:p>
            <a:pPr marL="0" indent="0" algn="ctr"/>
            <a:r>
              <a:rPr lang="hu-HU" dirty="0"/>
              <a:t>Egy témába vágó cikk: </a:t>
            </a:r>
            <a:br>
              <a:rPr lang="hu-HU" dirty="0"/>
            </a:br>
            <a:r>
              <a:rPr lang="hu-HU" dirty="0">
                <a:hlinkClick r:id="rId2"/>
              </a:rPr>
              <a:t>http://kmexpert.hu/okos-vallalkozas-a-nem-tudas-kikuszobolese/</a:t>
            </a:r>
            <a:r>
              <a:rPr lang="hu-HU" dirty="0"/>
              <a:t> </a:t>
            </a:r>
          </a:p>
          <a:p>
            <a:pPr marL="0" indent="0" algn="ctr"/>
            <a:br>
              <a:rPr lang="hu-HU" dirty="0"/>
            </a:br>
            <a:r>
              <a:rPr lang="hu-HU" dirty="0"/>
              <a:t>Az előadás anyaga elérhető lesz a honlapunkon is!</a:t>
            </a:r>
            <a:br>
              <a:rPr lang="hu-HU" dirty="0"/>
            </a:br>
            <a:br>
              <a:rPr lang="hu-HU" dirty="0"/>
            </a:br>
            <a:r>
              <a:rPr lang="hu-HU" dirty="0"/>
              <a:t>Honlap: </a:t>
            </a:r>
            <a:r>
              <a:rPr lang="hu-HU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www.kmexpert.hu</a:t>
            </a:r>
            <a:br>
              <a:rPr lang="hu-HU" dirty="0"/>
            </a:br>
            <a:r>
              <a:rPr lang="hu-HU" dirty="0"/>
              <a:t>Érdemes feliratkozni a TM hírlevélre ugyanott!</a:t>
            </a:r>
            <a:br>
              <a:rPr lang="hu-HU" dirty="0"/>
            </a:br>
            <a:r>
              <a:rPr lang="hu-HU" dirty="0"/>
              <a:t>Közösségi oldalunk: </a:t>
            </a:r>
            <a:r>
              <a:rPr lang="hu-HU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facebook.com/</a:t>
            </a:r>
            <a:r>
              <a:rPr lang="hu-HU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KMexpert</a:t>
            </a:r>
            <a:br>
              <a:rPr lang="hu-HU" dirty="0"/>
            </a:br>
            <a:r>
              <a:rPr lang="hu-HU" dirty="0"/>
              <a:t>e-mail: </a:t>
            </a:r>
            <a:r>
              <a:rPr lang="hu-HU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gyulay.tibor@kmexpert.hu</a:t>
            </a:r>
          </a:p>
        </p:txBody>
      </p:sp>
    </p:spTree>
    <p:extLst>
      <p:ext uri="{BB962C8B-B14F-4D97-AF65-F5344CB8AC3E}">
        <p14:creationId xmlns:p14="http://schemas.microsoft.com/office/powerpoint/2010/main" val="258120150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4180" y="690530"/>
            <a:ext cx="7875639" cy="671474"/>
          </a:xfrm>
        </p:spPr>
        <p:txBody>
          <a:bodyPr>
            <a:normAutofit/>
          </a:bodyPr>
          <a:lstStyle/>
          <a:p>
            <a:r>
              <a:rPr lang="hu-HU" sz="3200" dirty="0"/>
              <a:t>A TM szakmához szólok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2</a:t>
            </a:r>
          </a:p>
        </p:txBody>
      </p:sp>
      <p:sp>
        <p:nvSpPr>
          <p:cNvPr id="7" name="Téglalap 6"/>
          <p:cNvSpPr/>
          <p:nvPr/>
        </p:nvSpPr>
        <p:spPr>
          <a:xfrm>
            <a:off x="634180" y="2032146"/>
            <a:ext cx="537798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Eddigi konferenciákon: szinte magunk között voltunk, mégis az ügyfelekhez szóltam.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Nem új tudást hoztam. (Na jó, egy kicsit.)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Egy koncepció megvalósításához keresek partnereket.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Kisvállalkozók TM támogatása közösségi alapon.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Minta értékű modell felépítése.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2780928"/>
            <a:ext cx="2077791" cy="165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21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/>
              <a:t>Személyes indíttatás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Több, mint 30 év az oktatásban, tanácsadásban.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Úttörő szerep a tudásmenedzsment tanácsadásban. Sikeres </a:t>
            </a:r>
            <a:r>
              <a:rPr lang="hu-HU" sz="2400" b="1" i="1" dirty="0"/>
              <a:t>nagyvállalati</a:t>
            </a:r>
            <a:r>
              <a:rPr lang="hu-HU" sz="2400" dirty="0"/>
              <a:t> projektek.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TM a kicsiknek?</a:t>
            </a:r>
            <a:br>
              <a:rPr lang="hu-HU" sz="2400" dirty="0"/>
            </a:br>
            <a:r>
              <a:rPr lang="hu-HU" sz="2400" dirty="0"/>
              <a:t>- Nagy szükségük lenne rá!</a:t>
            </a:r>
            <a:br>
              <a:rPr lang="hu-HU" sz="2400" dirty="0"/>
            </a:br>
            <a:r>
              <a:rPr lang="hu-HU" sz="2400" dirty="0"/>
              <a:t>- Úgysem veszik meg!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Ugyanazt, ugyanúgy tényleg nem! </a:t>
            </a:r>
            <a:r>
              <a:rPr lang="hu-HU" sz="2400" dirty="0">
                <a:sym typeface="Wingdings" panose="05000000000000000000" pitchFamily="2" charset="2"/>
              </a:rPr>
              <a:t> Új paradigma kell!</a:t>
            </a:r>
            <a:endParaRPr lang="hu-HU" sz="3400" dirty="0"/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3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239" y="2565400"/>
            <a:ext cx="1851773" cy="2159000"/>
          </a:xfrm>
        </p:spPr>
      </p:pic>
    </p:spTree>
    <p:extLst>
      <p:ext uri="{BB962C8B-B14F-4D97-AF65-F5344CB8AC3E}">
        <p14:creationId xmlns:p14="http://schemas.microsoft.com/office/powerpoint/2010/main" val="22073601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tudás a kicsiknek is fontos, sőt!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69362" y="1763642"/>
            <a:ext cx="5514806" cy="41856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Hatékonyság</a:t>
            </a:r>
            <a:br>
              <a:rPr lang="hu-HU" sz="2800" dirty="0"/>
            </a:br>
            <a:r>
              <a:rPr lang="hu-HU" sz="2000" i="1" dirty="0"/>
              <a:t>„A KKV-k egy munkaórára eső termelékenysége az Uniós átlag </a:t>
            </a:r>
            <a:r>
              <a:rPr lang="hu-HU" sz="2000" i="1" dirty="0">
                <a:solidFill>
                  <a:srgbClr val="FF0000"/>
                </a:solidFill>
              </a:rPr>
              <a:t>47,9%</a:t>
            </a:r>
            <a:r>
              <a:rPr lang="hu-HU" sz="2000" i="1" dirty="0"/>
              <a:t>-a.”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000" dirty="0"/>
              <a:t>Számtalan ok (strukturális, tőke, erőforrások…)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000" b="1" dirty="0"/>
              <a:t>Tudástőke </a:t>
            </a:r>
            <a:r>
              <a:rPr lang="hu-HU" sz="2000" dirty="0"/>
              <a:t>mérete és a tudás kezelése az egyik legjelentősebb!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Hírlevél példa (személyes):</a:t>
            </a:r>
          </a:p>
          <a:p>
            <a:pPr lvl="1"/>
            <a:r>
              <a:rPr lang="hu-HU" sz="2000" dirty="0"/>
              <a:t>Ritkán használt funkció</a:t>
            </a:r>
          </a:p>
          <a:p>
            <a:pPr lvl="1"/>
            <a:r>
              <a:rPr lang="hu-HU" sz="2000" dirty="0"/>
              <a:t>1 órás munka 1+1 óráig tartott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4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63" y="2860114"/>
            <a:ext cx="2066925" cy="1569571"/>
          </a:xfrm>
        </p:spPr>
      </p:pic>
    </p:spTree>
    <p:extLst>
      <p:ext uri="{BB962C8B-B14F-4D97-AF65-F5344CB8AC3E}">
        <p14:creationId xmlns:p14="http://schemas.microsoft.com/office/powerpoint/2010/main" val="323134438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„nem-tudás veszteségek” területei a KKV-nál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Szervezeti tanulás   </a:t>
            </a:r>
            <a:r>
              <a:rPr lang="hu-HU" sz="1800" dirty="0">
                <a:sym typeface="Wingdings" panose="05000000000000000000" pitchFamily="2" charset="2"/>
              </a:rPr>
              <a:t></a:t>
            </a:r>
            <a:r>
              <a:rPr lang="hu-HU" sz="2800" dirty="0">
                <a:sym typeface="Wingdings" panose="05000000000000000000" pitchFamily="2" charset="2"/>
              </a:rPr>
              <a:t> ismétlődő hibák.</a:t>
            </a:r>
            <a:r>
              <a:rPr lang="hu-HU" sz="2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Kritikus tudás </a:t>
            </a:r>
            <a:r>
              <a:rPr lang="hu-HU" sz="1800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hu-HU" sz="2800" dirty="0"/>
              <a:t> tudásvesztés, helyettesítés, zsarolás…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Dolgozók tudása (kiválasztás, betanítás, ellenőrzés, fejlesztés)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Tudásvagyon (Mi kell? Mink van? Használható formában?...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Tudás tárolás (hozzáférés, megtalálás,  aktualitás, 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Tudásátadás (attitűd, módszerek, idő…)</a:t>
            </a:r>
          </a:p>
          <a:p>
            <a:pPr marL="0" indent="0"/>
            <a:endParaRPr lang="hu-HU" sz="2800" dirty="0"/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5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3663" y="2869803"/>
            <a:ext cx="2066925" cy="1550193"/>
          </a:xfrm>
          <a:prstGeom prst="rect">
            <a:avLst/>
          </a:prstGeom>
        </p:spPr>
      </p:pic>
      <p:cxnSp>
        <p:nvCxnSpPr>
          <p:cNvPr id="9" name="Egyenes összekötő nyíllal 8"/>
          <p:cNvCxnSpPr/>
          <p:nvPr/>
        </p:nvCxnSpPr>
        <p:spPr>
          <a:xfrm>
            <a:off x="3419872" y="1763642"/>
            <a:ext cx="0" cy="288032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07221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kisvállalkozás nem kér a TM tanácsadásból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Ellenállás a tanácsadással szemben.</a:t>
            </a:r>
          </a:p>
          <a:p>
            <a:pPr lvl="1"/>
            <a:r>
              <a:rPr lang="hu-HU" dirty="0"/>
              <a:t>Rossz tapasztalatok?</a:t>
            </a:r>
          </a:p>
          <a:p>
            <a:pPr lvl="1"/>
            <a:r>
              <a:rPr lang="hu-HU" dirty="0"/>
              <a:t>Ez is egy TM probléma! („Inkább kitalálom.”)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Költségérzékenység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Más nyelvet beszél.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Azonnali válaszokat, megoldásokat vár.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6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3663" y="2751352"/>
            <a:ext cx="2066925" cy="178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1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tanácsadó váltson paradigmát!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Beszéljünk a KKV nyelvén! </a:t>
            </a:r>
            <a:br>
              <a:rPr lang="hu-HU" sz="2800" dirty="0"/>
            </a:br>
            <a:r>
              <a:rPr lang="hu-HU" sz="2800" dirty="0"/>
              <a:t>(TM </a:t>
            </a:r>
            <a:r>
              <a:rPr lang="hu-HU" sz="2000" dirty="0">
                <a:sym typeface="Wingdings" panose="05000000000000000000" pitchFamily="2" charset="2"/>
              </a:rPr>
              <a:t></a:t>
            </a:r>
            <a:r>
              <a:rPr lang="hu-HU" sz="2800" dirty="0">
                <a:sym typeface="Wingdings" panose="05000000000000000000" pitchFamily="2" charset="2"/>
              </a:rPr>
              <a:t> „Okos Vállalkozás”)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>
                <a:sym typeface="Wingdings" panose="05000000000000000000" pitchFamily="2" charset="2"/>
              </a:rPr>
              <a:t>Gyors válaszokat, megoldásokat adunk a konkrét problémáira.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>
                <a:sym typeface="Wingdings" panose="05000000000000000000" pitchFamily="2" charset="2"/>
              </a:rPr>
              <a:t>Széles repertoárt kínálunk: az 1 oldalas ellenőrző listától a komplex módszertanig)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>
                <a:sym typeface="Wingdings" panose="05000000000000000000" pitchFamily="2" charset="2"/>
              </a:rPr>
              <a:t>Segítünk az eligazodásban.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>
                <a:sym typeface="Wingdings" panose="05000000000000000000" pitchFamily="2" charset="2"/>
              </a:rPr>
              <a:t>Bevonjuk a folyamatba: közösségi tér, partner szerep.</a:t>
            </a:r>
            <a:endParaRPr lang="hu-HU" sz="2000" dirty="0"/>
          </a:p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3663" y="3096225"/>
            <a:ext cx="2066925" cy="1097349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7267949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/>
              <a:t>A TM tudás közösségi piactere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Csak tudásmenedzsment tartalmak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Változatos tudáscsere formák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Ingyenes és fizetős tartalmak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Nem csak KM EXPERT termékek; nyitott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Nincsenek elhatárolt szerepek.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Közösségi kommunikációs mechanizmusok.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3663" y="2998986"/>
            <a:ext cx="2066925" cy="1291828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6719139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legmagasabb minőség biztosítása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Szakmai előszűrés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A szakma legjobbjai itt vannak.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b="1" dirty="0"/>
              <a:t>Közösségi kontroll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Minősítési rendszer („védjegy” szakmai és közösségi alapon)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Tanuló rendszer (felhasználói vélemények, minőségi mutatószámok…)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Folyamatos fejlesztés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9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3663" y="3065286"/>
            <a:ext cx="2066925" cy="115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4299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MEXPERT_2a_diamintakkal_jav_fin_ANIM_012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éni 3. séma">
      <a:majorFont>
        <a:latin typeface="TitilliumText22L Lt"/>
        <a:ea typeface=""/>
        <a:cs typeface=""/>
      </a:majorFont>
      <a:minorFont>
        <a:latin typeface="TitilliumText22L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4E604A6766ED954187378730946AE150" ma:contentTypeVersion="1" ma:contentTypeDescription="Új dokumentum létrehozása." ma:contentTypeScope="" ma:versionID="3b7d964c225ecc044b22be1adb643905">
  <xsd:schema xmlns:xsd="http://www.w3.org/2001/XMLSchema" xmlns:xs="http://www.w3.org/2001/XMLSchema" xmlns:p="http://schemas.microsoft.com/office/2006/metadata/properties" xmlns:ns3="18616157-2b1f-48de-a218-d1b2c1e58cbe" targetNamespace="http://schemas.microsoft.com/office/2006/metadata/properties" ma:root="true" ma:fieldsID="facf935768f97b77fbb4fed80896e072" ns3:_="">
    <xsd:import namespace="18616157-2b1f-48de-a218-d1b2c1e58cbe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616157-2b1f-48de-a218-d1b2c1e58c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96C4CE-E124-4B21-A3BB-7D1FF12ED4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616157-2b1f-48de-a218-d1b2c1e58c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28EC5B-E726-4119-8457-7EADD97C08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FEF382-DE00-4FA7-8972-3ACA3A2EF1C5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8616157-2b1f-48de-a218-d1b2c1e58cbe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KMEXPERT_2a_diamintakkal_jav_fin_ANIM_0129</Template>
  <TotalTime>781</TotalTime>
  <Words>461</Words>
  <Application>Microsoft Office PowerPoint</Application>
  <PresentationFormat>Diavetítés a képernyőre (4:3 oldalarány)</PresentationFormat>
  <Paragraphs>106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TitilliumText22L Lt</vt:lpstr>
      <vt:lpstr>Wingdings</vt:lpstr>
      <vt:lpstr>KMEXPERT_2a_diamintakkal_jav_fin_ANIM_0129</vt:lpstr>
      <vt:lpstr>PowerPoint-bemutató</vt:lpstr>
      <vt:lpstr>A TM szakmához szólok</vt:lpstr>
      <vt:lpstr>Személyes indíttatás</vt:lpstr>
      <vt:lpstr>A tudás a kicsiknek is fontos, sőt!</vt:lpstr>
      <vt:lpstr>A „nem-tudás veszteségek” területei a KKV-nál</vt:lpstr>
      <vt:lpstr>A kisvállalkozás nem kér a TM tanácsadásból</vt:lpstr>
      <vt:lpstr>A tanácsadó váltson paradigmát!</vt:lpstr>
      <vt:lpstr>A TM tudás közösségi piactere</vt:lpstr>
      <vt:lpstr>A legmagasabb minőség biztosítása</vt:lpstr>
      <vt:lpstr>A rendszer üzemeltetőjének hozzáadott értéke</vt:lpstr>
      <vt:lpstr>Tiszta érdekeltség, hogy mindenkinek megérje!</vt:lpstr>
      <vt:lpstr>A megvalósítás lépései (tények és tervek)</vt:lpstr>
      <vt:lpstr>Partnereket keresünk! Hogy lehet beszállni?</vt:lpstr>
      <vt:lpstr>Várom a partneri felajánlásokat!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Gyulay Tibor</dc:creator>
  <cp:lastModifiedBy>Gyulay Tibor</cp:lastModifiedBy>
  <cp:revision>39</cp:revision>
  <dcterms:created xsi:type="dcterms:W3CDTF">2015-02-09T11:56:07Z</dcterms:created>
  <dcterms:modified xsi:type="dcterms:W3CDTF">2016-04-22T21:48:40Z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0x0101004E604A6766ED954187378730946AE150</vt:lpwstr>
  </property>
</Properties>
</file>