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Roboto-bold.fntdata"/><Relationship Id="rId10" Type="http://schemas.openxmlformats.org/officeDocument/2006/relationships/slide" Target="slides/slide6.xml"/><Relationship Id="rId21" Type="http://schemas.openxmlformats.org/officeDocument/2006/relationships/font" Target="fonts/Roboto-regular.fntdata"/><Relationship Id="rId13" Type="http://schemas.openxmlformats.org/officeDocument/2006/relationships/slide" Target="slides/slide9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8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jpg"/><Relationship Id="rId4" Type="http://schemas.openxmlformats.org/officeDocument/2006/relationships/image" Target="../media/image01.png"/><Relationship Id="rId5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jpg"/><Relationship Id="rId4" Type="http://schemas.openxmlformats.org/officeDocument/2006/relationships/image" Target="../media/image15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jpg"/><Relationship Id="rId4" Type="http://schemas.openxmlformats.org/officeDocument/2006/relationships/image" Target="../media/image00.png"/><Relationship Id="rId9" Type="http://schemas.openxmlformats.org/officeDocument/2006/relationships/image" Target="../media/image18.jpg"/><Relationship Id="rId5" Type="http://schemas.openxmlformats.org/officeDocument/2006/relationships/image" Target="../media/image12.jpg"/><Relationship Id="rId6" Type="http://schemas.openxmlformats.org/officeDocument/2006/relationships/image" Target="../media/image19.jpg"/><Relationship Id="rId7" Type="http://schemas.openxmlformats.org/officeDocument/2006/relationships/image" Target="../media/image17.jpg"/><Relationship Id="rId8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jpg"/><Relationship Id="rId4" Type="http://schemas.openxmlformats.org/officeDocument/2006/relationships/image" Target="../media/image00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jpg"/><Relationship Id="rId4" Type="http://schemas.openxmlformats.org/officeDocument/2006/relationships/image" Target="../media/image00.png"/><Relationship Id="rId5" Type="http://schemas.openxmlformats.org/officeDocument/2006/relationships/image" Target="../media/image20.jpg"/><Relationship Id="rId6" Type="http://schemas.openxmlformats.org/officeDocument/2006/relationships/image" Target="../media/image27.jpg"/><Relationship Id="rId7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jpg"/><Relationship Id="rId4" Type="http://schemas.openxmlformats.org/officeDocument/2006/relationships/hyperlink" Target="http://youtube.com/v/DKkNzMCoCkg" TargetMode="External"/><Relationship Id="rId5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2.jpg"/><Relationship Id="rId4" Type="http://schemas.openxmlformats.org/officeDocument/2006/relationships/image" Target="../media/image01.png"/><Relationship Id="rId5" Type="http://schemas.openxmlformats.org/officeDocument/2006/relationships/hyperlink" Target="mailto:david@miutcank.hu" TargetMode="External"/><Relationship Id="rId6" Type="http://schemas.openxmlformats.org/officeDocument/2006/relationships/image" Target="../media/image00.png"/><Relationship Id="rId7" Type="http://schemas.openxmlformats.org/officeDocument/2006/relationships/hyperlink" Target="mailto:evi@miutcank.h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Relationship Id="rId4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0.png"/><Relationship Id="rId5" Type="http://schemas.openxmlformats.org/officeDocument/2006/relationships/image" Target="../media/image08.png"/><Relationship Id="rId6" Type="http://schemas.openxmlformats.org/officeDocument/2006/relationships/image" Target="../media/image04.png"/><Relationship Id="rId7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jpg"/><Relationship Id="rId4" Type="http://schemas.openxmlformats.org/officeDocument/2006/relationships/image" Target="../media/image06.png"/><Relationship Id="rId5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Relationship Id="rId4" Type="http://schemas.openxmlformats.org/officeDocument/2006/relationships/image" Target="../media/image09.gif"/><Relationship Id="rId5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Relationship Id="rId4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Relationship Id="rId4" Type="http://schemas.openxmlformats.org/officeDocument/2006/relationships/image" Target="../media/image00.png"/><Relationship Id="rId5" Type="http://schemas.openxmlformats.org/officeDocument/2006/relationships/image" Target="../media/image11.png"/><Relationship Id="rId6" Type="http://schemas.openxmlformats.org/officeDocument/2006/relationships/image" Target="../media/image07.png"/><Relationship Id="rId7" Type="http://schemas.openxmlformats.org/officeDocument/2006/relationships/image" Target="../media/image13.png"/><Relationship Id="rId8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Relationship Id="rId4" Type="http://schemas.openxmlformats.org/officeDocument/2006/relationships/image" Target="../media/image24.jpg"/><Relationship Id="rId5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200" y="-216325"/>
            <a:ext cx="3110450" cy="31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213212" y="3648375"/>
            <a:ext cx="8654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Digitális szomszédok valódi közösségként a sharing economy jegyében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3225" y="2499650"/>
            <a:ext cx="4739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0925" y="2499650"/>
            <a:ext cx="50097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82700" y="2499650"/>
            <a:ext cx="47394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/>
          <p:nvPr/>
        </p:nvSpPr>
        <p:spPr>
          <a:xfrm>
            <a:off x="999500" y="2706800"/>
            <a:ext cx="74121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KERÜLJÜNK KÖZELEBB EGYMÁSHOZ!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95644"/>
            <a:ext cx="9144000" cy="415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169737" y="903425"/>
            <a:ext cx="1908000" cy="34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meggy fa csemete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kv daráló</a:t>
            </a:r>
          </a:p>
          <a:p>
            <a:pPr indent="-6985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könyv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ütvefúrója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gőztisztitó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wc pumpa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létra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tányér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kispárnák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zsirosbödön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akvárium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vasalódeszka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robotgép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836487" y="1041725"/>
            <a:ext cx="1371000" cy="3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t</a:t>
            </a:r>
            <a:r>
              <a:rPr b="1" lang="en" sz="1600">
                <a:solidFill>
                  <a:srgbClr val="FFFFFF"/>
                </a:solidFill>
              </a:rPr>
              <a:t>ortaforma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könyv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akvárium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sodrófa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reszelő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pendrive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ásó, kapa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iPhone töltő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X-box játék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kerékpár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szótár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fenyő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solidFill>
                  <a:schemeClr val="lt1"/>
                </a:solidFill>
              </a:rPr>
              <a:t>bikavezeték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b="1" lang="en" sz="1600">
                <a:solidFill>
                  <a:schemeClr val="lt1"/>
                </a:solidFill>
              </a:rPr>
              <a:t>ütvefúrója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3431762" y="1041725"/>
            <a:ext cx="1908000" cy="31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öntűforma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matrac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furó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csavarbehajtó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összecsukható ágy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tárcsázós telefon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bejgli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dobozok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fenyőfa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társas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amiga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cica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porszívó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7129237" y="715625"/>
            <a:ext cx="2070600" cy="38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HD monitort</a:t>
            </a:r>
          </a:p>
          <a:p>
            <a:pPr indent="-6985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875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</a:rPr>
              <a:t>korcsolya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pumpa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utánfutó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ruhásszekrény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horgászbot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szánkó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kilincs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kutyacipő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10 literes edény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szánkó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könyv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furó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távirányitó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5222312" y="1022375"/>
            <a:ext cx="3000000" cy="32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600">
                <a:solidFill>
                  <a:srgbClr val="FFFFFF"/>
                </a:solidFill>
              </a:rPr>
              <a:t>p</a:t>
            </a:r>
            <a:r>
              <a:rPr b="1" lang="en" sz="1600">
                <a:solidFill>
                  <a:srgbClr val="FFFFFF"/>
                </a:solidFill>
              </a:rPr>
              <a:t>apir lyukasztót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flex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kempingágy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ütvefúró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Marie Clare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kézi fűrész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mobil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szánkó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papírdoboz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mikrohullámú sütő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könyvespolc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ruhásszekrény 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iphone 5 kábel </a:t>
            </a:r>
            <a:br>
              <a:rPr b="1" lang="en" sz="1600">
                <a:solidFill>
                  <a:srgbClr val="FFFFFF"/>
                </a:solidFill>
              </a:rPr>
            </a:br>
            <a:r>
              <a:rPr b="1" lang="en" sz="1600">
                <a:solidFill>
                  <a:srgbClr val="FFFFFF"/>
                </a:solidFill>
              </a:rPr>
              <a:t>autó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9475" y="255575"/>
            <a:ext cx="4980300" cy="9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750" y="255575"/>
            <a:ext cx="4652100" cy="9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768500" y="299375"/>
            <a:ext cx="50871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TOP 5 TÁRGY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37309">
            <a:off x="378459" y="3170167"/>
            <a:ext cx="2255657" cy="169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79121">
            <a:off x="6071194" y="3312240"/>
            <a:ext cx="2782761" cy="1400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733745">
            <a:off x="3044504" y="2042187"/>
            <a:ext cx="2629715" cy="157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170004">
            <a:off x="275725" y="892384"/>
            <a:ext cx="2192449" cy="1644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957445">
            <a:off x="6275588" y="772594"/>
            <a:ext cx="2001945" cy="2001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8350" y="264625"/>
            <a:ext cx="4980300" cy="9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78625" y="264625"/>
            <a:ext cx="4652100" cy="9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1967375" y="308425"/>
            <a:ext cx="50871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Üzleti modell</a:t>
            </a:r>
          </a:p>
        </p:txBody>
      </p:sp>
      <p:sp>
        <p:nvSpPr>
          <p:cNvPr id="179" name="Shape 179"/>
          <p:cNvSpPr/>
          <p:nvPr/>
        </p:nvSpPr>
        <p:spPr>
          <a:xfrm>
            <a:off x="408562" y="1136375"/>
            <a:ext cx="2864100" cy="27225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1404940" y="2463713"/>
            <a:ext cx="857700" cy="736800"/>
          </a:xfrm>
          <a:prstGeom prst="hear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/>
        </p:nvSpPr>
        <p:spPr>
          <a:xfrm>
            <a:off x="679025" y="1632375"/>
            <a:ext cx="2323200" cy="5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2400"/>
              <a:t>Szomszédok</a:t>
            </a:r>
          </a:p>
        </p:txBody>
      </p:sp>
      <p:sp>
        <p:nvSpPr>
          <p:cNvPr id="182" name="Shape 182"/>
          <p:cNvSpPr/>
          <p:nvPr/>
        </p:nvSpPr>
        <p:spPr>
          <a:xfrm>
            <a:off x="6162450" y="794100"/>
            <a:ext cx="1943100" cy="17718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6855600" y="2472850"/>
            <a:ext cx="1943100" cy="17718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5123450" y="3371700"/>
            <a:ext cx="1943100" cy="17718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9862" y="1709950"/>
            <a:ext cx="2004275" cy="200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4135" y="1839810"/>
            <a:ext cx="359739" cy="53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49087" y="3285409"/>
            <a:ext cx="378048" cy="58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27139" y="3285409"/>
            <a:ext cx="378048" cy="58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22932" y="4115758"/>
            <a:ext cx="375535" cy="64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7243" y="4115758"/>
            <a:ext cx="375535" cy="64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91547" y="4115758"/>
            <a:ext cx="375535" cy="643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6008550" y="937525"/>
            <a:ext cx="22509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>
                <a:solidFill>
                  <a:schemeClr val="dk1"/>
                </a:solidFill>
              </a:rPr>
              <a:t>Civil szervezetek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2400"/>
          </a:p>
        </p:txBody>
      </p:sp>
      <p:sp>
        <p:nvSpPr>
          <p:cNvPr id="193" name="Shape 193"/>
          <p:cNvSpPr txBox="1"/>
          <p:nvPr/>
        </p:nvSpPr>
        <p:spPr>
          <a:xfrm>
            <a:off x="7352087" y="2789500"/>
            <a:ext cx="9501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</a:rPr>
              <a:t>B2G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619937" y="3619850"/>
            <a:ext cx="9501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</a:rPr>
              <a:t>B2B</a:t>
            </a:r>
          </a:p>
        </p:txBody>
      </p:sp>
      <p:cxnSp>
        <p:nvCxnSpPr>
          <p:cNvPr id="195" name="Shape 195"/>
          <p:cNvCxnSpPr/>
          <p:nvPr/>
        </p:nvCxnSpPr>
        <p:spPr>
          <a:xfrm>
            <a:off x="2878612" y="2408812"/>
            <a:ext cx="759000" cy="1776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6" name="Shape 196"/>
          <p:cNvCxnSpPr/>
          <p:nvPr/>
        </p:nvCxnSpPr>
        <p:spPr>
          <a:xfrm flipH="1">
            <a:off x="5450900" y="2106225"/>
            <a:ext cx="1111800" cy="4611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7" name="Shape 197"/>
          <p:cNvCxnSpPr/>
          <p:nvPr/>
        </p:nvCxnSpPr>
        <p:spPr>
          <a:xfrm rot="10800000">
            <a:off x="5450887" y="2715737"/>
            <a:ext cx="1567200" cy="5061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98" name="Shape 198"/>
          <p:cNvCxnSpPr>
            <a:stCxn id="194" idx="0"/>
          </p:cNvCxnSpPr>
          <p:nvPr/>
        </p:nvCxnSpPr>
        <p:spPr>
          <a:xfrm rot="10800000">
            <a:off x="5396587" y="2874650"/>
            <a:ext cx="698400" cy="745200"/>
          </a:xfrm>
          <a:prstGeom prst="straightConnector1">
            <a:avLst/>
          </a:prstGeom>
          <a:noFill/>
          <a:ln cap="flat" cmpd="sng" w="38100">
            <a:solidFill>
              <a:srgbClr val="595959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525" y="336900"/>
            <a:ext cx="5502300" cy="9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0800" y="336900"/>
            <a:ext cx="5658900" cy="9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778575" y="380700"/>
            <a:ext cx="57243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</a:rPr>
              <a:t>Digitális térből a valóságba</a:t>
            </a:r>
          </a:p>
        </p:txBody>
      </p:sp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0986" y="1978198"/>
            <a:ext cx="2363353" cy="236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3684" y="2068903"/>
            <a:ext cx="3084830" cy="2064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">
            <a:off x="296253" y="2132210"/>
            <a:ext cx="2475398" cy="1856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>
            <a:hlinkClick r:id="rId4"/>
          </p:cNvPr>
          <p:cNvSpPr/>
          <p:nvPr/>
        </p:nvSpPr>
        <p:spPr>
          <a:xfrm>
            <a:off x="1115908" y="0"/>
            <a:ext cx="6858040" cy="51435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5200" y="-216325"/>
            <a:ext cx="3110450" cy="311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538449" y="3657400"/>
            <a:ext cx="35745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david@miutcank.hu</a:t>
            </a:r>
          </a:p>
          <a:p>
            <a:pPr lvl="0" rtl="0" algn="ctr">
              <a:spcBef>
                <a:spcPts val="600"/>
              </a:spcBef>
              <a:buClr>
                <a:schemeClr val="dk1"/>
              </a:buClr>
              <a:buSzPct val="25000"/>
              <a:buFont typeface="Roboto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+36 30 360 5603</a:t>
            </a:r>
          </a:p>
          <a:p>
            <a:pPr lvl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3225" y="2499650"/>
            <a:ext cx="47394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1044700" y="2661600"/>
            <a:ext cx="25620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Szabó Dávid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64400" y="2499650"/>
            <a:ext cx="48270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5581300" y="2661600"/>
            <a:ext cx="24006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Janotyik Évi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5048574" y="3657400"/>
            <a:ext cx="3574499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evi@miutcank.hu</a:t>
            </a:r>
            <a:r>
              <a:rPr lang="en" sz="2400"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rtl="0" algn="ctr">
              <a:spcBef>
                <a:spcPts val="600"/>
              </a:spcBef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+36 30 597 7019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162" y="0"/>
            <a:ext cx="675367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210" y="0"/>
            <a:ext cx="675357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ctrTitle"/>
          </p:nvPr>
        </p:nvSpPr>
        <p:spPr>
          <a:xfrm>
            <a:off x="311700" y="363025"/>
            <a:ext cx="8520600" cy="891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 az a Miutcánk.hu?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40725" y="3447925"/>
            <a:ext cx="36852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2725" y="3447925"/>
            <a:ext cx="39228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3900" y="3447925"/>
            <a:ext cx="36852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8387" y="1687790"/>
            <a:ext cx="1374300" cy="137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6">
            <a:alphaModFix/>
          </a:blip>
          <a:srcRect b="13982" l="15005" r="15005" t="13982"/>
          <a:stretch/>
        </p:blipFill>
        <p:spPr>
          <a:xfrm>
            <a:off x="3582037" y="1663322"/>
            <a:ext cx="1994400" cy="15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8787" y="1687793"/>
            <a:ext cx="1461300" cy="14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489225" y="3612225"/>
            <a:ext cx="21204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#sharingeconomy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700812" y="3612225"/>
            <a:ext cx="21204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#socialmedia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912425" y="3612225"/>
            <a:ext cx="13062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#smartcity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7999" y="1293499"/>
            <a:ext cx="6529048" cy="36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0850" y="118825"/>
            <a:ext cx="4739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0150" y="118825"/>
            <a:ext cx="55911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5275" y="118825"/>
            <a:ext cx="4739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5925" y="118825"/>
            <a:ext cx="47394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703425" y="251125"/>
            <a:ext cx="74727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Hogyan lehetek digitális szomszéd?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8500" y="1798000"/>
            <a:ext cx="3885900" cy="301693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393300" y="1169575"/>
            <a:ext cx="8357400" cy="4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Több, mint </a:t>
            </a:r>
            <a:r>
              <a:rPr b="1" i="0" lang="en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1" lang="en" sz="2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b="1" i="0" lang="en" sz="25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000 </a:t>
            </a:r>
            <a:r>
              <a:rPr b="0" i="0" lang="en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regisztrált felhasználó,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abból</a:t>
            </a:r>
            <a:r>
              <a:rPr b="0" i="0" lang="en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i="0" lang="en" sz="23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22 000 budapesti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b="0" i="0" lang="en" sz="25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100" name="Shape 100"/>
          <p:cNvSpPr txBox="1"/>
          <p:nvPr/>
        </p:nvSpPr>
        <p:spPr>
          <a:xfrm rot="1646129">
            <a:off x="6200540" y="2287934"/>
            <a:ext cx="3038093" cy="94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közösségi kezdeményezésekre érzékeny</a:t>
            </a:r>
          </a:p>
        </p:txBody>
      </p:sp>
      <p:sp>
        <p:nvSpPr>
          <p:cNvPr id="101" name="Shape 101"/>
          <p:cNvSpPr txBox="1"/>
          <p:nvPr/>
        </p:nvSpPr>
        <p:spPr>
          <a:xfrm rot="-978390">
            <a:off x="304706" y="2161975"/>
            <a:ext cx="2079240" cy="864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18-35közötti 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városlakók</a:t>
            </a:r>
          </a:p>
        </p:txBody>
      </p:sp>
      <p:sp>
        <p:nvSpPr>
          <p:cNvPr id="102" name="Shape 102"/>
          <p:cNvSpPr txBox="1"/>
          <p:nvPr/>
        </p:nvSpPr>
        <p:spPr>
          <a:xfrm rot="974123">
            <a:off x="277744" y="3300318"/>
            <a:ext cx="2133168" cy="13451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nyitott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gondolkodású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0850" y="118825"/>
            <a:ext cx="47394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9850" y="118825"/>
            <a:ext cx="5106600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1487575" y="273175"/>
            <a:ext cx="60573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felhasználókról</a:t>
            </a:r>
          </a:p>
        </p:txBody>
      </p:sp>
      <p:sp>
        <p:nvSpPr>
          <p:cNvPr id="106" name="Shape 106"/>
          <p:cNvSpPr txBox="1"/>
          <p:nvPr/>
        </p:nvSpPr>
        <p:spPr>
          <a:xfrm rot="-560788">
            <a:off x="6302929" y="3592183"/>
            <a:ext cx="2999925" cy="114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tudatos életmódú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311700" y="262675"/>
            <a:ext cx="8520600" cy="939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Mire használják?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941325" y="1989375"/>
            <a:ext cx="13608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4250" y="3989050"/>
            <a:ext cx="48060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2050" y="1603987"/>
            <a:ext cx="44904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775" y="2773375"/>
            <a:ext cx="42264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7700" y="2837900"/>
            <a:ext cx="3846300" cy="7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2890825" y="1789600"/>
            <a:ext cx="3244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HELYI INFORMÁCIÓK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455200" y="2946112"/>
            <a:ext cx="3244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ESZKÖZMEGOSZTÁS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369175" y="3013275"/>
            <a:ext cx="3244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SEGÍTSÉGKÉRÉS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2869075" y="4160800"/>
            <a:ext cx="3244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KÖZÖSSÉGI ESEMÉNYEK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725" y="2796525"/>
            <a:ext cx="4226400" cy="7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389150" y="2969262"/>
            <a:ext cx="32442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ESZKÖZMEGOSZTÁS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56075" y="294075"/>
            <a:ext cx="5418000" cy="12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8575" y="294075"/>
            <a:ext cx="5730300" cy="12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989812" y="488400"/>
            <a:ext cx="54180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Hogyan alakul ki bizalmas lakóközösség?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897800" y="1669750"/>
            <a:ext cx="13509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350" y="2547636"/>
            <a:ext cx="1350899" cy="135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1675" y="2517101"/>
            <a:ext cx="1411950" cy="141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47525" y="2506747"/>
            <a:ext cx="1432687" cy="143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54175" y="2637373"/>
            <a:ext cx="1171425" cy="1171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Shape 135"/>
          <p:cNvCxnSpPr/>
          <p:nvPr/>
        </p:nvCxnSpPr>
        <p:spPr>
          <a:xfrm>
            <a:off x="1814025" y="3249350"/>
            <a:ext cx="660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6" name="Shape 136"/>
          <p:cNvCxnSpPr/>
          <p:nvPr/>
        </p:nvCxnSpPr>
        <p:spPr>
          <a:xfrm>
            <a:off x="4298600" y="3223075"/>
            <a:ext cx="660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37" name="Shape 137"/>
          <p:cNvCxnSpPr/>
          <p:nvPr/>
        </p:nvCxnSpPr>
        <p:spPr>
          <a:xfrm>
            <a:off x="6660937" y="3223075"/>
            <a:ext cx="660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375" y="1107050"/>
            <a:ext cx="7417376" cy="403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7975" y="110925"/>
            <a:ext cx="4980300" cy="9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3425" y="110925"/>
            <a:ext cx="4652100" cy="9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2049750" y="154725"/>
            <a:ext cx="50871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AZ ORSZÁG KAMRÁJA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