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86" r:id="rId2"/>
    <p:sldMasterId id="2147483688" r:id="rId3"/>
    <p:sldMasterId id="2147483691" r:id="rId4"/>
  </p:sldMasterIdLst>
  <p:notesMasterIdLst>
    <p:notesMasterId r:id="rId21"/>
  </p:notesMasterIdLst>
  <p:handoutMasterIdLst>
    <p:handoutMasterId r:id="rId22"/>
  </p:handoutMasterIdLst>
  <p:sldIdLst>
    <p:sldId id="256" r:id="rId5"/>
    <p:sldId id="390" r:id="rId6"/>
    <p:sldId id="395" r:id="rId7"/>
    <p:sldId id="386" r:id="rId8"/>
    <p:sldId id="384" r:id="rId9"/>
    <p:sldId id="378" r:id="rId10"/>
    <p:sldId id="379" r:id="rId11"/>
    <p:sldId id="391" r:id="rId12"/>
    <p:sldId id="387" r:id="rId13"/>
    <p:sldId id="382" r:id="rId14"/>
    <p:sldId id="383" r:id="rId15"/>
    <p:sldId id="381" r:id="rId16"/>
    <p:sldId id="388" r:id="rId17"/>
    <p:sldId id="392" r:id="rId18"/>
    <p:sldId id="393" r:id="rId19"/>
    <p:sldId id="271" r:id="rId20"/>
  </p:sldIdLst>
  <p:sldSz cx="9144000" cy="6858000" type="screen4x3"/>
  <p:notesSz cx="9926638" cy="6797675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jnen, M.C.J.A." initials="RM" lastIdx="6" clrIdx="0"/>
  <p:cmAuthor id="1" name="Daniel Garcia Jimenez" initials="DGJ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445"/>
    <a:srgbClr val="23929A"/>
    <a:srgbClr val="7ED4F2"/>
    <a:srgbClr val="81DAEF"/>
    <a:srgbClr val="83E3ED"/>
    <a:srgbClr val="8BE3E5"/>
    <a:srgbClr val="93D9DD"/>
    <a:srgbClr val="9ACFD6"/>
    <a:srgbClr val="628AA2"/>
    <a:srgbClr val="698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5" autoAdjust="0"/>
    <p:restoredTop sz="95367" autoAdjust="0"/>
  </p:normalViewPr>
  <p:slideViewPr>
    <p:cSldViewPr snapToGrid="0" snapToObjects="1" showGuides="1">
      <p:cViewPr varScale="1">
        <p:scale>
          <a:sx n="70" d="100"/>
          <a:sy n="70" d="100"/>
        </p:scale>
        <p:origin x="-123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71CF5-C78F-420C-8BE8-D61D8232F362}" type="doc">
      <dgm:prSet loTypeId="urn:microsoft.com/office/officeart/2005/8/layout/hList1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21567513-7A6E-4407-966A-5CB7B015AA1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1200" b="1" dirty="0" smtClean="0">
              <a:solidFill>
                <a:srgbClr val="0E3445"/>
              </a:solidFill>
            </a:rPr>
            <a:t>1. </a:t>
          </a:r>
          <a:r>
            <a:rPr lang="hu-HU" sz="1200" b="1" dirty="0" smtClean="0">
              <a:solidFill>
                <a:srgbClr val="0E3445"/>
              </a:solidFill>
            </a:rPr>
            <a:t>Tanulási eredmények</a:t>
          </a:r>
          <a:endParaRPr lang="en-US" sz="1200" b="1" dirty="0">
            <a:solidFill>
              <a:srgbClr val="0E3445"/>
            </a:solidFill>
          </a:endParaRPr>
        </a:p>
      </dgm:t>
    </dgm:pt>
    <dgm:pt modelId="{2AF5BC5A-F1B4-4DCA-A937-E0A54B46D772}" type="parTrans" cxnId="{16F4541C-0C9C-4C06-B5AE-8B6654E8D1AF}">
      <dgm:prSet/>
      <dgm:spPr/>
      <dgm:t>
        <a:bodyPr/>
        <a:lstStyle/>
        <a:p>
          <a:endParaRPr lang="en-US"/>
        </a:p>
      </dgm:t>
    </dgm:pt>
    <dgm:pt modelId="{53D87267-5C3A-4A52-8894-4FA9E3DA5A63}" type="sibTrans" cxnId="{16F4541C-0C9C-4C06-B5AE-8B6654E8D1AF}">
      <dgm:prSet/>
      <dgm:spPr/>
      <dgm:t>
        <a:bodyPr/>
        <a:lstStyle/>
        <a:p>
          <a:endParaRPr lang="en-US"/>
        </a:p>
      </dgm:t>
    </dgm:pt>
    <dgm:pt modelId="{D59FA050-2FB0-4F40-A3D6-7DB5E4D953CA}">
      <dgm:prSet phldrT="[Text]" custT="1"/>
      <dgm:spPr/>
      <dgm:t>
        <a:bodyPr lIns="36000" rIns="36000"/>
        <a:lstStyle/>
        <a:p>
          <a:r>
            <a:rPr lang="hu-HU" sz="1200" dirty="0" smtClean="0">
              <a:solidFill>
                <a:srgbClr val="0E3445"/>
              </a:solidFill>
            </a:rPr>
            <a:t>Elkötelezett nyilvánosság</a:t>
          </a:r>
          <a:endParaRPr lang="en-US" sz="1200" dirty="0">
            <a:solidFill>
              <a:srgbClr val="0E3445"/>
            </a:solidFill>
          </a:endParaRPr>
        </a:p>
      </dgm:t>
    </dgm:pt>
    <dgm:pt modelId="{7130127D-6F9C-458D-99EE-A391E3ADDBC8}" type="parTrans" cxnId="{A383FB55-6169-41D1-80B7-62B6EC84A092}">
      <dgm:prSet/>
      <dgm:spPr/>
      <dgm:t>
        <a:bodyPr/>
        <a:lstStyle/>
        <a:p>
          <a:endParaRPr lang="en-US"/>
        </a:p>
      </dgm:t>
    </dgm:pt>
    <dgm:pt modelId="{A0D442D3-FB69-466F-B268-2CB710BA8FFE}" type="sibTrans" cxnId="{A383FB55-6169-41D1-80B7-62B6EC84A092}">
      <dgm:prSet/>
      <dgm:spPr/>
      <dgm:t>
        <a:bodyPr/>
        <a:lstStyle/>
        <a:p>
          <a:endParaRPr lang="en-US"/>
        </a:p>
      </dgm:t>
    </dgm:pt>
    <dgm:pt modelId="{DC8B8FC7-93CC-49B0-9319-4D500D87961D}">
      <dgm:prSet phldrT="[Text]" custT="1"/>
      <dgm:spPr/>
      <dgm:t>
        <a:bodyPr lIns="36000" rIns="36000"/>
        <a:lstStyle/>
        <a:p>
          <a:r>
            <a:rPr lang="hu-HU" sz="1200" dirty="0" smtClean="0">
              <a:solidFill>
                <a:srgbClr val="0E3445"/>
              </a:solidFill>
            </a:rPr>
            <a:t>Felelősségteljes intézmények</a:t>
          </a:r>
          <a:endParaRPr lang="en-US" sz="1200" dirty="0">
            <a:solidFill>
              <a:srgbClr val="0E3445"/>
            </a:solidFill>
          </a:endParaRPr>
        </a:p>
      </dgm:t>
    </dgm:pt>
    <dgm:pt modelId="{2E999F7D-31AF-4AF0-B4FC-20C3B9F0ACB7}" type="parTrans" cxnId="{A4939E09-501D-4383-B72B-515607C89A95}">
      <dgm:prSet/>
      <dgm:spPr/>
      <dgm:t>
        <a:bodyPr/>
        <a:lstStyle/>
        <a:p>
          <a:endParaRPr lang="en-US"/>
        </a:p>
      </dgm:t>
    </dgm:pt>
    <dgm:pt modelId="{98C0A975-013F-4E15-8D59-34E2BEE0E1AF}" type="sibTrans" cxnId="{A4939E09-501D-4383-B72B-515607C89A95}">
      <dgm:prSet/>
      <dgm:spPr/>
      <dgm:t>
        <a:bodyPr/>
        <a:lstStyle/>
        <a:p>
          <a:endParaRPr lang="en-US"/>
        </a:p>
      </dgm:t>
    </dgm:pt>
    <dgm:pt modelId="{291AC796-F658-4FEC-812E-1900AFDB972E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1200" b="1" dirty="0" smtClean="0">
              <a:solidFill>
                <a:srgbClr val="0E3445"/>
              </a:solidFill>
            </a:rPr>
            <a:t>2. </a:t>
          </a:r>
          <a:r>
            <a:rPr lang="hu-HU" sz="1200" b="1" dirty="0" smtClean="0">
              <a:solidFill>
                <a:srgbClr val="0E3445"/>
              </a:solidFill>
            </a:rPr>
            <a:t>K+F eredmények</a:t>
          </a:r>
          <a:endParaRPr lang="en-US" sz="1200" b="1" dirty="0">
            <a:solidFill>
              <a:srgbClr val="0E3445"/>
            </a:solidFill>
          </a:endParaRPr>
        </a:p>
      </dgm:t>
    </dgm:pt>
    <dgm:pt modelId="{05ACF9C4-7475-47D9-A489-B9F2294A4EC4}" type="parTrans" cxnId="{228AC29B-0A2F-4F4B-89FD-6445374F58B0}">
      <dgm:prSet/>
      <dgm:spPr/>
      <dgm:t>
        <a:bodyPr/>
        <a:lstStyle/>
        <a:p>
          <a:endParaRPr lang="en-US"/>
        </a:p>
      </dgm:t>
    </dgm:pt>
    <dgm:pt modelId="{50DFE642-5F4F-42A9-BAD0-6675159B9E77}" type="sibTrans" cxnId="{228AC29B-0A2F-4F4B-89FD-6445374F58B0}">
      <dgm:prSet/>
      <dgm:spPr/>
      <dgm:t>
        <a:bodyPr/>
        <a:lstStyle/>
        <a:p>
          <a:endParaRPr lang="en-US"/>
        </a:p>
      </dgm:t>
    </dgm:pt>
    <dgm:pt modelId="{BED6F235-C643-4F6A-B564-55A252A2F336}">
      <dgm:prSet phldrT="[Text]" custT="1"/>
      <dgm:spPr/>
      <dgm:t>
        <a:bodyPr lIns="36000" rIns="36000"/>
        <a:lstStyle/>
        <a:p>
          <a:r>
            <a:rPr lang="hu-HU" sz="1200" dirty="0" smtClean="0">
              <a:solidFill>
                <a:srgbClr val="0E3445"/>
              </a:solidFill>
            </a:rPr>
            <a:t>Etikailag elfogadható</a:t>
          </a:r>
          <a:endParaRPr lang="en-US" sz="1200" dirty="0">
            <a:solidFill>
              <a:srgbClr val="0E3445"/>
            </a:solidFill>
          </a:endParaRPr>
        </a:p>
      </dgm:t>
    </dgm:pt>
    <dgm:pt modelId="{AED36A51-0CA3-41F8-807F-25B202501E46}" type="parTrans" cxnId="{721B4775-6EB4-40B9-9CF9-CAF121910762}">
      <dgm:prSet/>
      <dgm:spPr/>
      <dgm:t>
        <a:bodyPr/>
        <a:lstStyle/>
        <a:p>
          <a:endParaRPr lang="en-US"/>
        </a:p>
      </dgm:t>
    </dgm:pt>
    <dgm:pt modelId="{48D158ED-1207-4841-8432-48A601D58C68}" type="sibTrans" cxnId="{721B4775-6EB4-40B9-9CF9-CAF121910762}">
      <dgm:prSet/>
      <dgm:spPr/>
      <dgm:t>
        <a:bodyPr/>
        <a:lstStyle/>
        <a:p>
          <a:endParaRPr lang="en-US"/>
        </a:p>
      </dgm:t>
    </dgm:pt>
    <dgm:pt modelId="{4F6F5B08-DDBA-476C-B7DE-18FB6E340386}">
      <dgm:prSet phldrT="[Text]" custT="1"/>
      <dgm:spPr/>
      <dgm:t>
        <a:bodyPr lIns="36000" rIns="36000"/>
        <a:lstStyle/>
        <a:p>
          <a:r>
            <a:rPr lang="hu-HU" sz="1200" dirty="0" smtClean="0">
              <a:solidFill>
                <a:srgbClr val="0E3445"/>
              </a:solidFill>
            </a:rPr>
            <a:t>Fenntartható</a:t>
          </a:r>
          <a:endParaRPr lang="en-US" sz="1200" dirty="0">
            <a:solidFill>
              <a:srgbClr val="0E3445"/>
            </a:solidFill>
          </a:endParaRPr>
        </a:p>
      </dgm:t>
    </dgm:pt>
    <dgm:pt modelId="{AC7AF351-F776-444A-81AD-402013FCEE7C}" type="parTrans" cxnId="{707EA3B0-F94D-4F40-BB39-8A4D11819142}">
      <dgm:prSet/>
      <dgm:spPr/>
      <dgm:t>
        <a:bodyPr/>
        <a:lstStyle/>
        <a:p>
          <a:endParaRPr lang="en-US"/>
        </a:p>
      </dgm:t>
    </dgm:pt>
    <dgm:pt modelId="{3D1DA29C-C165-47FC-BF04-B01060917938}" type="sibTrans" cxnId="{707EA3B0-F94D-4F40-BB39-8A4D11819142}">
      <dgm:prSet/>
      <dgm:spPr/>
      <dgm:t>
        <a:bodyPr/>
        <a:lstStyle/>
        <a:p>
          <a:endParaRPr lang="en-US"/>
        </a:p>
      </dgm:t>
    </dgm:pt>
    <dgm:pt modelId="{C3D9933A-5F71-4837-A3CE-20A3F2A1769D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1200" b="1" dirty="0" smtClean="0">
              <a:solidFill>
                <a:srgbClr val="0E3445"/>
              </a:solidFill>
            </a:rPr>
            <a:t>3. </a:t>
          </a:r>
          <a:r>
            <a:rPr lang="hu-HU" sz="1200" b="1" dirty="0" smtClean="0">
              <a:solidFill>
                <a:srgbClr val="0E3445"/>
              </a:solidFill>
            </a:rPr>
            <a:t>Megoldások a társadalmi kihívásokra</a:t>
          </a:r>
          <a:endParaRPr lang="en-US" sz="1200" b="1" dirty="0" smtClean="0">
            <a:solidFill>
              <a:srgbClr val="0E3445"/>
            </a:solidFill>
          </a:endParaRPr>
        </a:p>
      </dgm:t>
    </dgm:pt>
    <dgm:pt modelId="{0F1656AD-762A-4776-AB5C-CA90572AEDEB}" type="parTrans" cxnId="{4AB36BB4-2463-4D55-95CD-1A7EA577C7CC}">
      <dgm:prSet/>
      <dgm:spPr/>
      <dgm:t>
        <a:bodyPr/>
        <a:lstStyle/>
        <a:p>
          <a:endParaRPr lang="en-US"/>
        </a:p>
      </dgm:t>
    </dgm:pt>
    <dgm:pt modelId="{6147FA24-6151-46A7-AE99-E0067511F28B}" type="sibTrans" cxnId="{4AB36BB4-2463-4D55-95CD-1A7EA577C7CC}">
      <dgm:prSet/>
      <dgm:spPr/>
      <dgm:t>
        <a:bodyPr/>
        <a:lstStyle/>
        <a:p>
          <a:endParaRPr lang="en-US"/>
        </a:p>
      </dgm:t>
    </dgm:pt>
    <dgm:pt modelId="{4E46E478-9AC9-4ED0-995E-5D30C556D101}">
      <dgm:prSet phldrT="[Text]" custT="1"/>
      <dgm:spPr/>
      <dgm:t>
        <a:bodyPr lIns="36000" rIns="36000"/>
        <a:lstStyle/>
        <a:p>
          <a:r>
            <a:rPr lang="en-US" sz="1200" dirty="0" smtClean="0">
              <a:solidFill>
                <a:srgbClr val="0E3445"/>
              </a:solidFill>
            </a:rPr>
            <a:t>7 </a:t>
          </a:r>
          <a:r>
            <a:rPr lang="hu-HU" sz="1200" dirty="0" smtClean="0">
              <a:solidFill>
                <a:srgbClr val="0E3445"/>
              </a:solidFill>
            </a:rPr>
            <a:t>Nagy Kihívás</a:t>
          </a:r>
          <a:r>
            <a:rPr lang="en-US" sz="1200" dirty="0" smtClean="0">
              <a:solidFill>
                <a:srgbClr val="0E3445"/>
              </a:solidFill>
            </a:rPr>
            <a:t> (EU)</a:t>
          </a:r>
          <a:endParaRPr lang="en-US" sz="1200" dirty="0">
            <a:solidFill>
              <a:srgbClr val="0E3445"/>
            </a:solidFill>
          </a:endParaRPr>
        </a:p>
      </dgm:t>
    </dgm:pt>
    <dgm:pt modelId="{AC46CF16-3B86-414A-A151-F8F62BE984D5}" type="parTrans" cxnId="{3F681907-68A3-4137-81B0-9D68D8D56412}">
      <dgm:prSet/>
      <dgm:spPr/>
      <dgm:t>
        <a:bodyPr/>
        <a:lstStyle/>
        <a:p>
          <a:endParaRPr lang="en-US"/>
        </a:p>
      </dgm:t>
    </dgm:pt>
    <dgm:pt modelId="{53FCC201-BD7E-42CD-BA32-231744F0A121}" type="sibTrans" cxnId="{3F681907-68A3-4137-81B0-9D68D8D56412}">
      <dgm:prSet/>
      <dgm:spPr/>
      <dgm:t>
        <a:bodyPr/>
        <a:lstStyle/>
        <a:p>
          <a:endParaRPr lang="en-US"/>
        </a:p>
      </dgm:t>
    </dgm:pt>
    <dgm:pt modelId="{22BC21F1-4BB2-4540-8338-115995C78024}">
      <dgm:prSet phldrT="[Text]" custT="1"/>
      <dgm:spPr/>
      <dgm:t>
        <a:bodyPr lIns="36000" rIns="36000"/>
        <a:lstStyle/>
        <a:p>
          <a:r>
            <a:rPr lang="hu-HU" sz="1200" dirty="0" smtClean="0">
              <a:solidFill>
                <a:srgbClr val="0E3445"/>
              </a:solidFill>
            </a:rPr>
            <a:t>Felelősségteljes szereplők</a:t>
          </a:r>
          <a:endParaRPr lang="en-US" sz="1200" dirty="0">
            <a:solidFill>
              <a:srgbClr val="0E3445"/>
            </a:solidFill>
          </a:endParaRPr>
        </a:p>
      </dgm:t>
    </dgm:pt>
    <dgm:pt modelId="{988EE3D8-9A23-4159-AAFF-F2C72CD0A02E}" type="parTrans" cxnId="{0F2247B9-108B-4214-8BE5-1B36F8253C18}">
      <dgm:prSet/>
      <dgm:spPr/>
      <dgm:t>
        <a:bodyPr/>
        <a:lstStyle/>
        <a:p>
          <a:endParaRPr lang="en-US"/>
        </a:p>
      </dgm:t>
    </dgm:pt>
    <dgm:pt modelId="{B1A6117F-E708-4118-9D20-F638F1391362}" type="sibTrans" cxnId="{0F2247B9-108B-4214-8BE5-1B36F8253C18}">
      <dgm:prSet/>
      <dgm:spPr/>
      <dgm:t>
        <a:bodyPr/>
        <a:lstStyle/>
        <a:p>
          <a:endParaRPr lang="en-US"/>
        </a:p>
      </dgm:t>
    </dgm:pt>
    <dgm:pt modelId="{DCD0152A-60B3-48BA-BF57-50EC53232C84}">
      <dgm:prSet phldrT="[Text]" custT="1"/>
      <dgm:spPr/>
      <dgm:t>
        <a:bodyPr lIns="36000" rIns="36000"/>
        <a:lstStyle/>
        <a:p>
          <a:r>
            <a:rPr lang="hu-HU" sz="1200" dirty="0" smtClean="0">
              <a:solidFill>
                <a:srgbClr val="0E3445"/>
              </a:solidFill>
            </a:rPr>
            <a:t>Társadalmilag kívánatos</a:t>
          </a:r>
          <a:endParaRPr lang="en-US" sz="1200" dirty="0">
            <a:solidFill>
              <a:srgbClr val="0E3445"/>
            </a:solidFill>
          </a:endParaRPr>
        </a:p>
      </dgm:t>
    </dgm:pt>
    <dgm:pt modelId="{FB48DE57-720E-4D94-95FF-1526D8A97697}" type="parTrans" cxnId="{8F4EF696-89BA-493F-B8BE-5B2A9C9E73B5}">
      <dgm:prSet/>
      <dgm:spPr/>
      <dgm:t>
        <a:bodyPr/>
        <a:lstStyle/>
        <a:p>
          <a:endParaRPr lang="en-US"/>
        </a:p>
      </dgm:t>
    </dgm:pt>
    <dgm:pt modelId="{5CAE825F-CC1D-4934-8BE9-8FC86C0BDB0E}" type="sibTrans" cxnId="{8F4EF696-89BA-493F-B8BE-5B2A9C9E73B5}">
      <dgm:prSet/>
      <dgm:spPr/>
      <dgm:t>
        <a:bodyPr/>
        <a:lstStyle/>
        <a:p>
          <a:endParaRPr lang="en-US"/>
        </a:p>
      </dgm:t>
    </dgm:pt>
    <dgm:pt modelId="{D8F833B8-17D0-4FBA-9CFB-AFE5424C9607}" type="pres">
      <dgm:prSet presAssocID="{91871CF5-C78F-420C-8BE8-D61D8232F3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C22E71A-7984-4FE5-B716-F41B8FC1D6B3}" type="pres">
      <dgm:prSet presAssocID="{21567513-7A6E-4407-966A-5CB7B015AA11}" presName="composite" presStyleCnt="0"/>
      <dgm:spPr/>
    </dgm:pt>
    <dgm:pt modelId="{219B5BD5-5738-4968-B698-3DB320BED02D}" type="pres">
      <dgm:prSet presAssocID="{21567513-7A6E-4407-966A-5CB7B015AA11}" presName="parTx" presStyleLbl="alignNode1" presStyleIdx="0" presStyleCnt="3" custScaleX="130943" custLinFactNeighborX="-18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E1EA95-7A9E-4ACC-8A01-BDFEAA023D30}" type="pres">
      <dgm:prSet presAssocID="{21567513-7A6E-4407-966A-5CB7B015AA11}" presName="desTx" presStyleLbl="alignAccFollowNode1" presStyleIdx="0" presStyleCnt="3" custScaleX="130675" custScaleY="40771" custLinFactNeighborX="-1184" custLinFactNeighborY="-307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AA64C-3B37-416A-A18A-E70101496CAC}" type="pres">
      <dgm:prSet presAssocID="{53D87267-5C3A-4A52-8894-4FA9E3DA5A63}" presName="space" presStyleCnt="0"/>
      <dgm:spPr/>
    </dgm:pt>
    <dgm:pt modelId="{D37EEF7E-5396-466B-B932-97AA5F122167}" type="pres">
      <dgm:prSet presAssocID="{291AC796-F658-4FEC-812E-1900AFDB972E}" presName="composite" presStyleCnt="0"/>
      <dgm:spPr/>
    </dgm:pt>
    <dgm:pt modelId="{6CF1C061-81D7-4925-9EA3-383E8F122DDB}" type="pres">
      <dgm:prSet presAssocID="{291AC796-F658-4FEC-812E-1900AFDB972E}" presName="parTx" presStyleLbl="alignNode1" presStyleIdx="1" presStyleCnt="3" custScaleX="131077" custScaleY="100511" custLinFactNeighborX="-4589" custLinFactNeighborY="-26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DE94C1-E86F-4AF4-A284-80E1B319086E}" type="pres">
      <dgm:prSet presAssocID="{291AC796-F658-4FEC-812E-1900AFDB972E}" presName="desTx" presStyleLbl="alignAccFollowNode1" presStyleIdx="1" presStyleCnt="3" custScaleX="131346" custScaleY="38605" custLinFactNeighborX="-4342" custLinFactNeighborY="-312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505AC9-ABE1-4E88-8496-66ECE1BEF862}" type="pres">
      <dgm:prSet presAssocID="{50DFE642-5F4F-42A9-BAD0-6675159B9E77}" presName="space" presStyleCnt="0"/>
      <dgm:spPr/>
    </dgm:pt>
    <dgm:pt modelId="{AEECCC62-8730-4A6F-9DB9-553323B797D8}" type="pres">
      <dgm:prSet presAssocID="{C3D9933A-5F71-4837-A3CE-20A3F2A1769D}" presName="composite" presStyleCnt="0"/>
      <dgm:spPr/>
    </dgm:pt>
    <dgm:pt modelId="{A3066DFB-96AC-4ADD-8DC2-A531A3437472}" type="pres">
      <dgm:prSet presAssocID="{C3D9933A-5F71-4837-A3CE-20A3F2A1769D}" presName="parTx" presStyleLbl="alignNode1" presStyleIdx="2" presStyleCnt="3" custScaleX="128971" custScaleY="101540" custLinFactNeighborX="-7236" custLinFactNeighborY="-1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F4E54-2260-4247-A946-254780209102}" type="pres">
      <dgm:prSet presAssocID="{C3D9933A-5F71-4837-A3CE-20A3F2A1769D}" presName="desTx" presStyleLbl="alignAccFollowNode1" presStyleIdx="2" presStyleCnt="3" custScaleX="128971" custScaleY="38550" custLinFactNeighborX="-7756" custLinFactNeighborY="-310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939E09-501D-4383-B72B-515607C89A95}" srcId="{21567513-7A6E-4407-966A-5CB7B015AA11}" destId="{DC8B8FC7-93CC-49B0-9319-4D500D87961D}" srcOrd="2" destOrd="0" parTransId="{2E999F7D-31AF-4AF0-B4FC-20C3B9F0ACB7}" sibTransId="{98C0A975-013F-4E15-8D59-34E2BEE0E1AF}"/>
    <dgm:cxn modelId="{4AB36BB4-2463-4D55-95CD-1A7EA577C7CC}" srcId="{91871CF5-C78F-420C-8BE8-D61D8232F362}" destId="{C3D9933A-5F71-4837-A3CE-20A3F2A1769D}" srcOrd="2" destOrd="0" parTransId="{0F1656AD-762A-4776-AB5C-CA90572AEDEB}" sibTransId="{6147FA24-6151-46A7-AE99-E0067511F28B}"/>
    <dgm:cxn modelId="{228AC29B-0A2F-4F4B-89FD-6445374F58B0}" srcId="{91871CF5-C78F-420C-8BE8-D61D8232F362}" destId="{291AC796-F658-4FEC-812E-1900AFDB972E}" srcOrd="1" destOrd="0" parTransId="{05ACF9C4-7475-47D9-A489-B9F2294A4EC4}" sibTransId="{50DFE642-5F4F-42A9-BAD0-6675159B9E77}"/>
    <dgm:cxn modelId="{6D85CA69-AE55-47C8-82C4-A5B1712CB00D}" type="presOf" srcId="{C3D9933A-5F71-4837-A3CE-20A3F2A1769D}" destId="{A3066DFB-96AC-4ADD-8DC2-A531A3437472}" srcOrd="0" destOrd="0" presId="urn:microsoft.com/office/officeart/2005/8/layout/hList1"/>
    <dgm:cxn modelId="{A383FB55-6169-41D1-80B7-62B6EC84A092}" srcId="{21567513-7A6E-4407-966A-5CB7B015AA11}" destId="{D59FA050-2FB0-4F40-A3D6-7DB5E4D953CA}" srcOrd="0" destOrd="0" parTransId="{7130127D-6F9C-458D-99EE-A391E3ADDBC8}" sibTransId="{A0D442D3-FB69-466F-B268-2CB710BA8FFE}"/>
    <dgm:cxn modelId="{CA55CD13-A50A-4F5F-AE9B-4F5C6789145E}" type="presOf" srcId="{DCD0152A-60B3-48BA-BF57-50EC53232C84}" destId="{CFDE94C1-E86F-4AF4-A284-80E1B319086E}" srcOrd="0" destOrd="2" presId="urn:microsoft.com/office/officeart/2005/8/layout/hList1"/>
    <dgm:cxn modelId="{16F4541C-0C9C-4C06-B5AE-8B6654E8D1AF}" srcId="{91871CF5-C78F-420C-8BE8-D61D8232F362}" destId="{21567513-7A6E-4407-966A-5CB7B015AA11}" srcOrd="0" destOrd="0" parTransId="{2AF5BC5A-F1B4-4DCA-A937-E0A54B46D772}" sibTransId="{53D87267-5C3A-4A52-8894-4FA9E3DA5A63}"/>
    <dgm:cxn modelId="{7EDC9CF0-14C9-4693-8F0F-E4E0664D24A5}" type="presOf" srcId="{DC8B8FC7-93CC-49B0-9319-4D500D87961D}" destId="{C7E1EA95-7A9E-4ACC-8A01-BDFEAA023D30}" srcOrd="0" destOrd="2" presId="urn:microsoft.com/office/officeart/2005/8/layout/hList1"/>
    <dgm:cxn modelId="{0F2247B9-108B-4214-8BE5-1B36F8253C18}" srcId="{21567513-7A6E-4407-966A-5CB7B015AA11}" destId="{22BC21F1-4BB2-4540-8338-115995C78024}" srcOrd="1" destOrd="0" parTransId="{988EE3D8-9A23-4159-AAFF-F2C72CD0A02E}" sibTransId="{B1A6117F-E708-4118-9D20-F638F1391362}"/>
    <dgm:cxn modelId="{2462763F-D8B3-4CCE-AA6B-A419AE98F0AB}" type="presOf" srcId="{4E46E478-9AC9-4ED0-995E-5D30C556D101}" destId="{2CEF4E54-2260-4247-A946-254780209102}" srcOrd="0" destOrd="0" presId="urn:microsoft.com/office/officeart/2005/8/layout/hList1"/>
    <dgm:cxn modelId="{707EA3B0-F94D-4F40-BB39-8A4D11819142}" srcId="{291AC796-F658-4FEC-812E-1900AFDB972E}" destId="{4F6F5B08-DDBA-476C-B7DE-18FB6E340386}" srcOrd="1" destOrd="0" parTransId="{AC7AF351-F776-444A-81AD-402013FCEE7C}" sibTransId="{3D1DA29C-C165-47FC-BF04-B01060917938}"/>
    <dgm:cxn modelId="{A323E404-C400-48F6-92BD-F044D442949A}" type="presOf" srcId="{22BC21F1-4BB2-4540-8338-115995C78024}" destId="{C7E1EA95-7A9E-4ACC-8A01-BDFEAA023D30}" srcOrd="0" destOrd="1" presId="urn:microsoft.com/office/officeart/2005/8/layout/hList1"/>
    <dgm:cxn modelId="{FA8EE1E5-84A9-4EED-B1EB-CEA474D45282}" type="presOf" srcId="{BED6F235-C643-4F6A-B564-55A252A2F336}" destId="{CFDE94C1-E86F-4AF4-A284-80E1B319086E}" srcOrd="0" destOrd="0" presId="urn:microsoft.com/office/officeart/2005/8/layout/hList1"/>
    <dgm:cxn modelId="{0190586F-7A94-4979-9337-C840DFDDD684}" type="presOf" srcId="{21567513-7A6E-4407-966A-5CB7B015AA11}" destId="{219B5BD5-5738-4968-B698-3DB320BED02D}" srcOrd="0" destOrd="0" presId="urn:microsoft.com/office/officeart/2005/8/layout/hList1"/>
    <dgm:cxn modelId="{8F4EF696-89BA-493F-B8BE-5B2A9C9E73B5}" srcId="{291AC796-F658-4FEC-812E-1900AFDB972E}" destId="{DCD0152A-60B3-48BA-BF57-50EC53232C84}" srcOrd="2" destOrd="0" parTransId="{FB48DE57-720E-4D94-95FF-1526D8A97697}" sibTransId="{5CAE825F-CC1D-4934-8BE9-8FC86C0BDB0E}"/>
    <dgm:cxn modelId="{721B4775-6EB4-40B9-9CF9-CAF121910762}" srcId="{291AC796-F658-4FEC-812E-1900AFDB972E}" destId="{BED6F235-C643-4F6A-B564-55A252A2F336}" srcOrd="0" destOrd="0" parTransId="{AED36A51-0CA3-41F8-807F-25B202501E46}" sibTransId="{48D158ED-1207-4841-8432-48A601D58C68}"/>
    <dgm:cxn modelId="{38C28E75-CA78-437A-B601-78C438EDE45C}" type="presOf" srcId="{4F6F5B08-DDBA-476C-B7DE-18FB6E340386}" destId="{CFDE94C1-E86F-4AF4-A284-80E1B319086E}" srcOrd="0" destOrd="1" presId="urn:microsoft.com/office/officeart/2005/8/layout/hList1"/>
    <dgm:cxn modelId="{EB16E890-DC41-4525-B30A-A6EF4B04FD6E}" type="presOf" srcId="{91871CF5-C78F-420C-8BE8-D61D8232F362}" destId="{D8F833B8-17D0-4FBA-9CFB-AFE5424C9607}" srcOrd="0" destOrd="0" presId="urn:microsoft.com/office/officeart/2005/8/layout/hList1"/>
    <dgm:cxn modelId="{0286760D-C9BF-44F1-A389-E9F3BDA1FB44}" type="presOf" srcId="{D59FA050-2FB0-4F40-A3D6-7DB5E4D953CA}" destId="{C7E1EA95-7A9E-4ACC-8A01-BDFEAA023D30}" srcOrd="0" destOrd="0" presId="urn:microsoft.com/office/officeart/2005/8/layout/hList1"/>
    <dgm:cxn modelId="{3F681907-68A3-4137-81B0-9D68D8D56412}" srcId="{C3D9933A-5F71-4837-A3CE-20A3F2A1769D}" destId="{4E46E478-9AC9-4ED0-995E-5D30C556D101}" srcOrd="0" destOrd="0" parTransId="{AC46CF16-3B86-414A-A151-F8F62BE984D5}" sibTransId="{53FCC201-BD7E-42CD-BA32-231744F0A121}"/>
    <dgm:cxn modelId="{62886A40-8271-4DF3-8C11-E88556774312}" type="presOf" srcId="{291AC796-F658-4FEC-812E-1900AFDB972E}" destId="{6CF1C061-81D7-4925-9EA3-383E8F122DDB}" srcOrd="0" destOrd="0" presId="urn:microsoft.com/office/officeart/2005/8/layout/hList1"/>
    <dgm:cxn modelId="{70790D68-52D0-4F41-B793-17CBA15430A0}" type="presParOf" srcId="{D8F833B8-17D0-4FBA-9CFB-AFE5424C9607}" destId="{2C22E71A-7984-4FE5-B716-F41B8FC1D6B3}" srcOrd="0" destOrd="0" presId="urn:microsoft.com/office/officeart/2005/8/layout/hList1"/>
    <dgm:cxn modelId="{07209D07-7C01-4297-8B70-E281AB511FAD}" type="presParOf" srcId="{2C22E71A-7984-4FE5-B716-F41B8FC1D6B3}" destId="{219B5BD5-5738-4968-B698-3DB320BED02D}" srcOrd="0" destOrd="0" presId="urn:microsoft.com/office/officeart/2005/8/layout/hList1"/>
    <dgm:cxn modelId="{D6CE5565-58E6-443F-8C3F-61D51B4B1638}" type="presParOf" srcId="{2C22E71A-7984-4FE5-B716-F41B8FC1D6B3}" destId="{C7E1EA95-7A9E-4ACC-8A01-BDFEAA023D30}" srcOrd="1" destOrd="0" presId="urn:microsoft.com/office/officeart/2005/8/layout/hList1"/>
    <dgm:cxn modelId="{F5431C20-A393-48A0-AE8B-BA99028C9F7F}" type="presParOf" srcId="{D8F833B8-17D0-4FBA-9CFB-AFE5424C9607}" destId="{668AA64C-3B37-416A-A18A-E70101496CAC}" srcOrd="1" destOrd="0" presId="urn:microsoft.com/office/officeart/2005/8/layout/hList1"/>
    <dgm:cxn modelId="{CFA687D5-EF7A-4CA1-8D9C-FE402661CE19}" type="presParOf" srcId="{D8F833B8-17D0-4FBA-9CFB-AFE5424C9607}" destId="{D37EEF7E-5396-466B-B932-97AA5F122167}" srcOrd="2" destOrd="0" presId="urn:microsoft.com/office/officeart/2005/8/layout/hList1"/>
    <dgm:cxn modelId="{22ED723A-13FC-486D-BB4E-68E680E768D4}" type="presParOf" srcId="{D37EEF7E-5396-466B-B932-97AA5F122167}" destId="{6CF1C061-81D7-4925-9EA3-383E8F122DDB}" srcOrd="0" destOrd="0" presId="urn:microsoft.com/office/officeart/2005/8/layout/hList1"/>
    <dgm:cxn modelId="{154BF780-E591-42B2-A91A-A1CBC5BD486C}" type="presParOf" srcId="{D37EEF7E-5396-466B-B932-97AA5F122167}" destId="{CFDE94C1-E86F-4AF4-A284-80E1B319086E}" srcOrd="1" destOrd="0" presId="urn:microsoft.com/office/officeart/2005/8/layout/hList1"/>
    <dgm:cxn modelId="{3EF130E5-1AA2-408D-9E06-ED544435D782}" type="presParOf" srcId="{D8F833B8-17D0-4FBA-9CFB-AFE5424C9607}" destId="{50505AC9-ABE1-4E88-8496-66ECE1BEF862}" srcOrd="3" destOrd="0" presId="urn:microsoft.com/office/officeart/2005/8/layout/hList1"/>
    <dgm:cxn modelId="{C64F02BC-5F16-46B8-8E01-E3F16BDE970D}" type="presParOf" srcId="{D8F833B8-17D0-4FBA-9CFB-AFE5424C9607}" destId="{AEECCC62-8730-4A6F-9DB9-553323B797D8}" srcOrd="4" destOrd="0" presId="urn:microsoft.com/office/officeart/2005/8/layout/hList1"/>
    <dgm:cxn modelId="{42388F65-008E-4AC8-B553-8E978866E8A1}" type="presParOf" srcId="{AEECCC62-8730-4A6F-9DB9-553323B797D8}" destId="{A3066DFB-96AC-4ADD-8DC2-A531A3437472}" srcOrd="0" destOrd="0" presId="urn:microsoft.com/office/officeart/2005/8/layout/hList1"/>
    <dgm:cxn modelId="{1DDEA11D-B771-4B45-A5C5-3ED674ADFDC3}" type="presParOf" srcId="{AEECCC62-8730-4A6F-9DB9-553323B797D8}" destId="{2CEF4E54-2260-4247-A946-25478020910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360FDB-E927-45FC-B031-528208E70FC7}" type="doc">
      <dgm:prSet loTypeId="urn:microsoft.com/office/officeart/2005/8/layout/rings+Icon#1" loCatId="officeonline" qsTypeId="urn:microsoft.com/office/officeart/2005/8/quickstyle/simple4" qsCatId="simple" csTypeId="urn:microsoft.com/office/officeart/2005/8/colors/accent5_2" csCatId="accent5" phldr="1"/>
      <dgm:spPr/>
    </dgm:pt>
    <dgm:pt modelId="{D7BD4807-4D09-41C1-BC12-82CADF51FD38}">
      <dgm:prSet phldrT="[Text]"/>
      <dgm:spPr/>
      <dgm:t>
        <a:bodyPr/>
        <a:lstStyle/>
        <a:p>
          <a:r>
            <a:rPr lang="en-US" dirty="0" smtClean="0">
              <a:solidFill>
                <a:srgbClr val="0E3445"/>
              </a:solidFill>
            </a:rPr>
            <a:t>1. </a:t>
          </a:r>
          <a:r>
            <a:rPr lang="hu-HU" dirty="0" smtClean="0">
              <a:solidFill>
                <a:srgbClr val="0E3445"/>
              </a:solidFill>
            </a:rPr>
            <a:t>Sokszínűség és befogadás</a:t>
          </a:r>
          <a:endParaRPr lang="en-US" dirty="0">
            <a:solidFill>
              <a:srgbClr val="0E3445"/>
            </a:solidFill>
          </a:endParaRPr>
        </a:p>
      </dgm:t>
    </dgm:pt>
    <dgm:pt modelId="{FE437AEA-BE30-4B85-AB5A-18BE4B634056}" type="parTrans" cxnId="{0114B550-C89A-4F37-BBF6-C1DF978A795F}">
      <dgm:prSet/>
      <dgm:spPr/>
      <dgm:t>
        <a:bodyPr/>
        <a:lstStyle/>
        <a:p>
          <a:endParaRPr lang="en-US"/>
        </a:p>
      </dgm:t>
    </dgm:pt>
    <dgm:pt modelId="{4B06FEB4-395F-474F-9642-C1214D5B3DC9}" type="sibTrans" cxnId="{0114B550-C89A-4F37-BBF6-C1DF978A795F}">
      <dgm:prSet/>
      <dgm:spPr/>
      <dgm:t>
        <a:bodyPr/>
        <a:lstStyle/>
        <a:p>
          <a:endParaRPr lang="en-US"/>
        </a:p>
      </dgm:t>
    </dgm:pt>
    <dgm:pt modelId="{14296F36-A26F-4C84-BEA9-D87E8A26ACBA}">
      <dgm:prSet phldrT="[Text]"/>
      <dgm:spPr/>
      <dgm:t>
        <a:bodyPr/>
        <a:lstStyle/>
        <a:p>
          <a:r>
            <a:rPr lang="en-US" dirty="0" smtClean="0">
              <a:solidFill>
                <a:srgbClr val="0E3445"/>
              </a:solidFill>
            </a:rPr>
            <a:t>3. </a:t>
          </a:r>
          <a:r>
            <a:rPr lang="hu-HU" dirty="0" smtClean="0">
              <a:solidFill>
                <a:srgbClr val="0E3445"/>
              </a:solidFill>
            </a:rPr>
            <a:t>Nyitottság és átláthatóság</a:t>
          </a:r>
          <a:endParaRPr lang="en-US" dirty="0">
            <a:solidFill>
              <a:srgbClr val="0E3445"/>
            </a:solidFill>
          </a:endParaRPr>
        </a:p>
      </dgm:t>
    </dgm:pt>
    <dgm:pt modelId="{03A42A3F-A202-4AC6-BEE4-A9BB05B79806}" type="parTrans" cxnId="{4AF9FE33-B598-4D02-AF3C-0931FECBC8C8}">
      <dgm:prSet/>
      <dgm:spPr/>
      <dgm:t>
        <a:bodyPr/>
        <a:lstStyle/>
        <a:p>
          <a:endParaRPr lang="en-US"/>
        </a:p>
      </dgm:t>
    </dgm:pt>
    <dgm:pt modelId="{303F4EF3-3265-486C-B23B-7D272DB0488B}" type="sibTrans" cxnId="{4AF9FE33-B598-4D02-AF3C-0931FECBC8C8}">
      <dgm:prSet/>
      <dgm:spPr/>
      <dgm:t>
        <a:bodyPr/>
        <a:lstStyle/>
        <a:p>
          <a:endParaRPr lang="en-US"/>
        </a:p>
      </dgm:t>
    </dgm:pt>
    <dgm:pt modelId="{F84CC4DA-432D-4187-A2E2-1C7D2317B50E}">
      <dgm:prSet phldrT="[Text]"/>
      <dgm:spPr/>
      <dgm:t>
        <a:bodyPr/>
        <a:lstStyle/>
        <a:p>
          <a:r>
            <a:rPr lang="en-US" dirty="0" smtClean="0">
              <a:solidFill>
                <a:srgbClr val="0E3445"/>
              </a:solidFill>
            </a:rPr>
            <a:t>2. </a:t>
          </a:r>
          <a:r>
            <a:rPr lang="hu-HU" dirty="0" smtClean="0">
              <a:solidFill>
                <a:srgbClr val="0E3445"/>
              </a:solidFill>
            </a:rPr>
            <a:t>Előrelátás és reflexió</a:t>
          </a:r>
          <a:endParaRPr lang="en-US" dirty="0">
            <a:solidFill>
              <a:srgbClr val="0E3445"/>
            </a:solidFill>
          </a:endParaRPr>
        </a:p>
      </dgm:t>
    </dgm:pt>
    <dgm:pt modelId="{56E39628-7546-4EEB-8830-634D254D663D}" type="parTrans" cxnId="{3AB2EF0A-DE3E-4F7D-B9EE-E17729996FC3}">
      <dgm:prSet/>
      <dgm:spPr/>
      <dgm:t>
        <a:bodyPr/>
        <a:lstStyle/>
        <a:p>
          <a:endParaRPr lang="en-US"/>
        </a:p>
      </dgm:t>
    </dgm:pt>
    <dgm:pt modelId="{C6192D93-A0C0-437D-B51F-9EB79D05B992}" type="sibTrans" cxnId="{3AB2EF0A-DE3E-4F7D-B9EE-E17729996FC3}">
      <dgm:prSet/>
      <dgm:spPr/>
      <dgm:t>
        <a:bodyPr/>
        <a:lstStyle/>
        <a:p>
          <a:endParaRPr lang="en-US"/>
        </a:p>
      </dgm:t>
    </dgm:pt>
    <dgm:pt modelId="{0B53710D-8F36-406A-8100-BB561B459DD5}">
      <dgm:prSet phldrT="[Text]"/>
      <dgm:spPr/>
      <dgm:t>
        <a:bodyPr/>
        <a:lstStyle/>
        <a:p>
          <a:r>
            <a:rPr lang="en-US" dirty="0" smtClean="0">
              <a:solidFill>
                <a:srgbClr val="0E3445"/>
              </a:solidFill>
            </a:rPr>
            <a:t>4. </a:t>
          </a:r>
          <a:r>
            <a:rPr lang="hu-HU" dirty="0" smtClean="0">
              <a:solidFill>
                <a:srgbClr val="0E3445"/>
              </a:solidFill>
            </a:rPr>
            <a:t>Érzékenység és alkalmazkodás</a:t>
          </a:r>
          <a:endParaRPr lang="en-US" dirty="0">
            <a:solidFill>
              <a:srgbClr val="0E3445"/>
            </a:solidFill>
          </a:endParaRPr>
        </a:p>
      </dgm:t>
    </dgm:pt>
    <dgm:pt modelId="{EBE8C244-4389-49E1-8B92-FDFD5F1B7198}" type="parTrans" cxnId="{9F6FCA13-63D8-4B49-A190-FFB5FBA73419}">
      <dgm:prSet/>
      <dgm:spPr/>
      <dgm:t>
        <a:bodyPr/>
        <a:lstStyle/>
        <a:p>
          <a:endParaRPr lang="en-US"/>
        </a:p>
      </dgm:t>
    </dgm:pt>
    <dgm:pt modelId="{AF05FDAC-798B-4FB2-9A06-218DABD919A3}" type="sibTrans" cxnId="{9F6FCA13-63D8-4B49-A190-FFB5FBA73419}">
      <dgm:prSet/>
      <dgm:spPr/>
      <dgm:t>
        <a:bodyPr/>
        <a:lstStyle/>
        <a:p>
          <a:endParaRPr lang="en-US"/>
        </a:p>
      </dgm:t>
    </dgm:pt>
    <dgm:pt modelId="{997FDCA4-2DE1-4B27-822C-5F4734676DEC}" type="pres">
      <dgm:prSet presAssocID="{1A360FDB-E927-45FC-B031-528208E70FC7}" presName="Name0" presStyleCnt="0">
        <dgm:presLayoutVars>
          <dgm:chMax val="7"/>
          <dgm:dir/>
          <dgm:resizeHandles val="exact"/>
        </dgm:presLayoutVars>
      </dgm:prSet>
      <dgm:spPr/>
    </dgm:pt>
    <dgm:pt modelId="{E1D8A969-2E21-40A0-B442-A192C98C3C33}" type="pres">
      <dgm:prSet presAssocID="{1A360FDB-E927-45FC-B031-528208E70FC7}" presName="ellipse1" presStyleLbl="vennNode1" presStyleIdx="0" presStyleCnt="4" custLinFactNeighborX="25432" custLinFactNeighborY="-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2C89DB-ACC6-411F-8B0C-D18339541F81}" type="pres">
      <dgm:prSet presAssocID="{1A360FDB-E927-45FC-B031-528208E70FC7}" presName="ellipse2" presStyleLbl="vennNode1" presStyleIdx="1" presStyleCnt="4" custLinFactNeighborX="-7630" custLinFactNeighborY="1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6C4EDE-732D-4853-B812-72A29CEE2D46}" type="pres">
      <dgm:prSet presAssocID="{1A360FDB-E927-45FC-B031-528208E70FC7}" presName="ellipse3" presStyleLbl="vennNode1" presStyleIdx="2" presStyleCnt="4" custLinFactNeighborX="3814" custLinFactNeighborY="-1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1155A1-9497-43F6-9B57-75F972723D8F}" type="pres">
      <dgm:prSet presAssocID="{1A360FDB-E927-45FC-B031-528208E70FC7}" presName="ellipse4" presStyleLbl="vennNode1" presStyleIdx="3" presStyleCnt="4" custLinFactNeighborX="-27975" custLinFactNeighborY="10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6FCA13-63D8-4B49-A190-FFB5FBA73419}" srcId="{1A360FDB-E927-45FC-B031-528208E70FC7}" destId="{0B53710D-8F36-406A-8100-BB561B459DD5}" srcOrd="3" destOrd="0" parTransId="{EBE8C244-4389-49E1-8B92-FDFD5F1B7198}" sibTransId="{AF05FDAC-798B-4FB2-9A06-218DABD919A3}"/>
    <dgm:cxn modelId="{6045FE46-3441-4A7F-A97F-5B5952470452}" type="presOf" srcId="{F84CC4DA-432D-4187-A2E2-1C7D2317B50E}" destId="{A66C4EDE-732D-4853-B812-72A29CEE2D46}" srcOrd="0" destOrd="0" presId="urn:microsoft.com/office/officeart/2005/8/layout/rings+Icon#1"/>
    <dgm:cxn modelId="{0114B550-C89A-4F37-BBF6-C1DF978A795F}" srcId="{1A360FDB-E927-45FC-B031-528208E70FC7}" destId="{D7BD4807-4D09-41C1-BC12-82CADF51FD38}" srcOrd="0" destOrd="0" parTransId="{FE437AEA-BE30-4B85-AB5A-18BE4B634056}" sibTransId="{4B06FEB4-395F-474F-9642-C1214D5B3DC9}"/>
    <dgm:cxn modelId="{7BA8F8DE-D7E7-4468-8532-31A69C4376FE}" type="presOf" srcId="{0B53710D-8F36-406A-8100-BB561B459DD5}" destId="{121155A1-9497-43F6-9B57-75F972723D8F}" srcOrd="0" destOrd="0" presId="urn:microsoft.com/office/officeart/2005/8/layout/rings+Icon#1"/>
    <dgm:cxn modelId="{C357FB9B-28FE-4232-9254-C2E193A07705}" type="presOf" srcId="{14296F36-A26F-4C84-BEA9-D87E8A26ACBA}" destId="{B12C89DB-ACC6-411F-8B0C-D18339541F81}" srcOrd="0" destOrd="0" presId="urn:microsoft.com/office/officeart/2005/8/layout/rings+Icon#1"/>
    <dgm:cxn modelId="{3AB2EF0A-DE3E-4F7D-B9EE-E17729996FC3}" srcId="{1A360FDB-E927-45FC-B031-528208E70FC7}" destId="{F84CC4DA-432D-4187-A2E2-1C7D2317B50E}" srcOrd="2" destOrd="0" parTransId="{56E39628-7546-4EEB-8830-634D254D663D}" sibTransId="{C6192D93-A0C0-437D-B51F-9EB79D05B992}"/>
    <dgm:cxn modelId="{C80A37BD-F826-49E0-BCA2-01E6E383704B}" type="presOf" srcId="{D7BD4807-4D09-41C1-BC12-82CADF51FD38}" destId="{E1D8A969-2E21-40A0-B442-A192C98C3C33}" srcOrd="0" destOrd="0" presId="urn:microsoft.com/office/officeart/2005/8/layout/rings+Icon#1"/>
    <dgm:cxn modelId="{4AF9FE33-B598-4D02-AF3C-0931FECBC8C8}" srcId="{1A360FDB-E927-45FC-B031-528208E70FC7}" destId="{14296F36-A26F-4C84-BEA9-D87E8A26ACBA}" srcOrd="1" destOrd="0" parTransId="{03A42A3F-A202-4AC6-BEE4-A9BB05B79806}" sibTransId="{303F4EF3-3265-486C-B23B-7D272DB0488B}"/>
    <dgm:cxn modelId="{3A4752AA-EB07-4DAA-B318-523C8A0FAB84}" type="presOf" srcId="{1A360FDB-E927-45FC-B031-528208E70FC7}" destId="{997FDCA4-2DE1-4B27-822C-5F4734676DEC}" srcOrd="0" destOrd="0" presId="urn:microsoft.com/office/officeart/2005/8/layout/rings+Icon#1"/>
    <dgm:cxn modelId="{AB545A36-6BCE-467B-B86A-10EBDC6C4E58}" type="presParOf" srcId="{997FDCA4-2DE1-4B27-822C-5F4734676DEC}" destId="{E1D8A969-2E21-40A0-B442-A192C98C3C33}" srcOrd="0" destOrd="0" presId="urn:microsoft.com/office/officeart/2005/8/layout/rings+Icon#1"/>
    <dgm:cxn modelId="{71CBE2F1-5F0B-4345-B234-55CDAB111384}" type="presParOf" srcId="{997FDCA4-2DE1-4B27-822C-5F4734676DEC}" destId="{B12C89DB-ACC6-411F-8B0C-D18339541F81}" srcOrd="1" destOrd="0" presId="urn:microsoft.com/office/officeart/2005/8/layout/rings+Icon#1"/>
    <dgm:cxn modelId="{DC088C0C-AF68-48F6-A01C-D000C3519F64}" type="presParOf" srcId="{997FDCA4-2DE1-4B27-822C-5F4734676DEC}" destId="{A66C4EDE-732D-4853-B812-72A29CEE2D46}" srcOrd="2" destOrd="0" presId="urn:microsoft.com/office/officeart/2005/8/layout/rings+Icon#1"/>
    <dgm:cxn modelId="{0436815E-5E9E-46F5-B4BD-ADBD905305E4}" type="presParOf" srcId="{997FDCA4-2DE1-4B27-822C-5F4734676DEC}" destId="{121155A1-9497-43F6-9B57-75F972723D8F}" srcOrd="3" destOrd="0" presId="urn:microsoft.com/office/officeart/2005/8/layout/rings+Icon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9614A7-6ED1-4ED8-A131-109A7748F2A5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3FE4F8DB-7680-48B5-A02A-C72914812B2C}">
      <dgm:prSet phldrT="[Text]"/>
      <dgm:spPr/>
      <dgm:t>
        <a:bodyPr/>
        <a:lstStyle/>
        <a:p>
          <a:r>
            <a:rPr lang="en-US" noProof="0" dirty="0" smtClean="0"/>
            <a:t>Problem</a:t>
          </a:r>
          <a:endParaRPr lang="en-US" noProof="0" dirty="0"/>
        </a:p>
      </dgm:t>
    </dgm:pt>
    <dgm:pt modelId="{366D31D3-6F2A-4EB4-86FE-BF2D8DE14837}" type="parTrans" cxnId="{74638077-38F5-4E1D-B493-0A6C4C3DB33F}">
      <dgm:prSet/>
      <dgm:spPr/>
      <dgm:t>
        <a:bodyPr/>
        <a:lstStyle/>
        <a:p>
          <a:endParaRPr lang="en-GB"/>
        </a:p>
      </dgm:t>
    </dgm:pt>
    <dgm:pt modelId="{A8F0986A-FFEB-4EF8-BE32-706F53F27C80}" type="sibTrans" cxnId="{74638077-38F5-4E1D-B493-0A6C4C3DB33F}">
      <dgm:prSet/>
      <dgm:spPr/>
      <dgm:t>
        <a:bodyPr/>
        <a:lstStyle/>
        <a:p>
          <a:endParaRPr lang="en-GB"/>
        </a:p>
      </dgm:t>
    </dgm:pt>
    <dgm:pt modelId="{50D7AE98-DC24-4644-BDA3-29C769A308D4}">
      <dgm:prSet phldrT="[Text]"/>
      <dgm:spPr/>
      <dgm:t>
        <a:bodyPr/>
        <a:lstStyle/>
        <a:p>
          <a:r>
            <a:rPr lang="en-US" noProof="0" dirty="0" smtClean="0"/>
            <a:t>Research</a:t>
          </a:r>
          <a:endParaRPr lang="en-US" noProof="0" dirty="0"/>
        </a:p>
      </dgm:t>
    </dgm:pt>
    <dgm:pt modelId="{F8F2CA8A-3618-4EBB-A3BD-FB8096AF7916}" type="parTrans" cxnId="{729C98F9-32DB-42CF-B4FA-20EA93813FDE}">
      <dgm:prSet/>
      <dgm:spPr/>
      <dgm:t>
        <a:bodyPr/>
        <a:lstStyle/>
        <a:p>
          <a:endParaRPr lang="en-GB"/>
        </a:p>
      </dgm:t>
    </dgm:pt>
    <dgm:pt modelId="{6EDBCFC6-27F2-4417-B538-3D2F8A147D7F}" type="sibTrans" cxnId="{729C98F9-32DB-42CF-B4FA-20EA93813FDE}">
      <dgm:prSet/>
      <dgm:spPr/>
      <dgm:t>
        <a:bodyPr/>
        <a:lstStyle/>
        <a:p>
          <a:endParaRPr lang="en-GB"/>
        </a:p>
      </dgm:t>
    </dgm:pt>
    <dgm:pt modelId="{ED407FDE-6241-4BB6-B43A-528713715E04}">
      <dgm:prSet phldrT="[Text]"/>
      <dgm:spPr/>
      <dgm:t>
        <a:bodyPr/>
        <a:lstStyle/>
        <a:p>
          <a:r>
            <a:rPr lang="en-US" noProof="0" dirty="0" smtClean="0"/>
            <a:t>Implementation</a:t>
          </a:r>
          <a:endParaRPr lang="en-US" noProof="0" dirty="0"/>
        </a:p>
      </dgm:t>
    </dgm:pt>
    <dgm:pt modelId="{1957467D-7874-4678-8CFB-3B18EF6A865B}" type="parTrans" cxnId="{29BB0C45-89EA-40A9-AE33-140563A09724}">
      <dgm:prSet/>
      <dgm:spPr/>
      <dgm:t>
        <a:bodyPr/>
        <a:lstStyle/>
        <a:p>
          <a:endParaRPr lang="en-GB"/>
        </a:p>
      </dgm:t>
    </dgm:pt>
    <dgm:pt modelId="{C1BE0912-9D97-4885-8316-32AB4ED8F529}" type="sibTrans" cxnId="{29BB0C45-89EA-40A9-AE33-140563A09724}">
      <dgm:prSet/>
      <dgm:spPr/>
      <dgm:t>
        <a:bodyPr/>
        <a:lstStyle/>
        <a:p>
          <a:endParaRPr lang="en-GB"/>
        </a:p>
      </dgm:t>
    </dgm:pt>
    <dgm:pt modelId="{DA8623F9-7AA9-4657-9F6C-ABB7A93B0F59}" type="pres">
      <dgm:prSet presAssocID="{F09614A7-6ED1-4ED8-A131-109A7748F2A5}" presName="Name0" presStyleCnt="0">
        <dgm:presLayoutVars>
          <dgm:dir/>
          <dgm:animLvl val="lvl"/>
          <dgm:resizeHandles val="exact"/>
        </dgm:presLayoutVars>
      </dgm:prSet>
      <dgm:spPr/>
    </dgm:pt>
    <dgm:pt modelId="{4CC31126-E6DA-4E7E-87A7-54165F9E2ED5}" type="pres">
      <dgm:prSet presAssocID="{3FE4F8DB-7680-48B5-A02A-C72914812B2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8E2CDA-6EDE-4520-9CF3-5A1C3731543B}" type="pres">
      <dgm:prSet presAssocID="{A8F0986A-FFEB-4EF8-BE32-706F53F27C80}" presName="parTxOnlySpace" presStyleCnt="0"/>
      <dgm:spPr/>
    </dgm:pt>
    <dgm:pt modelId="{D8AA4348-25D4-4FB6-88C8-0A1B742A98C8}" type="pres">
      <dgm:prSet presAssocID="{50D7AE98-DC24-4644-BDA3-29C769A308D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7A5568-232C-46AC-BF83-AC4CD7C9CD59}" type="pres">
      <dgm:prSet presAssocID="{6EDBCFC6-27F2-4417-B538-3D2F8A147D7F}" presName="parTxOnlySpace" presStyleCnt="0"/>
      <dgm:spPr/>
    </dgm:pt>
    <dgm:pt modelId="{F1776F3C-FAF2-411E-B859-2BDB77158A72}" type="pres">
      <dgm:prSet presAssocID="{ED407FDE-6241-4BB6-B43A-528713715E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005DB0A-3621-46AB-86B7-009BB1EA18BC}" type="presOf" srcId="{ED407FDE-6241-4BB6-B43A-528713715E04}" destId="{F1776F3C-FAF2-411E-B859-2BDB77158A72}" srcOrd="0" destOrd="0" presId="urn:microsoft.com/office/officeart/2005/8/layout/chevron1"/>
    <dgm:cxn modelId="{242B08C5-A61A-45A2-A056-90CA090CE940}" type="presOf" srcId="{F09614A7-6ED1-4ED8-A131-109A7748F2A5}" destId="{DA8623F9-7AA9-4657-9F6C-ABB7A93B0F59}" srcOrd="0" destOrd="0" presId="urn:microsoft.com/office/officeart/2005/8/layout/chevron1"/>
    <dgm:cxn modelId="{74638077-38F5-4E1D-B493-0A6C4C3DB33F}" srcId="{F09614A7-6ED1-4ED8-A131-109A7748F2A5}" destId="{3FE4F8DB-7680-48B5-A02A-C72914812B2C}" srcOrd="0" destOrd="0" parTransId="{366D31D3-6F2A-4EB4-86FE-BF2D8DE14837}" sibTransId="{A8F0986A-FFEB-4EF8-BE32-706F53F27C80}"/>
    <dgm:cxn modelId="{E0C45399-DF23-4D7E-BEE6-CE6184C99D1E}" type="presOf" srcId="{3FE4F8DB-7680-48B5-A02A-C72914812B2C}" destId="{4CC31126-E6DA-4E7E-87A7-54165F9E2ED5}" srcOrd="0" destOrd="0" presId="urn:microsoft.com/office/officeart/2005/8/layout/chevron1"/>
    <dgm:cxn modelId="{729C98F9-32DB-42CF-B4FA-20EA93813FDE}" srcId="{F09614A7-6ED1-4ED8-A131-109A7748F2A5}" destId="{50D7AE98-DC24-4644-BDA3-29C769A308D4}" srcOrd="1" destOrd="0" parTransId="{F8F2CA8A-3618-4EBB-A3BD-FB8096AF7916}" sibTransId="{6EDBCFC6-27F2-4417-B538-3D2F8A147D7F}"/>
    <dgm:cxn modelId="{29BB0C45-89EA-40A9-AE33-140563A09724}" srcId="{F09614A7-6ED1-4ED8-A131-109A7748F2A5}" destId="{ED407FDE-6241-4BB6-B43A-528713715E04}" srcOrd="2" destOrd="0" parTransId="{1957467D-7874-4678-8CFB-3B18EF6A865B}" sibTransId="{C1BE0912-9D97-4885-8316-32AB4ED8F529}"/>
    <dgm:cxn modelId="{AEFFAAD4-31E8-4A45-83BD-DBE49002F248}" type="presOf" srcId="{50D7AE98-DC24-4644-BDA3-29C769A308D4}" destId="{D8AA4348-25D4-4FB6-88C8-0A1B742A98C8}" srcOrd="0" destOrd="0" presId="urn:microsoft.com/office/officeart/2005/8/layout/chevron1"/>
    <dgm:cxn modelId="{92EFB378-E2B9-4BE5-A9E1-E835F51F5F1C}" type="presParOf" srcId="{DA8623F9-7AA9-4657-9F6C-ABB7A93B0F59}" destId="{4CC31126-E6DA-4E7E-87A7-54165F9E2ED5}" srcOrd="0" destOrd="0" presId="urn:microsoft.com/office/officeart/2005/8/layout/chevron1"/>
    <dgm:cxn modelId="{F393698E-6CAC-438D-A774-126FA6FCE9C4}" type="presParOf" srcId="{DA8623F9-7AA9-4657-9F6C-ABB7A93B0F59}" destId="{368E2CDA-6EDE-4520-9CF3-5A1C3731543B}" srcOrd="1" destOrd="0" presId="urn:microsoft.com/office/officeart/2005/8/layout/chevron1"/>
    <dgm:cxn modelId="{300A8B2C-A038-46D9-A278-BB7BC63C374C}" type="presParOf" srcId="{DA8623F9-7AA9-4657-9F6C-ABB7A93B0F59}" destId="{D8AA4348-25D4-4FB6-88C8-0A1B742A98C8}" srcOrd="2" destOrd="0" presId="urn:microsoft.com/office/officeart/2005/8/layout/chevron1"/>
    <dgm:cxn modelId="{93B9EA70-08E1-4708-A338-465553656664}" type="presParOf" srcId="{DA8623F9-7AA9-4657-9F6C-ABB7A93B0F59}" destId="{BE7A5568-232C-46AC-BF83-AC4CD7C9CD59}" srcOrd="3" destOrd="0" presId="urn:microsoft.com/office/officeart/2005/8/layout/chevron1"/>
    <dgm:cxn modelId="{9881E0DD-5F19-42D8-9A12-3A3E7F1E512F}" type="presParOf" srcId="{DA8623F9-7AA9-4657-9F6C-ABB7A93B0F59}" destId="{F1776F3C-FAF2-411E-B859-2BDB77158A7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9614A7-6ED1-4ED8-A131-109A7748F2A5}" type="doc">
      <dgm:prSet loTypeId="urn:microsoft.com/office/officeart/2005/8/layout/hProcess11" loCatId="process" qsTypeId="urn:microsoft.com/office/officeart/2005/8/quickstyle/simple3" qsCatId="simple" csTypeId="urn:microsoft.com/office/officeart/2005/8/colors/accent1_2" csCatId="accent1" phldr="1"/>
      <dgm:spPr/>
    </dgm:pt>
    <dgm:pt modelId="{96D8D1D2-0838-4C0D-AA6E-A709522F63EA}" type="pres">
      <dgm:prSet presAssocID="{F09614A7-6ED1-4ED8-A131-109A7748F2A5}" presName="Name0" presStyleCnt="0">
        <dgm:presLayoutVars>
          <dgm:dir/>
          <dgm:resizeHandles val="exact"/>
        </dgm:presLayoutVars>
      </dgm:prSet>
      <dgm:spPr/>
    </dgm:pt>
    <dgm:pt modelId="{65FE5533-7C4B-4856-80A0-D1967D727786}" type="pres">
      <dgm:prSet presAssocID="{F09614A7-6ED1-4ED8-A131-109A7748F2A5}" presName="arrow" presStyleLbl="bgShp" presStyleIdx="0" presStyleCnt="1" custAng="5400000" custScaleX="57807" custScaleY="194933" custLinFactNeighborX="-10772" custLinFactNeighborY="27458"/>
      <dgm:spPr>
        <a:solidFill>
          <a:srgbClr val="23929A"/>
        </a:solidFill>
        <a:ln>
          <a:solidFill>
            <a:schemeClr val="accent1">
              <a:shade val="95000"/>
              <a:satMod val="105000"/>
            </a:schemeClr>
          </a:solidFill>
        </a:ln>
      </dgm:spPr>
    </dgm:pt>
    <dgm:pt modelId="{9B010118-8106-4BD0-80E2-00D4CC232C3B}" type="pres">
      <dgm:prSet presAssocID="{F09614A7-6ED1-4ED8-A131-109A7748F2A5}" presName="points" presStyleCnt="0"/>
      <dgm:spPr/>
    </dgm:pt>
  </dgm:ptLst>
  <dgm:cxnLst>
    <dgm:cxn modelId="{2B06F1A8-CBC0-4B9E-888F-5C7E4EC32066}" type="presOf" srcId="{F09614A7-6ED1-4ED8-A131-109A7748F2A5}" destId="{96D8D1D2-0838-4C0D-AA6E-A709522F63EA}" srcOrd="0" destOrd="0" presId="urn:microsoft.com/office/officeart/2005/8/layout/hProcess11"/>
    <dgm:cxn modelId="{2C338B14-C323-49F0-AEA7-EFFF1D12F71F}" type="presParOf" srcId="{96D8D1D2-0838-4C0D-AA6E-A709522F63EA}" destId="{65FE5533-7C4B-4856-80A0-D1967D727786}" srcOrd="0" destOrd="0" presId="urn:microsoft.com/office/officeart/2005/8/layout/hProcess11"/>
    <dgm:cxn modelId="{CD9E0AB5-110F-43EF-B406-EF06A7C033F1}" type="presParOf" srcId="{96D8D1D2-0838-4C0D-AA6E-A709522F63EA}" destId="{9B010118-8106-4BD0-80E2-00D4CC232C3B}" srcOrd="1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31126-E6DA-4E7E-87A7-54165F9E2ED5}">
      <dsp:nvSpPr>
        <dsp:cNvPr id="0" name=""/>
        <dsp:cNvSpPr/>
      </dsp:nvSpPr>
      <dsp:spPr>
        <a:xfrm>
          <a:off x="2447" y="303811"/>
          <a:ext cx="2981440" cy="11925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Problem</a:t>
          </a:r>
          <a:endParaRPr lang="en-US" sz="2000" kern="1200" noProof="0" dirty="0"/>
        </a:p>
      </dsp:txBody>
      <dsp:txXfrm>
        <a:off x="598735" y="303811"/>
        <a:ext cx="1788864" cy="1192576"/>
      </dsp:txXfrm>
    </dsp:sp>
    <dsp:sp modelId="{D8AA4348-25D4-4FB6-88C8-0A1B742A98C8}">
      <dsp:nvSpPr>
        <dsp:cNvPr id="0" name=""/>
        <dsp:cNvSpPr/>
      </dsp:nvSpPr>
      <dsp:spPr>
        <a:xfrm>
          <a:off x="2685743" y="303811"/>
          <a:ext cx="2981440" cy="11925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Research</a:t>
          </a:r>
          <a:endParaRPr lang="en-US" sz="2000" kern="1200" noProof="0" dirty="0"/>
        </a:p>
      </dsp:txBody>
      <dsp:txXfrm>
        <a:off x="3282031" y="303811"/>
        <a:ext cx="1788864" cy="1192576"/>
      </dsp:txXfrm>
    </dsp:sp>
    <dsp:sp modelId="{F1776F3C-FAF2-411E-B859-2BDB77158A72}">
      <dsp:nvSpPr>
        <dsp:cNvPr id="0" name=""/>
        <dsp:cNvSpPr/>
      </dsp:nvSpPr>
      <dsp:spPr>
        <a:xfrm>
          <a:off x="5369040" y="303811"/>
          <a:ext cx="2981440" cy="11925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Implementation</a:t>
          </a:r>
          <a:endParaRPr lang="en-US" sz="2000" kern="1200" noProof="0" dirty="0"/>
        </a:p>
      </dsp:txBody>
      <dsp:txXfrm>
        <a:off x="5965328" y="303811"/>
        <a:ext cx="1788864" cy="11925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#1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80363-AD99-E849-9234-6FB5730A196C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28FF-7C40-8D40-AD0A-D699F8843D97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521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4E0B4-D609-47AC-B260-91FE0262A0F2}" type="datetimeFigureOut">
              <a:rPr lang="fr-BE" smtClean="0"/>
              <a:pPr/>
              <a:t>27/04/2016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B584E-9010-47D0-BF92-33FA9E6CCF52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888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C8D71-A3B5-4D2B-9950-3A19AAFBB4C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5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Added:</a:t>
            </a:r>
          </a:p>
          <a:p>
            <a:r>
              <a:rPr lang="hu-HU" i="0" noProof="0" dirty="0" smtClean="0"/>
              <a:t>Európát</a:t>
            </a:r>
            <a:r>
              <a:rPr lang="hu-HU" i="0" baseline="0" noProof="0" dirty="0" smtClean="0"/>
              <a:t> lefedő, legszélesebb konzorcium</a:t>
            </a:r>
            <a:endParaRPr lang="hu-HU" i="0" noProof="0" dirty="0" smtClean="0"/>
          </a:p>
          <a:p>
            <a:endParaRPr lang="hu-HU" i="0" noProof="0" dirty="0" smtClean="0"/>
          </a:p>
          <a:p>
            <a:r>
              <a:rPr lang="en-US" i="0" noProof="0" dirty="0" smtClean="0"/>
              <a:t>The RRI Tools </a:t>
            </a:r>
            <a:r>
              <a:rPr lang="hu-HU" i="0" noProof="0" dirty="0" err="1" smtClean="0"/>
              <a:t>Konz</a:t>
            </a:r>
            <a:r>
              <a:rPr lang="en-US" i="0" noProof="0" dirty="0" smtClean="0"/>
              <a:t>or</a:t>
            </a:r>
            <a:r>
              <a:rPr lang="hu-HU" i="0" noProof="0" dirty="0" smtClean="0"/>
              <a:t>c</a:t>
            </a:r>
            <a:r>
              <a:rPr lang="en-US" i="0" noProof="0" dirty="0" err="1" smtClean="0"/>
              <a:t>ium</a:t>
            </a:r>
            <a:r>
              <a:rPr lang="en-US" i="0" noProof="0" dirty="0" smtClean="0"/>
              <a:t> </a:t>
            </a:r>
            <a:r>
              <a:rPr lang="hu-HU" i="0" noProof="0" dirty="0" smtClean="0"/>
              <a:t>tartalmaz kutatóközpontokat, egyetemeket és oktatási</a:t>
            </a:r>
            <a:r>
              <a:rPr lang="hu-HU" i="0" baseline="0" noProof="0" dirty="0" smtClean="0"/>
              <a:t> intézményeket</a:t>
            </a:r>
            <a:r>
              <a:rPr lang="en-US" i="0" baseline="0" noProof="0" dirty="0" smtClean="0"/>
              <a:t>, </a:t>
            </a:r>
            <a:r>
              <a:rPr lang="hu-HU" i="0" baseline="0" noProof="0" dirty="0" smtClean="0"/>
              <a:t>tudományos múzeumokat, alapítványokat és</a:t>
            </a:r>
            <a:r>
              <a:rPr lang="en-US" i="0" baseline="0" noProof="0" dirty="0" smtClean="0"/>
              <a:t> </a:t>
            </a:r>
            <a:r>
              <a:rPr lang="hu-HU" i="0" baseline="0" noProof="0" dirty="0" smtClean="0"/>
              <a:t>kutatási finanszírozású intézményeket és társaságokat.</a:t>
            </a:r>
            <a:endParaRPr lang="en-US" i="0" baseline="0" noProof="0" dirty="0" smtClean="0"/>
          </a:p>
          <a:p>
            <a:r>
              <a:rPr lang="hu-HU" i="0" baseline="0" noProof="0" dirty="0" smtClean="0"/>
              <a:t>A 19 regionális </a:t>
            </a:r>
            <a:r>
              <a:rPr lang="hu-HU" i="0" baseline="0" noProof="0" dirty="0" err="1" smtClean="0"/>
              <a:t>Hub-on</a:t>
            </a:r>
            <a:r>
              <a:rPr lang="hu-HU" i="0" baseline="0" noProof="0" dirty="0" smtClean="0"/>
              <a:t> túl, 5 hálózat fogja segíteni az RRI elterjesztését az üzleti élet és az ipar, a civil szervezetek, iskolák, </a:t>
            </a:r>
            <a:r>
              <a:rPr lang="hu-HU" i="0" baseline="0" noProof="0" dirty="0" err="1" smtClean="0"/>
              <a:t>science</a:t>
            </a:r>
            <a:r>
              <a:rPr lang="hu-HU" i="0" baseline="0" noProof="0" dirty="0" smtClean="0"/>
              <a:t> centerek, kutatótársaságok és alapítványok körében, egész Európában.</a:t>
            </a:r>
            <a:endParaRPr lang="en-US" i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6846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Added: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RRI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projektnek sok hozadéka lehet, ezért arra számítunk, hogy továbbra is részt vesz a projektben.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Amikor a konzultációs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workshopok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véget érnek, ez év novembere körül, meg fogunk határozni egy olyan minőségi kritériumrendszert, amelyek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RRI jó gyakorlatok katalógusát alakítják ki.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Ez a katalógus az eszközkészlet része lesz, amely kifejlesztése már elkezdődött és 2015 végéig fog tartani, miután mindenki hozzájárul annak kialakításához.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2016. év során képzési és tanácsadási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workshopok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sorozatát fogják megtartani mindegyik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Hub-ban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Ezek a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workshopok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fogják kiképezni az érintetteket az eszközkészlet használatára, az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RRI-ről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történő tanácsadásra és az eszközkészlet felhasználói tesztjeként szolgálnak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így a visszajelzések alapján lesz mód további finomításra az év során.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emberek bevonása – ahogy az Öné is – hozzájárul, hogy létrejöjjön egy élő gyakorlati közösség, amely aktivitása és hatása folytatódni fog a projekt lezárása után is.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8410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Slightly modified from script:</a:t>
            </a:r>
            <a:endParaRPr lang="hu-HU" sz="1200" b="1" i="0" u="none" strike="noStrike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1" i="0" u="none" strike="noStrike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13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02615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Slightly modified from script:</a:t>
            </a:r>
            <a:endParaRPr lang="hu-HU" sz="1200" b="1" i="0" u="none" strike="noStrike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Az a funkció, hogy a végén eszközöket (projekteket, szakirodalmat, </a:t>
            </a:r>
            <a:r>
              <a:rPr lang="hu-HU" sz="1200" b="0" i="0" u="none" strike="noStrike" kern="1200" baseline="0" dirty="0" err="1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stb</a:t>
            </a:r>
            <a:r>
              <a:rPr lang="hu-HU" sz="1200" b="0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) javasol, 2016 júliusától lesz elérhető.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 kérdéssorok az alábbi témák alapján választhatók: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sz="1200" b="0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Nemek közötti esélyegyenlőség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sz="1200" b="0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Nyilvánosság bevonása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sz="1200" b="0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Etikai kérdések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sz="1200" b="0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Tudományok oktatása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sz="1200" b="0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Irányítás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sz="1200" b="0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Nyilvános hozzáférés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14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02615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Slightly modified from script:</a:t>
            </a:r>
            <a:endParaRPr lang="hu-HU" sz="1200" b="1" i="0" u="none" strike="noStrike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eszközök a projektpartnerek által 2014-2015-ben összegyűjtött adatokon </a:t>
            </a:r>
            <a:r>
              <a:rPr lang="hu-H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alapulnak, és már létező RRI</a:t>
            </a:r>
            <a:r>
              <a:rPr lang="es-ES_tradn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jó gyakorlatokra építenek.</a:t>
            </a:r>
            <a:endParaRPr lang="hu-H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projektben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résztvevő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szervezetek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tudományos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élményközpontok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egyesületek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egyetemek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hálózatokat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alapítványok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kamarák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mint 350 online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eszközt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gyűjtöttek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fejlesztettek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azzal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céllal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elősegítsék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kutatók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politikai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döntéshozók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oktatási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szakemberek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vállalatok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állampolgárok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minél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szorosabb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együttműködését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hu-H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Egyelőre</a:t>
            </a:r>
            <a:r>
              <a:rPr lang="hu-H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honlap béta verziója érhető el – 2016. március eleje óta</a:t>
            </a:r>
            <a:endParaRPr lang="hu-H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s-ES_tradn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raktikus digitális eszközök</a:t>
            </a:r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amelyek a </a:t>
            </a:r>
            <a:r>
              <a:rPr lang="es-ES_tradnl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kutatási és innovációs tevékenység felelősségteljes folytatására, az eredmények disszeminációjára, a kapcsolódó képzések lebonyolítására, valamint a téma iránti társadalmi figyelem felkeltésére fókuszálnak. </a:t>
            </a:r>
            <a:endParaRPr lang="hu-H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felhasználók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jó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gyakorlatokat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sikeres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projekteket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valamint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meglévő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szakirodalom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mellett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módszertani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iránymutatásokat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ismerhetnek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meg. </a:t>
            </a:r>
            <a:endParaRPr lang="hu-H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digitális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platform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olyan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kiemelt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témákkal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foglalkozik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mint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nyilvánosság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bevonása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közötti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egyenlőség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kutatáshoz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kapcsolódó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etikai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kérdések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tudományok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formális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formális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oktatása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illetőleg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kutatás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innováció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irányítása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honlap nem csupán meglévő eszközök gyűjteménye, amelyek között bárki szabadon szörfölhet. Annál jóval több. A látogató partnereket találhat, új partnerségeket építhet. Fölveheti a kapcsolatot a projektgazdákkal és további információkat kaphat, amelyeket a saját igényei szerint adaptálhat.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Amellett, hogy a digitális eszköztár használatával választ kaphat bárki az Őt éppen foglalkoztató problémára, kérdésre, saját jó gyakorlatát is feltöltheti és a széles nyilvánossággal megismertetheti.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RRI </a:t>
            </a:r>
            <a:r>
              <a:rPr lang="hu-H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projekt így végső soron a gyakorló szakemberek közösségét hozza létre, akik folyamatosan és interaktív módon kommunikálnak egymással.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1" i="0" u="none" strike="noStrike" kern="1200" baseline="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15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026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C8D71-A3B5-4D2B-9950-3A19AAFBB4C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 script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3020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Slightly modified from script: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Miért?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Társadalmunk különböző nagy kihívásokkal néz szembe, olyan kihívásokkal, amelyek összetettek és a kimenetelük bizonytalan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egészséges öregkortól a fenntarthatóságig, a globális egészségtől az erőforrások biztonságáig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Európai Bizottság 7 ilyen kihívást azonosított be nevezett el napjaink „Nagy kihívásaiként” (fenntartható közlekedés, fenntartható mezőgazdaság, éghajlatváltozás és energiahatékonyság, tiszta energia, globális szegénység, befogadó és biztonságos társadalmak, valamint egészség és jólét)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 information for moderator: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felejtse el nyitni</a:t>
            </a:r>
            <a:r>
              <a:rPr lang="hu-H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kört az </a:t>
            </a:r>
            <a:r>
              <a:rPr lang="hu-HU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RRI-n</a:t>
            </a:r>
            <a:r>
              <a:rPr lang="hu-H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túli nagy kihívások felé is: vannak más kutatási területek is, ahol az </a:t>
            </a:r>
            <a:r>
              <a:rPr lang="hu-HU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RRI-nek</a:t>
            </a:r>
            <a:r>
              <a:rPr lang="hu-H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lehet szerepe (vagy nem), de egyértelműen a tudomány körébe tartozik (pl. részecskefizika, paleontológia, csillagászat)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575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 script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672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Slightly modified from script: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utóbbi néhány hónap során az RRI project többi tagjával együtt dolgoztunk az RRI munkadefiníciójának meghatározásán.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RRI definíciójának meghatározása egy folyamatos kihívás lesz, ahogy maga az RRI is egy ismétlődő folyamat.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Ebbe a folyamatba szeretnénk bevonni Önöket is. Átmenetileg ezt a definíciót ajánljuk (ld. </a:t>
            </a:r>
            <a:r>
              <a:rPr lang="hu-H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</a:t>
            </a:r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ne felejtsük 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RRI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 fejlesztés alatt álló koncepció, mi határozhatjuk meg, hogy mi is 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hu-HU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eredmények három csoportba sorolhatók és a folyamatnak teljesítenie kell bizonyos követelményt 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azaz </a:t>
            </a:r>
            <a:r>
              <a:rPr lang="en-US" sz="12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RRI</a:t>
            </a:r>
            <a:r>
              <a:rPr lang="hu-HU" sz="12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folyamat követelmények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endParaRPr lang="en-US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eredmények alábbi csoportjait határoztuk meg: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(1) </a:t>
            </a:r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tanulási eredmények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(2) </a:t>
            </a:r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kutatási és fejlesztési eredmények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(3) </a:t>
            </a:r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megoldások a társadalmi kihívásokra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folyamat követelményt határoztunk meg, amelyeket négy csoportba soroltunk, úgymint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(1) </a:t>
            </a:r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sokszínűség és befogadás, (2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előrelátás és reflexió,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(3) </a:t>
            </a:r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nyitottság és átláthatóság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valamint</a:t>
            </a:r>
            <a:r>
              <a:rPr lang="en-US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(4) </a:t>
            </a:r>
            <a:r>
              <a:rPr lang="hu-HU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érzékenység és alkalmazkodás</a:t>
            </a:r>
            <a:endParaRPr lang="en-US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89923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Slightly modified from script: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sym typeface="Open Sans"/>
              </a:rPr>
              <a:t>Az RRI célja,</a:t>
            </a:r>
            <a:r>
              <a:rPr lang="hu-HU" baseline="0" dirty="0" smtClean="0">
                <a:sym typeface="Open Sans"/>
              </a:rPr>
              <a:t> hogy </a:t>
            </a:r>
            <a:r>
              <a:rPr lang="hu-HU" sz="1200" b="0" dirty="0" smtClean="0">
                <a:solidFill>
                  <a:srgbClr val="0E3445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hu-HU" sz="1200" b="0" dirty="0" smtClean="0">
                <a:solidFill>
                  <a:srgbClr val="0E3445"/>
                </a:solidFill>
              </a:rPr>
              <a:t>etikailag elfogadható, fenntartható és társadalmilag kívánatos termékek és szolgáltatások jöjjenek létre.</a:t>
            </a:r>
            <a:r>
              <a:rPr lang="es" sz="1200" b="0" dirty="0" smtClean="0">
                <a:solidFill>
                  <a:srgbClr val="0E3445"/>
                </a:solidFill>
                <a:ea typeface="Open Sans"/>
                <a:cs typeface="Open Sans"/>
                <a:sym typeface="Open Sans"/>
              </a:rPr>
              <a:t/>
            </a:r>
            <a:br>
              <a:rPr lang="es" sz="1200" b="0" dirty="0" smtClean="0">
                <a:solidFill>
                  <a:srgbClr val="0E3445"/>
                </a:solidFill>
                <a:ea typeface="Open Sans"/>
                <a:cs typeface="Open Sans"/>
                <a:sym typeface="Open Sans"/>
              </a:rPr>
            </a:br>
            <a:endParaRPr lang="hu-HU" sz="1200" b="0" dirty="0" smtClean="0">
              <a:solidFill>
                <a:srgbClr val="0E3445"/>
              </a:solidFill>
              <a:ea typeface="Open Sans"/>
              <a:cs typeface="Open Sans"/>
              <a:sym typeface="Open San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Kik a kulcsszereplők, érintettek</a:t>
            </a:r>
            <a:r>
              <a:rPr lang="en-US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200" dirty="0" smtClean="0"/>
              <a:t>A kutatók és </a:t>
            </a:r>
            <a:r>
              <a:rPr lang="hu-HU" sz="1200" dirty="0" err="1" smtClean="0"/>
              <a:t>innovátorok</a:t>
            </a:r>
            <a:r>
              <a:rPr lang="hu-HU" sz="1200" dirty="0" smtClean="0"/>
              <a:t> mellett</a:t>
            </a:r>
            <a:endParaRPr lang="en-US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200" dirty="0" smtClean="0"/>
              <a:t>Döntéshozók</a:t>
            </a:r>
            <a:endParaRPr lang="en-US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200" dirty="0" smtClean="0"/>
              <a:t>Ipar</a:t>
            </a:r>
            <a:endParaRPr lang="en-US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200" dirty="0" smtClean="0"/>
              <a:t>Civil szervezetek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200" dirty="0" smtClean="0"/>
              <a:t>Oktatási szereplők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200" dirty="0" smtClean="0"/>
              <a:t>Lakosság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8501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Added:</a:t>
            </a:r>
          </a:p>
          <a:p>
            <a:r>
              <a:rPr lang="hu-HU" dirty="0" smtClean="0"/>
              <a:t>Ha a kutatásra</a:t>
            </a:r>
            <a:r>
              <a:rPr lang="hu-HU" baseline="0" dirty="0" smtClean="0"/>
              <a:t> és az innovációra</a:t>
            </a:r>
            <a:r>
              <a:rPr lang="hu-HU" dirty="0" smtClean="0"/>
              <a:t> egy lineáris láncként gondolunk, a végrehajtás és a gyakorlat elválik a kutatás és</a:t>
            </a:r>
            <a:r>
              <a:rPr lang="hu-HU" baseline="0" dirty="0" smtClean="0"/>
              <a:t> az innováció folyamatától</a:t>
            </a:r>
            <a:r>
              <a:rPr lang="en-US" baseline="0" dirty="0" smtClean="0"/>
              <a:t>,</a:t>
            </a:r>
            <a:r>
              <a:rPr lang="hu-HU" baseline="0" dirty="0" smtClean="0"/>
              <a:t> és azt kockáztatjuk hogy mindez negatív hatással lehet utóbbinak lehetséges sikerére.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2953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Added apart from the original script:</a:t>
            </a:r>
          </a:p>
          <a:p>
            <a:r>
              <a:rPr lang="hu-HU" i="0" noProof="0" dirty="0" smtClean="0"/>
              <a:t>Az </a:t>
            </a:r>
            <a:r>
              <a:rPr lang="en-US" i="0" noProof="0" dirty="0" smtClean="0"/>
              <a:t>RRI Tools </a:t>
            </a:r>
            <a:r>
              <a:rPr lang="hu-HU" i="0" noProof="0" dirty="0" smtClean="0"/>
              <a:t>egy 3 éves </a:t>
            </a:r>
            <a:r>
              <a:rPr lang="en-US" i="0" noProof="0" dirty="0" smtClean="0"/>
              <a:t>(2014-2016) </a:t>
            </a:r>
            <a:r>
              <a:rPr lang="en-US" i="0" noProof="0" dirty="0" err="1" smtClean="0"/>
              <a:t>proje</a:t>
            </a:r>
            <a:r>
              <a:rPr lang="hu-HU" i="0" noProof="0" dirty="0" smtClean="0"/>
              <a:t>k</a:t>
            </a:r>
            <a:r>
              <a:rPr lang="en-US" i="0" noProof="0" dirty="0" smtClean="0"/>
              <a:t>t</a:t>
            </a:r>
            <a:r>
              <a:rPr lang="hu-HU" i="0" noProof="0" dirty="0" smtClean="0"/>
              <a:t>, amelyet az EU 7. Keretprogramja hozott létre.</a:t>
            </a:r>
            <a:r>
              <a:rPr lang="en-US" i="0" baseline="0" noProof="0" dirty="0" smtClean="0"/>
              <a:t> </a:t>
            </a:r>
            <a:r>
              <a:rPr lang="hu-HU" i="0" baseline="0" noProof="0" dirty="0" smtClean="0"/>
              <a:t>A konzorciumunk 26 partnere 19 </a:t>
            </a:r>
            <a:r>
              <a:rPr lang="hu-HU" i="0" baseline="0" noProof="0" dirty="0" err="1" smtClean="0"/>
              <a:t>Hub-ot</a:t>
            </a:r>
            <a:r>
              <a:rPr lang="hu-HU" i="0" baseline="0" noProof="0" dirty="0" smtClean="0"/>
              <a:t> képez, amelyek az Európai Kutatási Térség 30 országát fedik le.</a:t>
            </a:r>
            <a:endParaRPr lang="en-US" i="0" baseline="0" noProof="0" dirty="0" smtClean="0"/>
          </a:p>
          <a:p>
            <a:r>
              <a:rPr lang="hu-HU" i="0" baseline="0" noProof="0" dirty="0" smtClean="0"/>
              <a:t>A projektünk fő célja és eredménye az, hogy kifejlesszünk egy t</a:t>
            </a:r>
            <a:r>
              <a:rPr lang="en-US" i="0" baseline="0" noProof="0" dirty="0" smtClean="0"/>
              <a:t>raining </a:t>
            </a:r>
            <a:r>
              <a:rPr lang="hu-HU" i="0" baseline="0" noProof="0" dirty="0" smtClean="0"/>
              <a:t>és </a:t>
            </a:r>
            <a:r>
              <a:rPr lang="hu-HU" i="0" baseline="0" noProof="0" dirty="0" err="1" smtClean="0"/>
              <a:t>disszeminációs</a:t>
            </a:r>
            <a:r>
              <a:rPr lang="hu-HU" i="0" baseline="0" noProof="0" dirty="0" smtClean="0"/>
              <a:t> eszközkészletet, a felelősségteljes kutatás és innováció témájában.</a:t>
            </a:r>
          </a:p>
          <a:p>
            <a:r>
              <a:rPr lang="hu-HU" i="0" baseline="0" noProof="0" dirty="0" smtClean="0"/>
              <a:t>Az eszközkészlet célja, hogy előmozdítsa az </a:t>
            </a:r>
            <a:r>
              <a:rPr lang="hu-HU" i="0" baseline="0" noProof="0" dirty="0" err="1" smtClean="0"/>
              <a:t>RRI-t</a:t>
            </a:r>
            <a:r>
              <a:rPr lang="hu-HU" i="0" baseline="0" noProof="0" dirty="0" smtClean="0"/>
              <a:t> azzal, hogy segíti a kutatás és innováció rendszerébe bevont minden érdekeltet az RRI gyakorlati megvalósításában egész Európában.</a:t>
            </a:r>
          </a:p>
          <a:p>
            <a:r>
              <a:rPr lang="hu-HU" i="0" baseline="0" noProof="0" dirty="0" smtClean="0"/>
              <a:t>Emiatt, a Horizon2020 keretprogram több pályázata kifejezetten megköveteli, hogy a javaslatok kapcsolódjanak az RRI </a:t>
            </a:r>
            <a:r>
              <a:rPr lang="hu-HU" i="0" baseline="0" noProof="0" dirty="0" err="1" smtClean="0"/>
              <a:t>Tools-hoz</a:t>
            </a:r>
            <a:r>
              <a:rPr lang="hu-HU" i="0" baseline="0" noProof="0" dirty="0" smtClean="0"/>
              <a:t> és annak eszközkészletéhez.</a:t>
            </a:r>
            <a:endParaRPr lang="en-US" i="0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584E-9010-47D0-BF92-33FA9E6CCF52}" type="slidenum">
              <a:rPr lang="fr-BE" smtClean="0"/>
              <a:pPr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608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I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4137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445"/>
                </a:solidFill>
              </a:defRPr>
            </a:lvl1pPr>
          </a:lstStyle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 dirty="0"/>
          </a:p>
        </p:txBody>
      </p:sp>
      <p:sp>
        <p:nvSpPr>
          <p:cNvPr id="8" name="Marcador de título 12"/>
          <p:cNvSpPr>
            <a:spLocks noGrp="1"/>
          </p:cNvSpPr>
          <p:nvPr>
            <p:ph type="title"/>
          </p:nvPr>
        </p:nvSpPr>
        <p:spPr>
          <a:xfrm>
            <a:off x="457200" y="431349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13" name="CuadroTexto 12"/>
          <p:cNvSpPr txBox="1"/>
          <p:nvPr userDrawn="1"/>
        </p:nvSpPr>
        <p:spPr>
          <a:xfrm>
            <a:off x="7489966" y="2713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0" name="Marcador de texto 13"/>
          <p:cNvSpPr>
            <a:spLocks noGrp="1"/>
          </p:cNvSpPr>
          <p:nvPr>
            <p:ph idx="1"/>
          </p:nvPr>
        </p:nvSpPr>
        <p:spPr>
          <a:xfrm>
            <a:off x="457200" y="5184252"/>
            <a:ext cx="8229600" cy="6668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800" b="0">
                <a:solidFill>
                  <a:srgbClr val="23929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Kép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0097" r="8571" b="12807"/>
          <a:stretch/>
        </p:blipFill>
        <p:spPr>
          <a:xfrm>
            <a:off x="7175486" y="6016799"/>
            <a:ext cx="998291" cy="70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RR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Tudásmenedzsment Konferencia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6697620" y="6046788"/>
            <a:ext cx="1411288" cy="674687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45836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Cím és szöveg - Felsorolás 3 szi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3995936" y="148585"/>
            <a:ext cx="3456384" cy="720000"/>
          </a:xfrm>
        </p:spPr>
        <p:txBody>
          <a:bodyPr>
            <a:normAutofit/>
          </a:bodyPr>
          <a:lstStyle>
            <a:lvl1pPr algn="r">
              <a:defRPr sz="3000" baseline="0"/>
            </a:lvl1pPr>
          </a:lstStyle>
          <a:p>
            <a:r>
              <a:rPr lang="hu-HU" dirty="0" smtClean="0"/>
              <a:t>Cím röviden</a:t>
            </a:r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268761"/>
            <a:ext cx="8208912" cy="4680520"/>
          </a:xfrm>
          <a:prstGeom prst="rect">
            <a:avLst/>
          </a:prstGeom>
        </p:spPr>
        <p:txBody>
          <a:bodyPr/>
          <a:lstStyle>
            <a:lvl1pPr marL="174625" indent="-174625">
              <a:buClr>
                <a:schemeClr val="bg1"/>
              </a:buClr>
              <a:buFont typeface="Arial" pitchFamily="34" charset="0"/>
              <a:buChar char="•"/>
              <a:defRPr sz="4200"/>
            </a:lvl1pPr>
            <a:lvl2pPr marL="358775" indent="-184150">
              <a:buFont typeface="Calibri" pitchFamily="34" charset="0"/>
              <a:buChar char="‐"/>
              <a:defRPr sz="3000"/>
            </a:lvl2pPr>
            <a:lvl3pPr marL="358775" indent="-184150">
              <a:buFont typeface="Calibri" pitchFamily="34" charset="0"/>
              <a:buChar char="‐"/>
              <a:defRPr/>
            </a:lvl3pPr>
            <a:lvl4pPr marL="358775" indent="-184150">
              <a:buFont typeface="Calibri" pitchFamily="34" charset="0"/>
              <a:buChar char="‐"/>
              <a:defRPr sz="1800"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 smtClean="0"/>
              <a:t>A legfőbb ..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</p:txBody>
      </p:sp>
      <p:sp>
        <p:nvSpPr>
          <p:cNvPr id="10" name="Dátum helye 3"/>
          <p:cNvSpPr>
            <a:spLocks noGrp="1"/>
          </p:cNvSpPr>
          <p:nvPr>
            <p:ph type="dt" sz="half" idx="2"/>
          </p:nvPr>
        </p:nvSpPr>
        <p:spPr>
          <a:xfrm>
            <a:off x="1378800" y="6296400"/>
            <a:ext cx="1166400" cy="28803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600" spc="-140" baseline="0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April 2015</a:t>
            </a:r>
            <a:endParaRPr lang="hu-HU" dirty="0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0" y="6292800"/>
            <a:ext cx="1162800" cy="28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75B88AD1-6C47-4F35-95EC-CEBFE3BFA36A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619672" y="364585"/>
            <a:ext cx="2376264" cy="50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hu-HU" sz="1400" b="1" cap="all" baseline="0" dirty="0"/>
            </a:lvl1pPr>
          </a:lstStyle>
          <a:p>
            <a:pPr>
              <a:spcBef>
                <a:spcPct val="20000"/>
              </a:spcBef>
            </a:pPr>
            <a:r>
              <a:rPr lang="en-US" smtClean="0"/>
              <a:t>Mobilis Győr -                             The House of Discoveries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150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rgbClr val="0E344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Meet2Match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0097" r="8571" b="12807"/>
          <a:stretch/>
        </p:blipFill>
        <p:spPr>
          <a:xfrm>
            <a:off x="7175486" y="6016799"/>
            <a:ext cx="998291" cy="70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rgbClr val="0E344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Meet2Match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0097" r="8571" b="12807"/>
          <a:stretch/>
        </p:blipFill>
        <p:spPr>
          <a:xfrm>
            <a:off x="7175486" y="6016799"/>
            <a:ext cx="998291" cy="70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Meet2Match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0097" r="8571" b="12807"/>
          <a:stretch/>
        </p:blipFill>
        <p:spPr>
          <a:xfrm>
            <a:off x="7175486" y="6016799"/>
            <a:ext cx="998291" cy="70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R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Tudásmenedzsment Konferencia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6697620" y="6046788"/>
            <a:ext cx="1411288" cy="674687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5125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R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Tudásmenedzsment Konferencia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6697620" y="6046788"/>
            <a:ext cx="1411288" cy="674687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1552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R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Tudásmenedzsment Konferencia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6697620" y="6046788"/>
            <a:ext cx="1411288" cy="674687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32676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R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Tudásmenedzsment Konferencia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6697620" y="6046788"/>
            <a:ext cx="1411288" cy="674687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0494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RR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Tudásmenedzsment Konferencia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6697620" y="6046788"/>
            <a:ext cx="1411288" cy="674687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8778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RR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Tudásmenedzsment Konferencia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6697620" y="6046788"/>
            <a:ext cx="1411288" cy="674687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97371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RR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1470025"/>
          </a:xfrm>
        </p:spPr>
        <p:txBody>
          <a:bodyPr anchor="t">
            <a:normAutofit/>
          </a:bodyPr>
          <a:lstStyle>
            <a:lvl1pPr>
              <a:defRPr sz="2600">
                <a:solidFill>
                  <a:srgbClr val="23929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62514"/>
            <a:ext cx="7772400" cy="3373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Introduce texto</a:t>
            </a:r>
          </a:p>
          <a:p>
            <a:r>
              <a:rPr lang="es-ES_tradnl" dirty="0" smtClean="0"/>
              <a:t>	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/>
          </a:p>
        </p:txBody>
      </p:sp>
      <p:sp>
        <p:nvSpPr>
          <p:cNvPr id="13" name="Marcador de título 1"/>
          <p:cNvSpPr txBox="1">
            <a:spLocks/>
          </p:cNvSpPr>
          <p:nvPr userDrawn="1"/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92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Tudásmenedzsment Konferencia</a:t>
            </a:r>
            <a:endParaRPr kumimoji="0" lang="es-ES_tradnl" sz="1800" b="1" i="0" u="none" strike="noStrike" kern="1200" cap="none" spc="0" normalizeH="0" baseline="0" noProof="0" dirty="0" smtClean="0">
              <a:ln>
                <a:noFill/>
              </a:ln>
              <a:solidFill>
                <a:srgbClr val="2392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Marcador de posición de imagen 11"/>
          <p:cNvSpPr>
            <a:spLocks noGrp="1"/>
          </p:cNvSpPr>
          <p:nvPr>
            <p:ph type="pic" sz="quarter" idx="11"/>
          </p:nvPr>
        </p:nvSpPr>
        <p:spPr>
          <a:xfrm>
            <a:off x="6697620" y="6046788"/>
            <a:ext cx="1411288" cy="674687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416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RRI_linea_grafica-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0000" cy="6916220"/>
          </a:xfrm>
          <a:prstGeom prst="rect">
            <a:avLst/>
          </a:prstGeom>
        </p:spPr>
      </p:pic>
      <p:sp>
        <p:nvSpPr>
          <p:cNvPr id="7" name="Marcador de fecha 3"/>
          <p:cNvSpPr>
            <a:spLocks noGrp="1"/>
          </p:cNvSpPr>
          <p:nvPr>
            <p:ph type="dt" sz="half" idx="2"/>
          </p:nvPr>
        </p:nvSpPr>
        <p:spPr>
          <a:xfrm>
            <a:off x="4137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445"/>
                </a:solidFill>
              </a:defRPr>
            </a:lvl1pPr>
          </a:lstStyle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 dirty="0"/>
          </a:p>
        </p:txBody>
      </p:sp>
      <p:sp>
        <p:nvSpPr>
          <p:cNvPr id="13" name="Marcador de título 12"/>
          <p:cNvSpPr>
            <a:spLocks noGrp="1"/>
          </p:cNvSpPr>
          <p:nvPr>
            <p:ph type="title"/>
          </p:nvPr>
        </p:nvSpPr>
        <p:spPr>
          <a:xfrm>
            <a:off x="457200" y="431349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14" name="Marcador de texto 13"/>
          <p:cNvSpPr>
            <a:spLocks noGrp="1"/>
          </p:cNvSpPr>
          <p:nvPr>
            <p:ph type="body" idx="1"/>
          </p:nvPr>
        </p:nvSpPr>
        <p:spPr>
          <a:xfrm>
            <a:off x="457200" y="5184252"/>
            <a:ext cx="8229600" cy="6668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_tradnl" dirty="0" smtClean="0"/>
              <a:t>Información </a:t>
            </a:r>
            <a:r>
              <a:rPr lang="es-ES_tradnl" dirty="0" err="1" smtClean="0"/>
              <a:t>comlementaria</a:t>
            </a:r>
            <a:endParaRPr lang="es-ES_tradnl" dirty="0"/>
          </a:p>
        </p:txBody>
      </p:sp>
      <p:pic>
        <p:nvPicPr>
          <p:cNvPr id="6" name="Kép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0097" r="8571" b="12807"/>
          <a:stretch/>
        </p:blipFill>
        <p:spPr>
          <a:xfrm>
            <a:off x="7175486" y="6016799"/>
            <a:ext cx="998291" cy="704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0E3445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Font typeface="Arial"/>
        <a:buNone/>
        <a:defRPr sz="1800" b="0" kern="1200">
          <a:solidFill>
            <a:srgbClr val="23929A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RRI_linea_grafica-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80000" cy="6916219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Meet2 Match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137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445"/>
                </a:solidFill>
              </a:defRPr>
            </a:lvl1pPr>
          </a:lstStyle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1812789" y="401654"/>
            <a:ext cx="40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23929A"/>
                </a:solidFill>
              </a:rPr>
              <a:t>|</a:t>
            </a:r>
            <a:endParaRPr lang="es-ES_tradnl" dirty="0">
              <a:solidFill>
                <a:srgbClr val="23929A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0097" r="8571" b="12807"/>
          <a:stretch/>
        </p:blipFill>
        <p:spPr>
          <a:xfrm>
            <a:off x="7175486" y="6016799"/>
            <a:ext cx="998291" cy="704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3" r:id="rId2"/>
    <p:sldLayoutId id="2147483694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1800" b="1" kern="1200" baseline="0">
          <a:solidFill>
            <a:srgbClr val="23929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RRI_linea_grafica-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0000" cy="6916219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Meet2Match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137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445"/>
                </a:solidFill>
              </a:defRPr>
            </a:lvl1pPr>
          </a:lstStyle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1812789" y="401654"/>
            <a:ext cx="40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23929A"/>
                </a:solidFill>
              </a:rPr>
              <a:t>|</a:t>
            </a:r>
            <a:endParaRPr lang="es-ES_tradnl" dirty="0">
              <a:solidFill>
                <a:srgbClr val="23929A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0097" r="8571" b="12807"/>
          <a:stretch/>
        </p:blipFill>
        <p:spPr>
          <a:xfrm>
            <a:off x="7175486" y="6016799"/>
            <a:ext cx="998291" cy="704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1800" b="1" kern="1200">
          <a:solidFill>
            <a:srgbClr val="23929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RRI_linea_grafica-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0000" cy="6916218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2236135" y="369086"/>
            <a:ext cx="6244420" cy="46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Meet2Match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137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445"/>
                </a:solidFill>
              </a:defRPr>
            </a:lvl1pPr>
          </a:lstStyle>
          <a:p>
            <a:fld id="{4ABDF290-16F8-234D-8F3A-9CA5704852D8}" type="datetimeFigureOut">
              <a:rPr lang="es-ES_tradnl" smtClean="0"/>
              <a:pPr/>
              <a:t>27/04/2016</a:t>
            </a:fld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1812789" y="401654"/>
            <a:ext cx="40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23929A"/>
                </a:solidFill>
              </a:rPr>
              <a:t>|</a:t>
            </a:r>
            <a:endParaRPr lang="es-ES_tradnl" dirty="0">
              <a:solidFill>
                <a:srgbClr val="23929A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0097" r="8571" b="12807"/>
          <a:stretch/>
        </p:blipFill>
        <p:spPr>
          <a:xfrm>
            <a:off x="7175486" y="6016799"/>
            <a:ext cx="998291" cy="704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1800" b="1" kern="1200">
          <a:solidFill>
            <a:srgbClr val="23929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ri-tools.e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jpeg"/><Relationship Id="rId3" Type="http://schemas.openxmlformats.org/officeDocument/2006/relationships/image" Target="../media/image27.jpe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20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jpe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ri-tools.eu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682669" y="3648455"/>
            <a:ext cx="8229600" cy="140586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RRI </a:t>
            </a:r>
            <a:r>
              <a:rPr lang="hu-HU" dirty="0" err="1" smtClean="0"/>
              <a:t>Tools</a:t>
            </a:r>
            <a:r>
              <a:rPr lang="hu-HU" dirty="0" smtClean="0"/>
              <a:t> - </a:t>
            </a:r>
            <a:r>
              <a:rPr lang="hu-HU" dirty="0" err="1" smtClean="0"/>
              <a:t>Responsible</a:t>
            </a:r>
            <a:r>
              <a:rPr lang="hu-HU" dirty="0" smtClean="0"/>
              <a:t> Research and </a:t>
            </a:r>
            <a:r>
              <a:rPr lang="hu-HU" dirty="0" err="1" smtClean="0"/>
              <a:t>Innovation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(Felelősségteljes kutatás és innováció)</a:t>
            </a:r>
            <a:br>
              <a:rPr lang="hu-HU" dirty="0" smtClean="0"/>
            </a:br>
            <a:r>
              <a:rPr lang="ca-ES" sz="2200" dirty="0">
                <a:solidFill>
                  <a:srgbClr val="23929A"/>
                </a:solidFill>
                <a:hlinkClick r:id="rId2"/>
              </a:rPr>
              <a:t>www.rri-tools.eu</a:t>
            </a:r>
            <a:r>
              <a:rPr lang="hu-HU" dirty="0">
                <a:solidFill>
                  <a:srgbClr val="23929A"/>
                </a:solidFill>
              </a:rPr>
              <a:t/>
            </a:r>
            <a:br>
              <a:rPr lang="hu-HU" dirty="0">
                <a:solidFill>
                  <a:srgbClr val="23929A"/>
                </a:solidFill>
              </a:rPr>
            </a:br>
            <a:endParaRPr lang="es-ES_tradnl" dirty="0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694390" y="5442829"/>
            <a:ext cx="8229600" cy="1012849"/>
          </a:xfrm>
        </p:spPr>
        <p:txBody>
          <a:bodyPr>
            <a:noAutofit/>
          </a:bodyPr>
          <a:lstStyle/>
          <a:p>
            <a:r>
              <a:rPr lang="hu-HU" sz="2000" dirty="0" smtClean="0"/>
              <a:t>Rákosi Szabolcs </a:t>
            </a:r>
          </a:p>
          <a:p>
            <a:r>
              <a:rPr lang="hu-HU" sz="2000" dirty="0" smtClean="0"/>
              <a:t>Értékesítési és partnerkapcsolati vezető</a:t>
            </a:r>
          </a:p>
          <a:p>
            <a:r>
              <a:rPr lang="hu-HU" sz="2000" dirty="0" smtClean="0"/>
              <a:t>Mobilis Interaktív Kiállítási Központ, Győr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2112" y="5054321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23929A"/>
                </a:solidFill>
              </a:rPr>
              <a:t>2016</a:t>
            </a:r>
            <a:r>
              <a:rPr lang="hu-HU" sz="2000" dirty="0">
                <a:solidFill>
                  <a:srgbClr val="23929A"/>
                </a:solidFill>
              </a:rPr>
              <a:t>. április 27.</a:t>
            </a:r>
            <a:endParaRPr lang="en-GB" sz="2000" dirty="0">
              <a:solidFill>
                <a:srgbClr val="23929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613606" y="1270000"/>
            <a:ext cx="5281868" cy="4191516"/>
          </a:xfrm>
        </p:spPr>
        <p:txBody>
          <a:bodyPr/>
          <a:lstStyle/>
          <a:p>
            <a:r>
              <a:rPr lang="hu-HU" b="1" dirty="0" smtClean="0">
                <a:solidFill>
                  <a:srgbClr val="23929A"/>
                </a:solidFill>
              </a:rPr>
              <a:t>Az „</a:t>
            </a:r>
            <a:r>
              <a:rPr lang="en-US" b="1" dirty="0" smtClean="0">
                <a:solidFill>
                  <a:srgbClr val="23929A"/>
                </a:solidFill>
              </a:rPr>
              <a:t>RRI Tools</a:t>
            </a:r>
            <a:r>
              <a:rPr lang="hu-HU" b="1" dirty="0" smtClean="0">
                <a:solidFill>
                  <a:srgbClr val="23929A"/>
                </a:solidFill>
              </a:rPr>
              <a:t>” projekt </a:t>
            </a:r>
          </a:p>
          <a:p>
            <a:endParaRPr lang="en-US" b="1" dirty="0" smtClean="0">
              <a:solidFill>
                <a:srgbClr val="23929A"/>
              </a:solidFill>
            </a:endParaRPr>
          </a:p>
          <a:p>
            <a:r>
              <a:rPr lang="hu-HU" sz="1800" dirty="0" smtClean="0">
                <a:solidFill>
                  <a:srgbClr val="0E3445"/>
                </a:solidFill>
              </a:rPr>
              <a:t>Az </a:t>
            </a:r>
            <a:r>
              <a:rPr lang="en-US" sz="1800" dirty="0" smtClean="0">
                <a:solidFill>
                  <a:srgbClr val="0E3445"/>
                </a:solidFill>
              </a:rPr>
              <a:t>EU 7</a:t>
            </a:r>
            <a:r>
              <a:rPr lang="hu-HU" sz="1800" dirty="0" smtClean="0">
                <a:solidFill>
                  <a:srgbClr val="0E3445"/>
                </a:solidFill>
              </a:rPr>
              <a:t>. Keretprogramjának projektje</a:t>
            </a:r>
            <a:endParaRPr lang="en-US" sz="1800" dirty="0" smtClean="0">
              <a:solidFill>
                <a:srgbClr val="0E3445"/>
              </a:solidFill>
            </a:endParaRPr>
          </a:p>
          <a:p>
            <a:r>
              <a:rPr lang="en-US" sz="1800" dirty="0" smtClean="0">
                <a:solidFill>
                  <a:srgbClr val="0E3445"/>
                </a:solidFill>
              </a:rPr>
              <a:t>26 partner</a:t>
            </a:r>
          </a:p>
          <a:p>
            <a:r>
              <a:rPr lang="en-US" sz="1800" dirty="0" smtClean="0">
                <a:solidFill>
                  <a:srgbClr val="0E3445"/>
                </a:solidFill>
              </a:rPr>
              <a:t>19 Hub 30 </a:t>
            </a:r>
            <a:r>
              <a:rPr lang="hu-HU" sz="1800" dirty="0" smtClean="0">
                <a:solidFill>
                  <a:srgbClr val="0E3445"/>
                </a:solidFill>
              </a:rPr>
              <a:t>országot lefedve</a:t>
            </a:r>
            <a:endParaRPr lang="en-US" sz="1800" dirty="0" smtClean="0">
              <a:solidFill>
                <a:srgbClr val="0E3445"/>
              </a:solidFill>
            </a:endParaRPr>
          </a:p>
          <a:p>
            <a:endParaRPr lang="en-US" sz="1800" b="1" dirty="0" smtClean="0">
              <a:solidFill>
                <a:srgbClr val="0E3445"/>
              </a:solidFill>
            </a:endParaRPr>
          </a:p>
          <a:p>
            <a:r>
              <a:rPr lang="hu-HU" sz="1800" b="1" dirty="0" smtClean="0">
                <a:solidFill>
                  <a:srgbClr val="0E3445"/>
                </a:solidFill>
              </a:rPr>
              <a:t>Fő célja és eredménye</a:t>
            </a:r>
            <a:r>
              <a:rPr lang="en-US" sz="1800" b="1" dirty="0" smtClean="0">
                <a:solidFill>
                  <a:srgbClr val="0E3445"/>
                </a:solidFill>
              </a:rPr>
              <a:t>:</a:t>
            </a:r>
            <a:endParaRPr lang="en-US" sz="1800" dirty="0" smtClean="0">
              <a:solidFill>
                <a:srgbClr val="0E344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b="1" dirty="0" smtClean="0">
                <a:solidFill>
                  <a:srgbClr val="0E3445"/>
                </a:solidFill>
              </a:rPr>
              <a:t>Egy tréning és </a:t>
            </a:r>
            <a:r>
              <a:rPr lang="hu-HU" sz="1800" b="1" dirty="0" err="1" smtClean="0">
                <a:solidFill>
                  <a:srgbClr val="0E3445"/>
                </a:solidFill>
              </a:rPr>
              <a:t>disszeminációs</a:t>
            </a:r>
            <a:r>
              <a:rPr lang="hu-HU" sz="1800" b="1" dirty="0" smtClean="0">
                <a:solidFill>
                  <a:srgbClr val="0E3445"/>
                </a:solidFill>
              </a:rPr>
              <a:t> eszközkészlet kifejlesztése az RRI témában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b="1" dirty="0" smtClean="0">
                <a:solidFill>
                  <a:srgbClr val="0E3445"/>
                </a:solidFill>
              </a:rPr>
              <a:t>Egy gyakorlati közösség felépítése</a:t>
            </a:r>
            <a:endParaRPr lang="en-US" sz="1800" b="1" dirty="0" smtClean="0">
              <a:solidFill>
                <a:srgbClr val="0E3445"/>
              </a:solidFill>
            </a:endParaRPr>
          </a:p>
          <a:p>
            <a:endParaRPr lang="en-US" sz="1600" dirty="0">
              <a:solidFill>
                <a:srgbClr val="0E3445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915884" y="2512392"/>
            <a:ext cx="1299410" cy="301329"/>
          </a:xfrm>
          <a:prstGeom prst="rightArrow">
            <a:avLst/>
          </a:prstGeom>
          <a:solidFill>
            <a:srgbClr val="23929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 rot="5400000">
            <a:off x="2301226" y="4833537"/>
            <a:ext cx="491287" cy="306798"/>
          </a:xfrm>
          <a:prstGeom prst="rightArrow">
            <a:avLst/>
          </a:prstGeom>
          <a:solidFill>
            <a:srgbClr val="23929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72543" y="5232580"/>
            <a:ext cx="5281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E3445"/>
                </a:solidFill>
              </a:rPr>
              <a:t>Alappillér: előmozdítani a felelős kutatást és innovációt az érdekeltek körében</a:t>
            </a:r>
            <a:endParaRPr lang="en-US" sz="2000" b="1" dirty="0">
              <a:solidFill>
                <a:srgbClr val="0E3445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64000" y="1270000"/>
            <a:ext cx="3780000" cy="3716936"/>
            <a:chOff x="6012000" y="1744580"/>
            <a:chExt cx="3780000" cy="371693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8" r="727"/>
            <a:stretch/>
          </p:blipFill>
          <p:spPr bwMode="auto">
            <a:xfrm>
              <a:off x="6012000" y="1744580"/>
              <a:ext cx="3780000" cy="371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7610475" y="4271963"/>
              <a:ext cx="276557" cy="176212"/>
            </a:xfrm>
            <a:custGeom>
              <a:avLst/>
              <a:gdLst>
                <a:gd name="connsiteX0" fmla="*/ 59531 w 276557"/>
                <a:gd name="connsiteY0" fmla="*/ 133350 h 176212"/>
                <a:gd name="connsiteX1" fmla="*/ 59531 w 276557"/>
                <a:gd name="connsiteY1" fmla="*/ 133350 h 176212"/>
                <a:gd name="connsiteX2" fmla="*/ 147638 w 276557"/>
                <a:gd name="connsiteY2" fmla="*/ 133350 h 176212"/>
                <a:gd name="connsiteX3" fmla="*/ 188119 w 276557"/>
                <a:gd name="connsiteY3" fmla="*/ 130968 h 176212"/>
                <a:gd name="connsiteX4" fmla="*/ 195263 w 276557"/>
                <a:gd name="connsiteY4" fmla="*/ 116681 h 176212"/>
                <a:gd name="connsiteX5" fmla="*/ 197644 w 276557"/>
                <a:gd name="connsiteY5" fmla="*/ 109537 h 176212"/>
                <a:gd name="connsiteX6" fmla="*/ 195263 w 276557"/>
                <a:gd name="connsiteY6" fmla="*/ 97631 h 176212"/>
                <a:gd name="connsiteX7" fmla="*/ 192881 w 276557"/>
                <a:gd name="connsiteY7" fmla="*/ 88106 h 176212"/>
                <a:gd name="connsiteX8" fmla="*/ 195263 w 276557"/>
                <a:gd name="connsiteY8" fmla="*/ 69056 h 176212"/>
                <a:gd name="connsiteX9" fmla="*/ 216694 w 276557"/>
                <a:gd name="connsiteY9" fmla="*/ 57150 h 176212"/>
                <a:gd name="connsiteX10" fmla="*/ 223838 w 276557"/>
                <a:gd name="connsiteY10" fmla="*/ 54768 h 176212"/>
                <a:gd name="connsiteX11" fmla="*/ 252413 w 276557"/>
                <a:gd name="connsiteY11" fmla="*/ 50006 h 176212"/>
                <a:gd name="connsiteX12" fmla="*/ 271463 w 276557"/>
                <a:gd name="connsiteY12" fmla="*/ 42862 h 176212"/>
                <a:gd name="connsiteX13" fmla="*/ 273844 w 276557"/>
                <a:gd name="connsiteY13" fmla="*/ 28575 h 176212"/>
                <a:gd name="connsiteX14" fmla="*/ 266700 w 276557"/>
                <a:gd name="connsiteY14" fmla="*/ 26193 h 176212"/>
                <a:gd name="connsiteX15" fmla="*/ 259556 w 276557"/>
                <a:gd name="connsiteY15" fmla="*/ 19050 h 176212"/>
                <a:gd name="connsiteX16" fmla="*/ 250031 w 276557"/>
                <a:gd name="connsiteY16" fmla="*/ 16668 h 176212"/>
                <a:gd name="connsiteX17" fmla="*/ 242888 w 276557"/>
                <a:gd name="connsiteY17" fmla="*/ 14287 h 176212"/>
                <a:gd name="connsiteX18" fmla="*/ 228600 w 276557"/>
                <a:gd name="connsiteY18" fmla="*/ 4762 h 176212"/>
                <a:gd name="connsiteX19" fmla="*/ 221456 w 276557"/>
                <a:gd name="connsiteY19" fmla="*/ 0 h 176212"/>
                <a:gd name="connsiteX20" fmla="*/ 214313 w 276557"/>
                <a:gd name="connsiteY20" fmla="*/ 4762 h 176212"/>
                <a:gd name="connsiteX21" fmla="*/ 209550 w 276557"/>
                <a:gd name="connsiteY21" fmla="*/ 11906 h 176212"/>
                <a:gd name="connsiteX22" fmla="*/ 192881 w 276557"/>
                <a:gd name="connsiteY22" fmla="*/ 19050 h 176212"/>
                <a:gd name="connsiteX23" fmla="*/ 152400 w 276557"/>
                <a:gd name="connsiteY23" fmla="*/ 19050 h 176212"/>
                <a:gd name="connsiteX24" fmla="*/ 145256 w 276557"/>
                <a:gd name="connsiteY24" fmla="*/ 23812 h 176212"/>
                <a:gd name="connsiteX25" fmla="*/ 140494 w 276557"/>
                <a:gd name="connsiteY25" fmla="*/ 30956 h 176212"/>
                <a:gd name="connsiteX26" fmla="*/ 126206 w 276557"/>
                <a:gd name="connsiteY26" fmla="*/ 38100 h 176212"/>
                <a:gd name="connsiteX27" fmla="*/ 42863 w 276557"/>
                <a:gd name="connsiteY27" fmla="*/ 38100 h 176212"/>
                <a:gd name="connsiteX28" fmla="*/ 35719 w 276557"/>
                <a:gd name="connsiteY28" fmla="*/ 42862 h 176212"/>
                <a:gd name="connsiteX29" fmla="*/ 30956 w 276557"/>
                <a:gd name="connsiteY29" fmla="*/ 50006 h 176212"/>
                <a:gd name="connsiteX30" fmla="*/ 38100 w 276557"/>
                <a:gd name="connsiteY30" fmla="*/ 57150 h 176212"/>
                <a:gd name="connsiteX31" fmla="*/ 47625 w 276557"/>
                <a:gd name="connsiteY31" fmla="*/ 61912 h 176212"/>
                <a:gd name="connsiteX32" fmla="*/ 61913 w 276557"/>
                <a:gd name="connsiteY32" fmla="*/ 69056 h 176212"/>
                <a:gd name="connsiteX33" fmla="*/ 69056 w 276557"/>
                <a:gd name="connsiteY33" fmla="*/ 76200 h 176212"/>
                <a:gd name="connsiteX34" fmla="*/ 52388 w 276557"/>
                <a:gd name="connsiteY34" fmla="*/ 107156 h 176212"/>
                <a:gd name="connsiteX35" fmla="*/ 45244 w 276557"/>
                <a:gd name="connsiteY35" fmla="*/ 114300 h 176212"/>
                <a:gd name="connsiteX36" fmla="*/ 30956 w 276557"/>
                <a:gd name="connsiteY36" fmla="*/ 119062 h 176212"/>
                <a:gd name="connsiteX37" fmla="*/ 14288 w 276557"/>
                <a:gd name="connsiteY37" fmla="*/ 123825 h 176212"/>
                <a:gd name="connsiteX38" fmla="*/ 0 w 276557"/>
                <a:gd name="connsiteY38" fmla="*/ 126206 h 176212"/>
                <a:gd name="connsiteX39" fmla="*/ 2381 w 276557"/>
                <a:gd name="connsiteY39" fmla="*/ 142875 h 176212"/>
                <a:gd name="connsiteX40" fmla="*/ 16669 w 276557"/>
                <a:gd name="connsiteY40" fmla="*/ 152400 h 176212"/>
                <a:gd name="connsiteX41" fmla="*/ 23813 w 276557"/>
                <a:gd name="connsiteY41" fmla="*/ 157162 h 176212"/>
                <a:gd name="connsiteX42" fmla="*/ 28575 w 276557"/>
                <a:gd name="connsiteY42" fmla="*/ 164306 h 176212"/>
                <a:gd name="connsiteX43" fmla="*/ 45244 w 276557"/>
                <a:gd name="connsiteY43" fmla="*/ 176212 h 176212"/>
                <a:gd name="connsiteX44" fmla="*/ 54769 w 276557"/>
                <a:gd name="connsiteY44" fmla="*/ 142875 h 176212"/>
                <a:gd name="connsiteX45" fmla="*/ 59531 w 276557"/>
                <a:gd name="connsiteY45" fmla="*/ 13335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76557" h="176212">
                  <a:moveTo>
                    <a:pt x="59531" y="133350"/>
                  </a:moveTo>
                  <a:lnTo>
                    <a:pt x="59531" y="133350"/>
                  </a:lnTo>
                  <a:cubicBezTo>
                    <a:pt x="110739" y="127659"/>
                    <a:pt x="50039" y="133350"/>
                    <a:pt x="147638" y="133350"/>
                  </a:cubicBezTo>
                  <a:cubicBezTo>
                    <a:pt x="161155" y="133350"/>
                    <a:pt x="174625" y="131762"/>
                    <a:pt x="188119" y="130968"/>
                  </a:cubicBezTo>
                  <a:cubicBezTo>
                    <a:pt x="194104" y="113012"/>
                    <a:pt x="186029" y="135148"/>
                    <a:pt x="195263" y="116681"/>
                  </a:cubicBezTo>
                  <a:cubicBezTo>
                    <a:pt x="196386" y="114436"/>
                    <a:pt x="196850" y="111918"/>
                    <a:pt x="197644" y="109537"/>
                  </a:cubicBezTo>
                  <a:cubicBezTo>
                    <a:pt x="196850" y="105568"/>
                    <a:pt x="196141" y="101582"/>
                    <a:pt x="195263" y="97631"/>
                  </a:cubicBezTo>
                  <a:cubicBezTo>
                    <a:pt x="194553" y="94436"/>
                    <a:pt x="192881" y="91379"/>
                    <a:pt x="192881" y="88106"/>
                  </a:cubicBezTo>
                  <a:cubicBezTo>
                    <a:pt x="192881" y="81707"/>
                    <a:pt x="193076" y="75070"/>
                    <a:pt x="195263" y="69056"/>
                  </a:cubicBezTo>
                  <a:cubicBezTo>
                    <a:pt x="198213" y="60942"/>
                    <a:pt x="210753" y="59130"/>
                    <a:pt x="216694" y="57150"/>
                  </a:cubicBezTo>
                  <a:cubicBezTo>
                    <a:pt x="219075" y="56356"/>
                    <a:pt x="221353" y="55123"/>
                    <a:pt x="223838" y="54768"/>
                  </a:cubicBezTo>
                  <a:cubicBezTo>
                    <a:pt x="233243" y="53424"/>
                    <a:pt x="243130" y="52327"/>
                    <a:pt x="252413" y="50006"/>
                  </a:cubicBezTo>
                  <a:cubicBezTo>
                    <a:pt x="257390" y="48762"/>
                    <a:pt x="267822" y="44318"/>
                    <a:pt x="271463" y="42862"/>
                  </a:cubicBezTo>
                  <a:cubicBezTo>
                    <a:pt x="274620" y="38126"/>
                    <a:pt x="279759" y="34490"/>
                    <a:pt x="273844" y="28575"/>
                  </a:cubicBezTo>
                  <a:cubicBezTo>
                    <a:pt x="272069" y="26800"/>
                    <a:pt x="269081" y="26987"/>
                    <a:pt x="266700" y="26193"/>
                  </a:cubicBezTo>
                  <a:cubicBezTo>
                    <a:pt x="264319" y="23812"/>
                    <a:pt x="262480" y="20721"/>
                    <a:pt x="259556" y="19050"/>
                  </a:cubicBezTo>
                  <a:cubicBezTo>
                    <a:pt x="256714" y="17426"/>
                    <a:pt x="253178" y="17567"/>
                    <a:pt x="250031" y="16668"/>
                  </a:cubicBezTo>
                  <a:cubicBezTo>
                    <a:pt x="247618" y="15978"/>
                    <a:pt x="245082" y="15506"/>
                    <a:pt x="242888" y="14287"/>
                  </a:cubicBezTo>
                  <a:cubicBezTo>
                    <a:pt x="237884" y="11507"/>
                    <a:pt x="233363" y="7937"/>
                    <a:pt x="228600" y="4762"/>
                  </a:cubicBezTo>
                  <a:lnTo>
                    <a:pt x="221456" y="0"/>
                  </a:lnTo>
                  <a:cubicBezTo>
                    <a:pt x="219075" y="1587"/>
                    <a:pt x="216336" y="2739"/>
                    <a:pt x="214313" y="4762"/>
                  </a:cubicBezTo>
                  <a:cubicBezTo>
                    <a:pt x="212289" y="6786"/>
                    <a:pt x="211749" y="10074"/>
                    <a:pt x="209550" y="11906"/>
                  </a:cubicBezTo>
                  <a:cubicBezTo>
                    <a:pt x="205629" y="15173"/>
                    <a:pt x="197842" y="17396"/>
                    <a:pt x="192881" y="19050"/>
                  </a:cubicBezTo>
                  <a:cubicBezTo>
                    <a:pt x="178234" y="17718"/>
                    <a:pt x="166328" y="14407"/>
                    <a:pt x="152400" y="19050"/>
                  </a:cubicBezTo>
                  <a:cubicBezTo>
                    <a:pt x="149685" y="19955"/>
                    <a:pt x="147637" y="22225"/>
                    <a:pt x="145256" y="23812"/>
                  </a:cubicBezTo>
                  <a:cubicBezTo>
                    <a:pt x="143669" y="26193"/>
                    <a:pt x="142518" y="28932"/>
                    <a:pt x="140494" y="30956"/>
                  </a:cubicBezTo>
                  <a:cubicBezTo>
                    <a:pt x="135880" y="35570"/>
                    <a:pt x="132014" y="36163"/>
                    <a:pt x="126206" y="38100"/>
                  </a:cubicBezTo>
                  <a:cubicBezTo>
                    <a:pt x="98365" y="36708"/>
                    <a:pt x="70642" y="33470"/>
                    <a:pt x="42863" y="38100"/>
                  </a:cubicBezTo>
                  <a:cubicBezTo>
                    <a:pt x="40040" y="38571"/>
                    <a:pt x="38100" y="41275"/>
                    <a:pt x="35719" y="42862"/>
                  </a:cubicBezTo>
                  <a:cubicBezTo>
                    <a:pt x="34131" y="45243"/>
                    <a:pt x="30486" y="47183"/>
                    <a:pt x="30956" y="50006"/>
                  </a:cubicBezTo>
                  <a:cubicBezTo>
                    <a:pt x="31510" y="53328"/>
                    <a:pt x="35360" y="55193"/>
                    <a:pt x="38100" y="57150"/>
                  </a:cubicBezTo>
                  <a:cubicBezTo>
                    <a:pt x="40989" y="59213"/>
                    <a:pt x="44543" y="60151"/>
                    <a:pt x="47625" y="61912"/>
                  </a:cubicBezTo>
                  <a:cubicBezTo>
                    <a:pt x="60552" y="69299"/>
                    <a:pt x="48814" y="64690"/>
                    <a:pt x="61913" y="69056"/>
                  </a:cubicBezTo>
                  <a:cubicBezTo>
                    <a:pt x="64294" y="71437"/>
                    <a:pt x="68396" y="72898"/>
                    <a:pt x="69056" y="76200"/>
                  </a:cubicBezTo>
                  <a:cubicBezTo>
                    <a:pt x="72389" y="92868"/>
                    <a:pt x="62643" y="96901"/>
                    <a:pt x="52388" y="107156"/>
                  </a:cubicBezTo>
                  <a:cubicBezTo>
                    <a:pt x="50007" y="109537"/>
                    <a:pt x="48439" y="113235"/>
                    <a:pt x="45244" y="114300"/>
                  </a:cubicBezTo>
                  <a:lnTo>
                    <a:pt x="30956" y="119062"/>
                  </a:lnTo>
                  <a:cubicBezTo>
                    <a:pt x="24151" y="121330"/>
                    <a:pt x="21759" y="122331"/>
                    <a:pt x="14288" y="123825"/>
                  </a:cubicBezTo>
                  <a:cubicBezTo>
                    <a:pt x="9553" y="124772"/>
                    <a:pt x="4763" y="125412"/>
                    <a:pt x="0" y="126206"/>
                  </a:cubicBezTo>
                  <a:cubicBezTo>
                    <a:pt x="794" y="131762"/>
                    <a:pt x="-632" y="138140"/>
                    <a:pt x="2381" y="142875"/>
                  </a:cubicBezTo>
                  <a:cubicBezTo>
                    <a:pt x="5454" y="147704"/>
                    <a:pt x="11906" y="149225"/>
                    <a:pt x="16669" y="152400"/>
                  </a:cubicBezTo>
                  <a:lnTo>
                    <a:pt x="23813" y="157162"/>
                  </a:lnTo>
                  <a:cubicBezTo>
                    <a:pt x="25400" y="159543"/>
                    <a:pt x="26551" y="162282"/>
                    <a:pt x="28575" y="164306"/>
                  </a:cubicBezTo>
                  <a:cubicBezTo>
                    <a:pt x="31531" y="167263"/>
                    <a:pt x="41185" y="173506"/>
                    <a:pt x="45244" y="176212"/>
                  </a:cubicBezTo>
                  <a:cubicBezTo>
                    <a:pt x="62141" y="159315"/>
                    <a:pt x="42831" y="181674"/>
                    <a:pt x="54769" y="142875"/>
                  </a:cubicBezTo>
                  <a:cubicBezTo>
                    <a:pt x="62573" y="117511"/>
                    <a:pt x="58737" y="134938"/>
                    <a:pt x="59531" y="133350"/>
                  </a:cubicBezTo>
                  <a:close/>
                </a:path>
              </a:pathLst>
            </a:custGeom>
            <a:solidFill>
              <a:srgbClr val="7ED4F2"/>
            </a:solidFill>
            <a:ln w="31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7"/>
            <p:cNvSpPr/>
            <p:nvPr/>
          </p:nvSpPr>
          <p:spPr>
            <a:xfrm>
              <a:off x="7888373" y="4021489"/>
              <a:ext cx="365040" cy="164749"/>
            </a:xfrm>
            <a:custGeom>
              <a:avLst/>
              <a:gdLst>
                <a:gd name="connsiteX0" fmla="*/ 708 w 365040"/>
                <a:gd name="connsiteY0" fmla="*/ 74261 h 164749"/>
                <a:gd name="connsiteX1" fmla="*/ 708 w 365040"/>
                <a:gd name="connsiteY1" fmla="*/ 74261 h 164749"/>
                <a:gd name="connsiteX2" fmla="*/ 62621 w 365040"/>
                <a:gd name="connsiteY2" fmla="*/ 55211 h 164749"/>
                <a:gd name="connsiteX3" fmla="*/ 67383 w 365040"/>
                <a:gd name="connsiteY3" fmla="*/ 45686 h 164749"/>
                <a:gd name="connsiteX4" fmla="*/ 74527 w 365040"/>
                <a:gd name="connsiteY4" fmla="*/ 43305 h 164749"/>
                <a:gd name="connsiteX5" fmla="*/ 81671 w 365040"/>
                <a:gd name="connsiteY5" fmla="*/ 36161 h 164749"/>
                <a:gd name="connsiteX6" fmla="*/ 84052 w 365040"/>
                <a:gd name="connsiteY6" fmla="*/ 29017 h 164749"/>
                <a:gd name="connsiteX7" fmla="*/ 88815 w 365040"/>
                <a:gd name="connsiteY7" fmla="*/ 21874 h 164749"/>
                <a:gd name="connsiteX8" fmla="*/ 91196 w 365040"/>
                <a:gd name="connsiteY8" fmla="*/ 14730 h 164749"/>
                <a:gd name="connsiteX9" fmla="*/ 167396 w 365040"/>
                <a:gd name="connsiteY9" fmla="*/ 14730 h 164749"/>
                <a:gd name="connsiteX10" fmla="*/ 188827 w 365040"/>
                <a:gd name="connsiteY10" fmla="*/ 21874 h 164749"/>
                <a:gd name="connsiteX11" fmla="*/ 195971 w 365040"/>
                <a:gd name="connsiteY11" fmla="*/ 24255 h 164749"/>
                <a:gd name="connsiteX12" fmla="*/ 203115 w 365040"/>
                <a:gd name="connsiteY12" fmla="*/ 29017 h 164749"/>
                <a:gd name="connsiteX13" fmla="*/ 222165 w 365040"/>
                <a:gd name="connsiteY13" fmla="*/ 26636 h 164749"/>
                <a:gd name="connsiteX14" fmla="*/ 226927 w 365040"/>
                <a:gd name="connsiteY14" fmla="*/ 19492 h 164749"/>
                <a:gd name="connsiteX15" fmla="*/ 234071 w 365040"/>
                <a:gd name="connsiteY15" fmla="*/ 17111 h 164749"/>
                <a:gd name="connsiteX16" fmla="*/ 248358 w 365040"/>
                <a:gd name="connsiteY16" fmla="*/ 7586 h 164749"/>
                <a:gd name="connsiteX17" fmla="*/ 253121 w 365040"/>
                <a:gd name="connsiteY17" fmla="*/ 442 h 164749"/>
                <a:gd name="connsiteX18" fmla="*/ 303127 w 365040"/>
                <a:gd name="connsiteY18" fmla="*/ 2824 h 164749"/>
                <a:gd name="connsiteX19" fmla="*/ 324558 w 365040"/>
                <a:gd name="connsiteY19" fmla="*/ 14730 h 164749"/>
                <a:gd name="connsiteX20" fmla="*/ 331702 w 365040"/>
                <a:gd name="connsiteY20" fmla="*/ 21874 h 164749"/>
                <a:gd name="connsiteX21" fmla="*/ 341227 w 365040"/>
                <a:gd name="connsiteY21" fmla="*/ 24255 h 164749"/>
                <a:gd name="connsiteX22" fmla="*/ 348371 w 365040"/>
                <a:gd name="connsiteY22" fmla="*/ 29017 h 164749"/>
                <a:gd name="connsiteX23" fmla="*/ 357896 w 365040"/>
                <a:gd name="connsiteY23" fmla="*/ 31399 h 164749"/>
                <a:gd name="connsiteX24" fmla="*/ 365040 w 365040"/>
                <a:gd name="connsiteY24" fmla="*/ 33780 h 164749"/>
                <a:gd name="connsiteX25" fmla="*/ 362658 w 365040"/>
                <a:gd name="connsiteY25" fmla="*/ 48067 h 164749"/>
                <a:gd name="connsiteX26" fmla="*/ 360277 w 365040"/>
                <a:gd name="connsiteY26" fmla="*/ 57592 h 164749"/>
                <a:gd name="connsiteX27" fmla="*/ 350752 w 365040"/>
                <a:gd name="connsiteY27" fmla="*/ 59974 h 164749"/>
                <a:gd name="connsiteX28" fmla="*/ 345990 w 365040"/>
                <a:gd name="connsiteY28" fmla="*/ 67117 h 164749"/>
                <a:gd name="connsiteX29" fmla="*/ 343608 w 365040"/>
                <a:gd name="connsiteY29" fmla="*/ 112361 h 164749"/>
                <a:gd name="connsiteX30" fmla="*/ 331702 w 365040"/>
                <a:gd name="connsiteY30" fmla="*/ 109980 h 164749"/>
                <a:gd name="connsiteX31" fmla="*/ 317415 w 365040"/>
                <a:gd name="connsiteY31" fmla="*/ 105217 h 164749"/>
                <a:gd name="connsiteX32" fmla="*/ 303127 w 365040"/>
                <a:gd name="connsiteY32" fmla="*/ 98074 h 164749"/>
                <a:gd name="connsiteX33" fmla="*/ 298365 w 365040"/>
                <a:gd name="connsiteY33" fmla="*/ 90930 h 164749"/>
                <a:gd name="connsiteX34" fmla="*/ 291221 w 365040"/>
                <a:gd name="connsiteY34" fmla="*/ 88549 h 164749"/>
                <a:gd name="connsiteX35" fmla="*/ 262646 w 365040"/>
                <a:gd name="connsiteY35" fmla="*/ 90930 h 164749"/>
                <a:gd name="connsiteX36" fmla="*/ 245977 w 365040"/>
                <a:gd name="connsiteY36" fmla="*/ 98074 h 164749"/>
                <a:gd name="connsiteX37" fmla="*/ 236452 w 365040"/>
                <a:gd name="connsiteY37" fmla="*/ 105217 h 164749"/>
                <a:gd name="connsiteX38" fmla="*/ 231690 w 365040"/>
                <a:gd name="connsiteY38" fmla="*/ 112361 h 164749"/>
                <a:gd name="connsiteX39" fmla="*/ 210258 w 365040"/>
                <a:gd name="connsiteY39" fmla="*/ 124267 h 164749"/>
                <a:gd name="connsiteX40" fmla="*/ 203115 w 365040"/>
                <a:gd name="connsiteY40" fmla="*/ 129030 h 164749"/>
                <a:gd name="connsiteX41" fmla="*/ 181683 w 365040"/>
                <a:gd name="connsiteY41" fmla="*/ 121886 h 164749"/>
                <a:gd name="connsiteX42" fmla="*/ 174540 w 365040"/>
                <a:gd name="connsiteY42" fmla="*/ 119505 h 164749"/>
                <a:gd name="connsiteX43" fmla="*/ 162633 w 365040"/>
                <a:gd name="connsiteY43" fmla="*/ 129030 h 164749"/>
                <a:gd name="connsiteX44" fmla="*/ 153108 w 365040"/>
                <a:gd name="connsiteY44" fmla="*/ 143317 h 164749"/>
                <a:gd name="connsiteX45" fmla="*/ 129296 w 365040"/>
                <a:gd name="connsiteY45" fmla="*/ 145699 h 164749"/>
                <a:gd name="connsiteX46" fmla="*/ 124533 w 365040"/>
                <a:gd name="connsiteY46" fmla="*/ 152842 h 164749"/>
                <a:gd name="connsiteX47" fmla="*/ 122152 w 365040"/>
                <a:gd name="connsiteY47" fmla="*/ 159986 h 164749"/>
                <a:gd name="connsiteX48" fmla="*/ 115008 w 365040"/>
                <a:gd name="connsiteY48" fmla="*/ 164749 h 164749"/>
                <a:gd name="connsiteX49" fmla="*/ 76908 w 365040"/>
                <a:gd name="connsiteY49" fmla="*/ 162367 h 164749"/>
                <a:gd name="connsiteX50" fmla="*/ 69765 w 365040"/>
                <a:gd name="connsiteY50" fmla="*/ 159986 h 164749"/>
                <a:gd name="connsiteX51" fmla="*/ 55477 w 365040"/>
                <a:gd name="connsiteY51" fmla="*/ 150461 h 164749"/>
                <a:gd name="connsiteX52" fmla="*/ 38808 w 365040"/>
                <a:gd name="connsiteY52" fmla="*/ 143317 h 164749"/>
                <a:gd name="connsiteX53" fmla="*/ 24521 w 365040"/>
                <a:gd name="connsiteY53" fmla="*/ 138555 h 164749"/>
                <a:gd name="connsiteX54" fmla="*/ 17377 w 365040"/>
                <a:gd name="connsiteY54" fmla="*/ 133792 h 164749"/>
                <a:gd name="connsiteX55" fmla="*/ 10233 w 365040"/>
                <a:gd name="connsiteY55" fmla="*/ 131411 h 164749"/>
                <a:gd name="connsiteX56" fmla="*/ 5471 w 365040"/>
                <a:gd name="connsiteY56" fmla="*/ 124267 h 164749"/>
                <a:gd name="connsiteX57" fmla="*/ 708 w 365040"/>
                <a:gd name="connsiteY57" fmla="*/ 74261 h 16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65040" h="164749">
                  <a:moveTo>
                    <a:pt x="708" y="74261"/>
                  </a:moveTo>
                  <a:lnTo>
                    <a:pt x="708" y="74261"/>
                  </a:lnTo>
                  <a:cubicBezTo>
                    <a:pt x="25653" y="39340"/>
                    <a:pt x="-2364" y="69338"/>
                    <a:pt x="62621" y="55211"/>
                  </a:cubicBezTo>
                  <a:cubicBezTo>
                    <a:pt x="66090" y="54457"/>
                    <a:pt x="64873" y="48196"/>
                    <a:pt x="67383" y="45686"/>
                  </a:cubicBezTo>
                  <a:cubicBezTo>
                    <a:pt x="69158" y="43911"/>
                    <a:pt x="72146" y="44099"/>
                    <a:pt x="74527" y="43305"/>
                  </a:cubicBezTo>
                  <a:cubicBezTo>
                    <a:pt x="76908" y="40924"/>
                    <a:pt x="79803" y="38963"/>
                    <a:pt x="81671" y="36161"/>
                  </a:cubicBezTo>
                  <a:cubicBezTo>
                    <a:pt x="83063" y="34072"/>
                    <a:pt x="82929" y="31262"/>
                    <a:pt x="84052" y="29017"/>
                  </a:cubicBezTo>
                  <a:cubicBezTo>
                    <a:pt x="85332" y="26457"/>
                    <a:pt x="87227" y="24255"/>
                    <a:pt x="88815" y="21874"/>
                  </a:cubicBezTo>
                  <a:cubicBezTo>
                    <a:pt x="89609" y="19493"/>
                    <a:pt x="88723" y="15160"/>
                    <a:pt x="91196" y="14730"/>
                  </a:cubicBezTo>
                  <a:cubicBezTo>
                    <a:pt x="123244" y="9156"/>
                    <a:pt x="139108" y="11902"/>
                    <a:pt x="167396" y="14730"/>
                  </a:cubicBezTo>
                  <a:lnTo>
                    <a:pt x="188827" y="21874"/>
                  </a:lnTo>
                  <a:cubicBezTo>
                    <a:pt x="191208" y="22668"/>
                    <a:pt x="193882" y="22863"/>
                    <a:pt x="195971" y="24255"/>
                  </a:cubicBezTo>
                  <a:lnTo>
                    <a:pt x="203115" y="29017"/>
                  </a:lnTo>
                  <a:cubicBezTo>
                    <a:pt x="209465" y="28223"/>
                    <a:pt x="216223" y="29013"/>
                    <a:pt x="222165" y="26636"/>
                  </a:cubicBezTo>
                  <a:cubicBezTo>
                    <a:pt x="224822" y="25573"/>
                    <a:pt x="224692" y="21280"/>
                    <a:pt x="226927" y="19492"/>
                  </a:cubicBezTo>
                  <a:cubicBezTo>
                    <a:pt x="228887" y="17924"/>
                    <a:pt x="231877" y="18330"/>
                    <a:pt x="234071" y="17111"/>
                  </a:cubicBezTo>
                  <a:cubicBezTo>
                    <a:pt x="239074" y="14331"/>
                    <a:pt x="248358" y="7586"/>
                    <a:pt x="248358" y="7586"/>
                  </a:cubicBezTo>
                  <a:cubicBezTo>
                    <a:pt x="249946" y="5205"/>
                    <a:pt x="250270" y="690"/>
                    <a:pt x="253121" y="442"/>
                  </a:cubicBezTo>
                  <a:cubicBezTo>
                    <a:pt x="269746" y="-1003"/>
                    <a:pt x="286497" y="1438"/>
                    <a:pt x="303127" y="2824"/>
                  </a:cubicBezTo>
                  <a:cubicBezTo>
                    <a:pt x="309661" y="3369"/>
                    <a:pt x="321955" y="12127"/>
                    <a:pt x="324558" y="14730"/>
                  </a:cubicBezTo>
                  <a:cubicBezTo>
                    <a:pt x="326939" y="17111"/>
                    <a:pt x="328778" y="20203"/>
                    <a:pt x="331702" y="21874"/>
                  </a:cubicBezTo>
                  <a:cubicBezTo>
                    <a:pt x="334544" y="23498"/>
                    <a:pt x="338052" y="23461"/>
                    <a:pt x="341227" y="24255"/>
                  </a:cubicBezTo>
                  <a:cubicBezTo>
                    <a:pt x="343608" y="25842"/>
                    <a:pt x="345741" y="27890"/>
                    <a:pt x="348371" y="29017"/>
                  </a:cubicBezTo>
                  <a:cubicBezTo>
                    <a:pt x="351379" y="30306"/>
                    <a:pt x="354749" y="30500"/>
                    <a:pt x="357896" y="31399"/>
                  </a:cubicBezTo>
                  <a:cubicBezTo>
                    <a:pt x="360310" y="32089"/>
                    <a:pt x="362659" y="32986"/>
                    <a:pt x="365040" y="33780"/>
                  </a:cubicBezTo>
                  <a:cubicBezTo>
                    <a:pt x="364246" y="38542"/>
                    <a:pt x="363605" y="43333"/>
                    <a:pt x="362658" y="48067"/>
                  </a:cubicBezTo>
                  <a:cubicBezTo>
                    <a:pt x="362016" y="51276"/>
                    <a:pt x="362591" y="55278"/>
                    <a:pt x="360277" y="57592"/>
                  </a:cubicBezTo>
                  <a:cubicBezTo>
                    <a:pt x="357963" y="59906"/>
                    <a:pt x="353927" y="59180"/>
                    <a:pt x="350752" y="59974"/>
                  </a:cubicBezTo>
                  <a:cubicBezTo>
                    <a:pt x="349165" y="62355"/>
                    <a:pt x="346377" y="64282"/>
                    <a:pt x="345990" y="67117"/>
                  </a:cubicBezTo>
                  <a:cubicBezTo>
                    <a:pt x="343949" y="82081"/>
                    <a:pt x="348384" y="98034"/>
                    <a:pt x="343608" y="112361"/>
                  </a:cubicBezTo>
                  <a:cubicBezTo>
                    <a:pt x="342328" y="116201"/>
                    <a:pt x="335607" y="111045"/>
                    <a:pt x="331702" y="109980"/>
                  </a:cubicBezTo>
                  <a:cubicBezTo>
                    <a:pt x="326859" y="108659"/>
                    <a:pt x="321592" y="108001"/>
                    <a:pt x="317415" y="105217"/>
                  </a:cubicBezTo>
                  <a:cubicBezTo>
                    <a:pt x="308182" y="99063"/>
                    <a:pt x="312986" y="101360"/>
                    <a:pt x="303127" y="98074"/>
                  </a:cubicBezTo>
                  <a:cubicBezTo>
                    <a:pt x="301540" y="95693"/>
                    <a:pt x="300600" y="92718"/>
                    <a:pt x="298365" y="90930"/>
                  </a:cubicBezTo>
                  <a:cubicBezTo>
                    <a:pt x="296405" y="89362"/>
                    <a:pt x="293731" y="88549"/>
                    <a:pt x="291221" y="88549"/>
                  </a:cubicBezTo>
                  <a:cubicBezTo>
                    <a:pt x="281663" y="88549"/>
                    <a:pt x="272171" y="90136"/>
                    <a:pt x="262646" y="90930"/>
                  </a:cubicBezTo>
                  <a:cubicBezTo>
                    <a:pt x="255699" y="93245"/>
                    <a:pt x="252706" y="93868"/>
                    <a:pt x="245977" y="98074"/>
                  </a:cubicBezTo>
                  <a:cubicBezTo>
                    <a:pt x="242612" y="100177"/>
                    <a:pt x="239627" y="102836"/>
                    <a:pt x="236452" y="105217"/>
                  </a:cubicBezTo>
                  <a:cubicBezTo>
                    <a:pt x="234865" y="107598"/>
                    <a:pt x="233844" y="110476"/>
                    <a:pt x="231690" y="112361"/>
                  </a:cubicBezTo>
                  <a:cubicBezTo>
                    <a:pt x="221613" y="121179"/>
                    <a:pt x="220070" y="120997"/>
                    <a:pt x="210258" y="124267"/>
                  </a:cubicBezTo>
                  <a:cubicBezTo>
                    <a:pt x="207877" y="125855"/>
                    <a:pt x="205959" y="128714"/>
                    <a:pt x="203115" y="129030"/>
                  </a:cubicBezTo>
                  <a:cubicBezTo>
                    <a:pt x="188646" y="130638"/>
                    <a:pt x="191278" y="126684"/>
                    <a:pt x="181683" y="121886"/>
                  </a:cubicBezTo>
                  <a:cubicBezTo>
                    <a:pt x="179438" y="120764"/>
                    <a:pt x="176921" y="120299"/>
                    <a:pt x="174540" y="119505"/>
                  </a:cubicBezTo>
                  <a:cubicBezTo>
                    <a:pt x="166301" y="122251"/>
                    <a:pt x="166941" y="120413"/>
                    <a:pt x="162633" y="129030"/>
                  </a:cubicBezTo>
                  <a:cubicBezTo>
                    <a:pt x="159869" y="134557"/>
                    <a:pt x="161112" y="140854"/>
                    <a:pt x="153108" y="143317"/>
                  </a:cubicBezTo>
                  <a:cubicBezTo>
                    <a:pt x="145484" y="145663"/>
                    <a:pt x="137233" y="144905"/>
                    <a:pt x="129296" y="145699"/>
                  </a:cubicBezTo>
                  <a:cubicBezTo>
                    <a:pt x="127708" y="148080"/>
                    <a:pt x="125813" y="150282"/>
                    <a:pt x="124533" y="152842"/>
                  </a:cubicBezTo>
                  <a:cubicBezTo>
                    <a:pt x="123410" y="155087"/>
                    <a:pt x="123720" y="158026"/>
                    <a:pt x="122152" y="159986"/>
                  </a:cubicBezTo>
                  <a:cubicBezTo>
                    <a:pt x="120364" y="162221"/>
                    <a:pt x="117389" y="163161"/>
                    <a:pt x="115008" y="164749"/>
                  </a:cubicBezTo>
                  <a:cubicBezTo>
                    <a:pt x="102308" y="163955"/>
                    <a:pt x="89563" y="163699"/>
                    <a:pt x="76908" y="162367"/>
                  </a:cubicBezTo>
                  <a:cubicBezTo>
                    <a:pt x="74412" y="162104"/>
                    <a:pt x="71959" y="161205"/>
                    <a:pt x="69765" y="159986"/>
                  </a:cubicBezTo>
                  <a:cubicBezTo>
                    <a:pt x="64761" y="157206"/>
                    <a:pt x="60240" y="153636"/>
                    <a:pt x="55477" y="150461"/>
                  </a:cubicBezTo>
                  <a:cubicBezTo>
                    <a:pt x="44146" y="142907"/>
                    <a:pt x="52784" y="147510"/>
                    <a:pt x="38808" y="143317"/>
                  </a:cubicBezTo>
                  <a:cubicBezTo>
                    <a:pt x="34000" y="141874"/>
                    <a:pt x="24521" y="138555"/>
                    <a:pt x="24521" y="138555"/>
                  </a:cubicBezTo>
                  <a:cubicBezTo>
                    <a:pt x="22140" y="136967"/>
                    <a:pt x="19937" y="135072"/>
                    <a:pt x="17377" y="133792"/>
                  </a:cubicBezTo>
                  <a:cubicBezTo>
                    <a:pt x="15132" y="132669"/>
                    <a:pt x="12193" y="132979"/>
                    <a:pt x="10233" y="131411"/>
                  </a:cubicBezTo>
                  <a:cubicBezTo>
                    <a:pt x="7998" y="129623"/>
                    <a:pt x="6633" y="126882"/>
                    <a:pt x="5471" y="124267"/>
                  </a:cubicBezTo>
                  <a:cubicBezTo>
                    <a:pt x="-3560" y="103948"/>
                    <a:pt x="1502" y="82595"/>
                    <a:pt x="708" y="7426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0705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565493" y="907162"/>
            <a:ext cx="1683687" cy="1079600"/>
          </a:xfrm>
        </p:spPr>
        <p:txBody>
          <a:bodyPr>
            <a:normAutofit/>
          </a:bodyPr>
          <a:lstStyle/>
          <a:p>
            <a:r>
              <a:rPr lang="hu-HU" sz="2300" dirty="0" smtClean="0"/>
              <a:t>Az RRI </a:t>
            </a:r>
            <a:r>
              <a:rPr lang="hu-HU" sz="2300" dirty="0" err="1" smtClean="0"/>
              <a:t>Tools</a:t>
            </a:r>
            <a:r>
              <a:rPr lang="hu-HU" sz="2300" dirty="0" smtClean="0"/>
              <a:t> konzorcium</a:t>
            </a:r>
            <a:endParaRPr lang="en-GB" sz="23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866356" y="3319722"/>
            <a:ext cx="7525517" cy="938465"/>
            <a:chOff x="239080" y="3334848"/>
            <a:chExt cx="7820397" cy="938465"/>
          </a:xfrm>
        </p:grpSpPr>
        <p:sp>
          <p:nvSpPr>
            <p:cNvPr id="30" name="60 Rectángulo"/>
            <p:cNvSpPr/>
            <p:nvPr/>
          </p:nvSpPr>
          <p:spPr>
            <a:xfrm>
              <a:off x="239080" y="3334848"/>
              <a:ext cx="3136677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Technol</a:t>
              </a:r>
              <a:r>
                <a:rPr lang="hu-HU" b="1" dirty="0" err="1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ógiai</a:t>
              </a:r>
              <a:r>
                <a:rPr lang="hu-HU" b="1" dirty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partner</a:t>
              </a:r>
              <a:endParaRPr lang="en-US" b="1" dirty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9" name="Picture 12" descr="http://www.edrfoundations.org/_common/medias/?uid=3c27f336fc4c4aedbe6ebbc54dd93257&amp;width=36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80" t="9119" r="18456" b="6557"/>
            <a:stretch/>
          </p:blipFill>
          <p:spPr bwMode="auto">
            <a:xfrm>
              <a:off x="7051476" y="3414464"/>
              <a:ext cx="927168" cy="788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5" descr="http://loyolacurl.squarespace.com/storage/Living%20Knowledge.jpg?__SQUARESPACE_CACHEVERSION=133476914196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7" t="9800" r="7307" b="668"/>
            <a:stretch/>
          </p:blipFill>
          <p:spPr bwMode="auto">
            <a:xfrm>
              <a:off x="3930040" y="3470980"/>
              <a:ext cx="936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60 Rectángulo"/>
            <p:cNvSpPr/>
            <p:nvPr/>
          </p:nvSpPr>
          <p:spPr>
            <a:xfrm>
              <a:off x="2998704" y="3334848"/>
              <a:ext cx="1189136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hu-HU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Hálózatok</a:t>
              </a:r>
              <a:endParaRPr lang="ca-ES" b="1" dirty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33 Rectángulo redondeado"/>
            <p:cNvSpPr/>
            <p:nvPr/>
          </p:nvSpPr>
          <p:spPr bwMode="auto">
            <a:xfrm>
              <a:off x="2960814" y="3384768"/>
              <a:ext cx="5098663" cy="838200"/>
            </a:xfrm>
            <a:prstGeom prst="roundRect">
              <a:avLst>
                <a:gd name="adj" fmla="val 21556"/>
              </a:avLst>
            </a:prstGeom>
            <a:noFill/>
            <a:ln>
              <a:solidFill>
                <a:srgbClr val="23929A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ca-ES" sz="1200" u="sng" dirty="0">
                <a:latin typeface="Arial" pitchFamily="34" charset="0"/>
                <a:ea typeface="ＭＳ Ｐゴシック" pitchFamily="1" charset="-128"/>
              </a:endParaRPr>
            </a:p>
          </p:txBody>
        </p:sp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5184" y="3417668"/>
              <a:ext cx="670986" cy="774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" r="3368"/>
            <a:stretch/>
          </p:blipFill>
          <p:spPr bwMode="auto">
            <a:xfrm>
              <a:off x="4954377" y="3530003"/>
              <a:ext cx="1284346" cy="60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3" t="10766" r="19917" b="18031"/>
            <a:stretch/>
          </p:blipFill>
          <p:spPr bwMode="auto">
            <a:xfrm>
              <a:off x="1523269" y="3703361"/>
              <a:ext cx="740938" cy="56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00623" y="4341847"/>
            <a:ext cx="6947679" cy="1820488"/>
            <a:chOff x="1066800" y="4375368"/>
            <a:chExt cx="6947679" cy="1820488"/>
          </a:xfrm>
        </p:grpSpPr>
        <p:sp>
          <p:nvSpPr>
            <p:cNvPr id="12" name="33 Rectángulo redondeado"/>
            <p:cNvSpPr/>
            <p:nvPr/>
          </p:nvSpPr>
          <p:spPr bwMode="auto">
            <a:xfrm>
              <a:off x="1066800" y="4375368"/>
              <a:ext cx="6947679" cy="1820488"/>
            </a:xfrm>
            <a:prstGeom prst="roundRect">
              <a:avLst>
                <a:gd name="adj" fmla="val 8425"/>
              </a:avLst>
            </a:prstGeom>
            <a:noFill/>
            <a:ln>
              <a:solidFill>
                <a:srgbClr val="23929A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ca-ES" sz="1200" u="sng" dirty="0">
                <a:latin typeface="Arial" pitchFamily="34" charset="0"/>
                <a:ea typeface="ＭＳ Ｐゴシック" pitchFamily="1" charset="-128"/>
              </a:endParaRPr>
            </a:p>
          </p:txBody>
        </p:sp>
        <p:pic>
          <p:nvPicPr>
            <p:cNvPr id="21" name="Picture 17" descr="http://eypitaly.org/img/partners/FondazioneCaripl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653" y="4944324"/>
              <a:ext cx="1035548" cy="239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9" descr="http://evpa.eu.com/wp-content/uploads/2011/04/King-Baudouin-Foundation-195x10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680" y="4885808"/>
              <a:ext cx="834738" cy="462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456" y="4866267"/>
              <a:ext cx="775763" cy="546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4885808"/>
              <a:ext cx="435365" cy="43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885808"/>
              <a:ext cx="1435911" cy="327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4868288"/>
              <a:ext cx="501853" cy="44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6" descr="http://www.markify.com/images/ctm/originals/009930439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5454163"/>
              <a:ext cx="549027" cy="62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9" descr="http://www.club-innovation-culture.fr/wp-content/uploads/Science-animation-logo-340x575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172" y="5454163"/>
              <a:ext cx="318057" cy="53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372" y="5571371"/>
              <a:ext cx="759354" cy="303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456" y="5512832"/>
              <a:ext cx="677311" cy="444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995" y="5542734"/>
              <a:ext cx="672791" cy="353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6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9965" y="5516948"/>
              <a:ext cx="389246" cy="37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" descr="http://www.the-twist-project.eu/media/img/logo_experimentarium.gif?_=1pSGoZ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197" y="5541010"/>
              <a:ext cx="1009024" cy="365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60 Rectángulo"/>
            <p:cNvSpPr/>
            <p:nvPr/>
          </p:nvSpPr>
          <p:spPr>
            <a:xfrm>
              <a:off x="1116064" y="4472485"/>
              <a:ext cx="19812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Hub </a:t>
              </a:r>
              <a:r>
                <a:rPr lang="hu-HU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vezetők</a:t>
              </a:r>
              <a:endParaRPr lang="en-US" b="1" dirty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280710" y="946368"/>
            <a:ext cx="5838869" cy="2286000"/>
            <a:chOff x="2175610" y="946368"/>
            <a:chExt cx="5838869" cy="2286000"/>
          </a:xfrm>
        </p:grpSpPr>
        <p:sp>
          <p:nvSpPr>
            <p:cNvPr id="27" name="60 Rectángulo"/>
            <p:cNvSpPr/>
            <p:nvPr/>
          </p:nvSpPr>
          <p:spPr>
            <a:xfrm>
              <a:off x="2182797" y="1389666"/>
              <a:ext cx="1120602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hu-HU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Koordinátor</a:t>
              </a:r>
              <a:endParaRPr lang="en-US" sz="1200" b="1" dirty="0" smtClean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60 Rectángulo"/>
            <p:cNvSpPr/>
            <p:nvPr/>
          </p:nvSpPr>
          <p:spPr>
            <a:xfrm>
              <a:off x="2177952" y="1848263"/>
              <a:ext cx="182569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hu-HU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Helyettes koordinátor</a:t>
              </a:r>
              <a:endParaRPr lang="en-US" sz="1200" b="1" dirty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60 Rectángulo"/>
            <p:cNvSpPr/>
            <p:nvPr/>
          </p:nvSpPr>
          <p:spPr>
            <a:xfrm>
              <a:off x="2182797" y="2334602"/>
              <a:ext cx="139343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Hub</a:t>
              </a:r>
              <a:r>
                <a:rPr lang="hu-HU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hu-HU" sz="1200" b="1" dirty="0" err="1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koordináto</a:t>
              </a:r>
              <a:r>
                <a:rPr lang="en-US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r</a:t>
              </a:r>
              <a:endParaRPr lang="en-US" sz="1200" b="1" dirty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60 Rectángulo"/>
            <p:cNvSpPr/>
            <p:nvPr/>
          </p:nvSpPr>
          <p:spPr>
            <a:xfrm>
              <a:off x="2175610" y="2735969"/>
              <a:ext cx="1323730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RRI </a:t>
              </a:r>
              <a:r>
                <a:rPr lang="hu-HU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definíció és gyakorlatok</a:t>
              </a:r>
              <a:endParaRPr lang="en-US" sz="1200" b="1" dirty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33 Rectángulo redondeado"/>
            <p:cNvSpPr/>
            <p:nvPr/>
          </p:nvSpPr>
          <p:spPr bwMode="auto">
            <a:xfrm>
              <a:off x="2175610" y="946368"/>
              <a:ext cx="5838869" cy="2286000"/>
            </a:xfrm>
            <a:prstGeom prst="roundRect">
              <a:avLst>
                <a:gd name="adj" fmla="val 8425"/>
              </a:avLst>
            </a:prstGeom>
            <a:noFill/>
            <a:ln>
              <a:solidFill>
                <a:srgbClr val="23929A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ca-ES" sz="1200" u="sng">
                <a:latin typeface="Arial" pitchFamily="34" charset="0"/>
                <a:ea typeface="ＭＳ Ｐゴシック" pitchFamily="1" charset="-128"/>
              </a:endParaRPr>
            </a:p>
          </p:txBody>
        </p:sp>
        <p:pic>
          <p:nvPicPr>
            <p:cNvPr id="14" name="Picture 6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3" r="721"/>
            <a:stretch/>
          </p:blipFill>
          <p:spPr bwMode="auto">
            <a:xfrm>
              <a:off x="7097694" y="1784568"/>
              <a:ext cx="648000" cy="24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7" r="12966"/>
            <a:stretch/>
          </p:blipFill>
          <p:spPr bwMode="auto">
            <a:xfrm>
              <a:off x="7153730" y="2198864"/>
              <a:ext cx="468000" cy="43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765" y="2704160"/>
              <a:ext cx="481859" cy="5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044" y="1251167"/>
              <a:ext cx="86901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220" y="1450858"/>
              <a:ext cx="1503907" cy="19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550" y="1850050"/>
              <a:ext cx="739448" cy="27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2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220" y="2291688"/>
              <a:ext cx="652253" cy="34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" r="-458"/>
            <a:stretch/>
          </p:blipFill>
          <p:spPr bwMode="auto">
            <a:xfrm>
              <a:off x="3855620" y="2755519"/>
              <a:ext cx="786875" cy="419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60 Rectángulo"/>
            <p:cNvSpPr/>
            <p:nvPr/>
          </p:nvSpPr>
          <p:spPr>
            <a:xfrm>
              <a:off x="5514485" y="1251168"/>
              <a:ext cx="134705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hu-HU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Érdekeltek értékelése</a:t>
              </a:r>
            </a:p>
          </p:txBody>
        </p:sp>
        <p:sp>
          <p:nvSpPr>
            <p:cNvPr id="37" name="60 Rectángulo"/>
            <p:cNvSpPr/>
            <p:nvPr/>
          </p:nvSpPr>
          <p:spPr>
            <a:xfrm>
              <a:off x="5490001" y="1771318"/>
              <a:ext cx="137153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hu-HU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Képzés és érdekképviselet</a:t>
              </a:r>
              <a:endParaRPr lang="en-US" sz="1200" b="1" dirty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8" name="60 Rectángulo"/>
            <p:cNvSpPr/>
            <p:nvPr/>
          </p:nvSpPr>
          <p:spPr>
            <a:xfrm>
              <a:off x="5489125" y="2317968"/>
              <a:ext cx="137241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hu-HU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Értékelés, monitoring</a:t>
              </a:r>
              <a:endParaRPr lang="en-US" sz="1200" b="1" dirty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60 Rectángulo"/>
            <p:cNvSpPr/>
            <p:nvPr/>
          </p:nvSpPr>
          <p:spPr>
            <a:xfrm>
              <a:off x="5514485" y="2799029"/>
              <a:ext cx="136883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200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D</a:t>
              </a:r>
              <a:r>
                <a:rPr lang="hu-HU" sz="1200" b="1" dirty="0" err="1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isszemináció</a:t>
              </a:r>
              <a:endParaRPr lang="en-US" sz="1200" b="1" dirty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0" name="60 Rectángulo"/>
            <p:cNvSpPr/>
            <p:nvPr/>
          </p:nvSpPr>
          <p:spPr>
            <a:xfrm>
              <a:off x="3190744" y="967872"/>
              <a:ext cx="132975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dist="12700" dir="5400000" sx="0" sy="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hu-HU" b="1" dirty="0" smtClean="0">
                  <a:solidFill>
                    <a:srgbClr val="0E3445"/>
                  </a:solidFill>
                  <a:latin typeface="Calibri" pitchFamily="34" charset="0"/>
                  <a:cs typeface="Calibri" pitchFamily="34" charset="0"/>
                </a:rPr>
                <a:t>Igazgatóság</a:t>
              </a:r>
              <a:endParaRPr lang="en-US" b="1" dirty="0">
                <a:solidFill>
                  <a:srgbClr val="0E3445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8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5"/>
          <p:cNvSpPr txBox="1">
            <a:spLocks/>
          </p:cNvSpPr>
          <p:nvPr/>
        </p:nvSpPr>
        <p:spPr>
          <a:xfrm>
            <a:off x="619343" y="1104962"/>
            <a:ext cx="2049520" cy="97415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 smtClean="0">
                <a:solidFill>
                  <a:srgbClr val="23929A"/>
                </a:solidFill>
              </a:rPr>
              <a:t>Fő lépések</a:t>
            </a:r>
            <a:r>
              <a:rPr lang="en-US" b="1" dirty="0" smtClean="0">
                <a:solidFill>
                  <a:srgbClr val="23929A"/>
                </a:solidFill>
              </a:rPr>
              <a:t>: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625454407"/>
              </p:ext>
            </p:extLst>
          </p:nvPr>
        </p:nvGraphicFramePr>
        <p:xfrm>
          <a:off x="1018206" y="2365664"/>
          <a:ext cx="8352928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eft Brace 2"/>
          <p:cNvSpPr/>
          <p:nvPr/>
        </p:nvSpPr>
        <p:spPr>
          <a:xfrm rot="10800000">
            <a:off x="4983362" y="1592040"/>
            <a:ext cx="150312" cy="521108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76118" y="1524533"/>
            <a:ext cx="3125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23929A"/>
                </a:solidFill>
              </a:rPr>
              <a:t>Konzultációs</a:t>
            </a:r>
          </a:p>
          <a:p>
            <a:pPr algn="ctr"/>
            <a:r>
              <a:rPr lang="hu-HU" b="1" dirty="0" err="1">
                <a:solidFill>
                  <a:srgbClr val="23929A"/>
                </a:solidFill>
              </a:rPr>
              <a:t>w</a:t>
            </a:r>
            <a:r>
              <a:rPr lang="hu-HU" b="1" dirty="0" err="1" smtClean="0">
                <a:solidFill>
                  <a:srgbClr val="23929A"/>
                </a:solidFill>
              </a:rPr>
              <a:t>orkshopok</a:t>
            </a:r>
            <a:endParaRPr lang="hu-HU" b="1" dirty="0">
              <a:solidFill>
                <a:srgbClr val="23929A"/>
              </a:solidFill>
            </a:endParaRPr>
          </a:p>
          <a:p>
            <a:pPr algn="ctr"/>
            <a:r>
              <a:rPr lang="hu-HU" b="1" dirty="0" smtClean="0">
                <a:solidFill>
                  <a:srgbClr val="23929A"/>
                </a:solidFill>
              </a:rPr>
              <a:t>érdekelti csoportokkal</a:t>
            </a:r>
            <a:endParaRPr lang="en-US" b="1" dirty="0" smtClean="0">
              <a:solidFill>
                <a:srgbClr val="23929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8716" y="2555543"/>
            <a:ext cx="3132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23929A"/>
                </a:solidFill>
              </a:rPr>
              <a:t>Minőségi kritériumrendszer és </a:t>
            </a:r>
          </a:p>
          <a:p>
            <a:pPr algn="ctr"/>
            <a:r>
              <a:rPr lang="hu-HU" b="1" dirty="0" smtClean="0">
                <a:solidFill>
                  <a:srgbClr val="23929A"/>
                </a:solidFill>
              </a:rPr>
              <a:t>RRI jó gyakorlatok katalógusa</a:t>
            </a:r>
            <a:endParaRPr lang="en-US" b="1" dirty="0">
              <a:solidFill>
                <a:srgbClr val="23929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2944" y="13307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 smtClean="0">
                <a:solidFill>
                  <a:srgbClr val="0E3445"/>
                </a:solidFill>
              </a:rPr>
              <a:t>2014</a:t>
            </a:r>
            <a:endParaRPr lang="en-GB" sz="2400" b="1" dirty="0">
              <a:solidFill>
                <a:srgbClr val="0E344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69487" y="294026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 smtClean="0">
                <a:solidFill>
                  <a:srgbClr val="0E3445"/>
                </a:solidFill>
              </a:rPr>
              <a:t>2015</a:t>
            </a:r>
            <a:endParaRPr lang="en-GB" sz="2400" b="1" dirty="0">
              <a:solidFill>
                <a:srgbClr val="0E344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2943" y="45256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 smtClean="0">
                <a:solidFill>
                  <a:srgbClr val="FF0000"/>
                </a:solidFill>
              </a:rPr>
              <a:t>2016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7" name="Left Brace 16"/>
          <p:cNvSpPr/>
          <p:nvPr/>
        </p:nvSpPr>
        <p:spPr>
          <a:xfrm rot="10800000">
            <a:off x="5484400" y="4164424"/>
            <a:ext cx="150315" cy="1375764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3842556" y="2338102"/>
            <a:ext cx="91289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39814" y="4164426"/>
            <a:ext cx="91289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55341" y="4465764"/>
            <a:ext cx="220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23929A"/>
                </a:solidFill>
              </a:rPr>
              <a:t>Képzés és tanácsadás</a:t>
            </a:r>
            <a:endParaRPr lang="en-US" b="1" dirty="0" smtClean="0">
              <a:solidFill>
                <a:srgbClr val="23929A"/>
              </a:solidFill>
            </a:endParaRPr>
          </a:p>
          <a:p>
            <a:pPr algn="ctr"/>
            <a:r>
              <a:rPr lang="hu-HU" b="1" smtClean="0">
                <a:solidFill>
                  <a:srgbClr val="23929A"/>
                </a:solidFill>
              </a:rPr>
              <a:t>Szemléletformálás</a:t>
            </a:r>
            <a:endParaRPr lang="en-US" b="1" dirty="0">
              <a:solidFill>
                <a:srgbClr val="23929A"/>
              </a:solidFill>
            </a:endParaRPr>
          </a:p>
        </p:txBody>
      </p:sp>
      <p:sp>
        <p:nvSpPr>
          <p:cNvPr id="22" name="Left Brace 21"/>
          <p:cNvSpPr/>
          <p:nvPr/>
        </p:nvSpPr>
        <p:spPr>
          <a:xfrm>
            <a:off x="2956231" y="1528933"/>
            <a:ext cx="150314" cy="2635491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262384" y="2555541"/>
            <a:ext cx="1501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23929A"/>
                </a:solidFill>
              </a:rPr>
              <a:t>Az RRI</a:t>
            </a:r>
          </a:p>
          <a:p>
            <a:pPr algn="ctr"/>
            <a:r>
              <a:rPr lang="hu-HU" b="1" dirty="0" smtClean="0">
                <a:solidFill>
                  <a:srgbClr val="23929A"/>
                </a:solidFill>
              </a:rPr>
              <a:t>eszközkészlet </a:t>
            </a:r>
          </a:p>
          <a:p>
            <a:pPr algn="ctr"/>
            <a:r>
              <a:rPr lang="hu-HU" b="1" dirty="0" smtClean="0">
                <a:solidFill>
                  <a:srgbClr val="23929A"/>
                </a:solidFill>
              </a:rPr>
              <a:t>kialakítása</a:t>
            </a:r>
            <a:endParaRPr lang="en-US" b="1" dirty="0">
              <a:solidFill>
                <a:srgbClr val="23929A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843133" y="2846678"/>
            <a:ext cx="912208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ubtítulo 5"/>
          <p:cNvSpPr txBox="1">
            <a:spLocks/>
          </p:cNvSpPr>
          <p:nvPr/>
        </p:nvSpPr>
        <p:spPr>
          <a:xfrm>
            <a:off x="1894768" y="5800815"/>
            <a:ext cx="5195417" cy="89193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000" b="1" dirty="0" smtClean="0">
                <a:solidFill>
                  <a:srgbClr val="23929A"/>
                </a:solidFill>
              </a:rPr>
              <a:t>Az RRI és az eszközkészlet terjesztése a gyakorló szakemberek közösségében</a:t>
            </a:r>
            <a:endParaRPr lang="en-US" sz="2000" b="1" dirty="0" smtClean="0">
              <a:solidFill>
                <a:srgbClr val="2392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3" grpId="0" animBg="1"/>
      <p:bldP spid="5" grpId="0"/>
      <p:bldP spid="12" grpId="0"/>
      <p:bldP spid="14" grpId="0"/>
      <p:bldP spid="15" grpId="0"/>
      <p:bldP spid="16" grpId="0"/>
      <p:bldP spid="17" grpId="0" animBg="1"/>
      <p:bldP spid="21" grpId="0"/>
      <p:bldP spid="22" grpId="0" animBg="1"/>
      <p:bldP spid="2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348794"/>
            <a:ext cx="7772400" cy="660116"/>
          </a:xfrm>
        </p:spPr>
        <p:txBody>
          <a:bodyPr>
            <a:normAutofit/>
          </a:bodyPr>
          <a:lstStyle/>
          <a:p>
            <a:r>
              <a:rPr lang="hu-HU" dirty="0" smtClean="0"/>
              <a:t>A Mobilis szerepe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5800" y="1904330"/>
            <a:ext cx="7975600" cy="37937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E3445"/>
                </a:solidFill>
              </a:rPr>
              <a:t>Hub</a:t>
            </a:r>
            <a:r>
              <a:rPr lang="hu-HU" dirty="0" smtClean="0">
                <a:solidFill>
                  <a:srgbClr val="0E3445"/>
                </a:solidFill>
              </a:rPr>
              <a:t> koordináció Magyarországon</a:t>
            </a:r>
          </a:p>
          <a:p>
            <a:pPr marL="889000" lvl="1" indent="-431800" algn="l">
              <a:buFont typeface="Wingdings" panose="05000000000000000000" pitchFamily="2" charset="2"/>
              <a:buChar char="Ø"/>
            </a:pPr>
            <a:r>
              <a:rPr lang="hu-HU" sz="1800" dirty="0" smtClean="0">
                <a:solidFill>
                  <a:srgbClr val="0E3445"/>
                </a:solidFill>
              </a:rPr>
              <a:t>Partnerek: Győr-Moson-Sopron Megyei Kereskedelmi és Iparkamara, Pannon </a:t>
            </a:r>
            <a:r>
              <a:rPr lang="hu-HU" sz="1800" dirty="0" err="1" smtClean="0">
                <a:solidFill>
                  <a:srgbClr val="0E3445"/>
                </a:solidFill>
              </a:rPr>
              <a:t>Novum</a:t>
            </a:r>
            <a:r>
              <a:rPr lang="hu-HU" sz="1800" dirty="0" smtClean="0">
                <a:solidFill>
                  <a:srgbClr val="0E3445"/>
                </a:solidFill>
              </a:rPr>
              <a:t> Regionális Innovációs Ügynökség, INNONET Innovációs és Technológiai Központ</a:t>
            </a:r>
            <a:endParaRPr lang="hu-HU" sz="1800" dirty="0">
              <a:solidFill>
                <a:srgbClr val="0E344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E3445"/>
                </a:solidFill>
              </a:rPr>
              <a:t>A koncepció széleskörű megismertetése</a:t>
            </a:r>
          </a:p>
          <a:p>
            <a:pPr marL="889000" lvl="1" indent="-431800" algn="l">
              <a:buFont typeface="Wingdings" panose="05000000000000000000" pitchFamily="2" charset="2"/>
              <a:buChar char="Ø"/>
            </a:pPr>
            <a:r>
              <a:rPr lang="hu-HU" sz="1800" dirty="0" smtClean="0">
                <a:solidFill>
                  <a:srgbClr val="0E3445"/>
                </a:solidFill>
              </a:rPr>
              <a:t>Az érdekeltek elérése, becsatolásuk a gyakorló szakemberek közösségébe</a:t>
            </a:r>
          </a:p>
          <a:p>
            <a:pPr marL="889000" lvl="1" indent="-431800" algn="l">
              <a:buFont typeface="Wingdings" panose="05000000000000000000" pitchFamily="2" charset="2"/>
              <a:buChar char="Ø"/>
            </a:pPr>
            <a:r>
              <a:rPr lang="hu-HU" sz="1800" dirty="0" smtClean="0">
                <a:solidFill>
                  <a:srgbClr val="0E3445"/>
                </a:solidFill>
              </a:rPr>
              <a:t>Szemléletformálás, figyelemfelhívás</a:t>
            </a:r>
          </a:p>
          <a:p>
            <a:pPr marL="889000" lvl="1" indent="-431800" algn="l">
              <a:buFont typeface="Wingdings" panose="05000000000000000000" pitchFamily="2" charset="2"/>
              <a:buChar char="Ø"/>
            </a:pPr>
            <a:r>
              <a:rPr lang="hu-HU" sz="1800" dirty="0" smtClean="0">
                <a:solidFill>
                  <a:srgbClr val="0E3445"/>
                </a:solidFill>
              </a:rPr>
              <a:t>Széles nagyközönség elérése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E3445"/>
                </a:solidFill>
              </a:rPr>
              <a:t>Tréning az eszközkészlet használatáról</a:t>
            </a:r>
          </a:p>
          <a:p>
            <a:pPr marL="892175" indent="-439738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rgbClr val="0E3445"/>
                </a:solidFill>
              </a:rPr>
              <a:t> </a:t>
            </a:r>
            <a:r>
              <a:rPr lang="hu-HU" sz="1600" b="1" dirty="0" smtClean="0">
                <a:solidFill>
                  <a:srgbClr val="FF0000"/>
                </a:solidFill>
              </a:rPr>
              <a:t>2016.06.07. Győr</a:t>
            </a:r>
            <a:r>
              <a:rPr lang="hu-HU" sz="1600" b="1" dirty="0" smtClean="0">
                <a:solidFill>
                  <a:srgbClr val="0E3445"/>
                </a:solidFill>
              </a:rPr>
              <a:t> </a:t>
            </a:r>
            <a:r>
              <a:rPr lang="hu-HU" sz="1600" dirty="0" smtClean="0">
                <a:solidFill>
                  <a:srgbClr val="0E3445"/>
                </a:solidFill>
              </a:rPr>
              <a:t>(Mobilis Interaktív Kiállítási Központ)</a:t>
            </a:r>
          </a:p>
          <a:p>
            <a:pPr marL="892175" indent="-439738">
              <a:buFont typeface="Wingdings" panose="05000000000000000000" pitchFamily="2" charset="2"/>
              <a:buChar char="Ø"/>
            </a:pPr>
            <a:r>
              <a:rPr lang="hu-HU" sz="1600" b="1" dirty="0" smtClean="0">
                <a:solidFill>
                  <a:srgbClr val="0E3445"/>
                </a:solidFill>
              </a:rPr>
              <a:t> </a:t>
            </a:r>
            <a:r>
              <a:rPr lang="hu-HU" sz="1600" b="1" dirty="0" smtClean="0">
                <a:solidFill>
                  <a:srgbClr val="FF0000"/>
                </a:solidFill>
              </a:rPr>
              <a:t>2016.06.28. Budapest</a:t>
            </a:r>
            <a:r>
              <a:rPr lang="hu-HU" sz="1600" b="1" dirty="0" smtClean="0">
                <a:solidFill>
                  <a:srgbClr val="0E3445"/>
                </a:solidFill>
              </a:rPr>
              <a:t> </a:t>
            </a:r>
            <a:r>
              <a:rPr lang="hu-HU" sz="1600" dirty="0" smtClean="0">
                <a:solidFill>
                  <a:srgbClr val="0E3445"/>
                </a:solidFill>
              </a:rPr>
              <a:t>(</a:t>
            </a:r>
            <a:r>
              <a:rPr lang="ca-ES" sz="1600" dirty="0">
                <a:solidFill>
                  <a:srgbClr val="0E3445"/>
                </a:solidFill>
              </a:rPr>
              <a:t>Bay Zoltán Alkalmazott Kutatási Közhasznú Nonprofit Kft</a:t>
            </a:r>
            <a:r>
              <a:rPr lang="ca-ES" sz="1600" dirty="0" smtClean="0">
                <a:solidFill>
                  <a:srgbClr val="0E3445"/>
                </a:solidFill>
              </a:rPr>
              <a:t>.</a:t>
            </a:r>
            <a:r>
              <a:rPr lang="hu-HU" sz="1600" dirty="0" smtClean="0">
                <a:solidFill>
                  <a:srgbClr val="0E3445"/>
                </a:solidFill>
              </a:rPr>
              <a:t>)</a:t>
            </a:r>
            <a:endParaRPr lang="en-US" sz="1600" dirty="0">
              <a:solidFill>
                <a:srgbClr val="0E344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348794"/>
            <a:ext cx="4505222" cy="673344"/>
          </a:xfrm>
        </p:spPr>
        <p:txBody>
          <a:bodyPr>
            <a:normAutofit/>
          </a:bodyPr>
          <a:lstStyle/>
          <a:p>
            <a:r>
              <a:rPr lang="hu-HU" dirty="0" smtClean="0"/>
              <a:t>Önértékelő eszköz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88983" y="1837969"/>
            <a:ext cx="4602039" cy="42088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0E3445"/>
                </a:solidFill>
              </a:rPr>
              <a:t>Egyszerű feleletválasztós kérdéssor témaválasztás (pl. nemek közötti egyenlőség) alapján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800" dirty="0" smtClean="0">
                <a:solidFill>
                  <a:srgbClr val="0E3445"/>
                </a:solidFill>
              </a:rPr>
              <a:t>Célja</a:t>
            </a:r>
            <a:r>
              <a:rPr lang="es-ES_tradnl" sz="1800" dirty="0">
                <a:solidFill>
                  <a:srgbClr val="0E3445"/>
                </a:solidFill>
              </a:rPr>
              <a:t>, hogy </a:t>
            </a:r>
            <a:endParaRPr lang="hu-HU" sz="1800" dirty="0" smtClean="0">
              <a:solidFill>
                <a:srgbClr val="0E3445"/>
              </a:solidFill>
            </a:endParaRPr>
          </a:p>
          <a:p>
            <a:pPr marL="719138" indent="-342900">
              <a:buFont typeface="Wingdings" panose="05000000000000000000" pitchFamily="2" charset="2"/>
              <a:buChar char="Ø"/>
            </a:pPr>
            <a:r>
              <a:rPr lang="es-ES_tradnl" sz="1800" dirty="0" smtClean="0">
                <a:solidFill>
                  <a:srgbClr val="0E3445"/>
                </a:solidFill>
              </a:rPr>
              <a:t>a </a:t>
            </a:r>
            <a:r>
              <a:rPr lang="es-ES_tradnl" sz="1800" dirty="0">
                <a:solidFill>
                  <a:srgbClr val="0E3445"/>
                </a:solidFill>
              </a:rPr>
              <a:t>kutatás és innováció szereplői </a:t>
            </a:r>
            <a:r>
              <a:rPr lang="es-ES_tradnl" sz="1800" dirty="0" smtClean="0">
                <a:solidFill>
                  <a:srgbClr val="0E3445"/>
                </a:solidFill>
              </a:rPr>
              <a:t>saját </a:t>
            </a:r>
            <a:r>
              <a:rPr lang="es-ES_tradnl" sz="1800" dirty="0">
                <a:solidFill>
                  <a:srgbClr val="0E3445"/>
                </a:solidFill>
              </a:rPr>
              <a:t>maguk értékelhessék, hogy tevékenységük, projektjük milyen mértékben felel meg a RRI folyamatkövetelményeinek és elvárt </a:t>
            </a:r>
            <a:r>
              <a:rPr lang="es-ES_tradnl" sz="1800" dirty="0" smtClean="0">
                <a:solidFill>
                  <a:srgbClr val="0E3445"/>
                </a:solidFill>
              </a:rPr>
              <a:t>eredményeinek</a:t>
            </a:r>
            <a:r>
              <a:rPr lang="hu-HU" sz="1800" dirty="0">
                <a:solidFill>
                  <a:srgbClr val="0E3445"/>
                </a:solidFill>
              </a:rPr>
              <a:t>;</a:t>
            </a:r>
            <a:endParaRPr lang="hu-HU" sz="1800" dirty="0" smtClean="0">
              <a:solidFill>
                <a:srgbClr val="0E3445"/>
              </a:solidFill>
            </a:endParaRPr>
          </a:p>
          <a:p>
            <a:pPr marL="719138" indent="-342900">
              <a:buFont typeface="Wingdings" panose="05000000000000000000" pitchFamily="2" charset="2"/>
              <a:buChar char="Ø"/>
            </a:pPr>
            <a:r>
              <a:rPr lang="hu-HU" sz="1800" dirty="0">
                <a:solidFill>
                  <a:srgbClr val="0E3445"/>
                </a:solidFill>
              </a:rPr>
              <a:t>ö</a:t>
            </a:r>
            <a:r>
              <a:rPr lang="hu-HU" sz="1800" dirty="0" smtClean="0">
                <a:solidFill>
                  <a:srgbClr val="0E3445"/>
                </a:solidFill>
              </a:rPr>
              <a:t>sztönözze a párbeszédet és a hálózatépítést.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0E3445"/>
                </a:solidFill>
              </a:rPr>
              <a:t>Eredménye alapján javaslatot tesz a kitöltő számára hasznos eszközökre.</a:t>
            </a:r>
            <a:endParaRPr lang="hu-HU" sz="1800" dirty="0">
              <a:solidFill>
                <a:srgbClr val="0E344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022" y="1191409"/>
            <a:ext cx="3981406" cy="468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6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348794"/>
            <a:ext cx="7772400" cy="660116"/>
          </a:xfrm>
        </p:spPr>
        <p:txBody>
          <a:bodyPr>
            <a:normAutofit/>
          </a:bodyPr>
          <a:lstStyle/>
          <a:p>
            <a:r>
              <a:rPr lang="hu-HU" dirty="0" smtClean="0"/>
              <a:t>Az RRI Eszköztár</a:t>
            </a:r>
            <a:endParaRPr lang="en-US" dirty="0"/>
          </a:p>
        </p:txBody>
      </p:sp>
      <p:pic>
        <p:nvPicPr>
          <p:cNvPr id="9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0" t="9325" r="28068" b="9805"/>
          <a:stretch/>
        </p:blipFill>
        <p:spPr bwMode="auto">
          <a:xfrm>
            <a:off x="2185118" y="1839686"/>
            <a:ext cx="4773761" cy="46590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0" name="Pentagon 11"/>
          <p:cNvSpPr/>
          <p:nvPr/>
        </p:nvSpPr>
        <p:spPr bwMode="auto">
          <a:xfrm rot="10800000" flipH="1" flipV="1">
            <a:off x="1303908" y="3107764"/>
            <a:ext cx="1022985" cy="419736"/>
          </a:xfrm>
          <a:prstGeom prst="homePlat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fontAlgn="base" hangingPunct="0">
              <a:spcAft>
                <a:spcPts val="0"/>
              </a:spcAft>
            </a:pPr>
            <a:r>
              <a:rPr lang="hu-HU" sz="1200" kern="1200" dirty="0">
                <a:solidFill>
                  <a:srgbClr val="0E3445"/>
                </a:solidFill>
                <a:effectLst/>
                <a:latin typeface="Calibri"/>
                <a:ea typeface="Times New Roman"/>
                <a:cs typeface="Times New Roman"/>
              </a:rPr>
              <a:t>fő szűrési kritériumok</a:t>
            </a:r>
            <a:endParaRPr lang="hu-HU" sz="1200" dirty="0">
              <a:solidFill>
                <a:srgbClr val="0E3445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1" name="Pentagon 11"/>
          <p:cNvSpPr/>
          <p:nvPr/>
        </p:nvSpPr>
        <p:spPr bwMode="auto">
          <a:xfrm rot="10800000" flipH="1" flipV="1">
            <a:off x="1303908" y="4458429"/>
            <a:ext cx="1053265" cy="505457"/>
          </a:xfrm>
          <a:prstGeom prst="homePlat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fontAlgn="base" hangingPunct="0">
              <a:spcAft>
                <a:spcPts val="0"/>
              </a:spcAft>
            </a:pPr>
            <a:r>
              <a:rPr lang="hu-HU" sz="1100" kern="1200" dirty="0">
                <a:solidFill>
                  <a:srgbClr val="0E3445"/>
                </a:solidFill>
                <a:effectLst/>
                <a:latin typeface="Calibri"/>
                <a:ea typeface="Times New Roman"/>
                <a:cs typeface="Times New Roman"/>
              </a:rPr>
              <a:t>további szűrési kritériumok</a:t>
            </a:r>
            <a:endParaRPr lang="hu-HU" sz="1100" dirty="0">
              <a:solidFill>
                <a:srgbClr val="0E3445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3" name="Pentagon 11"/>
          <p:cNvSpPr/>
          <p:nvPr/>
        </p:nvSpPr>
        <p:spPr bwMode="auto">
          <a:xfrm flipH="1">
            <a:off x="6783264" y="2799396"/>
            <a:ext cx="1022985" cy="419735"/>
          </a:xfrm>
          <a:prstGeom prst="homePlate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fontAlgn="base" hangingPunct="0">
              <a:spcAft>
                <a:spcPts val="0"/>
              </a:spcAft>
            </a:pPr>
            <a:r>
              <a:rPr lang="hu-HU" sz="1100" kern="1200" dirty="0">
                <a:solidFill>
                  <a:srgbClr val="0E3445"/>
                </a:solidFill>
                <a:effectLst/>
                <a:latin typeface="Calibri"/>
                <a:ea typeface="Times New Roman"/>
                <a:cs typeface="Times New Roman"/>
              </a:rPr>
              <a:t>találatok rendezése</a:t>
            </a:r>
            <a:endParaRPr lang="hu-HU" sz="1100" dirty="0">
              <a:solidFill>
                <a:srgbClr val="0E3445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4" name="Pentagon 11"/>
          <p:cNvSpPr/>
          <p:nvPr/>
        </p:nvSpPr>
        <p:spPr bwMode="auto">
          <a:xfrm flipH="1">
            <a:off x="6783263" y="2108789"/>
            <a:ext cx="1022985" cy="419735"/>
          </a:xfrm>
          <a:prstGeom prst="homePlat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fontAlgn="base" hangingPunct="0">
              <a:spcAft>
                <a:spcPts val="0"/>
              </a:spcAft>
            </a:pPr>
            <a:r>
              <a:rPr lang="hu-HU" sz="1100" kern="1200" dirty="0">
                <a:solidFill>
                  <a:srgbClr val="0E3445"/>
                </a:solidFill>
                <a:effectLst/>
                <a:latin typeface="Calibri"/>
                <a:ea typeface="Times New Roman"/>
                <a:cs typeface="Times New Roman"/>
              </a:rPr>
              <a:t>szemantikai szűrés</a:t>
            </a:r>
            <a:endParaRPr lang="hu-HU" sz="1100" dirty="0">
              <a:solidFill>
                <a:srgbClr val="0E3445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47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57200" y="3716807"/>
            <a:ext cx="8229600" cy="513550"/>
          </a:xfrm>
        </p:spPr>
        <p:txBody>
          <a:bodyPr>
            <a:normAutofit/>
          </a:bodyPr>
          <a:lstStyle/>
          <a:p>
            <a:r>
              <a:rPr lang="hu-HU" sz="2400" dirty="0" smtClean="0"/>
              <a:t>Köszönöm a figyelmet!</a:t>
            </a:r>
            <a:endParaRPr lang="en-GB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230357"/>
            <a:ext cx="8229600" cy="1547445"/>
          </a:xfrm>
        </p:spPr>
        <p:txBody>
          <a:bodyPr>
            <a:noAutofit/>
          </a:bodyPr>
          <a:lstStyle/>
          <a:p>
            <a:r>
              <a:rPr lang="hu-HU" sz="2400" dirty="0" smtClean="0"/>
              <a:t>Csatlakozzon a gyakorló szakemberek közösségéhez!</a:t>
            </a:r>
          </a:p>
          <a:p>
            <a:r>
              <a:rPr lang="hu-HU" sz="2400" dirty="0"/>
              <a:t>T</a:t>
            </a:r>
            <a:r>
              <a:rPr lang="hu-HU" sz="2400" dirty="0" smtClean="0"/>
              <a:t>ovábbi információk:</a:t>
            </a:r>
          </a:p>
          <a:p>
            <a:r>
              <a:rPr lang="en-GB" sz="3200" b="1" dirty="0" smtClean="0">
                <a:hlinkClick r:id="rId2"/>
              </a:rPr>
              <a:t>www.rri-tools.eu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9424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11880" y="148585"/>
            <a:ext cx="3002280" cy="720000"/>
          </a:xfrm>
        </p:spPr>
        <p:txBody>
          <a:bodyPr/>
          <a:lstStyle/>
          <a:p>
            <a:r>
              <a:rPr lang="hu-HU" dirty="0" smtClean="0"/>
              <a:t>Mi a </a:t>
            </a:r>
            <a:r>
              <a:rPr lang="hu-HU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b="1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hu-H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323528" y="3670950"/>
            <a:ext cx="4824536" cy="2448272"/>
          </a:xfrm>
        </p:spPr>
        <p:txBody>
          <a:bodyPr>
            <a:normAutofit fontScale="25000" lnSpcReduction="20000"/>
          </a:bodyPr>
          <a:lstStyle/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4800" dirty="0" smtClean="0">
                <a:solidFill>
                  <a:srgbClr val="0E3445"/>
                </a:solidFill>
              </a:rPr>
              <a:t>-</a:t>
            </a:r>
            <a:r>
              <a:rPr lang="hu-HU" sz="5600" dirty="0" smtClean="0">
                <a:solidFill>
                  <a:srgbClr val="0E3445"/>
                </a:solidFill>
              </a:rPr>
              <a:t>	</a:t>
            </a:r>
            <a:r>
              <a:rPr lang="en-US" sz="5600" dirty="0" err="1" smtClean="0">
                <a:solidFill>
                  <a:srgbClr val="0E3445"/>
                </a:solidFill>
              </a:rPr>
              <a:t>Eur</a:t>
            </a:r>
            <a:r>
              <a:rPr lang="hu-HU" sz="5600" dirty="0" err="1" smtClean="0">
                <a:solidFill>
                  <a:srgbClr val="0E3445"/>
                </a:solidFill>
              </a:rPr>
              <a:t>ópában</a:t>
            </a:r>
            <a:r>
              <a:rPr lang="hu-HU" sz="5600" dirty="0" smtClean="0">
                <a:solidFill>
                  <a:srgbClr val="0E3445"/>
                </a:solidFill>
              </a:rPr>
              <a:t> egyedülálló, közlekedésre, mozgásra fókuszáló tematikus </a:t>
            </a:r>
            <a:r>
              <a:rPr lang="en-US" sz="5600" dirty="0" smtClean="0">
                <a:solidFill>
                  <a:srgbClr val="0E3445"/>
                </a:solidFill>
              </a:rPr>
              <a:t>science center</a:t>
            </a:r>
            <a:endParaRPr lang="hu-HU" sz="5600" dirty="0" smtClean="0">
              <a:solidFill>
                <a:srgbClr val="0E3445"/>
              </a:solidFill>
            </a:endParaRP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Győr Megyei Jogú Város projektje, EU finanszírozással</a:t>
            </a: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</a:t>
            </a:r>
            <a:r>
              <a:rPr lang="en-US" sz="5600" dirty="0" smtClean="0">
                <a:solidFill>
                  <a:srgbClr val="0E3445"/>
                </a:solidFill>
              </a:rPr>
              <a:t>74 </a:t>
            </a:r>
            <a:r>
              <a:rPr lang="en-US" sz="5600" dirty="0" err="1" smtClean="0">
                <a:solidFill>
                  <a:srgbClr val="0E3445"/>
                </a:solidFill>
              </a:rPr>
              <a:t>intera</a:t>
            </a:r>
            <a:r>
              <a:rPr lang="hu-HU" sz="5600" dirty="0" err="1" smtClean="0">
                <a:solidFill>
                  <a:srgbClr val="0E3445"/>
                </a:solidFill>
              </a:rPr>
              <a:t>ktív</a:t>
            </a:r>
            <a:r>
              <a:rPr lang="hu-HU" sz="5600" dirty="0" smtClean="0">
                <a:solidFill>
                  <a:srgbClr val="0E3445"/>
                </a:solidFill>
              </a:rPr>
              <a:t> játék 1200 m²</a:t>
            </a:r>
            <a:r>
              <a:rPr lang="hu-HU" sz="5600" dirty="0" err="1" smtClean="0">
                <a:solidFill>
                  <a:srgbClr val="0E3445"/>
                </a:solidFill>
              </a:rPr>
              <a:t>-en</a:t>
            </a:r>
            <a:endParaRPr lang="hu-HU" sz="5600" dirty="0" smtClean="0">
              <a:solidFill>
                <a:srgbClr val="0E3445"/>
              </a:solidFill>
            </a:endParaRP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</a:t>
            </a:r>
            <a:r>
              <a:rPr lang="en-US" sz="5600" dirty="0" smtClean="0">
                <a:solidFill>
                  <a:srgbClr val="0E3445"/>
                </a:solidFill>
              </a:rPr>
              <a:t>Re</a:t>
            </a:r>
            <a:r>
              <a:rPr lang="hu-HU" sz="5600" dirty="0" err="1" smtClean="0">
                <a:solidFill>
                  <a:srgbClr val="0E3445"/>
                </a:solidFill>
              </a:rPr>
              <a:t>ndszeres</a:t>
            </a:r>
            <a:r>
              <a:rPr lang="hu-HU" sz="5600" dirty="0" smtClean="0">
                <a:solidFill>
                  <a:srgbClr val="0E3445"/>
                </a:solidFill>
              </a:rPr>
              <a:t> kísérleti bemutatók</a:t>
            </a:r>
            <a:r>
              <a:rPr lang="en-US" sz="5600" dirty="0" smtClean="0">
                <a:solidFill>
                  <a:srgbClr val="0E3445"/>
                </a:solidFill>
              </a:rPr>
              <a:t>, </a:t>
            </a:r>
            <a:r>
              <a:rPr lang="en-US" sz="5600" dirty="0" err="1" smtClean="0">
                <a:solidFill>
                  <a:srgbClr val="0E3445"/>
                </a:solidFill>
              </a:rPr>
              <a:t>intera</a:t>
            </a:r>
            <a:r>
              <a:rPr lang="hu-HU" sz="5600" dirty="0" err="1" smtClean="0">
                <a:solidFill>
                  <a:srgbClr val="0E3445"/>
                </a:solidFill>
              </a:rPr>
              <a:t>ktív</a:t>
            </a:r>
            <a:r>
              <a:rPr lang="en-US" sz="5600" dirty="0" smtClean="0">
                <a:solidFill>
                  <a:srgbClr val="0E3445"/>
                </a:solidFill>
              </a:rPr>
              <a:t> </a:t>
            </a:r>
            <a:r>
              <a:rPr lang="hu-HU" sz="5600" dirty="0" smtClean="0">
                <a:solidFill>
                  <a:srgbClr val="0E3445"/>
                </a:solidFill>
              </a:rPr>
              <a:t>foglalkozások</a:t>
            </a: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</a:t>
            </a:r>
            <a:r>
              <a:rPr lang="en-US" sz="5600" dirty="0" smtClean="0">
                <a:solidFill>
                  <a:srgbClr val="0E3445"/>
                </a:solidFill>
              </a:rPr>
              <a:t>A</a:t>
            </a:r>
            <a:r>
              <a:rPr lang="hu-HU" sz="5600" dirty="0" smtClean="0">
                <a:solidFill>
                  <a:srgbClr val="0E3445"/>
                </a:solidFill>
              </a:rPr>
              <a:t>z első 3 évben kb. </a:t>
            </a:r>
            <a:r>
              <a:rPr lang="en-US" sz="5600" dirty="0" smtClean="0">
                <a:solidFill>
                  <a:srgbClr val="0E3445"/>
                </a:solidFill>
              </a:rPr>
              <a:t>100.000</a:t>
            </a:r>
            <a:r>
              <a:rPr lang="hu-HU" sz="5600" dirty="0" smtClean="0">
                <a:solidFill>
                  <a:srgbClr val="0E3445"/>
                </a:solidFill>
              </a:rPr>
              <a:t> fizető</a:t>
            </a:r>
            <a:r>
              <a:rPr lang="en-US" sz="5600" dirty="0" smtClean="0">
                <a:solidFill>
                  <a:srgbClr val="0E3445"/>
                </a:solidFill>
              </a:rPr>
              <a:t> </a:t>
            </a:r>
            <a:r>
              <a:rPr lang="hu-HU" sz="5600" dirty="0" smtClean="0">
                <a:solidFill>
                  <a:srgbClr val="0E3445"/>
                </a:solidFill>
              </a:rPr>
              <a:t>látogató</a:t>
            </a: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Több mint tudományos játszóház</a:t>
            </a:r>
            <a:r>
              <a:rPr lang="en-US" sz="5600" dirty="0" smtClean="0">
                <a:solidFill>
                  <a:srgbClr val="0E3445"/>
                </a:solidFill>
              </a:rPr>
              <a:t> – a </a:t>
            </a:r>
            <a:r>
              <a:rPr lang="hu-HU" sz="5600" dirty="0" smtClean="0">
                <a:solidFill>
                  <a:srgbClr val="0E3445"/>
                </a:solidFill>
              </a:rPr>
              <a:t>regionális együttműködések motorja, fontos tényező a támogató gazdasági környezet kialakításában</a:t>
            </a: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A </a:t>
            </a:r>
            <a:r>
              <a:rPr lang="hu-HU" sz="5600" dirty="0">
                <a:solidFill>
                  <a:srgbClr val="0E3445"/>
                </a:solidFill>
              </a:rPr>
              <a:t>Győri Járműipari Életpályamodell belépőpontja</a:t>
            </a: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endParaRPr lang="en-US" sz="4800" dirty="0" smtClean="0">
              <a:solidFill>
                <a:srgbClr val="0E3445"/>
              </a:solidFill>
            </a:endParaRPr>
          </a:p>
          <a:p>
            <a:pPr lvl="1">
              <a:spcBef>
                <a:spcPts val="600"/>
              </a:spcBef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96" y="3513254"/>
            <a:ext cx="3694930" cy="247254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37254"/>
            <a:ext cx="4021562" cy="2376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8" t="1" r="22989" b="325"/>
          <a:stretch/>
        </p:blipFill>
        <p:spPr>
          <a:xfrm>
            <a:off x="0" y="1137254"/>
            <a:ext cx="2202333" cy="2376000"/>
          </a:xfrm>
          <a:prstGeom prst="rect">
            <a:avLst/>
          </a:prstGeom>
        </p:spPr>
      </p:pic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n-US" dirty="0" err="1" smtClean="0">
                <a:solidFill>
                  <a:srgbClr val="0E3445"/>
                </a:solidFill>
              </a:rPr>
              <a:t>Mobilis</a:t>
            </a:r>
            <a:r>
              <a:rPr lang="en-US" dirty="0" smtClean="0">
                <a:solidFill>
                  <a:srgbClr val="0E3445"/>
                </a:solidFill>
              </a:rPr>
              <a:t> Győr -                             </a:t>
            </a:r>
            <a:r>
              <a:rPr lang="hu-HU" dirty="0" smtClean="0">
                <a:solidFill>
                  <a:srgbClr val="0E3445"/>
                </a:solidFill>
              </a:rPr>
              <a:t>A FELFEDEZÉSEK HÁZA</a:t>
            </a:r>
            <a:endParaRPr lang="hu-HU" dirty="0">
              <a:solidFill>
                <a:srgbClr val="0E3445"/>
              </a:solidFill>
            </a:endParaRPr>
          </a:p>
        </p:txBody>
      </p:sp>
      <p:pic>
        <p:nvPicPr>
          <p:cNvPr id="1026" name="Picture 2" descr="C:\Users\kobor.agnes\Desktop\Photos_20160415\IMG_46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59" y="1137254"/>
            <a:ext cx="3563737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1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4519" y="148585"/>
            <a:ext cx="3562066" cy="720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Mik a </a:t>
            </a:r>
            <a:r>
              <a:rPr lang="hu-HU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hu-HU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 </a:t>
            </a:r>
            <a:r>
              <a:rPr lang="hu-HU" dirty="0" smtClean="0"/>
              <a:t>tervei? 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323528" y="3670950"/>
            <a:ext cx="4824536" cy="2448272"/>
          </a:xfrm>
        </p:spPr>
        <p:txBody>
          <a:bodyPr>
            <a:normAutofit fontScale="25000" lnSpcReduction="20000"/>
          </a:bodyPr>
          <a:lstStyle/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A Széchenyi István Egyetemmel </a:t>
            </a:r>
            <a:r>
              <a:rPr lang="hu-HU" sz="5600" dirty="0">
                <a:solidFill>
                  <a:srgbClr val="0E3445"/>
                </a:solidFill>
              </a:rPr>
              <a:t>folytatott szakmai együttműködés elmélyítése</a:t>
            </a: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Látogatószám</a:t>
            </a:r>
            <a:r>
              <a:rPr lang="hu-HU" sz="5600" dirty="0">
                <a:solidFill>
                  <a:srgbClr val="0E3445"/>
                </a:solidFill>
              </a:rPr>
              <a:t>, elérés </a:t>
            </a:r>
            <a:r>
              <a:rPr lang="hu-HU" sz="5600" dirty="0" smtClean="0">
                <a:solidFill>
                  <a:srgbClr val="0E3445"/>
                </a:solidFill>
              </a:rPr>
              <a:t>növelése</a:t>
            </a: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Vállalati </a:t>
            </a:r>
            <a:r>
              <a:rPr lang="hu-HU" sz="5600" dirty="0">
                <a:solidFill>
                  <a:srgbClr val="0E3445"/>
                </a:solidFill>
              </a:rPr>
              <a:t>partnerségek kiszélesítése</a:t>
            </a: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Szolgáltatásaink </a:t>
            </a:r>
            <a:r>
              <a:rPr lang="hu-HU" sz="5600" dirty="0">
                <a:solidFill>
                  <a:srgbClr val="0E3445"/>
                </a:solidFill>
              </a:rPr>
              <a:t>további </a:t>
            </a:r>
            <a:r>
              <a:rPr lang="hu-HU" sz="5600" dirty="0" smtClean="0">
                <a:solidFill>
                  <a:srgbClr val="0E3445"/>
                </a:solidFill>
              </a:rPr>
              <a:t>fejlesztése</a:t>
            </a:r>
          </a:p>
          <a:p>
            <a:pPr marL="695325" indent="-685800" algn="just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hu-HU" sz="5600" dirty="0" smtClean="0">
                <a:solidFill>
                  <a:srgbClr val="0E3445"/>
                </a:solidFill>
              </a:rPr>
              <a:t>-	pályaorientációs </a:t>
            </a:r>
            <a:r>
              <a:rPr lang="hu-HU" sz="5600" dirty="0">
                <a:solidFill>
                  <a:srgbClr val="0E3445"/>
                </a:solidFill>
              </a:rPr>
              <a:t>szolgáltatások</a:t>
            </a:r>
          </a:p>
          <a:p>
            <a:pPr marL="695325" indent="-685800" algn="just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hu-HU" sz="5600" dirty="0" smtClean="0">
                <a:solidFill>
                  <a:srgbClr val="0E3445"/>
                </a:solidFill>
              </a:rPr>
              <a:t>-	rendezvényhelyszín</a:t>
            </a:r>
            <a:endParaRPr lang="hu-HU" sz="5600" dirty="0">
              <a:solidFill>
                <a:srgbClr val="0E3445"/>
              </a:solidFill>
            </a:endParaRPr>
          </a:p>
          <a:p>
            <a:pPr marL="695325" indent="-685800" algn="just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hu-HU" sz="5600" dirty="0" smtClean="0">
                <a:solidFill>
                  <a:srgbClr val="0E3445"/>
                </a:solidFill>
              </a:rPr>
              <a:t>-	innovációs </a:t>
            </a:r>
            <a:r>
              <a:rPr lang="hu-HU" sz="5600" dirty="0">
                <a:solidFill>
                  <a:srgbClr val="0E3445"/>
                </a:solidFill>
              </a:rPr>
              <a:t>és </a:t>
            </a:r>
            <a:r>
              <a:rPr lang="hu-HU" sz="5600" dirty="0" err="1">
                <a:solidFill>
                  <a:srgbClr val="0E3445"/>
                </a:solidFill>
              </a:rPr>
              <a:t>start-up</a:t>
            </a:r>
            <a:r>
              <a:rPr lang="hu-HU" sz="5600" dirty="0">
                <a:solidFill>
                  <a:srgbClr val="0E3445"/>
                </a:solidFill>
              </a:rPr>
              <a:t> </a:t>
            </a:r>
            <a:r>
              <a:rPr lang="hu-HU" sz="5600" dirty="0" smtClean="0">
                <a:solidFill>
                  <a:srgbClr val="0E3445"/>
                </a:solidFill>
              </a:rPr>
              <a:t>bázis</a:t>
            </a: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r>
              <a:rPr lang="hu-HU" sz="5600" dirty="0" smtClean="0">
                <a:solidFill>
                  <a:srgbClr val="0E3445"/>
                </a:solidFill>
              </a:rPr>
              <a:t>-	Pályaorientációs </a:t>
            </a:r>
            <a:r>
              <a:rPr lang="hu-HU" sz="5600" dirty="0">
                <a:solidFill>
                  <a:srgbClr val="0E3445"/>
                </a:solidFill>
              </a:rPr>
              <a:t>tanácsadó pont és képzőhely létrehozása</a:t>
            </a: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endParaRPr lang="hu-HU" sz="4800" dirty="0">
              <a:solidFill>
                <a:srgbClr val="0E3445"/>
              </a:solidFill>
            </a:endParaRP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endParaRPr lang="hu-HU" sz="4800" dirty="0">
              <a:solidFill>
                <a:srgbClr val="0E3445"/>
              </a:solidFill>
            </a:endParaRP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endParaRPr lang="hu-HU" sz="4800" dirty="0">
              <a:solidFill>
                <a:srgbClr val="0E3445"/>
              </a:solidFill>
            </a:endParaRP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endParaRPr lang="hu-HU" sz="4800" dirty="0" smtClean="0">
              <a:solidFill>
                <a:srgbClr val="0E3445"/>
              </a:solidFill>
            </a:endParaRPr>
          </a:p>
          <a:p>
            <a:pPr marL="90488" indent="-80963" algn="just">
              <a:lnSpc>
                <a:spcPct val="120000"/>
              </a:lnSpc>
              <a:spcBef>
                <a:spcPts val="300"/>
              </a:spcBef>
            </a:pPr>
            <a:endParaRPr lang="hu-HU" sz="4800" dirty="0" smtClean="0">
              <a:solidFill>
                <a:srgbClr val="0E3445"/>
              </a:solidFill>
            </a:endParaRPr>
          </a:p>
          <a:p>
            <a:pPr lvl="1">
              <a:spcBef>
                <a:spcPts val="600"/>
              </a:spcBef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n-US" dirty="0" smtClean="0">
                <a:solidFill>
                  <a:srgbClr val="0E3445"/>
                </a:solidFill>
              </a:rPr>
              <a:t>Mobilis Győr -                             </a:t>
            </a:r>
            <a:r>
              <a:rPr lang="hu-HU" dirty="0" smtClean="0">
                <a:solidFill>
                  <a:srgbClr val="0E3445"/>
                </a:solidFill>
              </a:rPr>
              <a:t>A FELFEDEZÉSEK HÁZA</a:t>
            </a:r>
            <a:endParaRPr lang="hu-HU" dirty="0">
              <a:solidFill>
                <a:srgbClr val="0E3445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921"/>
            <a:ext cx="3390900" cy="225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04" y="3429000"/>
            <a:ext cx="3343083" cy="223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170921"/>
            <a:ext cx="3383386" cy="225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gyomorei.boglarka\Desktop\élet a házban\IMG_2835_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70" y="1170921"/>
            <a:ext cx="3387117" cy="22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561151"/>
          </a:xfrm>
        </p:spPr>
        <p:txBody>
          <a:bodyPr/>
          <a:lstStyle/>
          <a:p>
            <a:r>
              <a:rPr lang="hu-HU" dirty="0" smtClean="0"/>
              <a:t>A prezentáció célja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5800" y="2025354"/>
            <a:ext cx="7772400" cy="1403646"/>
          </a:xfrm>
        </p:spPr>
        <p:txBody>
          <a:bodyPr/>
          <a:lstStyle/>
          <a:p>
            <a:endParaRPr lang="en-US" dirty="0">
              <a:solidFill>
                <a:schemeClr val="tx1">
                  <a:tint val="75000"/>
                </a:schemeClr>
              </a:solidFill>
            </a:endParaRPr>
          </a:p>
          <a:p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1909943"/>
            <a:ext cx="7975601" cy="36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hu-HU" sz="2000" dirty="0" smtClean="0">
                <a:solidFill>
                  <a:srgbClr val="0E3445"/>
                </a:solidFill>
              </a:rPr>
              <a:t>Egy szokatlan perspektívát csatolni a konferencia témáihoz</a:t>
            </a:r>
            <a:endParaRPr lang="en-US" sz="2000" dirty="0" smtClean="0">
              <a:solidFill>
                <a:srgbClr val="0E3445"/>
              </a:solidFill>
            </a:endParaRPr>
          </a:p>
          <a:p>
            <a:pPr marL="889000" indent="-431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hu-HU" sz="2000" dirty="0" smtClean="0">
                <a:solidFill>
                  <a:srgbClr val="0E3445"/>
                </a:solidFill>
              </a:rPr>
              <a:t>A felelősségteljesség problémája</a:t>
            </a:r>
          </a:p>
          <a:p>
            <a:pPr marL="889000" indent="-431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E3445"/>
                </a:solidFill>
              </a:rPr>
              <a:t> </a:t>
            </a:r>
            <a:r>
              <a:rPr lang="hu-HU" sz="2000" dirty="0" smtClean="0">
                <a:solidFill>
                  <a:srgbClr val="0E3445"/>
                </a:solidFill>
              </a:rPr>
              <a:t>Mit tehetsz érte? A Te dolgod?</a:t>
            </a:r>
          </a:p>
          <a:p>
            <a:pPr marL="457200">
              <a:spcBef>
                <a:spcPct val="20000"/>
              </a:spcBef>
            </a:pPr>
            <a:endParaRPr lang="en-US" sz="2000" dirty="0">
              <a:solidFill>
                <a:srgbClr val="0E3445"/>
              </a:solidFill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hu-HU" sz="2000" dirty="0" smtClean="0">
                <a:solidFill>
                  <a:srgbClr val="0E3445"/>
                </a:solidFill>
              </a:rPr>
              <a:t>Tájékoztatni a következőkről</a:t>
            </a:r>
            <a:endParaRPr lang="en-US" sz="2000" dirty="0">
              <a:solidFill>
                <a:srgbClr val="0E3445"/>
              </a:solidFill>
            </a:endParaRPr>
          </a:p>
          <a:p>
            <a:pPr marL="889000" indent="-431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hu-HU" sz="2000" dirty="0" smtClean="0">
                <a:solidFill>
                  <a:srgbClr val="0E3445"/>
                </a:solidFill>
              </a:rPr>
              <a:t>Egy „slágertéma” Európában</a:t>
            </a:r>
          </a:p>
          <a:p>
            <a:pPr marL="889000" indent="-431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hu-HU" sz="2000" dirty="0" smtClean="0">
                <a:solidFill>
                  <a:srgbClr val="0E3445"/>
                </a:solidFill>
              </a:rPr>
              <a:t>Horizontális szempont a H2020 pályázatokban</a:t>
            </a:r>
          </a:p>
          <a:p>
            <a:pPr marL="889000" indent="-431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hu-HU" sz="2000" dirty="0" smtClean="0">
                <a:solidFill>
                  <a:srgbClr val="0E3445"/>
                </a:solidFill>
              </a:rPr>
              <a:t>Egy projekt, amely eszközöket adhat ahhoz, hogy felelősen cselekedjünk</a:t>
            </a:r>
          </a:p>
          <a:p>
            <a:pPr>
              <a:spcBef>
                <a:spcPct val="20000"/>
              </a:spcBef>
            </a:pPr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708032" y="2584938"/>
            <a:ext cx="3421836" cy="889782"/>
          </a:xfrm>
        </p:spPr>
        <p:txBody>
          <a:bodyPr>
            <a:noAutofit/>
          </a:bodyPr>
          <a:lstStyle/>
          <a:p>
            <a:pPr algn="ctr"/>
            <a:r>
              <a:rPr lang="hu-HU" sz="3200" dirty="0" smtClean="0"/>
              <a:t>Miért?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51071" y="4317488"/>
            <a:ext cx="2099954" cy="1330056"/>
            <a:chOff x="413779" y="4914808"/>
            <a:chExt cx="2674143" cy="1831517"/>
          </a:xfrm>
        </p:grpSpPr>
        <p:pic>
          <p:nvPicPr>
            <p:cNvPr id="10" name="Picture 8" descr="401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780" y="4914808"/>
              <a:ext cx="2674142" cy="179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kstvak 19"/>
            <p:cNvSpPr txBox="1"/>
            <p:nvPr/>
          </p:nvSpPr>
          <p:spPr>
            <a:xfrm>
              <a:off x="413779" y="6280129"/>
              <a:ext cx="2020735" cy="466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 smtClean="0">
                  <a:solidFill>
                    <a:schemeClr val="bg1"/>
                  </a:solidFill>
                </a:rPr>
                <a:t>Egészség és jólét</a:t>
              </a:r>
              <a:endParaRPr lang="en-GB" sz="16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42979" y="3035644"/>
            <a:ext cx="1939684" cy="1418494"/>
            <a:chOff x="3103423" y="2652112"/>
            <a:chExt cx="2470051" cy="19532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423" y="2652112"/>
              <a:ext cx="2470051" cy="1748464"/>
            </a:xfrm>
            <a:prstGeom prst="rect">
              <a:avLst/>
            </a:prstGeom>
          </p:spPr>
        </p:pic>
        <p:sp>
          <p:nvSpPr>
            <p:cNvPr id="14" name="Tekstvak 17"/>
            <p:cNvSpPr txBox="1"/>
            <p:nvPr/>
          </p:nvSpPr>
          <p:spPr>
            <a:xfrm>
              <a:off x="3855670" y="4139214"/>
              <a:ext cx="1717804" cy="466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 smtClean="0">
                  <a:solidFill>
                    <a:srgbClr val="0E3445"/>
                  </a:solidFill>
                </a:rPr>
                <a:t>Tiszta energia</a:t>
              </a:r>
              <a:endParaRPr lang="en-GB" sz="1600" b="1" dirty="0">
                <a:solidFill>
                  <a:srgbClr val="0E3445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290" y="957713"/>
            <a:ext cx="1799477" cy="12930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0" y="2250722"/>
            <a:ext cx="1593198" cy="176523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07625" y="1232407"/>
            <a:ext cx="2658060" cy="1284756"/>
            <a:chOff x="4661158" y="3484963"/>
            <a:chExt cx="3143250" cy="145732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158" y="3484963"/>
              <a:ext cx="3143250" cy="1457325"/>
            </a:xfrm>
            <a:prstGeom prst="rect">
              <a:avLst/>
            </a:prstGeom>
          </p:spPr>
        </p:pic>
        <p:sp>
          <p:nvSpPr>
            <p:cNvPr id="22" name="Tekstvak 17"/>
            <p:cNvSpPr txBox="1"/>
            <p:nvPr/>
          </p:nvSpPr>
          <p:spPr>
            <a:xfrm>
              <a:off x="4673223" y="4270938"/>
              <a:ext cx="2746297" cy="66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 smtClean="0">
                  <a:solidFill>
                    <a:schemeClr val="bg1"/>
                  </a:solidFill>
                </a:rPr>
                <a:t>Éghajlatváltozás és erőforrás-hatékonyság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93925" y="4801803"/>
            <a:ext cx="2491988" cy="1872263"/>
            <a:chOff x="4405806" y="4723785"/>
            <a:chExt cx="3173370" cy="257814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348" y="4723785"/>
              <a:ext cx="2309224" cy="1772900"/>
            </a:xfrm>
            <a:prstGeom prst="rect">
              <a:avLst/>
            </a:prstGeom>
          </p:spPr>
        </p:pic>
        <p:sp>
          <p:nvSpPr>
            <p:cNvPr id="25" name="Tekstvak 17"/>
            <p:cNvSpPr txBox="1"/>
            <p:nvPr/>
          </p:nvSpPr>
          <p:spPr>
            <a:xfrm>
              <a:off x="4405806" y="6496685"/>
              <a:ext cx="3173370" cy="805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 smtClean="0"/>
                <a:t>Befogadó és biztonságos </a:t>
              </a:r>
            </a:p>
            <a:p>
              <a:r>
                <a:rPr lang="hu-HU" sz="1600" b="1" dirty="0" smtClean="0"/>
                <a:t>társadalmak</a:t>
              </a:r>
              <a:endParaRPr lang="en-GB" sz="16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11927" y="4699858"/>
            <a:ext cx="2265915" cy="1377126"/>
            <a:chOff x="3903515" y="6858699"/>
            <a:chExt cx="2476393" cy="162403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41" y="6858699"/>
              <a:ext cx="2435567" cy="1614886"/>
            </a:xfrm>
            <a:prstGeom prst="rect">
              <a:avLst/>
            </a:prstGeom>
          </p:spPr>
        </p:pic>
        <p:sp>
          <p:nvSpPr>
            <p:cNvPr id="19" name="Tekstvak 19"/>
            <p:cNvSpPr txBox="1"/>
            <p:nvPr/>
          </p:nvSpPr>
          <p:spPr>
            <a:xfrm>
              <a:off x="3903515" y="8083480"/>
              <a:ext cx="2032980" cy="399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 smtClean="0">
                  <a:solidFill>
                    <a:schemeClr val="bg1"/>
                  </a:solidFill>
                </a:rPr>
                <a:t>Globális szegénység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kstvak 2"/>
          <p:cNvSpPr txBox="1"/>
          <p:nvPr/>
        </p:nvSpPr>
        <p:spPr>
          <a:xfrm>
            <a:off x="2547380" y="3261902"/>
            <a:ext cx="385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3600" b="1" dirty="0" smtClean="0">
                <a:solidFill>
                  <a:srgbClr val="0E3445"/>
                </a:solidFill>
                <a:latin typeface="+mj-lt"/>
                <a:ea typeface="+mj-ea"/>
                <a:cs typeface="+mj-cs"/>
              </a:rPr>
              <a:t>Nagy társadalmi kihívások</a:t>
            </a:r>
            <a:endParaRPr lang="en-US" sz="3600" b="1" dirty="0">
              <a:solidFill>
                <a:srgbClr val="0E344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53246" y="3862067"/>
            <a:ext cx="2268407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bg1"/>
                </a:solidFill>
              </a:rPr>
              <a:t>Fenntartható közlekedés</a:t>
            </a:r>
            <a:endParaRPr lang="hu-HU" sz="1600" b="1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134054" y="1582397"/>
            <a:ext cx="1254797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bg1"/>
                </a:solidFill>
              </a:rPr>
              <a:t>Erőforrás gazdálkodás</a:t>
            </a:r>
            <a:endParaRPr lang="hu-H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348793"/>
            <a:ext cx="7772400" cy="561151"/>
          </a:xfrm>
        </p:spPr>
        <p:txBody>
          <a:bodyPr/>
          <a:lstStyle/>
          <a:p>
            <a:r>
              <a:rPr lang="hu-HU" dirty="0" smtClean="0"/>
              <a:t>Mi a felelősségteljes kutatás és innováció (RRI)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5800" y="2025354"/>
            <a:ext cx="7772400" cy="1403646"/>
          </a:xfrm>
        </p:spPr>
        <p:txBody>
          <a:bodyPr/>
          <a:lstStyle/>
          <a:p>
            <a:endParaRPr lang="en-US" dirty="0">
              <a:solidFill>
                <a:schemeClr val="tx1">
                  <a:tint val="75000"/>
                </a:schemeClr>
              </a:solidFill>
            </a:endParaRPr>
          </a:p>
          <a:p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799" y="1909944"/>
            <a:ext cx="797560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hu-HU" sz="2000" dirty="0" smtClean="0">
                <a:solidFill>
                  <a:srgbClr val="0E3445"/>
                </a:solidFill>
              </a:rPr>
              <a:t>A fenntarthatóságot célzó kutatás és innováció</a:t>
            </a:r>
            <a:endParaRPr lang="en-US" sz="2000" dirty="0" smtClean="0">
              <a:solidFill>
                <a:srgbClr val="0E3445"/>
              </a:solidFill>
            </a:endParaRPr>
          </a:p>
          <a:p>
            <a:pPr marL="889000" indent="-4318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sz="2000" dirty="0" smtClean="0">
                <a:solidFill>
                  <a:srgbClr val="0E3445"/>
                </a:solidFill>
              </a:rPr>
              <a:t>Érzékeny a Nagy Kihívásokra</a:t>
            </a:r>
          </a:p>
          <a:p>
            <a:pPr marL="889000" indent="-4318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sz="2000" dirty="0" smtClean="0">
                <a:solidFill>
                  <a:srgbClr val="0E3445"/>
                </a:solidFill>
              </a:rPr>
              <a:t>K+F+I megváltoztathatja azt, ahogy élünk.</a:t>
            </a:r>
          </a:p>
          <a:p>
            <a:pPr marL="1346200" lvl="1" indent="-4318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E3445"/>
                </a:solidFill>
              </a:rPr>
              <a:t>Jó vagy rossz irányba?</a:t>
            </a:r>
            <a:endParaRPr lang="en-US" sz="2000" dirty="0">
              <a:solidFill>
                <a:srgbClr val="0E3445"/>
              </a:solidFill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hu-HU" sz="2000" dirty="0" smtClean="0">
                <a:solidFill>
                  <a:srgbClr val="0E3445"/>
                </a:solidFill>
              </a:rPr>
              <a:t>A társadalom egészének bevonása</a:t>
            </a:r>
            <a:endParaRPr lang="en-US" sz="2000" dirty="0">
              <a:solidFill>
                <a:srgbClr val="0E3445"/>
              </a:solidFill>
            </a:endParaRPr>
          </a:p>
          <a:p>
            <a:pPr marL="889000" indent="-4318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sz="2000" dirty="0">
                <a:solidFill>
                  <a:srgbClr val="0E3445"/>
                </a:solidFill>
              </a:rPr>
              <a:t>É</a:t>
            </a:r>
            <a:r>
              <a:rPr lang="hu-HU" sz="2000" dirty="0" smtClean="0">
                <a:solidFill>
                  <a:srgbClr val="0E3445"/>
                </a:solidFill>
              </a:rPr>
              <a:t>rzékenység a szociális értékekre</a:t>
            </a:r>
            <a:endParaRPr lang="en-US" sz="2000" dirty="0">
              <a:solidFill>
                <a:srgbClr val="0E3445"/>
              </a:solidFill>
            </a:endParaRPr>
          </a:p>
          <a:p>
            <a:pPr marL="889000" indent="-4318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hu-HU" sz="2000" dirty="0" smtClean="0">
                <a:solidFill>
                  <a:srgbClr val="0E3445"/>
                </a:solidFill>
              </a:rPr>
              <a:t>Megosztott felelősség a különféle érintettek körében</a:t>
            </a:r>
            <a:endParaRPr lang="en-US" sz="2000" dirty="0">
              <a:solidFill>
                <a:srgbClr val="0E3445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799" y="4526045"/>
            <a:ext cx="7772400" cy="561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23929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Mikor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7727" y="5063199"/>
            <a:ext cx="8140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E3445"/>
                </a:solidFill>
              </a:rPr>
              <a:t>Folyamatos, ismétlődő folyamat</a:t>
            </a:r>
            <a:endParaRPr lang="en-US" sz="2000" dirty="0">
              <a:solidFill>
                <a:srgbClr val="0E3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188020"/>
            <a:ext cx="7772400" cy="660116"/>
          </a:xfrm>
        </p:spPr>
        <p:txBody>
          <a:bodyPr>
            <a:normAutofit/>
          </a:bodyPr>
          <a:lstStyle/>
          <a:p>
            <a:r>
              <a:rPr lang="hu-HU" dirty="0" smtClean="0"/>
              <a:t>Mi az RRI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5800" y="1717951"/>
            <a:ext cx="7772400" cy="1153583"/>
          </a:xfrm>
        </p:spPr>
        <p:txBody>
          <a:bodyPr/>
          <a:lstStyle/>
          <a:p>
            <a:r>
              <a:rPr lang="hu-HU" sz="1600" i="1" dirty="0" smtClean="0">
                <a:solidFill>
                  <a:srgbClr val="0E3445"/>
                </a:solidFill>
              </a:rPr>
              <a:t>A felelősségteljes kutatás és innováció egy dinamikus, ismétlődő folyamat, amely során valamennyi, a kutatás és innováció gyakorlatába bevont érdekelt kölcsönösen érzékennyé válik, és ezen érdekeltek megosztják a felelősséget a </a:t>
            </a:r>
            <a:r>
              <a:rPr lang="hu-HU" sz="1600" b="1" i="1" dirty="0" smtClean="0">
                <a:solidFill>
                  <a:srgbClr val="23929A"/>
                </a:solidFill>
              </a:rPr>
              <a:t>kutatás és fejlesztés eredményeit és folyamatait illetően.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3028468"/>
            <a:ext cx="3619500" cy="4985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 baseline="0">
                <a:solidFill>
                  <a:srgbClr val="23929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Pontosan hogyan kell tenni?</a:t>
            </a:r>
            <a:endParaRPr lang="en-US" dirty="0"/>
          </a:p>
        </p:txBody>
      </p:sp>
      <p:sp>
        <p:nvSpPr>
          <p:cNvPr id="2" name="Téglalap 1"/>
          <p:cNvSpPr/>
          <p:nvPr/>
        </p:nvSpPr>
        <p:spPr>
          <a:xfrm>
            <a:off x="3403938" y="3527064"/>
            <a:ext cx="12208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>
                <a:solidFill>
                  <a:srgbClr val="0E3445"/>
                </a:solidFill>
              </a:rPr>
              <a:t>Eredmények</a:t>
            </a:r>
            <a:endParaRPr lang="en-US" sz="1600" dirty="0">
              <a:solidFill>
                <a:srgbClr val="0E3445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17246030"/>
              </p:ext>
            </p:extLst>
          </p:nvPr>
        </p:nvGraphicFramePr>
        <p:xfrm>
          <a:off x="3403938" y="3542846"/>
          <a:ext cx="5740062" cy="3739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églalap 7"/>
          <p:cNvSpPr/>
          <p:nvPr/>
        </p:nvSpPr>
        <p:spPr>
          <a:xfrm>
            <a:off x="685800" y="3527064"/>
            <a:ext cx="22061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hu-HU" sz="1600" dirty="0" smtClean="0">
                <a:solidFill>
                  <a:srgbClr val="0E3445"/>
                </a:solidFill>
              </a:rPr>
              <a:t>Folyamatkövetelmények</a:t>
            </a:r>
            <a:endParaRPr lang="en-US" sz="1600" dirty="0">
              <a:solidFill>
                <a:srgbClr val="0E3445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64471525"/>
              </p:ext>
            </p:extLst>
          </p:nvPr>
        </p:nvGraphicFramePr>
        <p:xfrm>
          <a:off x="120841" y="3777362"/>
          <a:ext cx="3577701" cy="266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3290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hape 240"/>
          <p:cNvGrpSpPr/>
          <p:nvPr/>
        </p:nvGrpSpPr>
        <p:grpSpPr>
          <a:xfrm>
            <a:off x="1709610" y="2118636"/>
            <a:ext cx="5751049" cy="3305775"/>
            <a:chOff x="1696475" y="1399550"/>
            <a:chExt cx="5751049" cy="3305775"/>
          </a:xfrm>
        </p:grpSpPr>
        <p:grpSp>
          <p:nvGrpSpPr>
            <p:cNvPr id="6" name="Shape 241"/>
            <p:cNvGrpSpPr/>
            <p:nvPr/>
          </p:nvGrpSpPr>
          <p:grpSpPr>
            <a:xfrm>
              <a:off x="1700075" y="1399550"/>
              <a:ext cx="5747449" cy="3305775"/>
              <a:chOff x="1700075" y="1399550"/>
              <a:chExt cx="5747449" cy="3305775"/>
            </a:xfrm>
          </p:grpSpPr>
          <p:pic>
            <p:nvPicPr>
              <p:cNvPr id="8" name="Shape 242"/>
              <p:cNvPicPr preferRelativeResize="0"/>
              <p:nvPr/>
            </p:nvPicPr>
            <p:blipFill rotWithShape="1">
              <a:blip r:embed="rId3">
                <a:alphaModFix/>
              </a:blip>
              <a:srcRect t="28088" b="14280"/>
              <a:stretch/>
            </p:blipFill>
            <p:spPr>
              <a:xfrm>
                <a:off x="1700075" y="1399550"/>
                <a:ext cx="5635774" cy="32479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Shape 243"/>
              <p:cNvPicPr preferRelativeResize="0"/>
              <p:nvPr/>
            </p:nvPicPr>
            <p:blipFill rotWithShape="1">
              <a:blip r:embed="rId4">
                <a:alphaModFix/>
              </a:blip>
              <a:srcRect t="29010" b="12335"/>
              <a:stretch/>
            </p:blipFill>
            <p:spPr>
              <a:xfrm>
                <a:off x="1811750" y="1399550"/>
                <a:ext cx="5635774" cy="3305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Shape 244"/>
            <p:cNvPicPr preferRelativeResize="0"/>
            <p:nvPr/>
          </p:nvPicPr>
          <p:blipFill rotWithShape="1">
            <a:blip r:embed="rId5">
              <a:alphaModFix/>
            </a:blip>
            <a:srcRect t="30538" b="11831"/>
            <a:stretch/>
          </p:blipFill>
          <p:spPr>
            <a:xfrm>
              <a:off x="1696475" y="1399550"/>
              <a:ext cx="5635800" cy="32479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Shape 275"/>
          <p:cNvGrpSpPr/>
          <p:nvPr/>
        </p:nvGrpSpPr>
        <p:grpSpPr>
          <a:xfrm>
            <a:off x="1431164" y="2396961"/>
            <a:ext cx="915346" cy="968836"/>
            <a:chOff x="1038819" y="1589960"/>
            <a:chExt cx="1247405" cy="1320300"/>
          </a:xfrm>
        </p:grpSpPr>
        <p:sp>
          <p:nvSpPr>
            <p:cNvPr id="11" name="Shape 276"/>
            <p:cNvSpPr/>
            <p:nvPr/>
          </p:nvSpPr>
          <p:spPr>
            <a:xfrm>
              <a:off x="1038825" y="1626400"/>
              <a:ext cx="1247400" cy="1247400"/>
            </a:xfrm>
            <a:prstGeom prst="ellipse">
              <a:avLst/>
            </a:prstGeom>
            <a:solidFill>
              <a:srgbClr val="57A7B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900" b="1"/>
            </a:p>
          </p:txBody>
        </p:sp>
        <p:sp>
          <p:nvSpPr>
            <p:cNvPr id="12" name="Shape 277"/>
            <p:cNvSpPr txBox="1"/>
            <p:nvPr/>
          </p:nvSpPr>
          <p:spPr>
            <a:xfrm>
              <a:off x="1038819" y="1589960"/>
              <a:ext cx="1247400" cy="1320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hu-HU" sz="900" b="1" dirty="0" smtClean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Sokszínű és befogadó</a:t>
              </a:r>
              <a:endParaRPr lang="es" sz="9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6" name="Shape 278"/>
          <p:cNvGrpSpPr/>
          <p:nvPr/>
        </p:nvGrpSpPr>
        <p:grpSpPr>
          <a:xfrm>
            <a:off x="1589514" y="4009068"/>
            <a:ext cx="915342" cy="926316"/>
            <a:chOff x="1632225" y="3136900"/>
            <a:chExt cx="1247400" cy="1262355"/>
          </a:xfrm>
        </p:grpSpPr>
        <p:sp>
          <p:nvSpPr>
            <p:cNvPr id="17" name="Shape 279"/>
            <p:cNvSpPr/>
            <p:nvPr/>
          </p:nvSpPr>
          <p:spPr>
            <a:xfrm>
              <a:off x="1632225" y="3136900"/>
              <a:ext cx="1247400" cy="1247400"/>
            </a:xfrm>
            <a:prstGeom prst="ellipse">
              <a:avLst/>
            </a:prstGeom>
            <a:solidFill>
              <a:srgbClr val="57A7B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900" b="1"/>
            </a:p>
          </p:txBody>
        </p:sp>
        <p:sp>
          <p:nvSpPr>
            <p:cNvPr id="18" name="Shape 280"/>
            <p:cNvSpPr txBox="1"/>
            <p:nvPr/>
          </p:nvSpPr>
          <p:spPr>
            <a:xfrm>
              <a:off x="1640669" y="3170455"/>
              <a:ext cx="1213799" cy="1228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157142"/>
                <a:buFont typeface="Arial"/>
                <a:buNone/>
              </a:pPr>
              <a:r>
                <a:rPr lang="hu-HU" sz="900" b="1" dirty="0" smtClean="0"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</a:rPr>
                <a:t>Nyitott és átlátható</a:t>
              </a:r>
              <a:endParaRPr lang="es" sz="9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" name="Shape 284"/>
          <p:cNvGrpSpPr/>
          <p:nvPr/>
        </p:nvGrpSpPr>
        <p:grpSpPr>
          <a:xfrm>
            <a:off x="6871694" y="2396961"/>
            <a:ext cx="915342" cy="915342"/>
            <a:chOff x="7060875" y="1724050"/>
            <a:chExt cx="1247400" cy="1247400"/>
          </a:xfrm>
        </p:grpSpPr>
        <p:sp>
          <p:nvSpPr>
            <p:cNvPr id="20" name="Shape 285"/>
            <p:cNvSpPr/>
            <p:nvPr/>
          </p:nvSpPr>
          <p:spPr>
            <a:xfrm>
              <a:off x="7060875" y="1724050"/>
              <a:ext cx="1247400" cy="1247400"/>
            </a:xfrm>
            <a:prstGeom prst="ellipse">
              <a:avLst/>
            </a:prstGeom>
            <a:solidFill>
              <a:srgbClr val="57A7B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900" b="1"/>
            </a:p>
          </p:txBody>
        </p:sp>
        <p:sp>
          <p:nvSpPr>
            <p:cNvPr id="21" name="Shape 286"/>
            <p:cNvSpPr txBox="1"/>
            <p:nvPr/>
          </p:nvSpPr>
          <p:spPr>
            <a:xfrm>
              <a:off x="7060875" y="1724050"/>
              <a:ext cx="1247400" cy="1247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hu-HU" sz="900" b="1" dirty="0" smtClean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Előrelátó és </a:t>
              </a:r>
              <a:r>
                <a:rPr lang="hu-HU" sz="900" b="1" dirty="0" err="1" smtClean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reklektál</a:t>
              </a:r>
              <a:endParaRPr lang="es" sz="9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2" name="Shape 281"/>
          <p:cNvGrpSpPr/>
          <p:nvPr/>
        </p:nvGrpSpPr>
        <p:grpSpPr>
          <a:xfrm>
            <a:off x="6734384" y="4009068"/>
            <a:ext cx="915342" cy="915342"/>
            <a:chOff x="6964550" y="3162875"/>
            <a:chExt cx="1247400" cy="1247400"/>
          </a:xfrm>
        </p:grpSpPr>
        <p:sp>
          <p:nvSpPr>
            <p:cNvPr id="23" name="Shape 282"/>
            <p:cNvSpPr/>
            <p:nvPr/>
          </p:nvSpPr>
          <p:spPr>
            <a:xfrm>
              <a:off x="6964550" y="3162875"/>
              <a:ext cx="1247400" cy="1247400"/>
            </a:xfrm>
            <a:prstGeom prst="ellipse">
              <a:avLst/>
            </a:prstGeom>
            <a:solidFill>
              <a:srgbClr val="57A7B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900" b="1"/>
            </a:p>
          </p:txBody>
        </p:sp>
        <p:sp>
          <p:nvSpPr>
            <p:cNvPr id="24" name="Shape 283"/>
            <p:cNvSpPr txBox="1"/>
            <p:nvPr/>
          </p:nvSpPr>
          <p:spPr>
            <a:xfrm>
              <a:off x="6982448" y="3172150"/>
              <a:ext cx="1213799" cy="1228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157142"/>
                <a:buFont typeface="Arial"/>
                <a:buNone/>
              </a:pPr>
              <a:r>
                <a:rPr lang="hu-HU" sz="900" b="1" dirty="0" smtClean="0"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</a:rPr>
                <a:t>Választ ad és adaptál</a:t>
              </a:r>
              <a:endParaRPr lang="es" sz="9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6" name="Shape 2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6893" y="2257560"/>
            <a:ext cx="2896483" cy="284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64"/>
          <p:cNvSpPr txBox="1"/>
          <p:nvPr/>
        </p:nvSpPr>
        <p:spPr>
          <a:xfrm>
            <a:off x="2933138" y="2306056"/>
            <a:ext cx="961800" cy="22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u-HU" sz="900" b="1" dirty="0" smtClean="0">
                <a:solidFill>
                  <a:srgbClr val="498C98"/>
                </a:solidFill>
                <a:latin typeface="Open Sans"/>
                <a:ea typeface="Open Sans"/>
                <a:cs typeface="Open Sans"/>
                <a:sym typeface="Open Sans"/>
              </a:rPr>
              <a:t>Döntéshozók</a:t>
            </a:r>
            <a:endParaRPr lang="es" sz="900" b="1" dirty="0">
              <a:solidFill>
                <a:srgbClr val="498C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Shape 265"/>
          <p:cNvSpPr txBox="1"/>
          <p:nvPr/>
        </p:nvSpPr>
        <p:spPr>
          <a:xfrm>
            <a:off x="5844408" y="2706721"/>
            <a:ext cx="829800" cy="22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hu-HU" sz="900" b="1" dirty="0" smtClean="0">
                <a:solidFill>
                  <a:srgbClr val="498C98"/>
                </a:solidFill>
                <a:latin typeface="Open Sans"/>
                <a:ea typeface="Open Sans"/>
                <a:cs typeface="Open Sans"/>
                <a:sym typeface="Open Sans"/>
              </a:rPr>
              <a:t>Kutatók</a:t>
            </a:r>
            <a:endParaRPr lang="es" sz="900" b="1" dirty="0">
              <a:solidFill>
                <a:srgbClr val="498C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Shape 268"/>
          <p:cNvSpPr txBox="1"/>
          <p:nvPr/>
        </p:nvSpPr>
        <p:spPr>
          <a:xfrm>
            <a:off x="2253848" y="3759283"/>
            <a:ext cx="883035" cy="2744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hu-HU" sz="900" b="1" dirty="0" smtClean="0">
                <a:solidFill>
                  <a:srgbClr val="498C98"/>
                </a:solidFill>
                <a:latin typeface="Open Sans"/>
                <a:ea typeface="Open Sans"/>
                <a:cs typeface="Open Sans"/>
                <a:sym typeface="Open Sans"/>
              </a:rPr>
              <a:t>Oktatók</a:t>
            </a:r>
            <a:endParaRPr lang="es" sz="900" b="1" dirty="0">
              <a:solidFill>
                <a:srgbClr val="498C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Shape 267"/>
          <p:cNvSpPr txBox="1"/>
          <p:nvPr/>
        </p:nvSpPr>
        <p:spPr>
          <a:xfrm>
            <a:off x="4056534" y="5074442"/>
            <a:ext cx="1353000" cy="22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hu-HU" sz="900" b="1" dirty="0" smtClean="0">
                <a:solidFill>
                  <a:srgbClr val="498C98"/>
                </a:solidFill>
                <a:latin typeface="Open Sans"/>
                <a:ea typeface="Open Sans"/>
                <a:cs typeface="Open Sans"/>
                <a:sym typeface="Open Sans"/>
              </a:rPr>
              <a:t>Ipar és üzleti világ</a:t>
            </a:r>
            <a:endParaRPr lang="es" sz="900" b="1" dirty="0">
              <a:solidFill>
                <a:srgbClr val="498C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" name="Shape 266"/>
          <p:cNvSpPr txBox="1"/>
          <p:nvPr/>
        </p:nvSpPr>
        <p:spPr>
          <a:xfrm>
            <a:off x="5963036" y="4173802"/>
            <a:ext cx="987034" cy="3107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hu-HU" sz="900" b="1" dirty="0" smtClean="0">
                <a:solidFill>
                  <a:srgbClr val="498C98"/>
                </a:solidFill>
                <a:latin typeface="Open Sans"/>
                <a:ea typeface="Open Sans"/>
                <a:cs typeface="Open Sans"/>
                <a:sym typeface="Open Sans"/>
              </a:rPr>
              <a:t>Civil társadalom</a:t>
            </a:r>
            <a:endParaRPr lang="es" sz="900" b="1" dirty="0">
              <a:solidFill>
                <a:srgbClr val="498C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" name="Shape 270"/>
          <p:cNvSpPr txBox="1"/>
          <p:nvPr/>
        </p:nvSpPr>
        <p:spPr>
          <a:xfrm>
            <a:off x="4293364" y="2480821"/>
            <a:ext cx="583499" cy="22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hu-HU" sz="900" b="1" dirty="0" smtClean="0">
                <a:solidFill>
                  <a:srgbClr val="093343"/>
                </a:solidFill>
                <a:latin typeface="Open Sans"/>
                <a:ea typeface="Open Sans"/>
                <a:cs typeface="Open Sans"/>
                <a:sym typeface="Open Sans"/>
              </a:rPr>
              <a:t>Etika</a:t>
            </a:r>
            <a:endParaRPr lang="es" sz="900" b="1" dirty="0">
              <a:solidFill>
                <a:srgbClr val="093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" name="Shape 269"/>
          <p:cNvSpPr txBox="1"/>
          <p:nvPr/>
        </p:nvSpPr>
        <p:spPr>
          <a:xfrm>
            <a:off x="2822427" y="2879041"/>
            <a:ext cx="991998" cy="674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s" sz="900" b="1" dirty="0">
                <a:solidFill>
                  <a:srgbClr val="093343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hu-HU" sz="900" b="1" dirty="0">
                <a:solidFill>
                  <a:srgbClr val="093343"/>
                </a:solidFill>
                <a:latin typeface="Open Sans"/>
                <a:ea typeface="Open Sans"/>
                <a:cs typeface="Open Sans"/>
              </a:rPr>
              <a:t>Tudományok formális és nem formális oktatása</a:t>
            </a:r>
          </a:p>
        </p:txBody>
      </p:sp>
      <p:sp>
        <p:nvSpPr>
          <p:cNvPr id="34" name="Shape 274"/>
          <p:cNvSpPr txBox="1"/>
          <p:nvPr/>
        </p:nvSpPr>
        <p:spPr>
          <a:xfrm>
            <a:off x="2974928" y="4223550"/>
            <a:ext cx="1081606" cy="3506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hu-HU" sz="900" b="1" dirty="0">
                <a:solidFill>
                  <a:srgbClr val="093343"/>
                </a:solidFill>
                <a:latin typeface="Open Sans"/>
                <a:ea typeface="Open Sans"/>
                <a:cs typeface="Open Sans"/>
              </a:rPr>
              <a:t>Nyilvánosság bevonása</a:t>
            </a:r>
          </a:p>
        </p:txBody>
      </p:sp>
      <p:sp>
        <p:nvSpPr>
          <p:cNvPr id="35" name="Shape 273"/>
          <p:cNvSpPr txBox="1"/>
          <p:nvPr/>
        </p:nvSpPr>
        <p:spPr>
          <a:xfrm>
            <a:off x="4733034" y="4364425"/>
            <a:ext cx="811494" cy="419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hu-HU" sz="900" b="1" dirty="0" smtClean="0">
                <a:solidFill>
                  <a:srgbClr val="093343"/>
                </a:solidFill>
                <a:latin typeface="Open Sans"/>
                <a:ea typeface="Open Sans"/>
                <a:cs typeface="Open Sans"/>
              </a:rPr>
              <a:t>Nyilvános </a:t>
            </a:r>
            <a:r>
              <a:rPr lang="hu-HU" sz="900" b="1" dirty="0">
                <a:solidFill>
                  <a:srgbClr val="093343"/>
                </a:solidFill>
                <a:latin typeface="Open Sans"/>
                <a:ea typeface="Open Sans"/>
                <a:cs typeface="Open Sans"/>
              </a:rPr>
              <a:t>hozzáférés</a:t>
            </a:r>
          </a:p>
        </p:txBody>
      </p:sp>
      <p:sp>
        <p:nvSpPr>
          <p:cNvPr id="36" name="Shape 272"/>
          <p:cNvSpPr txBox="1"/>
          <p:nvPr/>
        </p:nvSpPr>
        <p:spPr>
          <a:xfrm>
            <a:off x="5335815" y="3685311"/>
            <a:ext cx="894674" cy="422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hu-HU" sz="900" b="1" dirty="0">
                <a:solidFill>
                  <a:srgbClr val="093343"/>
                </a:solidFill>
                <a:latin typeface="Open Sans"/>
                <a:ea typeface="Open Sans"/>
                <a:cs typeface="Open Sans"/>
              </a:rPr>
              <a:t>Kutatás és innováció irányítása</a:t>
            </a:r>
          </a:p>
        </p:txBody>
      </p:sp>
      <p:sp>
        <p:nvSpPr>
          <p:cNvPr id="37" name="Shape 271"/>
          <p:cNvSpPr txBox="1"/>
          <p:nvPr/>
        </p:nvSpPr>
        <p:spPr>
          <a:xfrm>
            <a:off x="5335815" y="3103480"/>
            <a:ext cx="854424" cy="4294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hu-HU" sz="900" b="1" dirty="0">
                <a:solidFill>
                  <a:srgbClr val="093343"/>
                </a:solidFill>
                <a:latin typeface="Open Sans"/>
                <a:ea typeface="Open Sans"/>
                <a:cs typeface="Open Sans"/>
              </a:rPr>
              <a:t>Nemek közötti egyenlőség</a:t>
            </a:r>
          </a:p>
        </p:txBody>
      </p:sp>
      <p:pic>
        <p:nvPicPr>
          <p:cNvPr id="38" name="Shape 2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4308" y="2719353"/>
            <a:ext cx="1639518" cy="192368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ím 4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Az RRI szereplői, jellemzői és akcióterületei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585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36508" y="1058878"/>
            <a:ext cx="7772400" cy="632407"/>
          </a:xfrm>
        </p:spPr>
        <p:txBody>
          <a:bodyPr/>
          <a:lstStyle/>
          <a:p>
            <a:r>
              <a:rPr lang="hu-HU" dirty="0" smtClean="0"/>
              <a:t>Miért fontos mindez?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35449" y="1375082"/>
            <a:ext cx="8368714" cy="2339975"/>
            <a:chOff x="395536" y="1665288"/>
            <a:chExt cx="8368714" cy="2339975"/>
          </a:xfrm>
        </p:grpSpPr>
        <p:graphicFrame>
          <p:nvGraphicFramePr>
            <p:cNvPr id="16" name="Diagram 15"/>
            <p:cNvGraphicFramePr/>
            <p:nvPr>
              <p:extLst/>
            </p:nvPr>
          </p:nvGraphicFramePr>
          <p:xfrm>
            <a:off x="395536" y="1844824"/>
            <a:ext cx="8352928" cy="1800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479425" y="1878206"/>
              <a:ext cx="5245100" cy="2119313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>
                    <a:alpha val="0"/>
                  </a:srgbClr>
                </a:gs>
              </a:gsLst>
              <a:lin ang="5400000"/>
            </a:gradFill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b"/>
            <a:lstStyle/>
            <a:p>
              <a:pPr algn="ctr">
                <a:defRPr/>
              </a:pPr>
              <a:endParaRPr lang="nl-NL" dirty="0">
                <a:solidFill>
                  <a:schemeClr val="lt1"/>
                </a:solidFill>
                <a:latin typeface="+mn-lt"/>
                <a:ea typeface="+mn-ea"/>
                <a:sym typeface="Lucida Grande" charset="0"/>
              </a:endParaRPr>
            </a:p>
            <a:p>
              <a:pPr algn="ctr">
                <a:defRPr/>
              </a:pPr>
              <a:endParaRPr lang="nl-NL" dirty="0">
                <a:solidFill>
                  <a:schemeClr val="lt1"/>
                </a:solidFill>
                <a:latin typeface="+mn-lt"/>
                <a:ea typeface="+mn-ea"/>
                <a:sym typeface="Lucida Grande" charset="0"/>
              </a:endParaRPr>
            </a:p>
            <a:p>
              <a:pPr algn="ctr">
                <a:defRPr/>
              </a:pPr>
              <a:r>
                <a:rPr lang="hu-HU" dirty="0" smtClean="0">
                  <a:solidFill>
                    <a:srgbClr val="0E3445"/>
                  </a:solidFill>
                  <a:latin typeface="+mn-lt"/>
                  <a:ea typeface="+mn-ea"/>
                  <a:sym typeface="Lucida Grande" charset="0"/>
                </a:rPr>
                <a:t>Tudomány</a:t>
              </a:r>
              <a:endParaRPr lang="en-US" dirty="0">
                <a:solidFill>
                  <a:srgbClr val="0E3445"/>
                </a:solidFill>
                <a:latin typeface="+mn-lt"/>
                <a:ea typeface="+mn-ea"/>
                <a:sym typeface="Lucida Grande" charset="0"/>
              </a:endParaRPr>
            </a:p>
          </p:txBody>
        </p: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5799138" y="1665288"/>
              <a:ext cx="47625" cy="23209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955962" y="1885950"/>
              <a:ext cx="2808288" cy="2119313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>
                    <a:alpha val="0"/>
                  </a:srgbClr>
                </a:gs>
              </a:gsLst>
              <a:lin ang="5400000"/>
            </a:gradFill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b"/>
            <a:lstStyle/>
            <a:p>
              <a:pPr algn="ctr">
                <a:defRPr/>
              </a:pPr>
              <a:endParaRPr lang="nl-NL" dirty="0">
                <a:solidFill>
                  <a:schemeClr val="lt1"/>
                </a:solidFill>
                <a:latin typeface="+mn-lt"/>
                <a:ea typeface="+mn-ea"/>
                <a:sym typeface="Lucida Grande" charset="0"/>
              </a:endParaRPr>
            </a:p>
            <a:p>
              <a:pPr algn="ctr">
                <a:defRPr/>
              </a:pPr>
              <a:endParaRPr lang="nl-NL" dirty="0">
                <a:solidFill>
                  <a:schemeClr val="lt1"/>
                </a:solidFill>
                <a:latin typeface="+mn-lt"/>
                <a:ea typeface="+mn-ea"/>
                <a:sym typeface="Lucida Grande" charset="0"/>
              </a:endParaRPr>
            </a:p>
            <a:p>
              <a:pPr algn="ctr">
                <a:defRPr/>
              </a:pPr>
              <a:r>
                <a:rPr lang="hu-HU" dirty="0" smtClean="0">
                  <a:solidFill>
                    <a:srgbClr val="0E3445"/>
                  </a:solidFill>
                  <a:latin typeface="+mn-lt"/>
                  <a:ea typeface="+mn-ea"/>
                  <a:sym typeface="Lucida Grande" charset="0"/>
                </a:rPr>
                <a:t>Gyakorlat</a:t>
              </a:r>
              <a:endParaRPr lang="en-US" dirty="0">
                <a:solidFill>
                  <a:srgbClr val="0E3445"/>
                </a:solidFill>
                <a:latin typeface="+mn-lt"/>
                <a:ea typeface="+mn-ea"/>
                <a:sym typeface="Lucida Grande" charset="0"/>
              </a:endParaRPr>
            </a:p>
          </p:txBody>
        </p:sp>
      </p:grpSp>
      <p:grpSp>
        <p:nvGrpSpPr>
          <p:cNvPr id="11" name="Group 21"/>
          <p:cNvGrpSpPr/>
          <p:nvPr/>
        </p:nvGrpSpPr>
        <p:grpSpPr>
          <a:xfrm>
            <a:off x="218266" y="4582081"/>
            <a:ext cx="2981440" cy="1192576"/>
            <a:chOff x="2447" y="303811"/>
            <a:chExt cx="2981440" cy="1192576"/>
          </a:xfrm>
          <a:scene3d>
            <a:camera prst="orthographicFront"/>
            <a:lightRig rig="flat" dir="t"/>
          </a:scene3d>
        </p:grpSpPr>
        <p:sp>
          <p:nvSpPr>
            <p:cNvPr id="12" name="Chevron 28"/>
            <p:cNvSpPr/>
            <p:nvPr/>
          </p:nvSpPr>
          <p:spPr>
            <a:xfrm>
              <a:off x="2447" y="303811"/>
              <a:ext cx="2981440" cy="1192576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Chevron 4"/>
            <p:cNvSpPr/>
            <p:nvPr/>
          </p:nvSpPr>
          <p:spPr>
            <a:xfrm>
              <a:off x="598735" y="303811"/>
              <a:ext cx="1788864" cy="11925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noProof="0" dirty="0" smtClean="0"/>
                <a:t>Problem</a:t>
              </a:r>
              <a:endParaRPr lang="en-US" sz="2000" kern="1200" noProof="0" dirty="0"/>
            </a:p>
          </p:txBody>
        </p:sp>
      </p:grpSp>
      <p:grpSp>
        <p:nvGrpSpPr>
          <p:cNvPr id="14" name="Group 22"/>
          <p:cNvGrpSpPr/>
          <p:nvPr/>
        </p:nvGrpSpPr>
        <p:grpSpPr>
          <a:xfrm>
            <a:off x="2979679" y="4585312"/>
            <a:ext cx="2981440" cy="1192576"/>
            <a:chOff x="2685743" y="303811"/>
            <a:chExt cx="2981440" cy="1192576"/>
          </a:xfrm>
          <a:scene3d>
            <a:camera prst="orthographicFront"/>
            <a:lightRig rig="flat" dir="t"/>
          </a:scene3d>
        </p:grpSpPr>
        <p:sp>
          <p:nvSpPr>
            <p:cNvPr id="20" name="Chevron 26"/>
            <p:cNvSpPr/>
            <p:nvPr/>
          </p:nvSpPr>
          <p:spPr>
            <a:xfrm>
              <a:off x="2685743" y="303811"/>
              <a:ext cx="2981440" cy="1192576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Chevron 6"/>
            <p:cNvSpPr/>
            <p:nvPr/>
          </p:nvSpPr>
          <p:spPr>
            <a:xfrm>
              <a:off x="3282031" y="303811"/>
              <a:ext cx="1788864" cy="11925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noProof="0" dirty="0" smtClean="0"/>
                <a:t>Research</a:t>
              </a:r>
              <a:endParaRPr lang="en-US" sz="2000" kern="1200" noProof="0" dirty="0"/>
            </a:p>
          </p:txBody>
        </p:sp>
      </p:grpSp>
      <p:grpSp>
        <p:nvGrpSpPr>
          <p:cNvPr id="22" name="Group 23"/>
          <p:cNvGrpSpPr/>
          <p:nvPr/>
        </p:nvGrpSpPr>
        <p:grpSpPr>
          <a:xfrm>
            <a:off x="5638379" y="4585312"/>
            <a:ext cx="2981440" cy="1192576"/>
            <a:chOff x="5369040" y="303811"/>
            <a:chExt cx="2981440" cy="1192576"/>
          </a:xfrm>
          <a:scene3d>
            <a:camera prst="orthographicFront"/>
            <a:lightRig rig="flat" dir="t"/>
          </a:scene3d>
        </p:grpSpPr>
        <p:sp>
          <p:nvSpPr>
            <p:cNvPr id="23" name="Chevron 24"/>
            <p:cNvSpPr/>
            <p:nvPr/>
          </p:nvSpPr>
          <p:spPr>
            <a:xfrm>
              <a:off x="5369040" y="303811"/>
              <a:ext cx="2981440" cy="1192576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4" name="Chevron 8"/>
            <p:cNvSpPr/>
            <p:nvPr/>
          </p:nvSpPr>
          <p:spPr>
            <a:xfrm>
              <a:off x="5965328" y="303811"/>
              <a:ext cx="1788864" cy="11925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noProof="0" dirty="0" smtClean="0"/>
                <a:t>Implementation</a:t>
              </a:r>
              <a:endParaRPr lang="en-US" sz="2000" kern="1200" noProof="0" dirty="0"/>
            </a:p>
          </p:txBody>
        </p:sp>
      </p:grp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2589390" y="6320757"/>
            <a:ext cx="37605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Lucida Grande" pitchFamily="1" charset="0"/>
                <a:ea typeface="ヒラギノ角ゴ ProN W3" pitchFamily="1" charset="-128"/>
                <a:sym typeface="Lucida Grande" pitchFamily="1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Lucida Grande" pitchFamily="1" charset="0"/>
                <a:ea typeface="ヒラギノ角ゴ ProN W3" pitchFamily="1" charset="-128"/>
                <a:sym typeface="Lucida Grande" pitchFamily="1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Lucida Grande" pitchFamily="1" charset="0"/>
                <a:ea typeface="ヒラギノ角ゴ ProN W3" pitchFamily="1" charset="-128"/>
                <a:sym typeface="Lucida Grande" pitchFamily="1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Lucida Grande" pitchFamily="1" charset="0"/>
                <a:ea typeface="ヒラギノ角ゴ ProN W3" pitchFamily="1" charset="-128"/>
                <a:sym typeface="Lucida Grande" pitchFamily="1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Lucida Grande" pitchFamily="1" charset="0"/>
                <a:ea typeface="ヒラギノ角ゴ ProN W3" pitchFamily="1" charset="-128"/>
                <a:sym typeface="Lucida Grande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pitchFamily="1" charset="0"/>
                <a:ea typeface="ヒラギノ角ゴ ProN W3" pitchFamily="1" charset="-128"/>
                <a:sym typeface="Lucida Grande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pitchFamily="1" charset="0"/>
                <a:ea typeface="ヒラギノ角ゴ ProN W3" pitchFamily="1" charset="-128"/>
                <a:sym typeface="Lucida Grande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pitchFamily="1" charset="0"/>
                <a:ea typeface="ヒラギノ角ゴ ProN W3" pitchFamily="1" charset="-128"/>
                <a:sym typeface="Lucida Grande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pitchFamily="1" charset="0"/>
                <a:ea typeface="ヒラギノ角ゴ ProN W3" pitchFamily="1" charset="-128"/>
                <a:sym typeface="Lucida Grande" pitchFamily="1" charset="0"/>
              </a:defRPr>
            </a:lvl9pPr>
          </a:lstStyle>
          <a:p>
            <a:pPr eaLnBrk="1" hangingPunct="1"/>
            <a:r>
              <a:rPr lang="hu-HU" altLang="en-US" dirty="0" smtClean="0">
                <a:solidFill>
                  <a:srgbClr val="0E3445"/>
                </a:solidFill>
                <a:latin typeface="+mn-lt"/>
              </a:rPr>
              <a:t>A tudomány és a gyakorlat szövetkezik</a:t>
            </a:r>
            <a:endParaRPr lang="en-GB" altLang="en-US" dirty="0">
              <a:solidFill>
                <a:srgbClr val="0E3445"/>
              </a:solidFill>
              <a:latin typeface="+mn-lt"/>
            </a:endParaRPr>
          </a:p>
        </p:txBody>
      </p:sp>
      <p:cxnSp>
        <p:nvCxnSpPr>
          <p:cNvPr id="26" name="Straight Arrow Connector 15"/>
          <p:cNvCxnSpPr>
            <a:cxnSpLocks noChangeShapeType="1"/>
            <a:stCxn id="23" idx="2"/>
          </p:cNvCxnSpPr>
          <p:nvPr/>
        </p:nvCxnSpPr>
        <p:spPr bwMode="auto">
          <a:xfrm flipH="1">
            <a:off x="6349907" y="5777888"/>
            <a:ext cx="481048" cy="578291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7" name="Straight Arrow Connector 14"/>
          <p:cNvCxnSpPr>
            <a:cxnSpLocks noChangeShapeType="1"/>
          </p:cNvCxnSpPr>
          <p:nvPr/>
        </p:nvCxnSpPr>
        <p:spPr bwMode="auto">
          <a:xfrm>
            <a:off x="4469648" y="5777888"/>
            <a:ext cx="1" cy="578291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Arrow Connector 7"/>
          <p:cNvCxnSpPr>
            <a:cxnSpLocks noChangeShapeType="1"/>
          </p:cNvCxnSpPr>
          <p:nvPr/>
        </p:nvCxnSpPr>
        <p:spPr bwMode="auto">
          <a:xfrm>
            <a:off x="1708986" y="5774657"/>
            <a:ext cx="880404" cy="58152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485827" y="4022342"/>
            <a:ext cx="7848600" cy="211931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>
                  <a:alpha val="0"/>
                </a:srgbClr>
              </a:gs>
            </a:gsLst>
            <a:lin ang="5400000"/>
          </a:gradFill>
          <a:ln w="254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b"/>
          <a:lstStyle/>
          <a:p>
            <a:pPr algn="ctr">
              <a:defRPr/>
            </a:pPr>
            <a:endParaRPr lang="nl-NL" dirty="0">
              <a:solidFill>
                <a:schemeClr val="lt1"/>
              </a:solidFill>
              <a:latin typeface="+mn-lt"/>
              <a:ea typeface="+mn-ea"/>
              <a:sym typeface="Lucida Grande" charset="0"/>
            </a:endParaRPr>
          </a:p>
          <a:p>
            <a:pPr algn="ctr">
              <a:defRPr/>
            </a:pPr>
            <a:endParaRPr lang="nl-NL" dirty="0">
              <a:solidFill>
                <a:schemeClr val="lt1"/>
              </a:solidFill>
              <a:latin typeface="+mn-lt"/>
              <a:ea typeface="+mn-ea"/>
              <a:sym typeface="Lucida Grande" charset="0"/>
            </a:endParaRPr>
          </a:p>
          <a:p>
            <a:pPr algn="ctr">
              <a:defRPr/>
            </a:pPr>
            <a:endParaRPr lang="en-GB" dirty="0">
              <a:solidFill>
                <a:schemeClr val="lt1"/>
              </a:solidFill>
              <a:latin typeface="+mn-lt"/>
              <a:ea typeface="+mn-ea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 animBg="1"/>
    </p:bldLst>
  </p:timing>
</p:sld>
</file>

<file path=ppt/theme/theme1.xml><?xml version="1.0" encoding="utf-8"?>
<a:theme xmlns:a="http://schemas.openxmlformats.org/drawingml/2006/main" name="RRI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RI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RI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RRI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RRI_template</Template>
  <TotalTime>21069</TotalTime>
  <Words>1650</Words>
  <Application>Microsoft Office PowerPoint</Application>
  <PresentationFormat>Diavetítés a képernyőre (4:3 oldalarány)</PresentationFormat>
  <Paragraphs>253</Paragraphs>
  <Slides>16</Slides>
  <Notes>14</Notes>
  <HiddenSlides>0</HiddenSlides>
  <MMClips>0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16</vt:i4>
      </vt:variant>
    </vt:vector>
  </HeadingPairs>
  <TitlesOfParts>
    <vt:vector size="20" baseType="lpstr">
      <vt:lpstr>RRI_template</vt:lpstr>
      <vt:lpstr>RRI_1</vt:lpstr>
      <vt:lpstr>RRI_2</vt:lpstr>
      <vt:lpstr>RRI_3</vt:lpstr>
      <vt:lpstr>RRI Tools - Responsible Research and Innovation (Felelősségteljes kutatás és innováció) www.rri-tools.eu </vt:lpstr>
      <vt:lpstr>Mi a mobilis?</vt:lpstr>
      <vt:lpstr>Mik a mobilis tervei? </vt:lpstr>
      <vt:lpstr>A prezentáció célja</vt:lpstr>
      <vt:lpstr>Miért?</vt:lpstr>
      <vt:lpstr>Mi a felelősségteljes kutatás és innováció (RRI)?</vt:lpstr>
      <vt:lpstr>Mi az RRI?</vt:lpstr>
      <vt:lpstr>Az RRI szereplői, jellemzői és akcióterületei</vt:lpstr>
      <vt:lpstr>Miért fontos mindez?</vt:lpstr>
      <vt:lpstr>PowerPoint bemutató</vt:lpstr>
      <vt:lpstr>Az RRI Tools konzorcium</vt:lpstr>
      <vt:lpstr>PowerPoint bemutató</vt:lpstr>
      <vt:lpstr>A Mobilis szerepe</vt:lpstr>
      <vt:lpstr>Önértékelő eszköz</vt:lpstr>
      <vt:lpstr>Az RRI Eszköztár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Luisa</dc:creator>
  <cp:lastModifiedBy>Rákosi Szabolcs</cp:lastModifiedBy>
  <cp:revision>591</cp:revision>
  <cp:lastPrinted>2015-10-07T15:51:23Z</cp:lastPrinted>
  <dcterms:created xsi:type="dcterms:W3CDTF">2014-06-23T09:30:42Z</dcterms:created>
  <dcterms:modified xsi:type="dcterms:W3CDTF">2016-04-27T07:35:12Z</dcterms:modified>
</cp:coreProperties>
</file>