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2" r:id="rId6"/>
    <p:sldId id="274" r:id="rId7"/>
    <p:sldId id="264" r:id="rId8"/>
    <p:sldId id="265" r:id="rId9"/>
    <p:sldId id="266" r:id="rId10"/>
    <p:sldId id="267" r:id="rId11"/>
    <p:sldId id="263" r:id="rId12"/>
    <p:sldId id="268" r:id="rId13"/>
    <p:sldId id="271" r:id="rId14"/>
    <p:sldId id="272" r:id="rId15"/>
    <p:sldId id="269" r:id="rId16"/>
    <p:sldId id="273" r:id="rId17"/>
    <p:sldId id="270" r:id="rId18"/>
    <p:sldId id="275" r:id="rId19"/>
    <p:sldId id="260" r:id="rId20"/>
    <p:sldId id="259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A7757-FBDE-4E48-9436-52CC43E51C72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DD283-4488-434E-923A-575B09C1ECF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88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2130425"/>
            <a:ext cx="640715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886200"/>
            <a:ext cx="6408738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51050" y="6245225"/>
            <a:ext cx="2089150" cy="476250"/>
          </a:xfrm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84663" y="6245225"/>
            <a:ext cx="4103687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78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13684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B8967E2C-BBFD-49F7-9A3B-C10C6F2ADD7D}" type="datetimeFigureOut">
              <a:rPr lang="hu-HU" smtClean="0"/>
              <a:t>2016.04.26.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8175" y="6453188"/>
            <a:ext cx="439261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252946"/>
                </a:solidFill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41141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252946"/>
                </a:solidFill>
                <a:latin typeface="+mn-lt"/>
              </a:defRPr>
            </a:lvl1pPr>
          </a:lstStyle>
          <a:p>
            <a:fld id="{B5EBF45A-7652-414D-8CA3-59132073E606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52946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3200">
          <a:solidFill>
            <a:srgbClr val="25294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800">
          <a:solidFill>
            <a:srgbClr val="25294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400">
          <a:solidFill>
            <a:srgbClr val="25294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4"/>
        </a:buBlip>
        <a:defRPr sz="2000">
          <a:solidFill>
            <a:srgbClr val="252946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galambos@mol.hu" TargetMode="External"/><Relationship Id="rId2" Type="http://schemas.openxmlformats.org/officeDocument/2006/relationships/hyperlink" Target="mailto:szentesb@gtk.uni-pannon.h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gkonyvek.hu/jobol-kivalo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szentesb@gtk.uni-pannon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19002" y="2130425"/>
            <a:ext cx="7057454" cy="1470025"/>
          </a:xfrm>
        </p:spPr>
        <p:txBody>
          <a:bodyPr/>
          <a:lstStyle/>
          <a:p>
            <a:r>
              <a:rPr lang="hu-HU" dirty="0"/>
              <a:t>A toborzás kihívásai az új generációk körében 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268719"/>
              </p:ext>
            </p:extLst>
          </p:nvPr>
        </p:nvGraphicFramePr>
        <p:xfrm>
          <a:off x="1619672" y="4005064"/>
          <a:ext cx="7416824" cy="18288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Szentes Balázs</a:t>
                      </a:r>
                    </a:p>
                    <a:p>
                      <a:r>
                        <a:rPr lang="hu-HU" dirty="0" smtClean="0"/>
                        <a:t>gazdasági </a:t>
                      </a:r>
                      <a:r>
                        <a:rPr lang="hu-HU" dirty="0" smtClean="0"/>
                        <a:t>tanár</a:t>
                      </a:r>
                    </a:p>
                    <a:p>
                      <a:endParaRPr lang="hu-HU" dirty="0" smtClean="0"/>
                    </a:p>
                    <a:p>
                      <a:r>
                        <a:rPr lang="hu-HU" dirty="0" smtClean="0"/>
                        <a:t>Pannon Egyetem GTK</a:t>
                      </a:r>
                    </a:p>
                    <a:p>
                      <a:r>
                        <a:rPr lang="hu-HU" dirty="0" err="1" smtClean="0">
                          <a:hlinkClick r:id="rId2"/>
                        </a:rPr>
                        <a:t>szentesb</a:t>
                      </a:r>
                      <a:r>
                        <a:rPr lang="hu-HU" dirty="0" smtClean="0">
                          <a:hlinkClick r:id="rId2"/>
                        </a:rPr>
                        <a:t>@</a:t>
                      </a:r>
                      <a:r>
                        <a:rPr lang="hu-HU" dirty="0" err="1" smtClean="0">
                          <a:hlinkClick r:id="rId2"/>
                        </a:rPr>
                        <a:t>gtk.uni-pannon.hu</a:t>
                      </a: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/>
                        <a:t>Galambos Sándor</a:t>
                      </a:r>
                    </a:p>
                    <a:p>
                      <a:r>
                        <a:rPr lang="hu-HU" dirty="0" smtClean="0"/>
                        <a:t>Képzés</a:t>
                      </a:r>
                      <a:r>
                        <a:rPr lang="hu-HU" baseline="0" dirty="0" smtClean="0"/>
                        <a:t> -</a:t>
                      </a:r>
                      <a:r>
                        <a:rPr lang="hu-HU" dirty="0" smtClean="0"/>
                        <a:t> kompetenciafejlesztés szakértő</a:t>
                      </a:r>
                      <a:endParaRPr lang="hu-HU" dirty="0" smtClean="0"/>
                    </a:p>
                    <a:p>
                      <a:r>
                        <a:rPr lang="hu-HU" dirty="0" smtClean="0"/>
                        <a:t>MOL </a:t>
                      </a:r>
                      <a:r>
                        <a:rPr lang="hu-HU" dirty="0" err="1" smtClean="0"/>
                        <a:t>Zrt</a:t>
                      </a:r>
                      <a:r>
                        <a:rPr lang="hu-HU" dirty="0" smtClean="0"/>
                        <a:t>.</a:t>
                      </a:r>
                      <a:endParaRPr lang="hu-HU" dirty="0" smtClean="0"/>
                    </a:p>
                    <a:p>
                      <a:r>
                        <a:rPr lang="hu-HU" dirty="0" err="1" smtClean="0">
                          <a:hlinkClick r:id="rId3"/>
                        </a:rPr>
                        <a:t>sgalambos</a:t>
                      </a:r>
                      <a:r>
                        <a:rPr lang="hu-HU" dirty="0" smtClean="0">
                          <a:hlinkClick r:id="rId3"/>
                        </a:rPr>
                        <a:t>@</a:t>
                      </a:r>
                      <a:r>
                        <a:rPr lang="hu-HU" dirty="0" err="1" smtClean="0">
                          <a:hlinkClick r:id="rId3"/>
                        </a:rPr>
                        <a:t>mol.hu</a:t>
                      </a: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Az esetről – a hallgatók szemüvegén át</a:t>
            </a:r>
            <a:endParaRPr lang="hu-HU" sz="3200" dirty="0"/>
          </a:p>
        </p:txBody>
      </p:sp>
      <p:graphicFrame>
        <p:nvGraphicFramePr>
          <p:cNvPr id="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159037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8"/>
          <p:cNvGrpSpPr/>
          <p:nvPr/>
        </p:nvGrpSpPr>
        <p:grpSpPr>
          <a:xfrm>
            <a:off x="1758558" y="1484784"/>
            <a:ext cx="7254233" cy="4426561"/>
            <a:chOff x="408864" y="1169726"/>
            <a:chExt cx="10488288" cy="5001135"/>
          </a:xfrm>
        </p:grpSpPr>
        <p:sp>
          <p:nvSpPr>
            <p:cNvPr id="8" name="Szövegdoboz 7"/>
            <p:cNvSpPr txBox="1"/>
            <p:nvPr/>
          </p:nvSpPr>
          <p:spPr>
            <a:xfrm>
              <a:off x="638694" y="1239222"/>
              <a:ext cx="303655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dirty="0" smtClean="0"/>
                <a:t>2. Toborzás egyetemekről</a:t>
              </a:r>
              <a:endParaRPr lang="en-US" sz="2400" dirty="0"/>
            </a:p>
          </p:txBody>
        </p:sp>
        <p:pic>
          <p:nvPicPr>
            <p:cNvPr id="9" name="Kép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485"/>
            <a:stretch/>
          </p:blipFill>
          <p:spPr>
            <a:xfrm>
              <a:off x="938454" y="2193329"/>
              <a:ext cx="1983957" cy="1478339"/>
            </a:xfrm>
            <a:prstGeom prst="rect">
              <a:avLst/>
            </a:prstGeom>
          </p:spPr>
        </p:pic>
        <p:sp>
          <p:nvSpPr>
            <p:cNvPr id="10" name="Szövegdoboz 9"/>
            <p:cNvSpPr txBox="1"/>
            <p:nvPr/>
          </p:nvSpPr>
          <p:spPr>
            <a:xfrm>
              <a:off x="3842720" y="1239222"/>
              <a:ext cx="6493771" cy="2920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hu-HU" dirty="0" smtClean="0"/>
                <a:t>Előadások tartása.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hu-HU" dirty="0" smtClean="0"/>
                <a:t>Valós munkatapasztalatok megosztása.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hu-HU" dirty="0" smtClean="0"/>
                <a:t>Mindennapi kihívásokkal „küzdő” </a:t>
              </a:r>
              <a:br>
                <a:rPr lang="hu-HU" dirty="0" smtClean="0"/>
              </a:br>
              <a:r>
                <a:rPr lang="hu-HU" dirty="0" smtClean="0"/>
                <a:t>alkalmazottak beszámolója.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hu-HU" dirty="0" smtClean="0"/>
                <a:t>Felső vezetők tanácsai, meglátásai.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r>
                <a:rPr lang="hu-HU" dirty="0" smtClean="0"/>
                <a:t>Nyílt nap szervezése.</a:t>
              </a:r>
              <a:endParaRPr lang="en-US" dirty="0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408864" y="5127681"/>
              <a:ext cx="34430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hu-HU" dirty="0" smtClean="0"/>
                <a:t>Viszonylag alacsony költségek.</a:t>
              </a:r>
            </a:p>
            <a:p>
              <a:pPr marL="285750" indent="-285750">
                <a:buFontTx/>
                <a:buChar char="-"/>
              </a:pPr>
              <a:r>
                <a:rPr lang="hu-HU" dirty="0" err="1" smtClean="0"/>
                <a:t>Brand</a:t>
              </a:r>
              <a:r>
                <a:rPr lang="hu-HU" dirty="0" smtClean="0"/>
                <a:t> építés a fiatalok körében.</a:t>
              </a:r>
            </a:p>
            <a:p>
              <a:pPr marL="285750" indent="-285750">
                <a:buFontTx/>
                <a:buChar char="-"/>
              </a:pPr>
              <a:endParaRPr lang="en-US" dirty="0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416281" y="4632078"/>
              <a:ext cx="979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Előnyök:</a:t>
              </a:r>
              <a:endParaRPr lang="en-US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6299748" y="4636109"/>
              <a:ext cx="1207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Hátrányok:</a:t>
              </a:r>
              <a:endParaRPr lang="en-US" dirty="0"/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6162183" y="5127681"/>
              <a:ext cx="4596358" cy="1043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hu-HU" dirty="0" smtClean="0"/>
                <a:t>Sok cég keres így új </a:t>
              </a:r>
              <a:br>
                <a:rPr lang="hu-HU" dirty="0" smtClean="0"/>
              </a:br>
              <a:r>
                <a:rPr lang="hu-HU" dirty="0" smtClean="0"/>
                <a:t>munkaerőt.</a:t>
              </a:r>
            </a:p>
            <a:p>
              <a:pPr marL="285750" indent="-285750">
                <a:buFontTx/>
                <a:buChar char="-"/>
              </a:pPr>
              <a:r>
                <a:rPr lang="hu-HU" dirty="0" smtClean="0"/>
                <a:t>Elvesz a vezetők idejéből.</a:t>
              </a:r>
              <a:endParaRPr lang="en-US" dirty="0"/>
            </a:p>
          </p:txBody>
        </p:sp>
        <p:cxnSp>
          <p:nvCxnSpPr>
            <p:cNvPr id="15" name="Egyenes összekötő 6"/>
            <p:cNvCxnSpPr/>
            <p:nvPr/>
          </p:nvCxnSpPr>
          <p:spPr>
            <a:xfrm>
              <a:off x="3675250" y="1169726"/>
              <a:ext cx="0" cy="3068569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Háromszög 25"/>
            <p:cNvSpPr/>
            <p:nvPr/>
          </p:nvSpPr>
          <p:spPr>
            <a:xfrm rot="10800000">
              <a:off x="4082386" y="4413531"/>
              <a:ext cx="3388598" cy="342204"/>
            </a:xfrm>
            <a:prstGeom prst="triangle">
              <a:avLst/>
            </a:prstGeom>
            <a:solidFill>
              <a:srgbClr val="1ABC9C"/>
            </a:solidFill>
            <a:ln>
              <a:solidFill>
                <a:srgbClr val="1ABC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Egyenes összekötő 27"/>
            <p:cNvCxnSpPr/>
            <p:nvPr/>
          </p:nvCxnSpPr>
          <p:spPr>
            <a:xfrm flipV="1">
              <a:off x="656220" y="4410000"/>
              <a:ext cx="10240932" cy="1226"/>
            </a:xfrm>
            <a:prstGeom prst="line">
              <a:avLst/>
            </a:prstGeom>
            <a:ln>
              <a:solidFill>
                <a:srgbClr val="1ABC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84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26" y="972230"/>
            <a:ext cx="381057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0"/>
          <a:stretch/>
        </p:blipFill>
        <p:spPr bwMode="auto">
          <a:xfrm>
            <a:off x="5696243" y="864218"/>
            <a:ext cx="2825177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655" y="4212590"/>
            <a:ext cx="3168352" cy="2148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Egyenes összekötő nyíllal 6"/>
          <p:cNvCxnSpPr/>
          <p:nvPr/>
        </p:nvCxnSpPr>
        <p:spPr>
          <a:xfrm>
            <a:off x="5535989" y="2196366"/>
            <a:ext cx="404163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H="1">
            <a:off x="8521422" y="5286727"/>
            <a:ext cx="5013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8554670" y="2212991"/>
            <a:ext cx="4680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9014409" y="2196366"/>
            <a:ext cx="8313" cy="311847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H="1">
            <a:off x="5148066" y="5193196"/>
            <a:ext cx="590004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688" y="3933056"/>
            <a:ext cx="3404163" cy="250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Az esetről – a hallgatók szemüvegén át</a:t>
            </a:r>
            <a:endParaRPr lang="hu-HU" sz="3200" dirty="0"/>
          </a:p>
        </p:txBody>
      </p:sp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651452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 problémák</a:t>
            </a:r>
            <a:endParaRPr lang="hu-HU" sz="3200" dirty="0"/>
          </a:p>
        </p:txBody>
      </p:sp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043765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908175" y="1600200"/>
            <a:ext cx="7200329" cy="4525963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Generációs különbségek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pc="-70" dirty="0" smtClean="0"/>
              <a:t>Megtalálni, megszerezni, megtartani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Költségek kímélete</a:t>
            </a:r>
            <a:endParaRPr lang="hu-HU" dirty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02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622853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pPr marL="0" algn="l" defTabSz="914400" rtl="0" eaLnBrk="1" latinLnBrk="0" hangingPunct="1"/>
                      <a:endParaRPr lang="hu-H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908175" y="188640"/>
            <a:ext cx="7235825" cy="6669360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Generációs különbségek #1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/>
              <a:t>É</a:t>
            </a:r>
            <a:r>
              <a:rPr lang="hu-HU" sz="2200" dirty="0" smtClean="0"/>
              <a:t>vezredek </a:t>
            </a:r>
            <a:r>
              <a:rPr lang="hu-HU" sz="2200" dirty="0"/>
              <a:t>óta gondolja a fiatalabb generáció, hogy az idősek totálisan vakon vannak a világgal kapcsolatban és évezredek óta gondolják az idősebbek, hogy ha a fiatalok odakerülnek a kormánylapáthoz gyakorlatilag percek kérdése a „</a:t>
            </a:r>
            <a:r>
              <a:rPr lang="hu-HU" sz="2200" dirty="0" err="1" smtClean="0"/>
              <a:t>havária</a:t>
            </a:r>
            <a:r>
              <a:rPr lang="hu-HU" sz="2200" dirty="0" smtClean="0"/>
              <a:t>”…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 smtClean="0"/>
              <a:t>A generációk címkézése nem járható út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/>
              <a:t>Azok, akik meg tudták mutatni, azt hogy hol tud együtt </a:t>
            </a:r>
            <a:r>
              <a:rPr lang="hu-HU" sz="2200" dirty="0" smtClean="0"/>
              <a:t>működni </a:t>
            </a:r>
            <a:r>
              <a:rPr lang="hu-HU" sz="2200" dirty="0"/>
              <a:t>a két generáció, azok különösen értékesek</a:t>
            </a:r>
            <a:r>
              <a:rPr lang="hu-HU" sz="2200" dirty="0" smtClean="0"/>
              <a:t>.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 smtClean="0"/>
              <a:t>Lehetséges eszköz pl. </a:t>
            </a:r>
            <a:r>
              <a:rPr lang="hu-HU" sz="2200" dirty="0" smtClean="0">
                <a:hlinkClick r:id="rId3"/>
              </a:rPr>
              <a:t>Jim Collins: </a:t>
            </a:r>
            <a:r>
              <a:rPr lang="hu-HU" sz="2200" b="1" i="1" dirty="0" smtClean="0">
                <a:hlinkClick r:id="rId3"/>
              </a:rPr>
              <a:t>Jóból kiváló</a:t>
            </a:r>
            <a:r>
              <a:rPr lang="hu-HU" sz="2200" b="1" i="1" dirty="0" smtClean="0"/>
              <a:t> </a:t>
            </a:r>
            <a:r>
              <a:rPr lang="hu-HU" sz="2200" dirty="0" smtClean="0"/>
              <a:t>című műve: nem a konkrét eszköztől függ, hanem annak kiváló alkalmazásán múlik a siker!</a:t>
            </a:r>
            <a:endParaRPr lang="hu-HU" sz="2200" dirty="0"/>
          </a:p>
          <a:p>
            <a:pPr lvl="1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sz="2000" dirty="0" smtClean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87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820619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pPr marL="0" algn="l" defTabSz="914400" rtl="0" eaLnBrk="1" latinLnBrk="0" hangingPunct="1"/>
                      <a:endParaRPr lang="hu-H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908175" y="188640"/>
            <a:ext cx="7235825" cy="6669360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Generációs különbségek #2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/>
              <a:t>A</a:t>
            </a:r>
            <a:r>
              <a:rPr lang="hu-HU" sz="2200" dirty="0" smtClean="0"/>
              <a:t>z </a:t>
            </a:r>
            <a:r>
              <a:rPr lang="hu-HU" sz="2200" dirty="0"/>
              <a:t>a munkáltató, aki nem veszi a változásokat figyelembe és nem halad a korral, az nagyon lemarad</a:t>
            </a:r>
            <a:r>
              <a:rPr lang="hu-HU" sz="2200" dirty="0" smtClean="0"/>
              <a:t>.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/>
              <a:t>A</a:t>
            </a:r>
            <a:r>
              <a:rPr lang="hu-HU" sz="2200" dirty="0" smtClean="0"/>
              <a:t> </a:t>
            </a:r>
            <a:r>
              <a:rPr lang="hu-HU" sz="2200" b="1" i="1" dirty="0"/>
              <a:t>fordított </a:t>
            </a:r>
            <a:r>
              <a:rPr lang="hu-HU" sz="2200" b="1" i="1" dirty="0" err="1"/>
              <a:t>mentorálás</a:t>
            </a:r>
            <a:r>
              <a:rPr lang="hu-HU" sz="2200" b="1" i="1" dirty="0"/>
              <a:t> </a:t>
            </a:r>
            <a:r>
              <a:rPr lang="hu-HU" sz="2200" dirty="0"/>
              <a:t>helyén való és sok munkáltatónak meg kellene fontolnia. Az idősebb generáció is a saját szemléletével nagyon sok hasznos információ, </a:t>
            </a:r>
            <a:r>
              <a:rPr lang="hu-HU" sz="2200" dirty="0" smtClean="0"/>
              <a:t>tapasztalatot </a:t>
            </a:r>
            <a:r>
              <a:rPr lang="hu-HU" sz="2200" dirty="0"/>
              <a:t>tud adni az y generációnak és az y generációs is tud adni az idősebbnek</a:t>
            </a:r>
            <a:r>
              <a:rPr lang="hu-HU" sz="2200" dirty="0" smtClean="0"/>
              <a:t>.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 smtClean="0"/>
              <a:t>Minden </a:t>
            </a:r>
            <a:r>
              <a:rPr lang="hu-HU" sz="2200" dirty="0"/>
              <a:t>munkáltatónak ki kell használnia azokat az adottságokat, amivel az y generáció rendelkezik</a:t>
            </a:r>
            <a:r>
              <a:rPr lang="hu-HU" sz="2200" dirty="0" smtClean="0"/>
              <a:t>.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200" dirty="0" smtClean="0"/>
              <a:t> </a:t>
            </a:r>
            <a:r>
              <a:rPr lang="hu-HU" sz="2200" dirty="0"/>
              <a:t>Pl. feladatorientáltság, nyitottság, </a:t>
            </a:r>
            <a:r>
              <a:rPr lang="hu-HU" sz="2200" dirty="0" err="1"/>
              <a:t>megoldásorientáltság</a:t>
            </a:r>
            <a:r>
              <a:rPr lang="hu-HU" sz="2200" dirty="0"/>
              <a:t>, azzal együtt is, hogy időnként irreális a munkabérrel kapcsolatos elképzelésük</a:t>
            </a:r>
            <a:endParaRPr lang="hu-HU" sz="2200" dirty="0" smtClean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2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552566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pPr marL="0" algn="l" defTabSz="914400" rtl="0" eaLnBrk="1" latinLnBrk="0" hangingPunct="1"/>
                      <a:endParaRPr lang="hu-H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897831" y="188640"/>
            <a:ext cx="7246169" cy="6552728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Megtalálni, megszerezni, megtartani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Y-t y-nal lehet fogni. Azok beszéljenek az y-osokhoz, akik maguk is y-ok. </a:t>
            </a:r>
            <a:endParaRPr lang="hu-HU" sz="2400" dirty="0" smtClean="0"/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Merjünk adni és tudjunk kapni visszajelzést. Azt a generációt kell megkérdezni, hogy ők hogy szeretnék, hogy velük bánjanak, akiket az aktuálisan is érint. 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Koncentrált akcióval érdemes próbálkozni. Fontos sikerkritérium a saját cégkultúrát befogadóbbá tenni. </a:t>
            </a:r>
            <a:endParaRPr lang="hu-HU" sz="2400" dirty="0" smtClean="0"/>
          </a:p>
          <a:p>
            <a:pPr marL="457200" lvl="1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sz="2400" dirty="0"/>
          </a:p>
          <a:p>
            <a:pPr marL="457200" lvl="1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sz="2200" dirty="0" smtClean="0"/>
          </a:p>
          <a:p>
            <a:pPr mar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50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99878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pPr marL="0" algn="l" defTabSz="914400" rtl="0" eaLnBrk="1" latinLnBrk="0" hangingPunct="1"/>
                      <a:endParaRPr lang="hu-H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897831" y="188640"/>
            <a:ext cx="7246169" cy="6552728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Megtalálni, megszerezni, megtartani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 smtClean="0"/>
              <a:t>Játékos toborzás (</a:t>
            </a:r>
            <a:r>
              <a:rPr lang="hu-HU" sz="2400" dirty="0" err="1" smtClean="0"/>
              <a:t>gamification</a:t>
            </a:r>
            <a:r>
              <a:rPr lang="hu-HU" sz="2400" dirty="0" smtClean="0"/>
              <a:t>)</a:t>
            </a:r>
            <a:endParaRPr lang="hu-HU" sz="2400" dirty="0"/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 smtClean="0"/>
              <a:t>Interaktív/virtuális </a:t>
            </a:r>
            <a:r>
              <a:rPr lang="hu-HU" sz="2400" dirty="0"/>
              <a:t>karrier </a:t>
            </a:r>
            <a:r>
              <a:rPr lang="hu-HU" sz="2400" dirty="0" smtClean="0"/>
              <a:t>térkép: ki, hová tud eljutni kompetenciái alapján 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Egy embert nem csak egy módon lehet megszólítani, bevonzani. Ahány ember annyi féle motiváció.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Vonzó munkahely, motiváció, legyen életpálya, legyen közösségi tér</a:t>
            </a:r>
          </a:p>
          <a:p>
            <a:pPr marL="457200" lvl="1" indent="0" algn="just">
              <a:spcBef>
                <a:spcPts val="240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hu-HU" sz="2400" dirty="0"/>
          </a:p>
          <a:p>
            <a:pPr lvl="1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sz="2400" dirty="0"/>
          </a:p>
          <a:p>
            <a:pPr lvl="1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sz="2200" dirty="0" smtClean="0"/>
          </a:p>
          <a:p>
            <a:pPr mar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66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684054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Problémák</a:t>
                      </a:r>
                    </a:p>
                    <a:p>
                      <a:pPr marL="0" algn="l" defTabSz="914400" rtl="0" eaLnBrk="1" latinLnBrk="0" hangingPunct="1"/>
                      <a:endParaRPr lang="hu-HU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artalom helye 2"/>
          <p:cNvSpPr>
            <a:spLocks noGrp="1"/>
          </p:cNvSpPr>
          <p:nvPr>
            <p:ph idx="1"/>
          </p:nvPr>
        </p:nvSpPr>
        <p:spPr>
          <a:xfrm>
            <a:off x="1908175" y="188640"/>
            <a:ext cx="6778625" cy="5937523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Költségek kímélete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gyakornoki program, tanulmányok melletti részmunkaidős munkalehetőség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Merni kell elengedni azokat a csatornákat, eszközöket, amik nem elég hatékonyak és át kell csoportosítani az erőforrásokat olyan irányba, mint pl. az egyetemi kapcsolatok erősítése, ahova érdemes anyagi és emberi erőforrásokban is nagyobb áldozatokat tenni.</a:t>
            </a:r>
          </a:p>
          <a:p>
            <a:pPr lvl="1" algn="just">
              <a:spcBef>
                <a:spcPts val="2400"/>
              </a:spcBef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sz="2400" dirty="0"/>
              <a:t>Gerillamarketing.</a:t>
            </a:r>
          </a:p>
          <a:p>
            <a:pPr lvl="1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sz="2400" dirty="0" smtClean="0"/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dirty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47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116632"/>
            <a:ext cx="6778625" cy="490066"/>
          </a:xfrm>
        </p:spPr>
        <p:txBody>
          <a:bodyPr/>
          <a:lstStyle/>
          <a:p>
            <a:r>
              <a:rPr lang="hu-HU" sz="3600" dirty="0" smtClean="0"/>
              <a:t>Összegzés helyett</a:t>
            </a:r>
            <a:endParaRPr lang="hu-HU" sz="3600" dirty="0"/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1969839" y="980728"/>
            <a:ext cx="6778625" cy="5145435"/>
          </a:xfrm>
        </p:spPr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Hogyan feleljünk meg a kihívásoknak? </a:t>
            </a:r>
          </a:p>
          <a:p>
            <a:pPr mar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hu-HU" dirty="0" smtClean="0">
                <a:sym typeface="Wingdings" panose="05000000000000000000" pitchFamily="2" charset="2"/>
              </a:rPr>
              <a:t> mindenki másképp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>
                <a:sym typeface="Wingdings" panose="05000000000000000000" pitchFamily="2" charset="2"/>
              </a:rPr>
              <a:t>Értsük meg a generációk hangjait, igényeit,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>
                <a:sym typeface="Wingdings" panose="05000000000000000000" pitchFamily="2" charset="2"/>
              </a:rPr>
              <a:t>keressük az aktuális csatornákat,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>
                <a:sym typeface="Wingdings" panose="05000000000000000000" pitchFamily="2" charset="2"/>
              </a:rPr>
              <a:t>h</a:t>
            </a:r>
            <a:r>
              <a:rPr lang="hu-HU" dirty="0" smtClean="0">
                <a:sym typeface="Wingdings" panose="05000000000000000000" pitchFamily="2" charset="2"/>
              </a:rPr>
              <a:t>asználjuk megfelelő üzenettel.</a:t>
            </a:r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dirty="0" smtClean="0"/>
          </a:p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endParaRPr lang="hu-HU" dirty="0"/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337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2002830"/>
            <a:ext cx="6778625" cy="3802434"/>
          </a:xfrm>
        </p:spPr>
        <p:txBody>
          <a:bodyPr/>
          <a:lstStyle/>
          <a:p>
            <a:r>
              <a:rPr lang="hu-HU" dirty="0" smtClean="0"/>
              <a:t>Köszönöm a megtisztelő figyelmet!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err="1" smtClean="0">
                <a:hlinkClick r:id="rId2"/>
              </a:rPr>
              <a:t>szentesb</a:t>
            </a:r>
            <a:r>
              <a:rPr lang="hu-HU" sz="2400" dirty="0" smtClean="0">
                <a:hlinkClick r:id="rId2"/>
              </a:rPr>
              <a:t>@</a:t>
            </a:r>
            <a:r>
              <a:rPr lang="hu-HU" sz="2400" dirty="0" err="1" smtClean="0">
                <a:hlinkClick r:id="rId2"/>
              </a:rPr>
              <a:t>gtk.uni-pannon.hu</a:t>
            </a:r>
            <a:r>
              <a:rPr lang="hu-HU" sz="2400" dirty="0" smtClean="0"/>
              <a:t/>
            </a:r>
            <a:br>
              <a:rPr lang="hu-HU" sz="2400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20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Agenda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A versenyről</a:t>
            </a:r>
            <a:endParaRPr lang="hu-HU" dirty="0"/>
          </a:p>
          <a:p>
            <a:pPr lvl="0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Az esetről</a:t>
            </a:r>
          </a:p>
          <a:p>
            <a:pPr lvl="0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Problémák</a:t>
            </a:r>
          </a:p>
          <a:p>
            <a:pPr lvl="0" algn="just">
              <a:spcAft>
                <a:spcPts val="0"/>
              </a:spcAft>
              <a:buBlip>
                <a:blip r:embed="rId2"/>
              </a:buBlip>
              <a:tabLst>
                <a:tab pos="457200" algn="l"/>
              </a:tabLst>
            </a:pPr>
            <a:r>
              <a:rPr lang="hu-HU" dirty="0" smtClean="0"/>
              <a:t>Tanulságok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15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5544616" cy="753816"/>
          </a:xfrm>
        </p:spPr>
        <p:txBody>
          <a:bodyPr>
            <a:normAutofit/>
          </a:bodyPr>
          <a:lstStyle/>
          <a:p>
            <a:pPr algn="ctr"/>
            <a:r>
              <a:rPr lang="hu-HU" sz="3600" b="1" cap="small" dirty="0">
                <a:solidFill>
                  <a:schemeClr val="tx2"/>
                </a:solidFill>
              </a:rPr>
              <a:t>Dr. Tímár László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91680" y="3385374"/>
            <a:ext cx="7141096" cy="347262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hu-HU" sz="2200" dirty="0"/>
              <a:t>	Dr. Tímár László okl. vegyészmérnök. okl. vegyipari gazdasági mérnök, egyetemi adjunktus. A Magyar Kémikusok Egyesülete Veszprém megyei Csoportja Tervgazdálkodási Szakosztálya elnökségének tagja. A Tudományos </a:t>
            </a:r>
            <a:r>
              <a:rPr lang="hu-HU" sz="2200" dirty="0" err="1"/>
              <a:t>lsmeretterjesztő</a:t>
            </a:r>
            <a:r>
              <a:rPr lang="hu-HU" sz="2200" dirty="0"/>
              <a:t> Társulat Közgazdasági Választmányának és Veszprém megyei Elnökségének tagja, az egyetemi Oktatási és Nevelési Bizottság tagja az ONB Szervező Vegyészmérnöki Tanterv Munkabizottságának vezetője, az egyetemi Pedagógus Szakszervezet Tanácsának tagja, a Veszprém Városért kitüntetés ezüst fokozatának tulajdonosa.</a:t>
            </a:r>
          </a:p>
        </p:txBody>
      </p:sp>
      <p:sp>
        <p:nvSpPr>
          <p:cNvPr id="4" name="AutoShape 2" descr="https://www.facebook.com/ajax/messaging/attachment.php?attach_id=561cbba4ea686478794c0dbff602ed23&amp;mid=mid.1359407747652%3Aeea05137540f089073&amp;hash=AQDHT7ippKh9fSQ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8224" y="26921"/>
            <a:ext cx="2376264" cy="335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26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9362"/>
            <a:ext cx="6778625" cy="1143000"/>
          </a:xfrm>
        </p:spPr>
        <p:txBody>
          <a:bodyPr/>
          <a:lstStyle/>
          <a:p>
            <a:r>
              <a:rPr lang="hu-HU" sz="2800" dirty="0">
                <a:solidFill>
                  <a:schemeClr val="tx2"/>
                </a:solidFill>
              </a:rPr>
              <a:t>Tímár László</a:t>
            </a:r>
            <a:br>
              <a:rPr lang="hu-HU" sz="2800" dirty="0">
                <a:solidFill>
                  <a:schemeClr val="tx2"/>
                </a:solidFill>
              </a:rPr>
            </a:br>
            <a:r>
              <a:rPr lang="hu-HU" sz="2800" dirty="0">
                <a:solidFill>
                  <a:schemeClr val="tx2"/>
                </a:solidFill>
              </a:rPr>
              <a:t> Esettanulmány megoldó Emlékverseny</a:t>
            </a: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052950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C000"/>
                          </a:solidFill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Kép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24744"/>
            <a:ext cx="2736304" cy="1207446"/>
          </a:xfrm>
          <a:prstGeom prst="rect">
            <a:avLst/>
          </a:prstGeom>
        </p:spPr>
      </p:pic>
      <p:sp>
        <p:nvSpPr>
          <p:cNvPr id="7" name="Content Placeholder 4"/>
          <p:cNvSpPr>
            <a:spLocks noGrp="1"/>
          </p:cNvSpPr>
          <p:nvPr/>
        </p:nvSpPr>
        <p:spPr>
          <a:xfrm>
            <a:off x="1907704" y="1124744"/>
            <a:ext cx="7128792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hu-HU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hu-H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hu-H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hu-H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b="1" cap="small" dirty="0">
                <a:solidFill>
                  <a:schemeClr val="tx2"/>
                </a:solidFill>
              </a:rPr>
              <a:t>A verseny céljai:</a:t>
            </a:r>
          </a:p>
          <a:p>
            <a:pPr marL="0" indent="0">
              <a:buNone/>
            </a:pPr>
            <a:endParaRPr lang="hu-HU" b="1" cap="smal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u-HU" b="1" cap="small" dirty="0">
              <a:solidFill>
                <a:schemeClr val="tx2"/>
              </a:solidFill>
            </a:endParaRPr>
          </a:p>
          <a:p>
            <a:pPr algn="just" fontAlgn="base">
              <a:spcBef>
                <a:spcPts val="1800"/>
              </a:spcBef>
              <a:buSzPct val="75000"/>
              <a:buBlip>
                <a:blip r:embed="rId3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 PE GTK tehetséggondozó programjához illeszkedően az esettanulmány módszer terjesztése és népszerűsítése a Pannon Egyetemen, melynek köszönhetően a hallgatók elméleti tudásukat a gyakorlatban is próbára </a:t>
            </a:r>
            <a:r>
              <a:rPr lang="hu-HU" sz="2000" dirty="0" smtClean="0">
                <a:solidFill>
                  <a:srgbClr val="252946"/>
                </a:solidFill>
              </a:rPr>
              <a:t>tehetik</a:t>
            </a:r>
            <a:endParaRPr lang="hu-HU" sz="2000" dirty="0">
              <a:solidFill>
                <a:srgbClr val="252946"/>
              </a:solidFill>
            </a:endParaRPr>
          </a:p>
          <a:p>
            <a:pPr algn="just" fontAlgn="base">
              <a:spcBef>
                <a:spcPts val="1800"/>
              </a:spcBef>
              <a:buSzPct val="75000"/>
              <a:buBlip>
                <a:blip r:embed="rId3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Emléket állítani a fiatalon elhunyt </a:t>
            </a:r>
            <a:r>
              <a:rPr lang="hu-HU" sz="2000" dirty="0">
                <a:solidFill>
                  <a:srgbClr val="252946"/>
                </a:solidFill>
                <a:hlinkClick r:id="rId4" action="ppaction://hlinksldjump"/>
              </a:rPr>
              <a:t>Dr. Tímár László </a:t>
            </a:r>
            <a:r>
              <a:rPr lang="hu-HU" sz="2000" dirty="0">
                <a:solidFill>
                  <a:srgbClr val="252946"/>
                </a:solidFill>
              </a:rPr>
              <a:t>egyetemi adjunktus </a:t>
            </a:r>
            <a:r>
              <a:rPr lang="hu-HU" sz="2000" dirty="0" smtClean="0">
                <a:solidFill>
                  <a:srgbClr val="252946"/>
                </a:solidFill>
              </a:rPr>
              <a:t>emlékének</a:t>
            </a:r>
            <a:endParaRPr lang="hu-HU" sz="2000" dirty="0">
              <a:solidFill>
                <a:srgbClr val="252946"/>
              </a:solidFill>
            </a:endParaRPr>
          </a:p>
          <a:p>
            <a:pPr algn="just" fontAlgn="base">
              <a:spcBef>
                <a:spcPts val="1800"/>
              </a:spcBef>
              <a:buSzPct val="75000"/>
              <a:buBlip>
                <a:blip r:embed="rId3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 gazdasági élet képviselői, a hallgatók és az oktatók közötti értékalapú kommunikációs platform megteremtése </a:t>
            </a:r>
          </a:p>
        </p:txBody>
      </p:sp>
    </p:spTree>
    <p:extLst>
      <p:ext uri="{BB962C8B-B14F-4D97-AF65-F5344CB8AC3E}">
        <p14:creationId xmlns:p14="http://schemas.microsoft.com/office/powerpoint/2010/main" val="10527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9362"/>
            <a:ext cx="6778625" cy="1143000"/>
          </a:xfrm>
        </p:spPr>
        <p:txBody>
          <a:bodyPr/>
          <a:lstStyle/>
          <a:p>
            <a:r>
              <a:rPr lang="hu-HU" sz="2800" dirty="0">
                <a:solidFill>
                  <a:schemeClr val="tx2"/>
                </a:solidFill>
              </a:rPr>
              <a:t>Tímár László</a:t>
            </a:r>
            <a:br>
              <a:rPr lang="hu-HU" sz="2800" dirty="0">
                <a:solidFill>
                  <a:schemeClr val="tx2"/>
                </a:solidFill>
              </a:rPr>
            </a:br>
            <a:r>
              <a:rPr lang="hu-HU" sz="2800" dirty="0">
                <a:solidFill>
                  <a:schemeClr val="tx2"/>
                </a:solidFill>
              </a:rPr>
              <a:t> Esettanulmány megoldó Emlékverseny</a:t>
            </a: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97084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FFC000"/>
                          </a:solidFill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4"/>
          <p:cNvSpPr txBox="1">
            <a:spLocks/>
          </p:cNvSpPr>
          <p:nvPr/>
        </p:nvSpPr>
        <p:spPr>
          <a:xfrm>
            <a:off x="1699562" y="1263042"/>
            <a:ext cx="7435552" cy="5190294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hu-HU"/>
            </a:defPPr>
            <a:lvl1pPr marL="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hu-HU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Az alkalmazott esetek:</a:t>
            </a:r>
            <a:endParaRPr lang="hu-HU" sz="2400" b="1" dirty="0">
              <a:solidFill>
                <a:schemeClr val="tx2"/>
              </a:solidFill>
            </a:endParaRPr>
          </a:p>
          <a:p>
            <a:pPr marL="342900" lvl="1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Az esettanulmány magyar vonatkozású, vállalati stratégiai döntéshozatali problémát vet fel.</a:t>
            </a:r>
          </a:p>
          <a:p>
            <a:pPr marL="342900" lvl="1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 verseny tárgyául szolgáló vállalat aktuális témáját dolgozza fel.</a:t>
            </a:r>
          </a:p>
          <a:p>
            <a:pPr marL="342900" lvl="1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Az esettanulmányban szereplő vállalat stratégiai döntési helyzet, jelentős összegű befektetési vagy üzletviteli, piaci, stb. probléma előtt áll.</a:t>
            </a:r>
          </a:p>
          <a:p>
            <a:pPr marL="342900" lvl="1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Az esettanulmány a  Szervezési- és Vezetési Tanszék koordinációjával készül.</a:t>
            </a:r>
          </a:p>
          <a:p>
            <a:pPr marL="342900" lvl="1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Példák:</a:t>
            </a:r>
          </a:p>
          <a:p>
            <a:pPr marL="800100" lvl="3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Kulturális akadályok a tudásmegosztásban</a:t>
            </a:r>
          </a:p>
          <a:p>
            <a:pPr marL="800100" lvl="3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Mit tehet az … vállalat a dolgozóik elégedettségéért</a:t>
            </a:r>
          </a:p>
          <a:p>
            <a:pPr marL="800100" lvl="3" indent="-342900" algn="just" fontAlgn="base">
              <a:spcBef>
                <a:spcPts val="600"/>
              </a:spcBef>
              <a:buSzPct val="75000"/>
              <a:buBlip>
                <a:blip r:embed="rId2"/>
              </a:buBlip>
              <a:tabLst>
                <a:tab pos="457200" algn="l"/>
              </a:tabLst>
            </a:pPr>
            <a:r>
              <a:rPr lang="hu-HU" sz="2000" dirty="0">
                <a:solidFill>
                  <a:srgbClr val="252946"/>
                </a:solidFill>
              </a:rPr>
              <a:t>Magas felületkezelési költségek a … Bútorgyár Rt-ben. </a:t>
            </a:r>
          </a:p>
        </p:txBody>
      </p:sp>
    </p:spTree>
    <p:extLst>
      <p:ext uri="{BB962C8B-B14F-4D97-AF65-F5344CB8AC3E}">
        <p14:creationId xmlns:p14="http://schemas.microsoft.com/office/powerpoint/2010/main" val="29513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5346"/>
            <a:ext cx="6778625" cy="778098"/>
          </a:xfrm>
        </p:spPr>
        <p:txBody>
          <a:bodyPr/>
          <a:lstStyle/>
          <a:p>
            <a:r>
              <a:rPr lang="hu-HU" sz="3200" dirty="0" smtClean="0"/>
              <a:t>Az esetről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8175" y="908720"/>
            <a:ext cx="7235825" cy="576064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hu-HU" sz="2400" dirty="0">
                <a:solidFill>
                  <a:srgbClr val="1F497D"/>
                </a:solidFill>
              </a:rPr>
              <a:t>A </a:t>
            </a:r>
            <a:r>
              <a:rPr lang="hu-HU" sz="2400" dirty="0" err="1">
                <a:solidFill>
                  <a:srgbClr val="1F497D"/>
                </a:solidFill>
              </a:rPr>
              <a:t>GyógyIT</a:t>
            </a:r>
            <a:r>
              <a:rPr lang="hu-HU" sz="2400" dirty="0">
                <a:solidFill>
                  <a:srgbClr val="1F497D"/>
                </a:solidFill>
              </a:rPr>
              <a:t> </a:t>
            </a:r>
            <a:r>
              <a:rPr lang="hu-HU" sz="2400" dirty="0" err="1">
                <a:solidFill>
                  <a:srgbClr val="1F497D"/>
                </a:solidFill>
              </a:rPr>
              <a:t>Zrt</a:t>
            </a:r>
            <a:r>
              <a:rPr lang="hu-HU" sz="2400" dirty="0">
                <a:solidFill>
                  <a:srgbClr val="1F497D"/>
                </a:solidFill>
              </a:rPr>
              <a:t> </a:t>
            </a:r>
            <a:r>
              <a:rPr lang="hu-HU" sz="2400" dirty="0" err="1">
                <a:solidFill>
                  <a:srgbClr val="1F497D"/>
                </a:solidFill>
              </a:rPr>
              <a:t>a</a:t>
            </a:r>
            <a:r>
              <a:rPr lang="hu-HU" sz="2400" dirty="0">
                <a:solidFill>
                  <a:srgbClr val="1F497D"/>
                </a:solidFill>
              </a:rPr>
              <a:t> megnövekedett IKT feladatok ellátására fiatal új kollégákat kíván felvenni, azonban a hagyományos toborzó technikák nem vezetnek eredményre.</a:t>
            </a:r>
          </a:p>
          <a:p>
            <a:pPr marL="0" indent="0">
              <a:buNone/>
            </a:pPr>
            <a:r>
              <a:rPr lang="hu-HU" sz="2400" dirty="0" smtClean="0"/>
              <a:t>Y2in </a:t>
            </a:r>
            <a:r>
              <a:rPr lang="hu-HU" sz="2400" dirty="0"/>
              <a:t>néven projekt indul, melynek két idő horizonton jelöltek ki célt: </a:t>
            </a:r>
          </a:p>
          <a:p>
            <a:pPr algn="just">
              <a:spcBef>
                <a:spcPts val="18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200" kern="1200" dirty="0"/>
              <a:t>2 hónapon belül a jelenleg szükségesnek látott szakember utánpótlásunk legalább a szerződés kötésig jusson el, </a:t>
            </a:r>
          </a:p>
          <a:p>
            <a:pPr algn="just">
              <a:spcBef>
                <a:spcPts val="18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200" kern="1200" dirty="0" smtClean="0"/>
              <a:t>6 </a:t>
            </a:r>
            <a:r>
              <a:rPr lang="hu-HU" sz="2200" kern="1200" dirty="0"/>
              <a:t>hónapon belül épüljön ki az a belső folyamat rendszer, ami támogatja az Y generációs toborzásunkat, a fiatal kollégák beilleszkedését és minimalizálni képes a korosztálynál jelenleg az első két évben fennálló magas fluktuációs értéket.   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313929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8175" y="5346"/>
            <a:ext cx="6778625" cy="778098"/>
          </a:xfrm>
        </p:spPr>
        <p:txBody>
          <a:bodyPr/>
          <a:lstStyle/>
          <a:p>
            <a:r>
              <a:rPr lang="hu-HU" sz="3200" dirty="0" smtClean="0"/>
              <a:t>A megoldandó helyzet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08175" y="908720"/>
            <a:ext cx="7235825" cy="5760640"/>
          </a:xfrm>
        </p:spPr>
        <p:txBody>
          <a:bodyPr/>
          <a:lstStyle/>
          <a:p>
            <a:pPr algn="just">
              <a:spcBef>
                <a:spcPts val="18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800" kern="1200" dirty="0" smtClean="0"/>
              <a:t>A hagyományos módszerek nem működnek.</a:t>
            </a:r>
          </a:p>
          <a:p>
            <a:pPr algn="just">
              <a:spcBef>
                <a:spcPts val="18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800" kern="1200" dirty="0" smtClean="0"/>
              <a:t>Gyakorlatilag korlátlan költségkeret ellenére sincs eredmény.</a:t>
            </a:r>
          </a:p>
          <a:p>
            <a:pPr algn="just">
              <a:spcBef>
                <a:spcPts val="18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800" kern="1200" dirty="0" smtClean="0"/>
              <a:t>Szűk munkaerő-piaci források nagy arányú elérése</a:t>
            </a:r>
            <a:r>
              <a:rPr lang="hu-HU" sz="2800" kern="1200" dirty="0" smtClean="0"/>
              <a:t>.</a:t>
            </a:r>
          </a:p>
          <a:p>
            <a:pPr algn="just">
              <a:spcBef>
                <a:spcPts val="9000"/>
              </a:spcBef>
              <a:buBlip>
                <a:blip r:embed="rId2"/>
              </a:buBlip>
              <a:tabLst>
                <a:tab pos="457200" algn="l"/>
              </a:tabLst>
            </a:pPr>
            <a:r>
              <a:rPr lang="hu-HU" sz="2800" kern="1200" dirty="0" smtClean="0"/>
              <a:t>14 darab 4 fős csapat kereste a megoldást 24 órában </a:t>
            </a:r>
            <a:endParaRPr lang="hu-HU" sz="2800" kern="1200" dirty="0"/>
          </a:p>
          <a:p>
            <a:pPr marL="0" indent="0">
              <a:buNone/>
            </a:pPr>
            <a:endParaRPr lang="hu-HU" sz="4000" dirty="0"/>
          </a:p>
        </p:txBody>
      </p:sp>
      <p:graphicFrame>
        <p:nvGraphicFramePr>
          <p:cNvPr id="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058600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Lefelé nyíl 3"/>
          <p:cNvSpPr/>
          <p:nvPr/>
        </p:nvSpPr>
        <p:spPr>
          <a:xfrm>
            <a:off x="4932040" y="4149080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34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4345"/>
            <a:ext cx="9144000" cy="5142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Az esetről – a hallgatók szemüvegén át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0684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" y="1752093"/>
            <a:ext cx="9128226" cy="5133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Az esetről – a hallgatók szemüvegén át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6709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691681" y="5346"/>
            <a:ext cx="7452320" cy="778098"/>
          </a:xfrm>
        </p:spPr>
        <p:txBody>
          <a:bodyPr/>
          <a:lstStyle/>
          <a:p>
            <a:r>
              <a:rPr lang="hu-HU" sz="3200" dirty="0" smtClean="0"/>
              <a:t>Az esetről – a hallgatók szemüvegén át</a:t>
            </a:r>
            <a:endParaRPr lang="hu-H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70" y="2060849"/>
            <a:ext cx="7356034" cy="339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174346"/>
              </p:ext>
            </p:extLst>
          </p:nvPr>
        </p:nvGraphicFramePr>
        <p:xfrm>
          <a:off x="107504" y="1916832"/>
          <a:ext cx="1439689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6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verseny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Az eset</a:t>
                      </a:r>
                    </a:p>
                    <a:p>
                      <a:endParaRPr lang="hu-H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Problémák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1"/>
                          </a:solidFill>
                        </a:rPr>
                        <a:t>Tanulságok</a:t>
                      </a:r>
                    </a:p>
                    <a:p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4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TK_2010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ém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GTK_prez_2012_1</Template>
  <TotalTime>160</TotalTime>
  <Words>849</Words>
  <Application>Microsoft Office PowerPoint</Application>
  <PresentationFormat>Diavetítés a képernyőre (4:3 oldalarány)</PresentationFormat>
  <Paragraphs>159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GTK_2010</vt:lpstr>
      <vt:lpstr>A toborzás kihívásai az új generációk körében </vt:lpstr>
      <vt:lpstr>Agenda</vt:lpstr>
      <vt:lpstr>Tímár László  Esettanulmány megoldó Emlékverseny</vt:lpstr>
      <vt:lpstr>Tímár László  Esettanulmány megoldó Emlékverseny</vt:lpstr>
      <vt:lpstr>Az esetről</vt:lpstr>
      <vt:lpstr>A megoldandó helyzet</vt:lpstr>
      <vt:lpstr>Az esetről – a hallgatók szemüvegén át</vt:lpstr>
      <vt:lpstr>Az esetről – a hallgatók szemüvegén át</vt:lpstr>
      <vt:lpstr>Az esetről – a hallgatók szemüvegén át</vt:lpstr>
      <vt:lpstr>Az esetről – a hallgatók szemüvegén át</vt:lpstr>
      <vt:lpstr>Az esetről – a hallgatók szemüvegén át</vt:lpstr>
      <vt:lpstr>A problémák</vt:lpstr>
      <vt:lpstr>PowerPoint bemutató</vt:lpstr>
      <vt:lpstr>PowerPoint bemutató</vt:lpstr>
      <vt:lpstr>PowerPoint bemutató</vt:lpstr>
      <vt:lpstr>PowerPoint bemutató</vt:lpstr>
      <vt:lpstr>PowerPoint bemutató</vt:lpstr>
      <vt:lpstr>Összegzés helyett</vt:lpstr>
      <vt:lpstr>Köszönöm a megtisztelő figyelmet!  szentesb@gtk.uni-pannon.hu </vt:lpstr>
      <vt:lpstr>Dr. Tímár László</vt:lpstr>
    </vt:vector>
  </TitlesOfParts>
  <Company>PE-GTK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toborzás kihívásai az új generációk körében</dc:title>
  <dc:creator>SzB</dc:creator>
  <cp:lastModifiedBy>SzB</cp:lastModifiedBy>
  <cp:revision>15</cp:revision>
  <dcterms:created xsi:type="dcterms:W3CDTF">2016-04-25T20:02:04Z</dcterms:created>
  <dcterms:modified xsi:type="dcterms:W3CDTF">2016-04-26T21:50:44Z</dcterms:modified>
</cp:coreProperties>
</file>