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0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DC0A5-4DEB-4441-87A9-021FCF512E5D}" type="datetimeFigureOut">
              <a:rPr lang="hu-HU" smtClean="0"/>
              <a:t>2016.05.02.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5E01A-4A5F-4AAB-96E1-D50D4347545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6618550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DC0A5-4DEB-4441-87A9-021FCF512E5D}" type="datetimeFigureOut">
              <a:rPr lang="hu-HU" smtClean="0"/>
              <a:t>2016.05.02.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5E01A-4A5F-4AAB-96E1-D50D4347545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3131420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DC0A5-4DEB-4441-87A9-021FCF512E5D}" type="datetimeFigureOut">
              <a:rPr lang="hu-HU" smtClean="0"/>
              <a:t>2016.05.02.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5E01A-4A5F-4AAB-96E1-D50D4347545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6402571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DC0A5-4DEB-4441-87A9-021FCF512E5D}" type="datetimeFigureOut">
              <a:rPr lang="hu-HU" smtClean="0"/>
              <a:t>2016.05.02.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5E01A-4A5F-4AAB-96E1-D50D4347545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7873024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DC0A5-4DEB-4441-87A9-021FCF512E5D}" type="datetimeFigureOut">
              <a:rPr lang="hu-HU" smtClean="0"/>
              <a:t>2016.05.02.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5E01A-4A5F-4AAB-96E1-D50D4347545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2913727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DC0A5-4DEB-4441-87A9-021FCF512E5D}" type="datetimeFigureOut">
              <a:rPr lang="hu-HU" smtClean="0"/>
              <a:t>2016.05.02.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5E01A-4A5F-4AAB-96E1-D50D4347545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4917036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DC0A5-4DEB-4441-87A9-021FCF512E5D}" type="datetimeFigureOut">
              <a:rPr lang="hu-HU" smtClean="0"/>
              <a:t>2016.05.02.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5E01A-4A5F-4AAB-96E1-D50D4347545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1735416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DC0A5-4DEB-4441-87A9-021FCF512E5D}" type="datetimeFigureOut">
              <a:rPr lang="hu-HU" smtClean="0"/>
              <a:t>2016.05.02.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5E01A-4A5F-4AAB-96E1-D50D4347545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6136100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DC0A5-4DEB-4441-87A9-021FCF512E5D}" type="datetimeFigureOut">
              <a:rPr lang="hu-HU" smtClean="0"/>
              <a:t>2016.05.02.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5E01A-4A5F-4AAB-96E1-D50D4347545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2300949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DC0A5-4DEB-4441-87A9-021FCF512E5D}" type="datetimeFigureOut">
              <a:rPr lang="hu-HU" smtClean="0"/>
              <a:t>2016.05.02.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5E01A-4A5F-4AAB-96E1-D50D4347545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3503163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DC0A5-4DEB-4441-87A9-021FCF512E5D}" type="datetimeFigureOut">
              <a:rPr lang="hu-HU" smtClean="0"/>
              <a:t>2016.05.02.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5E01A-4A5F-4AAB-96E1-D50D4347545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0044797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1DC0A5-4DEB-4441-87A9-021FCF512E5D}" type="datetimeFigureOut">
              <a:rPr lang="hu-HU" smtClean="0"/>
              <a:t>2016.05.02.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B5E01A-4A5F-4AAB-96E1-D50D4347545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2069701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hu-HU" b="1" dirty="0"/>
              <a:t>A hallgatólagos tudás fajtáinak szerepe és jelentősége</a:t>
            </a:r>
            <a:r>
              <a:rPr lang="hu-HU" dirty="0"/>
              <a:t/>
            </a:r>
            <a:br>
              <a:rPr lang="hu-HU" dirty="0"/>
            </a:br>
            <a:r>
              <a:rPr lang="hu-HU" b="1" dirty="0"/>
              <a:t> a megosztásra épülő gazdaságban</a:t>
            </a:r>
            <a:r>
              <a:rPr lang="hu-HU" dirty="0"/>
              <a:t/>
            </a:r>
            <a:br>
              <a:rPr lang="hu-HU" dirty="0"/>
            </a:br>
            <a:endParaRPr lang="hu-HU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u-HU" dirty="0" smtClean="0"/>
              <a:t>Szívós Mihály</a:t>
            </a:r>
          </a:p>
          <a:p>
            <a:r>
              <a:rPr lang="hu-HU" dirty="0" smtClean="0"/>
              <a:t>MTA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1612175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dirty="0"/>
              <a:t>A megosztó gazdálkodási forma </a:t>
            </a:r>
            <a:r>
              <a:rPr lang="hu-HU" dirty="0" smtClean="0"/>
              <a:t>néhány </a:t>
            </a:r>
            <a:r>
              <a:rPr lang="hu-HU" dirty="0" err="1" smtClean="0"/>
              <a:t>tudásfelhasználási</a:t>
            </a:r>
            <a:r>
              <a:rPr lang="hu-HU" dirty="0" smtClean="0"/>
              <a:t> </a:t>
            </a:r>
            <a:r>
              <a:rPr lang="hu-HU" dirty="0"/>
              <a:t>példája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dirty="0" smtClean="0"/>
              <a:t>Újdonságok </a:t>
            </a:r>
            <a:r>
              <a:rPr lang="hu-HU" dirty="0"/>
              <a:t>a tudásmenedzsment szempontjából</a:t>
            </a:r>
          </a:p>
          <a:p>
            <a:pPr lvl="0"/>
            <a:r>
              <a:rPr lang="hu-HU" dirty="0" smtClean="0"/>
              <a:t>Tanulságok </a:t>
            </a:r>
            <a:r>
              <a:rPr lang="hu-HU" dirty="0"/>
              <a:t>a tudásmenedzsment </a:t>
            </a:r>
            <a:r>
              <a:rPr lang="hu-HU" dirty="0" smtClean="0"/>
              <a:t>szempontjából a megosztó gazdaság régebbi és újabb példái alapján</a:t>
            </a:r>
            <a:endParaRPr lang="hu-HU" dirty="0"/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8775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dirty="0"/>
              <a:t>A megosztó gazdaság tudásmenedzsment elemzési szintjei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0"/>
            <a:r>
              <a:rPr lang="hu-HU" dirty="0"/>
              <a:t>A </a:t>
            </a:r>
            <a:r>
              <a:rPr lang="hu-HU" dirty="0" err="1"/>
              <a:t>primér</a:t>
            </a:r>
            <a:r>
              <a:rPr lang="hu-HU" dirty="0"/>
              <a:t> vagy elsődleges </a:t>
            </a:r>
            <a:r>
              <a:rPr lang="hu-HU" dirty="0" smtClean="0"/>
              <a:t>tudásmenedzsment </a:t>
            </a:r>
            <a:r>
              <a:rPr lang="hu-HU" dirty="0" smtClean="0"/>
              <a:t>folyamatok, amelyek megalapozzák a megosztó vállalkozást</a:t>
            </a:r>
            <a:endParaRPr lang="hu-HU" dirty="0"/>
          </a:p>
          <a:p>
            <a:pPr lvl="0"/>
            <a:r>
              <a:rPr lang="hu-HU" dirty="0"/>
              <a:t>A szekundér vagy másodlagos </a:t>
            </a:r>
            <a:r>
              <a:rPr lang="hu-HU" dirty="0" smtClean="0"/>
              <a:t>tudásmenedzsment </a:t>
            </a:r>
            <a:r>
              <a:rPr lang="hu-HU" dirty="0" smtClean="0"/>
              <a:t>folyamatok, amelyek a megosztó vállalkozás folyamatos működéséhez szükségeltetnek</a:t>
            </a:r>
            <a:endParaRPr lang="hu-HU" dirty="0"/>
          </a:p>
          <a:p>
            <a:pPr lvl="0"/>
            <a:r>
              <a:rPr lang="hu-HU" dirty="0"/>
              <a:t>A tercier vagy harmadlagos </a:t>
            </a:r>
            <a:r>
              <a:rPr lang="hu-HU" dirty="0" smtClean="0"/>
              <a:t>tudásmenedzsment </a:t>
            </a:r>
            <a:r>
              <a:rPr lang="hu-HU" dirty="0" smtClean="0"/>
              <a:t>folyamatok, amelye</a:t>
            </a:r>
            <a:r>
              <a:rPr lang="hu-HU" dirty="0" smtClean="0"/>
              <a:t>k a megosztó vállalkozásnak más vállalkozásokhoz és intézményekhez fűződő viszonyaiból keletkeznek.</a:t>
            </a:r>
            <a:endParaRPr lang="hu-HU" dirty="0"/>
          </a:p>
          <a:p>
            <a:r>
              <a:rPr lang="hu-HU" dirty="0"/>
              <a:t>A megosztó gazdálkodás rövid meghatározása tudásmenedzsment szinten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9555836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sz="3600" dirty="0"/>
              <a:t>A </a:t>
            </a:r>
            <a:r>
              <a:rPr lang="hu-HU" sz="3600" dirty="0" smtClean="0"/>
              <a:t>hallgatólagos </a:t>
            </a:r>
            <a:r>
              <a:rPr lang="hu-HU" sz="3600" dirty="0"/>
              <a:t>tudás </a:t>
            </a:r>
            <a:r>
              <a:rPr lang="hu-HU" sz="3600" dirty="0" smtClean="0"/>
              <a:t>eddigi </a:t>
            </a:r>
            <a:r>
              <a:rPr lang="hu-HU" sz="3600" dirty="0" smtClean="0"/>
              <a:t>két különböző osztályozásának </a:t>
            </a:r>
            <a:r>
              <a:rPr lang="hu-HU" sz="3600" dirty="0"/>
              <a:t>kritériumai</a:t>
            </a:r>
            <a:r>
              <a:rPr lang="hu-HU" dirty="0"/>
              <a:t/>
            </a:r>
            <a:br>
              <a:rPr lang="hu-HU" dirty="0"/>
            </a:b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u-HU" dirty="0" smtClean="0"/>
              <a:t>Az intenzitás szerinti osztályozás</a:t>
            </a:r>
          </a:p>
          <a:p>
            <a:r>
              <a:rPr lang="hu-HU" dirty="0" smtClean="0"/>
              <a:t>Az </a:t>
            </a:r>
            <a:r>
              <a:rPr lang="hu-HU" dirty="0"/>
              <a:t>aktív </a:t>
            </a:r>
            <a:r>
              <a:rPr lang="hu-HU" dirty="0" smtClean="0"/>
              <a:t>hallgatólagos tudás</a:t>
            </a:r>
            <a:endParaRPr lang="hu-HU" dirty="0"/>
          </a:p>
          <a:p>
            <a:r>
              <a:rPr lang="hu-HU" dirty="0"/>
              <a:t>A passzív </a:t>
            </a:r>
            <a:r>
              <a:rPr lang="hu-HU" dirty="0" smtClean="0"/>
              <a:t>hallgatólagos tudás</a:t>
            </a:r>
          </a:p>
          <a:p>
            <a:endParaRPr lang="hu-HU" dirty="0"/>
          </a:p>
          <a:p>
            <a:pPr marL="0" indent="0">
              <a:buNone/>
            </a:pPr>
            <a:r>
              <a:rPr lang="hu-HU" dirty="0" smtClean="0"/>
              <a:t>Az explicit tudás fajtái szerinti </a:t>
            </a:r>
            <a:r>
              <a:rPr lang="hu-HU" dirty="0" smtClean="0"/>
              <a:t>osztályozások</a:t>
            </a:r>
          </a:p>
          <a:p>
            <a:pPr marL="0" indent="0">
              <a:buNone/>
            </a:pPr>
            <a:r>
              <a:rPr lang="hu-HU" dirty="0" smtClean="0"/>
              <a:t>- Az explicit tudás egyes fajtáihoz hozzájuk illeszkedő hallgatólagos tudás társul</a:t>
            </a:r>
            <a:endParaRPr lang="hu-HU" dirty="0"/>
          </a:p>
          <a:p>
            <a:pPr marL="0" indent="0">
              <a:buNone/>
            </a:pPr>
            <a:endParaRPr lang="hu-HU" dirty="0" smtClean="0"/>
          </a:p>
          <a:p>
            <a:pPr marL="0" indent="0">
              <a:buNone/>
            </a:pPr>
            <a:endParaRPr lang="hu-HU" dirty="0"/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9213674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dirty="0"/>
              <a:t>A </a:t>
            </a:r>
            <a:r>
              <a:rPr lang="hu-HU" dirty="0" smtClean="0"/>
              <a:t>hallgatólagos tudás </a:t>
            </a:r>
            <a:r>
              <a:rPr lang="hu-HU" dirty="0"/>
              <a:t>reláció alapján </a:t>
            </a:r>
            <a:r>
              <a:rPr lang="hu-HU" dirty="0" smtClean="0"/>
              <a:t>kialakított </a:t>
            </a:r>
            <a:r>
              <a:rPr lang="hu-HU" dirty="0"/>
              <a:t>osztályozása</a:t>
            </a:r>
            <a:br>
              <a:rPr lang="hu-HU" dirty="0"/>
            </a:b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dirty="0" smtClean="0"/>
              <a:t>Az </a:t>
            </a:r>
            <a:r>
              <a:rPr lang="hu-HU" dirty="0" smtClean="0"/>
              <a:t>eszközközpontú hallgatólagos tudás</a:t>
            </a:r>
            <a:endParaRPr lang="hu-HU" dirty="0" smtClean="0"/>
          </a:p>
          <a:p>
            <a:pPr lvl="0"/>
            <a:r>
              <a:rPr lang="hu-HU" dirty="0" smtClean="0"/>
              <a:t>A </a:t>
            </a:r>
            <a:r>
              <a:rPr lang="hu-HU" dirty="0" smtClean="0"/>
              <a:t>környezetközpontú hallgatólagos tudás</a:t>
            </a:r>
            <a:endParaRPr lang="hu-HU" dirty="0" smtClean="0"/>
          </a:p>
          <a:p>
            <a:pPr lvl="0"/>
            <a:r>
              <a:rPr lang="hu-HU" dirty="0" smtClean="0"/>
              <a:t>A </a:t>
            </a:r>
            <a:r>
              <a:rPr lang="hu-HU" dirty="0" smtClean="0"/>
              <a:t>személyközpontú hallgatólagos tudás</a:t>
            </a:r>
            <a:endParaRPr lang="hu-HU" dirty="0" smtClean="0"/>
          </a:p>
          <a:p>
            <a:pPr lvl="0"/>
            <a:r>
              <a:rPr lang="hu-HU" dirty="0" smtClean="0"/>
              <a:t>Az intézményközpontú hallgatólagos tudás</a:t>
            </a:r>
            <a:endParaRPr lang="hu-HU" dirty="0"/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1117812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sz="3200" dirty="0" smtClean="0"/>
              <a:t>Az új osztályozás alkalmazása a megosztó gazdaság tudásmenedzsment szempontú elemzésében</a:t>
            </a:r>
            <a:endParaRPr lang="hu-HU" sz="32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u-HU" sz="2800" dirty="0"/>
              <a:t>A megosztó gazdaság elsődleges, másodlagos és harmadlagos </a:t>
            </a:r>
            <a:r>
              <a:rPr lang="hu-HU" sz="2800" dirty="0" smtClean="0"/>
              <a:t>szintű tudásmenedzsment </a:t>
            </a:r>
            <a:r>
              <a:rPr lang="hu-HU" sz="2800" dirty="0" smtClean="0"/>
              <a:t>folyamatai és problémakörei </a:t>
            </a:r>
            <a:r>
              <a:rPr lang="hu-HU" sz="2800" dirty="0"/>
              <a:t>a </a:t>
            </a:r>
            <a:r>
              <a:rPr lang="hu-HU" sz="2800" dirty="0" smtClean="0"/>
              <a:t>hallgatólagos tudás </a:t>
            </a:r>
            <a:r>
              <a:rPr lang="hu-HU" sz="2800" dirty="0" err="1" smtClean="0"/>
              <a:t>négyosztatú</a:t>
            </a:r>
            <a:r>
              <a:rPr lang="hu-HU" sz="2800" dirty="0" smtClean="0"/>
              <a:t> osztályozása </a:t>
            </a:r>
            <a:r>
              <a:rPr lang="hu-HU" sz="2800" dirty="0"/>
              <a:t>szempontjából</a:t>
            </a:r>
          </a:p>
        </p:txBody>
      </p:sp>
    </p:spTree>
    <p:extLst>
      <p:ext uri="{BB962C8B-B14F-4D97-AF65-F5344CB8AC3E}">
        <p14:creationId xmlns:p14="http://schemas.microsoft.com/office/powerpoint/2010/main" val="39818609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sz="3600" dirty="0"/>
              <a:t>A megosztó vállalkozások fejlődése a </a:t>
            </a:r>
            <a:r>
              <a:rPr lang="hu-HU" sz="3600" dirty="0" smtClean="0"/>
              <a:t>hallgatólagos tudás </a:t>
            </a:r>
            <a:r>
              <a:rPr lang="hu-HU" sz="3600" dirty="0" err="1"/>
              <a:t>négyosztatú</a:t>
            </a:r>
            <a:r>
              <a:rPr lang="hu-HU" sz="3600" dirty="0"/>
              <a:t> osztályozása alapján</a:t>
            </a:r>
            <a:r>
              <a:rPr lang="hu-HU" dirty="0"/>
              <a:t/>
            </a:r>
            <a:br>
              <a:rPr lang="hu-HU" dirty="0"/>
            </a:b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dirty="0"/>
              <a:t>A </a:t>
            </a:r>
            <a:r>
              <a:rPr lang="hu-HU" dirty="0" smtClean="0"/>
              <a:t>kezdő </a:t>
            </a:r>
            <a:r>
              <a:rPr lang="hu-HU" dirty="0" smtClean="0"/>
              <a:t>vállalkozás tudásigénye</a:t>
            </a:r>
            <a:endParaRPr lang="hu-HU" dirty="0" smtClean="0"/>
          </a:p>
          <a:p>
            <a:pPr lvl="0"/>
            <a:r>
              <a:rPr lang="hu-HU" dirty="0" smtClean="0"/>
              <a:t>A kibontakozó </a:t>
            </a:r>
            <a:r>
              <a:rPr lang="hu-HU" dirty="0" smtClean="0"/>
              <a:t>vállalkozás tudásigénye</a:t>
            </a:r>
            <a:endParaRPr lang="hu-HU" dirty="0" smtClean="0"/>
          </a:p>
          <a:p>
            <a:pPr lvl="0"/>
            <a:r>
              <a:rPr lang="hu-HU" dirty="0" smtClean="0"/>
              <a:t>A </a:t>
            </a:r>
            <a:r>
              <a:rPr lang="hu-HU" dirty="0"/>
              <a:t>megszilárdult megosztó </a:t>
            </a:r>
            <a:r>
              <a:rPr lang="hu-HU" dirty="0" smtClean="0"/>
              <a:t>vállalkozás tudásigénye</a:t>
            </a:r>
            <a:endParaRPr lang="hu-HU" dirty="0" smtClean="0"/>
          </a:p>
          <a:p>
            <a:pPr marL="0" lvl="0" indent="0">
              <a:buNone/>
            </a:pPr>
            <a:r>
              <a:rPr lang="hu-HU" dirty="0" smtClean="0"/>
              <a:t>Példák és ellenpéldák</a:t>
            </a:r>
            <a:endParaRPr lang="hu-HU" dirty="0"/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41607492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Összefoglalás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A hallgatólagos tudás új </a:t>
            </a:r>
            <a:r>
              <a:rPr lang="hu-HU" dirty="0" err="1" smtClean="0"/>
              <a:t>négyosztatú</a:t>
            </a:r>
            <a:r>
              <a:rPr lang="hu-HU" dirty="0" smtClean="0"/>
              <a:t> osztályozásának lényege</a:t>
            </a:r>
          </a:p>
          <a:p>
            <a:r>
              <a:rPr lang="hu-HU" dirty="0" smtClean="0"/>
              <a:t>Az osztályozás alkalmazása a megosztó gazdasági formák elemzésében</a:t>
            </a:r>
          </a:p>
          <a:p>
            <a:r>
              <a:rPr lang="hu-HU" dirty="0" smtClean="0"/>
              <a:t>A </a:t>
            </a:r>
            <a:r>
              <a:rPr lang="hu-HU" dirty="0" err="1" smtClean="0"/>
              <a:t>négyosztatú</a:t>
            </a:r>
            <a:r>
              <a:rPr lang="hu-HU" dirty="0" smtClean="0"/>
              <a:t> osztályozás jelentősége a tudásmenedzsment keretében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8894097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hu-HU" dirty="0" smtClean="0"/>
              <a:t>Köszönöm a figyelmet!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42149788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75</TotalTime>
  <Words>233</Words>
  <Application>Microsoft Office PowerPoint</Application>
  <PresentationFormat>Diavetítés a képernyőre (4:3 oldalarány)</PresentationFormat>
  <Paragraphs>36</Paragraphs>
  <Slides>9</Slides>
  <Notes>0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9</vt:i4>
      </vt:variant>
    </vt:vector>
  </HeadingPairs>
  <TitlesOfParts>
    <vt:vector size="10" baseType="lpstr">
      <vt:lpstr>Office-téma</vt:lpstr>
      <vt:lpstr>A hallgatólagos tudás fajtáinak szerepe és jelentősége  a megosztásra épülő gazdaságban </vt:lpstr>
      <vt:lpstr>A megosztó gazdálkodási forma néhány tudásfelhasználási példája</vt:lpstr>
      <vt:lpstr>A megosztó gazdaság tudásmenedzsment elemzési szintjei</vt:lpstr>
      <vt:lpstr>A hallgatólagos tudás eddigi két különböző osztályozásának kritériumai </vt:lpstr>
      <vt:lpstr>A hallgatólagos tudás reláció alapján kialakított osztályozása </vt:lpstr>
      <vt:lpstr>Az új osztályozás alkalmazása a megosztó gazdaság tudásmenedzsment szempontú elemzésében</vt:lpstr>
      <vt:lpstr>A megosztó vállalkozások fejlődése a hallgatólagos tudás négyosztatú osztályozása alapján </vt:lpstr>
      <vt:lpstr>Összefoglalás</vt:lpstr>
      <vt:lpstr>PowerPoint bemutató</vt:lpstr>
    </vt:vector>
  </TitlesOfParts>
  <Company>PE-GTK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bemutató</dc:title>
  <dc:creator>Szívós Mihály</dc:creator>
  <cp:lastModifiedBy>Szívós Mihály</cp:lastModifiedBy>
  <cp:revision>8</cp:revision>
  <dcterms:created xsi:type="dcterms:W3CDTF">2016-04-14T16:37:48Z</dcterms:created>
  <dcterms:modified xsi:type="dcterms:W3CDTF">2016-05-02T14:08:57Z</dcterms:modified>
</cp:coreProperties>
</file>