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59" r:id="rId4"/>
    <p:sldId id="268" r:id="rId5"/>
    <p:sldId id="262" r:id="rId6"/>
    <p:sldId id="261" r:id="rId7"/>
    <p:sldId id="263" r:id="rId8"/>
    <p:sldId id="265" r:id="rId9"/>
    <p:sldId id="266" r:id="rId10"/>
    <p:sldId id="264" r:id="rId11"/>
    <p:sldId id="269" r:id="rId12"/>
    <p:sldId id="272" r:id="rId13"/>
    <p:sldId id="271" r:id="rId14"/>
    <p:sldId id="267" r:id="rId15"/>
    <p:sldId id="25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C0BC"/>
    <a:srgbClr val="009999"/>
    <a:srgbClr val="F68222"/>
    <a:srgbClr val="FFA3A3"/>
    <a:srgbClr val="FF5050"/>
    <a:srgbClr val="4DFF15"/>
    <a:srgbClr val="FCF10C"/>
    <a:srgbClr val="F5D90B"/>
    <a:srgbClr val="F8E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3719-03AE-41A4-8424-DB699952634A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30706-6DBD-4E9C-BAA0-0B4BF1EE97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5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0706-6DBD-4E9C-BAA0-0B4BF1EE97F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55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58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65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79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4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08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03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41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77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7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5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45EE-2454-4C31-BB42-D6BECA2B515E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E206-DE58-4701-B09E-7638114EA83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0" i="0" u="none" strike="noStrike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AZ IPAR 4.0 – A TUDÁSMENEDZSMENT LEGÚJABB KIHÍVÁSA  2017  MTA GTB TM</a:t>
            </a:r>
            <a:endParaRPr lang="hu-HU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0" y="6277650"/>
            <a:ext cx="504056" cy="5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30" y="6597352"/>
            <a:ext cx="448050" cy="1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4.png"/><Relationship Id="rId17" Type="http://schemas.openxmlformats.org/officeDocument/2006/relationships/image" Target="../media/image43.png"/><Relationship Id="rId2" Type="http://schemas.openxmlformats.org/officeDocument/2006/relationships/image" Target="../media/image3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5553167" cy="312854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26" y="1916832"/>
            <a:ext cx="3020706" cy="264019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71600" y="422108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A társas tudás </a:t>
            </a:r>
            <a:r>
              <a:rPr lang="hu-HU" dirty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menedzselése egy építőipari cégcsoportnál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051720" y="5085184"/>
            <a:ext cx="5112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Előadó: </a:t>
            </a:r>
            <a:r>
              <a:rPr lang="hu-HU" dirty="0" err="1" smtClean="0"/>
              <a:t>Véry</a:t>
            </a:r>
            <a:r>
              <a:rPr lang="hu-HU" dirty="0" smtClean="0"/>
              <a:t> </a:t>
            </a:r>
            <a:r>
              <a:rPr lang="hu-HU" dirty="0"/>
              <a:t>Zoltán </a:t>
            </a:r>
          </a:p>
          <a:p>
            <a:pPr algn="ctr">
              <a:spcBef>
                <a:spcPts val="600"/>
              </a:spcBef>
            </a:pPr>
            <a:r>
              <a:rPr lang="hu-HU" sz="1200" dirty="0" smtClean="0"/>
              <a:t>oktató</a:t>
            </a:r>
            <a:r>
              <a:rPr lang="hu-HU" sz="1200" dirty="0"/>
              <a:t>, címzetes egyetemi docens, Budapesti Metropolitan </a:t>
            </a:r>
            <a:r>
              <a:rPr lang="hu-HU" sz="1200" dirty="0" smtClean="0"/>
              <a:t>Egyetem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026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Dokumentum 1"/>
          <p:cNvSpPr/>
          <p:nvPr/>
        </p:nvSpPr>
        <p:spPr>
          <a:xfrm>
            <a:off x="1475656" y="4725144"/>
            <a:ext cx="2136194" cy="136815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Személyek és Robotok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Név1  (alkalmazott)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Név2  (alkalmazott)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Név3  (alkalmazott, részmunkaidős)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Név4  (kölcsönzött munkatárs)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Név5  (külső tanácsadó)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Név(n)</a:t>
            </a:r>
            <a:endParaRPr lang="hu-HU" sz="105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olyamatábra: Dokumentum 2"/>
          <p:cNvSpPr/>
          <p:nvPr/>
        </p:nvSpPr>
        <p:spPr>
          <a:xfrm>
            <a:off x="3863938" y="4725144"/>
            <a:ext cx="2148222" cy="122413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Funkcionális  részrendszerek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Termelési rendszer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Marketing rendszer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Pénzügyi rendszer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Human rendszer</a:t>
            </a:r>
          </a:p>
          <a:p>
            <a:pPr marL="228600" indent="-228600">
              <a:buAutoNum type="arabicParenR"/>
            </a:pPr>
            <a:r>
              <a:rPr lang="hu-H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stb</a:t>
            </a:r>
            <a:endParaRPr lang="hu-H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228600" indent="-228600">
              <a:buAutoNum type="arabicParenR"/>
            </a:pPr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olyamatábra: Dokumentum 3"/>
          <p:cNvSpPr/>
          <p:nvPr/>
        </p:nvSpPr>
        <p:spPr>
          <a:xfrm>
            <a:off x="6312211" y="4725144"/>
            <a:ext cx="2111890" cy="122413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hu-H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Kapcsolódások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Konnekció1  (human - </a:t>
            </a:r>
            <a:r>
              <a:rPr lang="hu-H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human</a:t>
            </a: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Konnekció2  (human - </a:t>
            </a:r>
            <a:r>
              <a:rPr lang="hu-H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machine</a:t>
            </a: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Konnekció</a:t>
            </a:r>
            <a:r>
              <a:rPr lang="hu-H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 (</a:t>
            </a:r>
            <a:r>
              <a:rPr lang="hu-H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machine</a:t>
            </a: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hu-H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machine</a:t>
            </a: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228600" indent="-228600">
              <a:buAutoNum type="arabicParenR"/>
            </a:pPr>
            <a:r>
              <a:rPr lang="hu-H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Események</a:t>
            </a:r>
            <a:endParaRPr lang="hu-HU" sz="105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31640" y="260648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A szervezeti </a:t>
            </a:r>
            <a:r>
              <a:rPr lang="hu-H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poliszisztéma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  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-   </a:t>
            </a:r>
            <a:r>
              <a:rPr lang="hu-HU" sz="1600" dirty="0" err="1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Mindmill</a:t>
            </a:r>
            <a:r>
              <a:rPr lang="hu-HU" sz="16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 &amp; </a:t>
            </a:r>
            <a:r>
              <a:rPr lang="hu-HU" sz="1600" dirty="0" err="1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Technology</a:t>
            </a:r>
            <a:r>
              <a:rPr lang="hu-HU" sz="16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 System</a:t>
            </a:r>
            <a:r>
              <a:rPr lang="hu-HU" sz="1600" b="1" baseline="300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©</a:t>
            </a:r>
            <a:r>
              <a:rPr lang="hu-HU" sz="16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hu-HU" sz="1600" dirty="0" err="1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Model</a:t>
            </a:r>
            <a:endParaRPr lang="hu-HU" sz="1600" dirty="0">
              <a:solidFill>
                <a:srgbClr val="005EA4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935674" y="1268760"/>
            <a:ext cx="2816696" cy="28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B8BB3"/>
            </a:solidFill>
            <a:prstDash val="sysDot"/>
            <a:round/>
            <a:headEnd/>
            <a:tailEnd/>
          </a:ln>
          <a:effectLst/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200" smtClean="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52090" y="1268760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smtClean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smtClean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120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376106" y="119675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448114" y="1124744"/>
            <a:ext cx="209661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520122" y="3861048"/>
            <a:ext cx="20882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4870800" y="1872000"/>
            <a:ext cx="522000" cy="162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Kozuka Gothic Pr6N B" pitchFamily="34" charset="-128"/>
                <a:cs typeface="Arial" panose="020B0604020202020204" pitchFamily="34" charset="0"/>
              </a:rPr>
              <a:t>Technológiai Rendszer</a:t>
            </a: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Kozuka Gothic Pr6N B" pitchFamily="34" charset="-128"/>
              <a:cs typeface="Arial" panose="020B0604020202020204" pitchFamily="34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855986" y="1573188"/>
            <a:ext cx="936104" cy="936104"/>
          </a:xfrm>
          <a:prstGeom prst="ellipse">
            <a:avLst/>
          </a:prstGeom>
          <a:solidFill>
            <a:srgbClr val="CACAEE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3575906" y="2276872"/>
            <a:ext cx="936104" cy="936104"/>
          </a:xfrm>
          <a:prstGeom prst="ellipse">
            <a:avLst/>
          </a:prstGeom>
          <a:solidFill>
            <a:srgbClr val="CACAEE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04" y="3512357"/>
            <a:ext cx="396837" cy="516932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352576" y="836712"/>
            <a:ext cx="271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5EA4"/>
                </a:solidFill>
                <a:latin typeface="Lucida Sans Unicode" panose="020B0602030504020204" pitchFamily="34" charset="0"/>
                <a:ea typeface="Kozuka Gothic Pr6N B" pitchFamily="34" charset="-128"/>
                <a:cs typeface="Lucida Sans Unicode" panose="020B0602030504020204" pitchFamily="34" charset="0"/>
              </a:rPr>
              <a:t>Szociális (társas) rendszer</a:t>
            </a:r>
            <a:endParaRPr lang="hu-HU" sz="1400" dirty="0">
              <a:solidFill>
                <a:srgbClr val="005EA4"/>
              </a:solidFill>
              <a:latin typeface="Lucida Sans Unicode" panose="020B0602030504020204" pitchFamily="34" charset="0"/>
              <a:ea typeface="Kozuka Gothic Pr6N B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374426" y="4376137"/>
            <a:ext cx="1792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5EA4"/>
                </a:solidFill>
                <a:latin typeface="Lucida Sans Unicode" panose="020B0602030504020204" pitchFamily="34" charset="0"/>
                <a:ea typeface="Kozuka Gothic Pr6N B" pitchFamily="34" charset="-128"/>
                <a:cs typeface="Lucida Sans Unicode" panose="020B0602030504020204" pitchFamily="34" charset="0"/>
              </a:rPr>
              <a:t>Részrendszerek</a:t>
            </a:r>
            <a:endParaRPr lang="hu-HU" sz="1200" dirty="0">
              <a:solidFill>
                <a:srgbClr val="005EA4"/>
              </a:solidFill>
              <a:latin typeface="Lucida Sans Unicode" panose="020B0602030504020204" pitchFamily="34" charset="0"/>
              <a:ea typeface="Kozuka Gothic Pr6N B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17" name="Egyenes összekötő nyíllal 16"/>
          <p:cNvCxnSpPr>
            <a:stCxn id="15" idx="2"/>
          </p:cNvCxnSpPr>
          <p:nvPr/>
        </p:nvCxnSpPr>
        <p:spPr>
          <a:xfrm>
            <a:off x="2709215" y="1144489"/>
            <a:ext cx="125485" cy="336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25" idx="3"/>
            <a:endCxn id="16" idx="0"/>
          </p:cNvCxnSpPr>
          <p:nvPr/>
        </p:nvCxnSpPr>
        <p:spPr>
          <a:xfrm flipH="1">
            <a:off x="2270735" y="3727779"/>
            <a:ext cx="701054" cy="648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5304098" y="393305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INPUT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030490" y="1268760"/>
            <a:ext cx="890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OUTPUT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50" y="1772816"/>
            <a:ext cx="540000" cy="540000"/>
          </a:xfrm>
          <a:prstGeom prst="rect">
            <a:avLst/>
          </a:prstGeom>
        </p:spPr>
      </p:pic>
      <p:cxnSp>
        <p:nvCxnSpPr>
          <p:cNvPr id="22" name="Egyenes összekötő nyíllal 21"/>
          <p:cNvCxnSpPr>
            <a:endCxn id="16" idx="0"/>
          </p:cNvCxnSpPr>
          <p:nvPr/>
        </p:nvCxnSpPr>
        <p:spPr>
          <a:xfrm flipH="1">
            <a:off x="2270735" y="2849886"/>
            <a:ext cx="274194" cy="152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44" y="2496001"/>
            <a:ext cx="540000" cy="540000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2834700" y="2928764"/>
            <a:ext cx="936104" cy="936104"/>
            <a:chOff x="2834700" y="2928764"/>
            <a:chExt cx="936104" cy="936104"/>
          </a:xfrm>
          <a:solidFill>
            <a:srgbClr val="CACAEE"/>
          </a:solidFill>
        </p:grpSpPr>
        <p:sp>
          <p:nvSpPr>
            <p:cNvPr id="25" name="Ellipszis 24"/>
            <p:cNvSpPr/>
            <p:nvPr/>
          </p:nvSpPr>
          <p:spPr>
            <a:xfrm>
              <a:off x="2834700" y="2928764"/>
              <a:ext cx="936104" cy="936104"/>
            </a:xfrm>
            <a:prstGeom prst="ellipse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752" y="3126454"/>
              <a:ext cx="540000" cy="540000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27" name="Kép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522">
            <a:off x="3612283" y="1133564"/>
            <a:ext cx="1206291" cy="206392"/>
          </a:xfrm>
          <a:prstGeom prst="rect">
            <a:avLst/>
          </a:prstGeom>
        </p:spPr>
      </p:pic>
      <p:grpSp>
        <p:nvGrpSpPr>
          <p:cNvPr id="28" name="Csoportba foglalás 27"/>
          <p:cNvGrpSpPr/>
          <p:nvPr/>
        </p:nvGrpSpPr>
        <p:grpSpPr>
          <a:xfrm>
            <a:off x="5436096" y="1790823"/>
            <a:ext cx="2056229" cy="1980000"/>
            <a:chOff x="4906896" y="1676233"/>
            <a:chExt cx="2350268" cy="2343495"/>
          </a:xfrm>
        </p:grpSpPr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896" y="1676233"/>
              <a:ext cx="2350268" cy="2343495"/>
            </a:xfrm>
            <a:prstGeom prst="rect">
              <a:avLst/>
            </a:prstGeom>
          </p:spPr>
        </p:pic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72" y="2078824"/>
              <a:ext cx="306000" cy="306000"/>
            </a:xfrm>
            <a:prstGeom prst="rect">
              <a:avLst/>
            </a:prstGeom>
          </p:spPr>
        </p:pic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625" y="3008318"/>
              <a:ext cx="271399" cy="270000"/>
            </a:xfrm>
            <a:prstGeom prst="rect">
              <a:avLst/>
            </a:prstGeom>
          </p:spPr>
        </p:pic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024" y="2386858"/>
              <a:ext cx="270000" cy="270000"/>
            </a:xfrm>
            <a:prstGeom prst="rect">
              <a:avLst/>
            </a:prstGeom>
          </p:spPr>
        </p:pic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000" y="2689200"/>
              <a:ext cx="288000" cy="288000"/>
            </a:xfrm>
            <a:prstGeom prst="rect">
              <a:avLst/>
            </a:prstGeom>
          </p:spPr>
        </p:pic>
      </p:grpSp>
      <p:sp>
        <p:nvSpPr>
          <p:cNvPr id="34" name="Szövegdoboz 33"/>
          <p:cNvSpPr txBox="1"/>
          <p:nvPr/>
        </p:nvSpPr>
        <p:spPr>
          <a:xfrm>
            <a:off x="6107194" y="836712"/>
            <a:ext cx="271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5EA4"/>
                </a:solidFill>
                <a:latin typeface="Lucida Sans Unicode" panose="020B0602030504020204" pitchFamily="34" charset="0"/>
                <a:ea typeface="Kozuka Gothic Pr6N B" pitchFamily="34" charset="-128"/>
                <a:cs typeface="Lucida Sans Unicode" panose="020B0602030504020204" pitchFamily="34" charset="0"/>
              </a:rPr>
              <a:t>Elektronikus (digitális) hálózatok</a:t>
            </a:r>
            <a:endParaRPr lang="hu-HU" sz="1200" dirty="0">
              <a:solidFill>
                <a:srgbClr val="005EA4"/>
              </a:solidFill>
              <a:latin typeface="Lucida Sans Unicode" panose="020B0602030504020204" pitchFamily="34" charset="0"/>
              <a:ea typeface="Kozuka Gothic Pr6N B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6528179" y="1228752"/>
            <a:ext cx="216079" cy="688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Csoportba foglalás 35"/>
          <p:cNvGrpSpPr/>
          <p:nvPr/>
        </p:nvGrpSpPr>
        <p:grpSpPr>
          <a:xfrm>
            <a:off x="7341394" y="2398667"/>
            <a:ext cx="1082707" cy="924594"/>
            <a:chOff x="6722067" y="2132322"/>
            <a:chExt cx="1843471" cy="1509754"/>
          </a:xfrm>
        </p:grpSpPr>
        <p:pic>
          <p:nvPicPr>
            <p:cNvPr id="37" name="Kép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067" y="2132322"/>
              <a:ext cx="1378325" cy="1378325"/>
            </a:xfrm>
            <a:prstGeom prst="rect">
              <a:avLst/>
            </a:prstGeom>
          </p:spPr>
        </p:pic>
        <p:pic>
          <p:nvPicPr>
            <p:cNvPr id="38" name="Kép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98874" y="3034944"/>
              <a:ext cx="607132" cy="607132"/>
            </a:xfrm>
            <a:prstGeom prst="rect">
              <a:avLst/>
            </a:prstGeom>
          </p:spPr>
        </p:pic>
        <p:pic>
          <p:nvPicPr>
            <p:cNvPr id="39" name="Kép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406" y="2766845"/>
              <a:ext cx="607132" cy="607132"/>
            </a:xfrm>
            <a:prstGeom prst="rect">
              <a:avLst/>
            </a:prstGeom>
          </p:spPr>
        </p:pic>
      </p:grpSp>
      <p:pic>
        <p:nvPicPr>
          <p:cNvPr id="40" name="Kép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4398" y="4169003"/>
            <a:ext cx="1206291" cy="206392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904" y="260648"/>
            <a:ext cx="901825" cy="901825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4398463" y="4232121"/>
            <a:ext cx="1037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5EA4"/>
                </a:solidFill>
                <a:latin typeface="Lucida Sans Unicode" panose="020B0602030504020204" pitchFamily="34" charset="0"/>
                <a:ea typeface="Kozuka Gothic Pr6N B" pitchFamily="34" charset="-128"/>
                <a:cs typeface="Lucida Sans Unicode" panose="020B0602030504020204" pitchFamily="34" charset="0"/>
              </a:rPr>
              <a:t>Személyek</a:t>
            </a:r>
            <a:endParaRPr lang="hu-HU" sz="1200" dirty="0">
              <a:solidFill>
                <a:srgbClr val="005EA4"/>
              </a:solidFill>
              <a:latin typeface="Lucida Sans Unicode" panose="020B0602030504020204" pitchFamily="34" charset="0"/>
              <a:ea typeface="Kozuka Gothic Pr6N B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45" name="Egyenes összekötő nyíllal 44"/>
          <p:cNvCxnSpPr>
            <a:stCxn id="44" idx="0"/>
          </p:cNvCxnSpPr>
          <p:nvPr/>
        </p:nvCxnSpPr>
        <p:spPr>
          <a:xfrm flipH="1" flipV="1">
            <a:off x="4607043" y="3766527"/>
            <a:ext cx="310237" cy="465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Kép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06" y="1333333"/>
            <a:ext cx="558232" cy="558232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2421439"/>
            <a:ext cx="551727" cy="551727"/>
          </a:xfrm>
          <a:prstGeom prst="rect">
            <a:avLst/>
          </a:prstGeom>
        </p:spPr>
      </p:pic>
      <p:pic>
        <p:nvPicPr>
          <p:cNvPr id="48" name="Kép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27" y="1608965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58" y="3297802"/>
            <a:ext cx="598750" cy="59875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48" y="1916832"/>
            <a:ext cx="530554" cy="530554"/>
          </a:xfrm>
          <a:prstGeom prst="rect">
            <a:avLst/>
          </a:prstGeom>
        </p:spPr>
      </p:pic>
      <p:grpSp>
        <p:nvGrpSpPr>
          <p:cNvPr id="51" name="Csoportba foglalás 50"/>
          <p:cNvGrpSpPr/>
          <p:nvPr/>
        </p:nvGrpSpPr>
        <p:grpSpPr>
          <a:xfrm>
            <a:off x="539552" y="1745992"/>
            <a:ext cx="1260000" cy="2218252"/>
            <a:chOff x="539552" y="1745992"/>
            <a:chExt cx="1260000" cy="2218252"/>
          </a:xfrm>
        </p:grpSpPr>
        <p:sp>
          <p:nvSpPr>
            <p:cNvPr id="52" name="Lekerekített téglalap 51"/>
            <p:cNvSpPr/>
            <p:nvPr/>
          </p:nvSpPr>
          <p:spPr>
            <a:xfrm>
              <a:off x="539552" y="1745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Értelemrendszer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Lekerekített téglalap 52"/>
            <p:cNvSpPr/>
            <p:nvPr/>
          </p:nvSpPr>
          <p:spPr>
            <a:xfrm>
              <a:off x="539552" y="2069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Önreferencialitás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Lekerekített téglalap 53"/>
            <p:cNvSpPr/>
            <p:nvPr/>
          </p:nvSpPr>
          <p:spPr>
            <a:xfrm>
              <a:off x="539552" y="2398667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Autopoiesis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Lekerekített téglalap 54"/>
            <p:cNvSpPr/>
            <p:nvPr/>
          </p:nvSpPr>
          <p:spPr>
            <a:xfrm>
              <a:off x="539552" y="2724036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Komplexitás </a:t>
              </a:r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csökk</a:t>
              </a:r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.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Lekerekített téglalap 55"/>
            <p:cNvSpPr/>
            <p:nvPr/>
          </p:nvSpPr>
          <p:spPr>
            <a:xfrm>
              <a:off x="539552" y="3059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2. Szintű megfigyelés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Lekerekített téglalap 56"/>
            <p:cNvSpPr/>
            <p:nvPr/>
          </p:nvSpPr>
          <p:spPr>
            <a:xfrm>
              <a:off x="539552" y="3383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Eseménykezelés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Lekerekített téglalap 57"/>
            <p:cNvSpPr/>
            <p:nvPr/>
          </p:nvSpPr>
          <p:spPr>
            <a:xfrm>
              <a:off x="539552" y="371703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Info-Közlés-Megértés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5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748"/>
            <a:ext cx="9144000" cy="399650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27584" y="461044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3D nyomtatás az építőiparban</a:t>
            </a:r>
            <a:endParaRPr lang="hu-HU" sz="2200" dirty="0">
              <a:solidFill>
                <a:srgbClr val="3333CC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55776" y="9807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HUMAN szerep = minőségmenedzsment, „</a:t>
            </a:r>
            <a:r>
              <a:rPr lang="hu-HU" dirty="0" err="1" smtClean="0"/>
              <a:t>phronesis</a:t>
            </a:r>
            <a:r>
              <a:rPr lang="hu-HU" dirty="0" smtClean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13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72800" cy="448333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584" y="46104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Szüneszisz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dirty="0" err="1" smtClean="0"/>
              <a:t>Phronészisz</a:t>
            </a:r>
            <a:r>
              <a:rPr lang="hu-HU" sz="2000" dirty="0" smtClean="0"/>
              <a:t> </a:t>
            </a:r>
            <a:r>
              <a:rPr lang="hu-HU" sz="2000" dirty="0" err="1" smtClean="0"/>
              <a:t>interkorporális</a:t>
            </a:r>
            <a:r>
              <a:rPr lang="hu-HU" sz="2000" dirty="0" smtClean="0"/>
              <a:t> </a:t>
            </a:r>
            <a:r>
              <a:rPr lang="hu-HU" sz="2000" dirty="0"/>
              <a:t>kiterjesztését </a:t>
            </a:r>
            <a:r>
              <a:rPr lang="hu-HU" sz="2000" dirty="0" smtClean="0"/>
              <a:t>jelenti</a:t>
            </a:r>
            <a:endParaRPr lang="hu-HU" sz="2000" dirty="0">
              <a:solidFill>
                <a:srgbClr val="3333CC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86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27584" y="188640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Virtual</a:t>
            </a:r>
            <a:r>
              <a:rPr lang="hu-HU" dirty="0" smtClean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hu-HU" dirty="0" err="1" smtClean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Reality</a:t>
            </a:r>
            <a:r>
              <a:rPr lang="hu-HU" smtClean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 az </a:t>
            </a:r>
            <a:r>
              <a:rPr lang="hu-HU" dirty="0" smtClean="0">
                <a:solidFill>
                  <a:srgbClr val="3333CC"/>
                </a:solidFill>
                <a:latin typeface="Kozuka Gothic Pr6N B" pitchFamily="34" charset="-128"/>
                <a:ea typeface="Kozuka Gothic Pr6N B" pitchFamily="34" charset="-128"/>
              </a:rPr>
              <a:t>építőiparban</a:t>
            </a:r>
            <a:endParaRPr lang="hu-HU" dirty="0">
              <a:solidFill>
                <a:srgbClr val="3333CC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0" y="4437112"/>
            <a:ext cx="2160240" cy="21602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427984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HUMAN szerep = előrelátás, megfigyelés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4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37" y="836712"/>
            <a:ext cx="6308827" cy="514506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33265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tx2"/>
                </a:solidFill>
                <a:latin typeface="Kozuka Gothic Pr6N B" pitchFamily="34" charset="-128"/>
                <a:ea typeface="Kozuka Gothic Pr6N B" pitchFamily="34" charset="-128"/>
              </a:rPr>
              <a:t>Tanuló szervezet</a:t>
            </a:r>
            <a:endParaRPr lang="hu-HU" sz="2000" dirty="0">
              <a:solidFill>
                <a:schemeClr val="tx2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4" name="Picture 2" descr="Képtalálat a következ&amp;odblac;re: „tanuló társadalom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8642"/>
            <a:ext cx="2160240" cy="33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32770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HUMAN szerep = értésre jutás, összehangolódás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04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249238" y="1052736"/>
            <a:ext cx="8159750" cy="525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2003 - Posztmodern vállalat, posztmodern tanácsadás (Regionális Tanácsadási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Konf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., ME)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2004 - Tudáscontrolling a technológiatranszfer során (Vezetéstudomány, 2004 / 9)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2005 - Tudáscontrolling rendszer (Gazdálkodás, 2005 / 4)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2005 - Felügyelt tudásbázis (IT-BUSINESS, 2005 május 10</a:t>
            </a: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2005 - </a:t>
            </a:r>
            <a:r>
              <a:rPr lang="hu-HU" sz="1500" i="1" dirty="0">
                <a:latin typeface="+mn-lt"/>
              </a:rPr>
              <a:t>Új szín a </a:t>
            </a:r>
            <a:r>
              <a:rPr lang="hu-HU" sz="1500" i="1" dirty="0" err="1">
                <a:latin typeface="+mn-lt"/>
              </a:rPr>
              <a:t>controller</a:t>
            </a:r>
            <a:r>
              <a:rPr lang="hu-HU" sz="1500" i="1" dirty="0">
                <a:latin typeface="+mn-lt"/>
              </a:rPr>
              <a:t> </a:t>
            </a:r>
            <a:r>
              <a:rPr lang="hu-HU" sz="1500" i="1" dirty="0" smtClean="0">
                <a:latin typeface="+mn-lt"/>
              </a:rPr>
              <a:t>palettáján. - Tudáscontrolling </a:t>
            </a:r>
            <a:r>
              <a:rPr lang="hu-HU" sz="1500" dirty="0" smtClean="0">
                <a:latin typeface="+mn-lt"/>
              </a:rPr>
              <a:t>(</a:t>
            </a:r>
            <a:r>
              <a:rPr lang="hu-HU" sz="1500" dirty="0" err="1" smtClean="0">
                <a:latin typeface="+mn-lt"/>
              </a:rPr>
              <a:t>www.controllingportal.hu</a:t>
            </a:r>
            <a:r>
              <a:rPr lang="hu-HU" sz="1500" dirty="0" smtClean="0">
                <a:latin typeface="+mn-lt"/>
              </a:rPr>
              <a:t>)</a:t>
            </a:r>
            <a:endParaRPr lang="hu-HU" sz="15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2006 - Egy posztmodern vállalat –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Organica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ZRt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(Megragadni a </a:t>
            </a: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megfoghatatlant, 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N&amp;B Kiadó, 2006)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2007 - Tudás és hálózat (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eVILÁG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2007 június)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2007 - Gazdálkodás az intellektuális tőkével 1. rész  (A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Controller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2007/12)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2008 - Gazdálkodás az intellektuális tőkével 2-3. rész (A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Controller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2008/1,2</a:t>
            </a: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2008 - Tárgyi- és digitális-javak logisztikája (Logisztika Évkönyv 2007-2008)</a:t>
            </a:r>
            <a:endParaRPr lang="hu-HU" sz="15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2011 - Kutatni, építeni és épülni (VALÓSÁG, 2011 / 12)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2012 - Körkörösen épülve (Tudásmenedzsment, PTE FEEK, 2012, okt.)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2014 - A társas tudás technológiái (Tudásmenedzsment, PTE FEEK, 2014,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marc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 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 társas tudás </a:t>
            </a:r>
            <a:r>
              <a:rPr lang="hu-HU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orkesztrációja</a:t>
            </a:r>
            <a:r>
              <a:rPr lang="hu-HU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digitális </a:t>
            </a: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vállalkozásoknál (kézirat)</a:t>
            </a:r>
          </a:p>
          <a:p>
            <a:pPr>
              <a:lnSpc>
                <a:spcPct val="150000"/>
              </a:lnSpc>
              <a:defRPr/>
            </a:pPr>
            <a:r>
              <a:rPr lang="hu-H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2017 – A társas tudás menedzselése egy kisvállalati cégcsoportnál (VID Business Group, SME)</a:t>
            </a:r>
            <a:endParaRPr lang="hu-HU" sz="15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zövegdoboz 8"/>
          <p:cNvSpPr txBox="1">
            <a:spLocks noChangeArrowheads="1"/>
          </p:cNvSpPr>
          <p:nvPr/>
        </p:nvSpPr>
        <p:spPr bwMode="auto">
          <a:xfrm>
            <a:off x="325438" y="363482"/>
            <a:ext cx="8569325" cy="430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2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Véry</a:t>
            </a:r>
            <a:r>
              <a:rPr lang="hu-HU" sz="2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Zoltán: </a:t>
            </a:r>
            <a:r>
              <a:rPr lang="hu-HU" sz="220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„Tudás és hálózat” </a:t>
            </a:r>
            <a:r>
              <a:rPr lang="hu-HU" sz="2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publikációk (2002 </a:t>
            </a:r>
            <a:r>
              <a:rPr lang="hu-HU" sz="22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– 2017)</a:t>
            </a:r>
            <a:endParaRPr lang="hu-HU" sz="220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32" y="165045"/>
            <a:ext cx="984704" cy="15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695303" y="548680"/>
            <a:ext cx="6336704" cy="5760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 flipV="1">
            <a:off x="2130402" y="5501680"/>
            <a:ext cx="5334001" cy="503238"/>
          </a:xfrm>
          <a:custGeom>
            <a:avLst/>
            <a:gdLst>
              <a:gd name="T0" fmla="*/ 508 w 21600"/>
              <a:gd name="T1" fmla="*/ 2 h 21600"/>
              <a:gd name="T2" fmla="*/ 261 w 21600"/>
              <a:gd name="T3" fmla="*/ 5 h 21600"/>
              <a:gd name="T4" fmla="*/ 15 w 21600"/>
              <a:gd name="T5" fmla="*/ 2 h 21600"/>
              <a:gd name="T6" fmla="*/ 26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17 w 21600"/>
              <a:gd name="T13" fmla="*/ 2385 h 21600"/>
              <a:gd name="T14" fmla="*/ 19183 w 21600"/>
              <a:gd name="T15" fmla="*/ 192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29" y="21600"/>
                </a:lnTo>
                <a:lnTo>
                  <a:pt x="2037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rot="10800000" wrap="none"/>
          <a:lstStyle/>
          <a:p>
            <a:endParaRPr lang="hu-HU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 flipV="1">
            <a:off x="1695302" y="5733254"/>
            <a:ext cx="5976665" cy="281332"/>
          </a:xfrm>
          <a:custGeom>
            <a:avLst/>
            <a:gdLst>
              <a:gd name="T0" fmla="*/ 545 w 21600"/>
              <a:gd name="T1" fmla="*/ 1 h 21600"/>
              <a:gd name="T2" fmla="*/ 276 w 21600"/>
              <a:gd name="T3" fmla="*/ 1 h 21600"/>
              <a:gd name="T4" fmla="*/ 8 w 21600"/>
              <a:gd name="T5" fmla="*/ 1 h 21600"/>
              <a:gd name="T6" fmla="*/ 27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06 w 21600"/>
              <a:gd name="T13" fmla="*/ 2038 h 21600"/>
              <a:gd name="T14" fmla="*/ 19494 w 21600"/>
              <a:gd name="T15" fmla="*/ 195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08" y="21600"/>
                </a:lnTo>
                <a:lnTo>
                  <a:pt x="209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BF1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endParaRPr lang="hu-HU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flipV="1">
            <a:off x="2206602" y="692695"/>
            <a:ext cx="3751263" cy="3607247"/>
          </a:xfrm>
          <a:custGeom>
            <a:avLst/>
            <a:gdLst>
              <a:gd name="T0" fmla="*/ 129 w 21600"/>
              <a:gd name="T1" fmla="*/ 259 h 21600"/>
              <a:gd name="T2" fmla="*/ 202 w 21600"/>
              <a:gd name="T3" fmla="*/ 129 h 21600"/>
              <a:gd name="T4" fmla="*/ 129 w 21600"/>
              <a:gd name="T5" fmla="*/ 145 h 21600"/>
              <a:gd name="T6" fmla="*/ 57 w 21600"/>
              <a:gd name="T7" fmla="*/ 1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600 w 21600"/>
              <a:gd name="T13" fmla="*/ 0 h 21600"/>
              <a:gd name="T14" fmla="*/ 0 w 21600"/>
              <a:gd name="T15" fmla="*/ 10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80" y="10790"/>
                </a:moveTo>
                <a:cubicBezTo>
                  <a:pt x="12080" y="10793"/>
                  <a:pt x="12081" y="10796"/>
                  <a:pt x="12081" y="10800"/>
                </a:cubicBezTo>
                <a:cubicBezTo>
                  <a:pt x="12081" y="11507"/>
                  <a:pt x="11507" y="12081"/>
                  <a:pt x="10800" y="12081"/>
                </a:cubicBezTo>
                <a:cubicBezTo>
                  <a:pt x="10092" y="12081"/>
                  <a:pt x="9519" y="11507"/>
                  <a:pt x="9519" y="10800"/>
                </a:cubicBezTo>
                <a:cubicBezTo>
                  <a:pt x="9518" y="10796"/>
                  <a:pt x="9519" y="10793"/>
                  <a:pt x="9519" y="10790"/>
                </a:cubicBezTo>
                <a:lnTo>
                  <a:pt x="0" y="10715"/>
                </a:lnTo>
                <a:cubicBezTo>
                  <a:pt x="0" y="10743"/>
                  <a:pt x="-1" y="10771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771"/>
                  <a:pt x="21599" y="10743"/>
                  <a:pt x="21599" y="10715"/>
                </a:cubicBezTo>
                <a:lnTo>
                  <a:pt x="12080" y="10790"/>
                </a:lnTo>
                <a:close/>
              </a:path>
            </a:pathLst>
          </a:custGeom>
          <a:solidFill>
            <a:srgbClr val="F68222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endParaRPr lang="hu-H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flipV="1">
            <a:off x="4897490" y="1308830"/>
            <a:ext cx="2774478" cy="2367584"/>
          </a:xfrm>
          <a:custGeom>
            <a:avLst/>
            <a:gdLst>
              <a:gd name="T0" fmla="*/ 73 w 21600"/>
              <a:gd name="T1" fmla="*/ 99 h 21600"/>
              <a:gd name="T2" fmla="*/ 111 w 21600"/>
              <a:gd name="T3" fmla="*/ 49 h 21600"/>
              <a:gd name="T4" fmla="*/ 73 w 21600"/>
              <a:gd name="T5" fmla="*/ 51 h 21600"/>
              <a:gd name="T6" fmla="*/ 35 w 21600"/>
              <a:gd name="T7" fmla="*/ 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117" y="10800"/>
                </a:moveTo>
                <a:cubicBezTo>
                  <a:pt x="11117" y="10975"/>
                  <a:pt x="10975" y="11117"/>
                  <a:pt x="10800" y="11117"/>
                </a:cubicBezTo>
                <a:cubicBezTo>
                  <a:pt x="10624" y="11117"/>
                  <a:pt x="10483" y="10975"/>
                  <a:pt x="10483" y="10800"/>
                </a:cubicBez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1117" y="108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 flipV="1">
            <a:off x="4528991" y="2420887"/>
            <a:ext cx="360363" cy="3086349"/>
          </a:xfrm>
          <a:prstGeom prst="rect">
            <a:avLst/>
          </a:prstGeom>
          <a:solidFill>
            <a:srgbClr val="FFDC6D"/>
          </a:solidFill>
          <a:ln w="12700">
            <a:solidFill>
              <a:srgbClr val="686868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54000" rIns="54000"/>
          <a:lstStyle/>
          <a:p>
            <a:pPr algn="ctr" eaLnBrk="0" hangingPunct="0">
              <a:defRPr/>
            </a:pPr>
            <a:endParaRPr lang="hu-HU" sz="100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V="1">
            <a:off x="2435202" y="2445743"/>
            <a:ext cx="360363" cy="3055938"/>
          </a:xfrm>
          <a:prstGeom prst="rect">
            <a:avLst/>
          </a:prstGeom>
          <a:solidFill>
            <a:srgbClr val="FFDC6D"/>
          </a:solidFill>
          <a:ln w="12700">
            <a:solidFill>
              <a:srgbClr val="686868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54000" rIns="18000"/>
          <a:lstStyle/>
          <a:p>
            <a:pPr algn="ctr" eaLnBrk="0" hangingPunct="0">
              <a:defRPr/>
            </a:pPr>
            <a:endParaRPr lang="hu-HU" sz="120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flipV="1">
            <a:off x="2851127" y="2445743"/>
            <a:ext cx="360363" cy="3055938"/>
          </a:xfrm>
          <a:prstGeom prst="rect">
            <a:avLst/>
          </a:prstGeom>
          <a:solidFill>
            <a:srgbClr val="FFDC6D"/>
          </a:solidFill>
          <a:ln w="12700">
            <a:solidFill>
              <a:srgbClr val="686868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54000" rIns="54000"/>
          <a:lstStyle/>
          <a:p>
            <a:pPr algn="ctr" eaLnBrk="0" hangingPunct="0">
              <a:defRPr/>
            </a:pPr>
            <a:endParaRPr lang="hu-HU" sz="100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flipV="1">
            <a:off x="3273402" y="2445743"/>
            <a:ext cx="360363" cy="3055938"/>
          </a:xfrm>
          <a:prstGeom prst="rect">
            <a:avLst/>
          </a:prstGeom>
          <a:solidFill>
            <a:srgbClr val="FFDC6D"/>
          </a:solidFill>
          <a:ln w="12700">
            <a:solidFill>
              <a:srgbClr val="686868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54000" rIns="54000"/>
          <a:lstStyle/>
          <a:p>
            <a:pPr algn="ctr" eaLnBrk="0" hangingPunct="0">
              <a:defRPr/>
            </a:pPr>
            <a:endParaRPr lang="hu-HU" sz="10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flipV="1">
            <a:off x="3690915" y="2445743"/>
            <a:ext cx="360363" cy="3055938"/>
          </a:xfrm>
          <a:prstGeom prst="rect">
            <a:avLst/>
          </a:prstGeom>
          <a:solidFill>
            <a:srgbClr val="FFDC6D"/>
          </a:solidFill>
          <a:ln w="12700">
            <a:solidFill>
              <a:srgbClr val="686868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54000" rIns="54000"/>
          <a:lstStyle/>
          <a:p>
            <a:pPr algn="ctr" eaLnBrk="0" hangingPunct="0">
              <a:defRPr/>
            </a:pPr>
            <a:endParaRPr lang="hu-HU" sz="90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 flipV="1">
            <a:off x="4108427" y="2445743"/>
            <a:ext cx="360363" cy="3055938"/>
          </a:xfrm>
          <a:prstGeom prst="rect">
            <a:avLst/>
          </a:prstGeom>
          <a:solidFill>
            <a:srgbClr val="FFDC6D"/>
          </a:solidFill>
          <a:ln w="12700">
            <a:solidFill>
              <a:srgbClr val="686868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54000" rIns="54000"/>
          <a:lstStyle/>
          <a:p>
            <a:pPr algn="ctr" eaLnBrk="0" hangingPunct="0">
              <a:defRPr/>
            </a:pPr>
            <a:endParaRPr lang="hu-HU" sz="100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930297" y="5237595"/>
            <a:ext cx="2585451" cy="503238"/>
          </a:xfrm>
          <a:prstGeom prst="rect">
            <a:avLst/>
          </a:prstGeom>
          <a:solidFill>
            <a:srgbClr val="FFC000"/>
          </a:solidFill>
          <a:ln w="12700">
            <a:solidFill>
              <a:srgbClr val="6B6B6B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hu-HU" sz="110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936546" y="4639107"/>
            <a:ext cx="2585451" cy="539750"/>
          </a:xfrm>
          <a:prstGeom prst="rect">
            <a:avLst/>
          </a:prstGeom>
          <a:solidFill>
            <a:srgbClr val="FFC000"/>
          </a:solidFill>
          <a:ln w="12700">
            <a:solidFill>
              <a:srgbClr val="6B6B6B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hu-HU" sz="10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936546" y="4050145"/>
            <a:ext cx="2585451" cy="539750"/>
          </a:xfrm>
          <a:prstGeom prst="rect">
            <a:avLst/>
          </a:prstGeom>
          <a:solidFill>
            <a:srgbClr val="FFC000"/>
          </a:solidFill>
          <a:ln w="12700">
            <a:solidFill>
              <a:srgbClr val="6B6B6B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hu-HU" sz="100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936546" y="3502457"/>
            <a:ext cx="2585451" cy="503238"/>
          </a:xfrm>
          <a:prstGeom prst="rect">
            <a:avLst/>
          </a:prstGeom>
          <a:solidFill>
            <a:srgbClr val="FFC000"/>
          </a:solidFill>
          <a:ln w="12700">
            <a:solidFill>
              <a:srgbClr val="6B6B6B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hu-HU" sz="100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936546" y="2419782"/>
            <a:ext cx="2585451" cy="503238"/>
          </a:xfrm>
          <a:prstGeom prst="rect">
            <a:avLst/>
          </a:prstGeom>
          <a:solidFill>
            <a:srgbClr val="FFC000"/>
          </a:solidFill>
          <a:ln w="12700">
            <a:solidFill>
              <a:srgbClr val="6B6B6B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hu-HU" sz="1000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936546" y="2962707"/>
            <a:ext cx="2585451" cy="503238"/>
          </a:xfrm>
          <a:prstGeom prst="rect">
            <a:avLst/>
          </a:prstGeom>
          <a:solidFill>
            <a:srgbClr val="FFC000"/>
          </a:solidFill>
          <a:ln w="12700">
            <a:solidFill>
              <a:srgbClr val="6B6B6B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hu-HU" sz="100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2435202" y="2852936"/>
            <a:ext cx="2501344" cy="0"/>
          </a:xfrm>
          <a:prstGeom prst="line">
            <a:avLst/>
          </a:prstGeom>
          <a:ln w="190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434319" y="3284984"/>
            <a:ext cx="2501344" cy="0"/>
          </a:xfrm>
          <a:prstGeom prst="line">
            <a:avLst/>
          </a:prstGeom>
          <a:ln w="190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2434319" y="3789040"/>
            <a:ext cx="2501344" cy="0"/>
          </a:xfrm>
          <a:prstGeom prst="line">
            <a:avLst/>
          </a:prstGeom>
          <a:ln w="190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433436" y="4293096"/>
            <a:ext cx="2501344" cy="0"/>
          </a:xfrm>
          <a:prstGeom prst="line">
            <a:avLst/>
          </a:prstGeom>
          <a:ln w="190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2434319" y="4797152"/>
            <a:ext cx="2501344" cy="0"/>
          </a:xfrm>
          <a:prstGeom prst="line">
            <a:avLst/>
          </a:prstGeom>
          <a:ln w="190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2433436" y="5301208"/>
            <a:ext cx="2501344" cy="0"/>
          </a:xfrm>
          <a:prstGeom prst="line">
            <a:avLst/>
          </a:prstGeom>
          <a:ln w="190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V="1">
            <a:off x="2167265" y="2780928"/>
            <a:ext cx="0" cy="1474407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5007671" y="2580293"/>
            <a:ext cx="2456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323232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Pénz- és vagyongazdálkodás</a:t>
            </a:r>
            <a:endParaRPr lang="hu-HU" sz="1200" dirty="0">
              <a:solidFill>
                <a:srgbClr val="323232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007671" y="3095382"/>
            <a:ext cx="251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323232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Stratégiamenedzsment</a:t>
            </a:r>
            <a:endParaRPr lang="hu-HU" sz="1400" dirty="0">
              <a:solidFill>
                <a:srgbClr val="323232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007671" y="477740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323232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Cégcsoport TANODA</a:t>
            </a:r>
            <a:endParaRPr lang="hu-HU" sz="1200" dirty="0">
              <a:solidFill>
                <a:srgbClr val="323232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007671" y="5353471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323232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Informatikai szolgáltatások</a:t>
            </a:r>
            <a:endParaRPr lang="hu-HU" sz="1200" dirty="0">
              <a:solidFill>
                <a:srgbClr val="323232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007671" y="3599438"/>
            <a:ext cx="24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323232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Tudásmenedzsment</a:t>
            </a:r>
            <a:endParaRPr lang="hu-HU" sz="1400" dirty="0">
              <a:solidFill>
                <a:srgbClr val="323232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466414" y="2526898"/>
            <a:ext cx="24638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1        2        3        4         5        6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3800070" y="2132856"/>
            <a:ext cx="576064" cy="288032"/>
          </a:xfrm>
          <a:prstGeom prst="rect">
            <a:avLst/>
          </a:prstGeom>
          <a:solidFill>
            <a:srgbClr val="F6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2206603" y="2420887"/>
            <a:ext cx="5465366" cy="9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hu-HU" sz="700"/>
          </a:p>
        </p:txBody>
      </p:sp>
      <p:sp>
        <p:nvSpPr>
          <p:cNvPr id="35" name="Szövegdoboz 34"/>
          <p:cNvSpPr txBox="1"/>
          <p:nvPr/>
        </p:nvSpPr>
        <p:spPr>
          <a:xfrm>
            <a:off x="5200354" y="1681063"/>
            <a:ext cx="218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VID Csoport Holding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 rot="16200000">
            <a:off x="1099915" y="3496339"/>
            <a:ext cx="174856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2C2C2C"/>
                </a:solidFill>
                <a:latin typeface="Arial Narrow" pitchFamily="34" charset="0"/>
                <a:ea typeface="Kozuka Gothic Pr6N B" pitchFamily="34" charset="-128"/>
              </a:rPr>
              <a:t>KKV üzleti folyamatok</a:t>
            </a:r>
            <a:endParaRPr lang="hu-HU" sz="1200" dirty="0">
              <a:solidFill>
                <a:srgbClr val="2C2C2C"/>
              </a:solidFill>
              <a:latin typeface="Arial Narrow" pitchFamily="34" charset="0"/>
              <a:ea typeface="Kozuka Gothic Pr6N B" pitchFamily="34" charset="-128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841477" y="1002214"/>
            <a:ext cx="245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VID KKV Cégcsoport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2654748" y="1340768"/>
            <a:ext cx="3000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solidFill>
                  <a:srgbClr val="2C2C2C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Menedzsmentkontroll és Megfeleléskontroll</a:t>
            </a:r>
            <a:endParaRPr lang="hu-HU" sz="1050" dirty="0">
              <a:solidFill>
                <a:srgbClr val="2C2C2C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151687" y="1916832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solidFill>
                  <a:srgbClr val="2C2C2C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Pénzkezelő- és Tudásközpont</a:t>
            </a:r>
            <a:endParaRPr lang="hu-HU" sz="1050" dirty="0">
              <a:solidFill>
                <a:srgbClr val="2C2C2C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7743975" y="2612119"/>
            <a:ext cx="0" cy="216000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5007671" y="4175502"/>
            <a:ext cx="245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323232"/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Technológiatranszfer  </a:t>
            </a:r>
            <a:endParaRPr lang="hu-HU" sz="1400" dirty="0">
              <a:solidFill>
                <a:srgbClr val="323232"/>
              </a:solidFill>
              <a:latin typeface="Arial" pitchFamily="34" charset="0"/>
              <a:ea typeface="Kozuka Gothic Pr6N B" pitchFamily="34" charset="-128"/>
              <a:cs typeface="Arial" pitchFamily="34" charset="0"/>
            </a:endParaRP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55041"/>
            <a:ext cx="1656184" cy="1865177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29" y="4710792"/>
            <a:ext cx="446400" cy="4464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48" y="1681063"/>
            <a:ext cx="735152" cy="59580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43" y="4582283"/>
            <a:ext cx="1519449" cy="143230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1560" y="332656"/>
            <a:ext cx="25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cégcsoport felépítése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7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67029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960440" cy="4455495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755576" y="594928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SZEMÉLY</a:t>
            </a:r>
            <a:r>
              <a:rPr lang="hu-HU" sz="24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 </a:t>
            </a:r>
            <a:r>
              <a:rPr lang="hu-HU" sz="16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(eleven test , </a:t>
            </a:r>
            <a:r>
              <a:rPr lang="hu-HU" sz="1600" dirty="0" err="1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Leib</a:t>
            </a:r>
            <a:r>
              <a:rPr lang="hu-HU" sz="16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)</a:t>
            </a:r>
            <a:endParaRPr lang="hu-HU" sz="1600" dirty="0">
              <a:solidFill>
                <a:schemeClr val="bg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743459" y="447055"/>
            <a:ext cx="4077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DIGITÁLIS Reprezentációk</a:t>
            </a:r>
            <a:endParaRPr lang="hu-HU" sz="2200" dirty="0">
              <a:solidFill>
                <a:schemeClr val="bg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39552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Mit jelent tudni?</a:t>
            </a:r>
            <a:endParaRPr lang="hu-HU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3908" y="266904"/>
            <a:ext cx="1224136" cy="122207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491880" y="162880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hu-HU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63888" y="162880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hu-HU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684213" y="611188"/>
            <a:ext cx="7704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200" dirty="0" smtClean="0">
                <a:solidFill>
                  <a:srgbClr val="575783"/>
                </a:solidFill>
                <a:latin typeface="Kozuka Gothic Pr6N B" pitchFamily="34" charset="-128"/>
                <a:ea typeface="Kozuka Gothic Pr6N B" pitchFamily="34" charset="-128"/>
              </a:rPr>
              <a:t>KOLLEKTÍVA</a:t>
            </a:r>
            <a:endParaRPr lang="hu-HU" altLang="hu-HU" sz="2200" dirty="0">
              <a:solidFill>
                <a:srgbClr val="575783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" name="Szövegdoboz 6"/>
          <p:cNvSpPr txBox="1">
            <a:spLocks noChangeArrowheads="1"/>
          </p:cNvSpPr>
          <p:nvPr/>
        </p:nvSpPr>
        <p:spPr bwMode="auto">
          <a:xfrm>
            <a:off x="955675" y="2984500"/>
            <a:ext cx="1296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575783"/>
                </a:solidFill>
                <a:latin typeface="Kozuka Gothic Pro EL" pitchFamily="34" charset="-128"/>
                <a:ea typeface="Kozuka Gothic Pro EL" pitchFamily="34" charset="-128"/>
                <a:cs typeface="Arial" charset="0"/>
              </a:rPr>
              <a:t>   irritációk</a:t>
            </a:r>
          </a:p>
        </p:txBody>
      </p:sp>
      <p:sp>
        <p:nvSpPr>
          <p:cNvPr id="4" name="Háromszög 3"/>
          <p:cNvSpPr/>
          <p:nvPr/>
        </p:nvSpPr>
        <p:spPr bwMode="auto">
          <a:xfrm>
            <a:off x="4454525" y="1724025"/>
            <a:ext cx="2693988" cy="2952750"/>
          </a:xfrm>
          <a:prstGeom prst="triangle">
            <a:avLst/>
          </a:prstGeom>
          <a:gradFill>
            <a:gsLst>
              <a:gs pos="0">
                <a:srgbClr val="00C0BC"/>
              </a:gs>
              <a:gs pos="4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Háromszög 4"/>
          <p:cNvSpPr/>
          <p:nvPr/>
        </p:nvSpPr>
        <p:spPr bwMode="auto">
          <a:xfrm>
            <a:off x="3022600" y="1724025"/>
            <a:ext cx="2808288" cy="2952750"/>
          </a:xfrm>
          <a:prstGeom prst="triangle">
            <a:avLst/>
          </a:prstGeom>
          <a:gradFill>
            <a:gsLst>
              <a:gs pos="0">
                <a:srgbClr val="00C0BC"/>
              </a:gs>
              <a:gs pos="4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Háromszög 5"/>
          <p:cNvSpPr/>
          <p:nvPr/>
        </p:nvSpPr>
        <p:spPr bwMode="auto">
          <a:xfrm>
            <a:off x="1676400" y="1724025"/>
            <a:ext cx="2693988" cy="2952750"/>
          </a:xfrm>
          <a:prstGeom prst="triangle">
            <a:avLst/>
          </a:prstGeom>
          <a:gradFill>
            <a:gsLst>
              <a:gs pos="0">
                <a:srgbClr val="00C0BC"/>
              </a:gs>
              <a:gs pos="4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 bwMode="auto">
          <a:xfrm>
            <a:off x="6299200" y="3330575"/>
            <a:ext cx="113665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kerekített téglalap 7"/>
          <p:cNvSpPr/>
          <p:nvPr/>
        </p:nvSpPr>
        <p:spPr bwMode="auto">
          <a:xfrm>
            <a:off x="2555875" y="2603500"/>
            <a:ext cx="3743325" cy="1890713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 bwMode="auto">
          <a:xfrm>
            <a:off x="1439863" y="3395663"/>
            <a:ext cx="1344612" cy="793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 bwMode="auto">
          <a:xfrm>
            <a:off x="1427163" y="3611563"/>
            <a:ext cx="264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 bwMode="auto">
          <a:xfrm>
            <a:off x="1419225" y="3835400"/>
            <a:ext cx="4073525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 bwMode="auto">
          <a:xfrm>
            <a:off x="2627784" y="1187460"/>
            <a:ext cx="348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Kozuka Gothic Pr6N B" pitchFamily="34" charset="-128"/>
                <a:cs typeface="Arial" pitchFamily="34" charset="0"/>
              </a:rPr>
              <a:t>A kollektív tudás sokháromsága</a:t>
            </a:r>
          </a:p>
        </p:txBody>
      </p:sp>
      <p:sp>
        <p:nvSpPr>
          <p:cNvPr id="13" name="Szövegdoboz 16"/>
          <p:cNvSpPr txBox="1">
            <a:spLocks noChangeArrowheads="1"/>
          </p:cNvSpPr>
          <p:nvPr/>
        </p:nvSpPr>
        <p:spPr bwMode="auto">
          <a:xfrm>
            <a:off x="1695450" y="4414838"/>
            <a:ext cx="1720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>
                <a:solidFill>
                  <a:srgbClr val="3333CC"/>
                </a:solidFill>
                <a:ea typeface="Kozuka Gothic Pr6N L" pitchFamily="34" charset="-128"/>
                <a:cs typeface="Arial" charset="0"/>
              </a:rPr>
              <a:t>emlékezet</a:t>
            </a:r>
          </a:p>
        </p:txBody>
      </p:sp>
      <p:sp>
        <p:nvSpPr>
          <p:cNvPr id="14" name="Szövegdoboz 17"/>
          <p:cNvSpPr txBox="1">
            <a:spLocks noChangeArrowheads="1"/>
          </p:cNvSpPr>
          <p:nvPr/>
        </p:nvSpPr>
        <p:spPr bwMode="auto">
          <a:xfrm rot="17987726">
            <a:off x="2347912" y="1916113"/>
            <a:ext cx="874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3333CC"/>
                </a:solidFill>
                <a:ea typeface="Kozuka Gothic Pr6N L" pitchFamily="34" charset="-128"/>
                <a:cs typeface="Arial" charset="0"/>
              </a:rPr>
              <a:t>  ész</a:t>
            </a:r>
          </a:p>
        </p:txBody>
      </p:sp>
      <p:sp>
        <p:nvSpPr>
          <p:cNvPr id="15" name="Szövegdoboz 18"/>
          <p:cNvSpPr txBox="1">
            <a:spLocks noChangeArrowheads="1"/>
          </p:cNvSpPr>
          <p:nvPr/>
        </p:nvSpPr>
        <p:spPr bwMode="auto">
          <a:xfrm rot="14716509" flipV="1">
            <a:off x="2852738" y="2293938"/>
            <a:ext cx="1219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3333CC"/>
                </a:solidFill>
                <a:ea typeface="Kozuka Gothic Pr6N L" pitchFamily="34" charset="-128"/>
                <a:cs typeface="Arial" charset="0"/>
              </a:rPr>
              <a:t>képzelet</a:t>
            </a:r>
          </a:p>
        </p:txBody>
      </p:sp>
      <p:pic>
        <p:nvPicPr>
          <p:cNvPr id="16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4116388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Képtalálat a következ&amp;odblac;re: „person,ic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784475"/>
            <a:ext cx="1073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Képtalálat a következ&amp;odblac;re: „person,ico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828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ép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097338"/>
            <a:ext cx="3302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Képtalálat a következ&amp;odblac;re: „person,icon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789238"/>
            <a:ext cx="16541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4"/>
          <p:cNvSpPr txBox="1">
            <a:spLocks noChangeArrowheads="1"/>
          </p:cNvSpPr>
          <p:nvPr/>
        </p:nvSpPr>
        <p:spPr bwMode="auto">
          <a:xfrm>
            <a:off x="1855241" y="4868863"/>
            <a:ext cx="5453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/>
              <a:t>   </a:t>
            </a:r>
            <a:r>
              <a:rPr lang="hu-HU" altLang="hu-HU" sz="1400" dirty="0" smtClean="0"/>
              <a:t>Projektvezető             Vezető </a:t>
            </a:r>
            <a:r>
              <a:rPr lang="hu-HU" altLang="hu-HU" sz="1400" dirty="0" err="1"/>
              <a:t>C</a:t>
            </a:r>
            <a:r>
              <a:rPr lang="hu-HU" altLang="hu-HU" sz="1400" dirty="0" err="1" smtClean="0"/>
              <a:t>ontroller</a:t>
            </a:r>
            <a:r>
              <a:rPr lang="hu-HU" altLang="hu-HU" sz="1400" dirty="0" smtClean="0"/>
              <a:t>            Műszaki ellenőr</a:t>
            </a:r>
            <a:endParaRPr lang="hu-HU" altLang="hu-HU" sz="1400" dirty="0"/>
          </a:p>
        </p:txBody>
      </p:sp>
      <p:sp>
        <p:nvSpPr>
          <p:cNvPr id="22" name="Szövegdoboz 5"/>
          <p:cNvSpPr txBox="1">
            <a:spLocks noChangeArrowheads="1"/>
          </p:cNvSpPr>
          <p:nvPr/>
        </p:nvSpPr>
        <p:spPr bwMode="auto">
          <a:xfrm>
            <a:off x="6443663" y="29241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575783"/>
                </a:solidFill>
                <a:latin typeface="Kozuka Gothic Pro EL" pitchFamily="34" charset="-128"/>
                <a:ea typeface="Kozuka Gothic Pro EL" pitchFamily="34" charset="-128"/>
                <a:cs typeface="Arial" charset="0"/>
              </a:rPr>
              <a:t>   válasz</a:t>
            </a:r>
          </a:p>
        </p:txBody>
      </p:sp>
      <p:sp>
        <p:nvSpPr>
          <p:cNvPr id="23" name="Szövegdoboz 1"/>
          <p:cNvSpPr txBox="1">
            <a:spLocks noChangeArrowheads="1"/>
          </p:cNvSpPr>
          <p:nvPr/>
        </p:nvSpPr>
        <p:spPr bwMode="auto">
          <a:xfrm>
            <a:off x="467544" y="5661025"/>
            <a:ext cx="8136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latin typeface="Arial Narrow" pitchFamily="34" charset="0"/>
              </a:rPr>
              <a:t>Forrás:  </a:t>
            </a:r>
            <a:r>
              <a:rPr lang="hu-HU" altLang="hu-HU" sz="1200" dirty="0" smtClean="0">
                <a:latin typeface="Arial Narrow" pitchFamily="34" charset="0"/>
              </a:rPr>
              <a:t> Zoltán </a:t>
            </a:r>
            <a:r>
              <a:rPr lang="hu-HU" altLang="hu-HU" sz="1200" dirty="0" err="1">
                <a:latin typeface="Arial Narrow" pitchFamily="34" charset="0"/>
              </a:rPr>
              <a:t>Véry</a:t>
            </a:r>
            <a:r>
              <a:rPr lang="hu-HU" altLang="hu-HU" sz="1200" dirty="0">
                <a:latin typeface="Arial Narrow" pitchFamily="34" charset="0"/>
              </a:rPr>
              <a:t>: </a:t>
            </a:r>
            <a:r>
              <a:rPr lang="hu-HU" altLang="hu-HU" sz="1200" dirty="0" err="1">
                <a:latin typeface="Arial Narrow" pitchFamily="34" charset="0"/>
              </a:rPr>
              <a:t>Managing</a:t>
            </a:r>
            <a:r>
              <a:rPr lang="hu-HU" altLang="hu-HU" sz="1200" dirty="0">
                <a:latin typeface="Arial Narrow" pitchFamily="34" charset="0"/>
              </a:rPr>
              <a:t> </a:t>
            </a:r>
            <a:r>
              <a:rPr lang="hu-HU" altLang="hu-HU" sz="1200" dirty="0" err="1">
                <a:latin typeface="Arial Narrow" pitchFamily="34" charset="0"/>
              </a:rPr>
              <a:t>Collective</a:t>
            </a:r>
            <a:r>
              <a:rPr lang="hu-HU" altLang="hu-HU" sz="1200" dirty="0">
                <a:latin typeface="Arial Narrow" pitchFamily="34" charset="0"/>
              </a:rPr>
              <a:t> </a:t>
            </a:r>
            <a:r>
              <a:rPr lang="hu-HU" altLang="hu-HU" sz="1200" dirty="0" err="1">
                <a:latin typeface="Arial Narrow" pitchFamily="34" charset="0"/>
              </a:rPr>
              <a:t>Knowledge</a:t>
            </a:r>
            <a:r>
              <a:rPr lang="hu-HU" altLang="hu-HU" sz="1200" dirty="0">
                <a:latin typeface="Arial Narrow" pitchFamily="34" charset="0"/>
              </a:rPr>
              <a:t> </a:t>
            </a:r>
            <a:r>
              <a:rPr lang="hu-HU" altLang="hu-HU" sz="1200" dirty="0" err="1">
                <a:latin typeface="Arial Narrow" pitchFamily="34" charset="0"/>
              </a:rPr>
              <a:t>at</a:t>
            </a:r>
            <a:r>
              <a:rPr lang="hu-HU" altLang="hu-HU" sz="1200" dirty="0">
                <a:latin typeface="Arial Narrow" pitchFamily="34" charset="0"/>
              </a:rPr>
              <a:t> a </a:t>
            </a:r>
            <a:r>
              <a:rPr lang="hu-HU" altLang="hu-HU" sz="1200" dirty="0" err="1">
                <a:latin typeface="Arial Narrow" pitchFamily="34" charset="0"/>
              </a:rPr>
              <a:t>Small</a:t>
            </a:r>
            <a:r>
              <a:rPr lang="hu-HU" altLang="hu-HU" sz="1200" dirty="0">
                <a:latin typeface="Arial Narrow" pitchFamily="34" charset="0"/>
              </a:rPr>
              <a:t> Business Group (VID Group), IGI Global Business Science </a:t>
            </a:r>
            <a:r>
              <a:rPr lang="hu-HU" altLang="hu-HU" sz="1200" dirty="0" err="1">
                <a:latin typeface="Arial Narrow" pitchFamily="34" charset="0"/>
              </a:rPr>
              <a:t>Reference</a:t>
            </a:r>
            <a:r>
              <a:rPr lang="hu-HU" altLang="hu-HU" sz="1200" dirty="0">
                <a:latin typeface="Arial Narrow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5032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45" y="2452080"/>
            <a:ext cx="1641595" cy="1641595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843808" y="2466668"/>
            <a:ext cx="1977633" cy="1627008"/>
            <a:chOff x="2411760" y="2651500"/>
            <a:chExt cx="1977633" cy="1627008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469" y="2651500"/>
              <a:ext cx="1949924" cy="1627007"/>
            </a:xfrm>
            <a:prstGeom prst="rect">
              <a:avLst/>
            </a:prstGeom>
          </p:spPr>
        </p:pic>
        <p:sp>
          <p:nvSpPr>
            <p:cNvPr id="5" name="Ellipszis 4"/>
            <p:cNvSpPr/>
            <p:nvPr/>
          </p:nvSpPr>
          <p:spPr>
            <a:xfrm>
              <a:off x="2411760" y="2651502"/>
              <a:ext cx="1641595" cy="1627006"/>
            </a:xfrm>
            <a:prstGeom prst="ellipse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4860032" y="2466669"/>
            <a:ext cx="1641595" cy="1627006"/>
            <a:chOff x="4298557" y="2651501"/>
            <a:chExt cx="1641595" cy="162700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642" y="2754000"/>
              <a:ext cx="1479090" cy="14400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Ellipszis 7"/>
            <p:cNvSpPr/>
            <p:nvPr/>
          </p:nvSpPr>
          <p:spPr>
            <a:xfrm>
              <a:off x="4298557" y="2651501"/>
              <a:ext cx="1641595" cy="1627006"/>
            </a:xfrm>
            <a:prstGeom prst="ellipse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539552" y="1628800"/>
            <a:ext cx="193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Individuum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61367" y="1642404"/>
            <a:ext cx="193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Szociális rendszer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77591" y="1656008"/>
            <a:ext cx="193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Cselekvési rendszer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660232" y="1656008"/>
            <a:ext cx="193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Digitalrendszer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6777" y="4396296"/>
            <a:ext cx="803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Korpusz / Egyed                           Esemény                           Tevékenység                       </a:t>
            </a:r>
            <a:r>
              <a:rPr lang="hu-H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Architectúra</a:t>
            </a:r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16777" y="927795"/>
            <a:ext cx="349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8181D5"/>
                </a:solidFill>
                <a:latin typeface="Kozuka Gothic Pr6N B" pitchFamily="34" charset="-128"/>
                <a:ea typeface="Kozuka Gothic Pr6N B" pitchFamily="34" charset="-128"/>
              </a:rPr>
              <a:t>Rendszertípusok</a:t>
            </a:r>
            <a:endParaRPr lang="hu-HU" dirty="0">
              <a:solidFill>
                <a:srgbClr val="8181D5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78934" y="307400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A rend egységei</a:t>
            </a:r>
            <a:endParaRPr lang="hu-HU" sz="1600" i="1" dirty="0">
              <a:solidFill>
                <a:srgbClr val="005EA4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65" y="2380071"/>
            <a:ext cx="902895" cy="191753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8" y="2204864"/>
            <a:ext cx="1194230" cy="2191432"/>
          </a:xfrm>
          <a:prstGeom prst="rect">
            <a:avLst/>
          </a:prstGeom>
        </p:spPr>
      </p:pic>
      <p:sp>
        <p:nvSpPr>
          <p:cNvPr id="18" name="Szövegdoboz 1"/>
          <p:cNvSpPr txBox="1">
            <a:spLocks noChangeArrowheads="1"/>
          </p:cNvSpPr>
          <p:nvPr/>
        </p:nvSpPr>
        <p:spPr bwMode="auto">
          <a:xfrm>
            <a:off x="467544" y="5661025"/>
            <a:ext cx="8136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latin typeface="Arial Narrow" pitchFamily="34" charset="0"/>
              </a:rPr>
              <a:t>Forrás:  </a:t>
            </a:r>
            <a:r>
              <a:rPr lang="hu-HU" altLang="hu-HU" sz="1200" dirty="0" smtClean="0">
                <a:latin typeface="Arial Narrow" pitchFamily="34" charset="0"/>
              </a:rPr>
              <a:t> Zoltán </a:t>
            </a:r>
            <a:r>
              <a:rPr lang="hu-HU" altLang="hu-HU" sz="1200" dirty="0" err="1">
                <a:latin typeface="Arial Narrow" pitchFamily="34" charset="0"/>
              </a:rPr>
              <a:t>Véry</a:t>
            </a:r>
            <a:r>
              <a:rPr lang="hu-HU" altLang="hu-HU" sz="1200" dirty="0">
                <a:latin typeface="Arial Narrow" pitchFamily="34" charset="0"/>
              </a:rPr>
              <a:t>: </a:t>
            </a:r>
            <a:r>
              <a:rPr lang="hu-HU" altLang="hu-HU" sz="1200" dirty="0" err="1">
                <a:latin typeface="Arial Narrow" pitchFamily="34" charset="0"/>
              </a:rPr>
              <a:t>Managing</a:t>
            </a:r>
            <a:r>
              <a:rPr lang="hu-HU" altLang="hu-HU" sz="1200" dirty="0">
                <a:latin typeface="Arial Narrow" pitchFamily="34" charset="0"/>
              </a:rPr>
              <a:t> </a:t>
            </a:r>
            <a:r>
              <a:rPr lang="hu-HU" altLang="hu-HU" sz="1200" dirty="0" err="1">
                <a:latin typeface="Arial Narrow" pitchFamily="34" charset="0"/>
              </a:rPr>
              <a:t>Collective</a:t>
            </a:r>
            <a:r>
              <a:rPr lang="hu-HU" altLang="hu-HU" sz="1200" dirty="0">
                <a:latin typeface="Arial Narrow" pitchFamily="34" charset="0"/>
              </a:rPr>
              <a:t> </a:t>
            </a:r>
            <a:r>
              <a:rPr lang="hu-HU" altLang="hu-HU" sz="1200" dirty="0" err="1">
                <a:latin typeface="Arial Narrow" pitchFamily="34" charset="0"/>
              </a:rPr>
              <a:t>Knowledge</a:t>
            </a:r>
            <a:r>
              <a:rPr lang="hu-HU" altLang="hu-HU" sz="1200" dirty="0">
                <a:latin typeface="Arial Narrow" pitchFamily="34" charset="0"/>
              </a:rPr>
              <a:t> </a:t>
            </a:r>
            <a:r>
              <a:rPr lang="hu-HU" altLang="hu-HU" sz="1200" dirty="0" err="1">
                <a:latin typeface="Arial Narrow" pitchFamily="34" charset="0"/>
              </a:rPr>
              <a:t>at</a:t>
            </a:r>
            <a:r>
              <a:rPr lang="hu-HU" altLang="hu-HU" sz="1200" dirty="0">
                <a:latin typeface="Arial Narrow" pitchFamily="34" charset="0"/>
              </a:rPr>
              <a:t> a </a:t>
            </a:r>
            <a:r>
              <a:rPr lang="hu-HU" altLang="hu-HU" sz="1200" dirty="0" err="1">
                <a:latin typeface="Arial Narrow" pitchFamily="34" charset="0"/>
              </a:rPr>
              <a:t>Small</a:t>
            </a:r>
            <a:r>
              <a:rPr lang="hu-HU" altLang="hu-HU" sz="1200" dirty="0">
                <a:latin typeface="Arial Narrow" pitchFamily="34" charset="0"/>
              </a:rPr>
              <a:t> Business Group (VID Group), IGI Global Business Science </a:t>
            </a:r>
            <a:r>
              <a:rPr lang="hu-HU" altLang="hu-HU" sz="1200" dirty="0" err="1">
                <a:latin typeface="Arial Narrow" pitchFamily="34" charset="0"/>
              </a:rPr>
              <a:t>Reference</a:t>
            </a:r>
            <a:r>
              <a:rPr lang="hu-HU" altLang="hu-HU" sz="1200" dirty="0">
                <a:latin typeface="Arial Narrow" pitchFamily="34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12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50196" y="24090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414163"/>
                </a:solidFill>
                <a:latin typeface="Kozuka Gothic Pr6N B" pitchFamily="34" charset="-128"/>
                <a:ea typeface="Kozuka Gothic Pr6N B" pitchFamily="34" charset="-128"/>
              </a:rPr>
              <a:t>A szervezeti rend szisztematikája</a:t>
            </a:r>
            <a:endParaRPr lang="hu-HU" sz="1400" dirty="0">
              <a:solidFill>
                <a:srgbClr val="414163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719118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 smtClean="0">
                <a:latin typeface="Arial Narrow" panose="020B0606020202030204" pitchFamily="34" charset="0"/>
              </a:rPr>
              <a:t>„Az </a:t>
            </a:r>
            <a:r>
              <a:rPr lang="hu-HU" sz="1100" i="1" dirty="0">
                <a:latin typeface="Arial Narrow" panose="020B0606020202030204" pitchFamily="34" charset="0"/>
              </a:rPr>
              <a:t>ember első kultúrélménye nem eszköz készítése, nem a tagolt beszéd megalkotása, hanem </a:t>
            </a:r>
            <a:r>
              <a:rPr lang="hu-HU" sz="1100" b="1" i="1" dirty="0">
                <a:solidFill>
                  <a:srgbClr val="FF6600"/>
                </a:solidFill>
                <a:latin typeface="Arial Narrow" panose="020B0606020202030204" pitchFamily="34" charset="0"/>
              </a:rPr>
              <a:t>a rendszerezés</a:t>
            </a:r>
            <a:r>
              <a:rPr lang="hu-HU" sz="1100" i="1" dirty="0" smtClean="0">
                <a:latin typeface="Arial Narrow" panose="020B0606020202030204" pitchFamily="34" charset="0"/>
              </a:rPr>
              <a:t>.”    </a:t>
            </a:r>
            <a:r>
              <a:rPr lang="hu-HU" sz="900" i="1" dirty="0" smtClean="0">
                <a:latin typeface="Arial Narrow" panose="020B0606020202030204" pitchFamily="34" charset="0"/>
              </a:rPr>
              <a:t>(Zalai B.  </a:t>
            </a:r>
            <a:r>
              <a:rPr lang="hu-HU" sz="900" dirty="0">
                <a:latin typeface="Arial Narrow" panose="020B0606020202030204" pitchFamily="34" charset="0"/>
              </a:rPr>
              <a:t>A rendszerek általános </a:t>
            </a:r>
            <a:r>
              <a:rPr lang="hu-HU" sz="900" dirty="0" smtClean="0">
                <a:latin typeface="Arial Narrow" panose="020B0606020202030204" pitchFamily="34" charset="0"/>
              </a:rPr>
              <a:t>elmélete)</a:t>
            </a:r>
            <a:endParaRPr lang="hu-HU" sz="900" dirty="0">
              <a:latin typeface="Arial Narrow" panose="020B0606020202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7320" y="176846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6315"/>
                </a:solidFill>
                <a:latin typeface="Kozuka Gothic Pr6N B" pitchFamily="34" charset="-128"/>
                <a:ea typeface="Kozuka Gothic Pr6N B" pitchFamily="34" charset="-128"/>
              </a:rPr>
              <a:t>HUMAN SYSTEM</a:t>
            </a:r>
            <a:endParaRPr lang="hu-HU" sz="2000" dirty="0">
              <a:solidFill>
                <a:srgbClr val="FF6315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7320" y="29925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6600"/>
                </a:solidFill>
                <a:latin typeface="Kozuka Gothic Pr6N B" pitchFamily="34" charset="-128"/>
                <a:ea typeface="Kozuka Gothic Pr6N B" pitchFamily="34" charset="-128"/>
              </a:rPr>
              <a:t>SOCIAL SYSTEM</a:t>
            </a:r>
            <a:endParaRPr lang="hu-HU" sz="2000" dirty="0">
              <a:solidFill>
                <a:srgbClr val="FF66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37320" y="47927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6600"/>
                </a:solidFill>
                <a:latin typeface="Kozuka Gothic Pr6N B" pitchFamily="34" charset="-128"/>
                <a:ea typeface="Kozuka Gothic Pr6N B" pitchFamily="34" charset="-128"/>
              </a:rPr>
              <a:t>TECHNOLOGY SYSTEM</a:t>
            </a:r>
            <a:endParaRPr lang="hu-HU" sz="2000" dirty="0">
              <a:solidFill>
                <a:srgbClr val="FF66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9408" y="2219672"/>
            <a:ext cx="5400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HUMAN CORPUS  </a:t>
            </a:r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Kozuka Gothic Pr6N B" pitchFamily="34" charset="-128"/>
              </a:rPr>
              <a:t>(Személy; Élő lény, Értelmes lény, Társas lény)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Kozuka Gothic Pr6N B" pitchFamily="34" charset="-12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9408" y="2587238"/>
            <a:ext cx="4248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HUMAN ROBOT  </a:t>
            </a:r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Kozuka Gothic Pr6N B" pitchFamily="34" charset="-128"/>
              </a:rPr>
              <a:t>(Egyed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Kozuka Gothic Pr6N B" pitchFamily="34" charset="-128"/>
              </a:rPr>
              <a:t>; </a:t>
            </a:r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Kozuka Gothic Pr6N B" pitchFamily="34" charset="-128"/>
              </a:rPr>
              <a:t>humánszerű, nyelvszerű, testes lény)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29408" y="3461519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TÁRSADALOM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29408" y="3784684"/>
            <a:ext cx="59766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TÁRSADALMI RÉSZENDSZEREK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529408" y="4072716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SZERVEZET </a:t>
            </a:r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Kozuka Gothic Pr6N B" pitchFamily="34" charset="-128"/>
              </a:rPr>
              <a:t>(vagy PROJEKT)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Kozuka Gothic Pr6N B" pitchFamily="34" charset="-128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529408" y="4413011"/>
            <a:ext cx="51125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SZERVEZETI  RÉSZRENDSZEREK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529408" y="5277688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GYÁRTÁS, ELŐÁLLÍTÁS, SZOLGÁLTATÁS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Kozuka Gothic Pr6N B" pitchFamily="34" charset="-128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529408" y="5584884"/>
            <a:ext cx="51125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TÁROLÁS, MOZGATÁS, SZÁLLÍTÁS, OKOSGÉPEK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529408" y="5872916"/>
            <a:ext cx="51125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Digitális ADATKEZELÉS,  HÁLÓZATI KOMMUNIKÁCIÓ</a:t>
            </a:r>
            <a:endParaRPr lang="hu-HU" sz="1300" dirty="0">
              <a:solidFill>
                <a:schemeClr val="tx1">
                  <a:lumMod val="65000"/>
                  <a:lumOff val="3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85800" y="1124744"/>
            <a:ext cx="7974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i="1" dirty="0" smtClean="0">
                <a:solidFill>
                  <a:srgbClr val="2F70BF"/>
                </a:solidFill>
                <a:latin typeface="Arial Narrow" panose="020B0606020202030204" pitchFamily="34" charset="0"/>
              </a:rPr>
              <a:t>A közeljövőben </a:t>
            </a:r>
            <a:r>
              <a:rPr lang="hu-HU" sz="1600" i="1" dirty="0">
                <a:solidFill>
                  <a:srgbClr val="2F70BF"/>
                </a:solidFill>
                <a:latin typeface="Arial Narrow" panose="020B0606020202030204" pitchFamily="34" charset="0"/>
              </a:rPr>
              <a:t>egyre több munkaállomáson lesz </a:t>
            </a:r>
            <a:r>
              <a:rPr lang="hu-HU" sz="1600" i="1" dirty="0" smtClean="0">
                <a:solidFill>
                  <a:srgbClr val="2F70BF"/>
                </a:solidFill>
                <a:latin typeface="Arial Narrow" panose="020B0606020202030204" pitchFamily="34" charset="0"/>
              </a:rPr>
              <a:t> </a:t>
            </a:r>
            <a:r>
              <a:rPr lang="hu-HU" sz="1600" b="1" i="1" dirty="0" smtClean="0">
                <a:solidFill>
                  <a:srgbClr val="2F70BF"/>
                </a:solidFill>
                <a:latin typeface="Arial Narrow" panose="020B0606020202030204" pitchFamily="34" charset="0"/>
              </a:rPr>
              <a:t>ember - robot</a:t>
            </a:r>
            <a:r>
              <a:rPr lang="hu-HU" sz="1600" i="1" dirty="0" smtClean="0">
                <a:solidFill>
                  <a:srgbClr val="2F70BF"/>
                </a:solidFill>
                <a:latin typeface="Arial Narrow" panose="020B0606020202030204" pitchFamily="34" charset="0"/>
              </a:rPr>
              <a:t>  kooperatív együttműködés.</a:t>
            </a:r>
            <a:endParaRPr lang="hu-HU" sz="1600" i="1" dirty="0">
              <a:solidFill>
                <a:srgbClr val="2F70B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16" y="1968515"/>
            <a:ext cx="3575189" cy="33070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08" y="3538876"/>
            <a:ext cx="1026400" cy="18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065254" cy="26245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04664"/>
            <a:ext cx="901825" cy="9018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63688" y="5860355"/>
            <a:ext cx="607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Mihelyt a személy  kommunikációba kezd, kapcsolódik a társadalomhoz, szervezethez.</a:t>
            </a:r>
            <a:endParaRPr lang="hu-HU" sz="12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409960"/>
            <a:ext cx="3802333" cy="68610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09639" y="624743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8181D5"/>
                </a:solidFill>
                <a:latin typeface="Kozuka Gothic Pr6N B" pitchFamily="34" charset="-128"/>
                <a:ea typeface="Kozuka Gothic Pr6N B" pitchFamily="34" charset="-128"/>
              </a:rPr>
              <a:t>Social</a:t>
            </a:r>
            <a:r>
              <a:rPr lang="hu-HU" sz="2400" dirty="0" smtClean="0">
                <a:solidFill>
                  <a:srgbClr val="8181D5"/>
                </a:solidFill>
                <a:latin typeface="Kozuka Gothic Pr6N B" pitchFamily="34" charset="-128"/>
                <a:ea typeface="Kozuka Gothic Pr6N B" pitchFamily="34" charset="-128"/>
              </a:rPr>
              <a:t> System</a:t>
            </a:r>
            <a:endParaRPr lang="hu-HU" sz="2400" dirty="0">
              <a:solidFill>
                <a:srgbClr val="8181D5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8328" y="624743"/>
            <a:ext cx="403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„A személyek nem </a:t>
            </a:r>
            <a:r>
              <a:rPr lang="hu-H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triviális</a:t>
            </a:r>
            <a:r>
              <a:rPr lang="hu-H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gépek.” (Heinz von </a:t>
            </a:r>
            <a:r>
              <a:rPr lang="hu-HU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Foerster</a:t>
            </a:r>
            <a:r>
              <a:rPr lang="hu-H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hu-HU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8" y="2442532"/>
            <a:ext cx="5808624" cy="32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292CAFC-2219-4AF0-8569-FA285C781F8F}" type="slidenum">
              <a:rPr lang="hu-HU" smtClean="0"/>
              <a:t>8</a:t>
            </a:fld>
            <a:endParaRPr lang="hu-HU"/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331211" y="5903694"/>
            <a:ext cx="69127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Ábra forrás</a:t>
            </a:r>
            <a:r>
              <a:rPr lang="hu-HU" altLang="hu-HU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hu-HU" alt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Véry</a:t>
            </a:r>
            <a:r>
              <a:rPr lang="hu-HU" alt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altLang="hu-HU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Z</a:t>
            </a:r>
            <a:r>
              <a:rPr lang="hu-HU" alt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.: A személyközi kommunikáció kettős </a:t>
            </a:r>
            <a:r>
              <a:rPr lang="hu-HU" altLang="hu-HU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kontingencia</a:t>
            </a:r>
            <a:r>
              <a:rPr lang="hu-HU" alt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modellje. </a:t>
            </a:r>
            <a:r>
              <a:rPr lang="hu-HU" altLang="hu-HU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Tudásmenedzsment  XIII/2.,  2012. október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839" y="404664"/>
            <a:ext cx="901825" cy="9018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51720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8181D5"/>
                </a:solidFill>
                <a:latin typeface="Kozuka Gothic Pr6N B" pitchFamily="34" charset="-128"/>
                <a:ea typeface="Kozuka Gothic Pr6N B" pitchFamily="34" charset="-128"/>
              </a:rPr>
              <a:t>Personal</a:t>
            </a:r>
            <a:r>
              <a:rPr lang="hu-HU" sz="2400" dirty="0" smtClean="0">
                <a:solidFill>
                  <a:srgbClr val="8181D5"/>
                </a:solidFill>
                <a:latin typeface="Kozuka Gothic Pr6N B" pitchFamily="34" charset="-128"/>
                <a:ea typeface="Kozuka Gothic Pr6N B" pitchFamily="34" charset="-128"/>
              </a:rPr>
              <a:t> System</a:t>
            </a:r>
            <a:endParaRPr lang="hu-HU" sz="2400" dirty="0">
              <a:solidFill>
                <a:srgbClr val="8181D5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2736850" y="1743642"/>
            <a:ext cx="3703638" cy="2800349"/>
          </a:xfrm>
          <a:prstGeom prst="ellipse">
            <a:avLst/>
          </a:prstGeom>
          <a:solidFill>
            <a:srgbClr val="CACA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hu-HU" sz="18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3305175" y="3207317"/>
            <a:ext cx="2568575" cy="825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hu-HU" sz="1800">
              <a:latin typeface="Arial Narrow" pitchFamily="34" charset="0"/>
            </a:endParaRPr>
          </a:p>
        </p:txBody>
      </p:sp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3295650" y="2080192"/>
            <a:ext cx="2570163" cy="890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hu-HU" sz="1800">
              <a:latin typeface="Arial Narrow" pitchFamily="34" charset="0"/>
            </a:endParaRPr>
          </a:p>
        </p:txBody>
      </p:sp>
      <p:sp>
        <p:nvSpPr>
          <p:cNvPr id="10" name="Oval 73"/>
          <p:cNvSpPr>
            <a:spLocks noChangeArrowheads="1"/>
          </p:cNvSpPr>
          <p:nvPr/>
        </p:nvSpPr>
        <p:spPr bwMode="auto">
          <a:xfrm>
            <a:off x="4184650" y="3275580"/>
            <a:ext cx="1471613" cy="654050"/>
          </a:xfrm>
          <a:prstGeom prst="ellipse">
            <a:avLst/>
          </a:prstGeom>
          <a:solidFill>
            <a:srgbClr val="FFDD4F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hu-HU" sz="1800">
              <a:latin typeface="Arial Narrow" pitchFamily="34" charset="0"/>
            </a:endParaRPr>
          </a:p>
        </p:txBody>
      </p:sp>
      <p:sp>
        <p:nvSpPr>
          <p:cNvPr id="11" name="Oval 54"/>
          <p:cNvSpPr>
            <a:spLocks noChangeArrowheads="1"/>
          </p:cNvSpPr>
          <p:nvPr/>
        </p:nvSpPr>
        <p:spPr bwMode="auto">
          <a:xfrm>
            <a:off x="3508375" y="2199255"/>
            <a:ext cx="1471613" cy="655637"/>
          </a:xfrm>
          <a:prstGeom prst="ellipse">
            <a:avLst/>
          </a:prstGeom>
          <a:solidFill>
            <a:srgbClr val="FFDD4F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hu-HU" sz="1800">
              <a:latin typeface="Arial Narrow" pitchFamily="34" charset="0"/>
            </a:endParaRPr>
          </a:p>
        </p:txBody>
      </p:sp>
      <p:cxnSp>
        <p:nvCxnSpPr>
          <p:cNvPr id="12" name="AutoShape 40"/>
          <p:cNvCxnSpPr>
            <a:cxnSpLocks noChangeShapeType="1"/>
            <a:endCxn id="11" idx="0"/>
          </p:cNvCxnSpPr>
          <p:nvPr/>
        </p:nvCxnSpPr>
        <p:spPr bwMode="auto">
          <a:xfrm>
            <a:off x="4042040" y="1648545"/>
            <a:ext cx="202142" cy="550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6081713" y="2800917"/>
            <a:ext cx="609600" cy="6048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18000" tIns="18000" rIns="18000" bIns="18000" anchor="ctr"/>
          <a:lstStyle/>
          <a:p>
            <a:pPr algn="ctr">
              <a:defRPr/>
            </a:pPr>
            <a:endParaRPr lang="en-GB" b="1" baseline="-25000">
              <a:latin typeface="Arial Narrow" pitchFamily="34" charset="0"/>
            </a:endParaRPr>
          </a:p>
        </p:txBody>
      </p:sp>
      <p:sp>
        <p:nvSpPr>
          <p:cNvPr id="14" name="Oval 49"/>
          <p:cNvSpPr>
            <a:spLocks noChangeArrowheads="1"/>
          </p:cNvSpPr>
          <p:nvPr/>
        </p:nvSpPr>
        <p:spPr bwMode="auto">
          <a:xfrm>
            <a:off x="3721100" y="2400867"/>
            <a:ext cx="339725" cy="33655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8000" rIns="18000" b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hu-HU" sz="1400" b="1">
                <a:latin typeface="Arial Narrow" pitchFamily="34" charset="0"/>
              </a:rPr>
              <a:t>I</a:t>
            </a:r>
          </a:p>
        </p:txBody>
      </p:sp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5072063" y="2400867"/>
            <a:ext cx="339725" cy="336550"/>
          </a:xfrm>
          <a:prstGeom prst="ellipse">
            <a:avLst/>
          </a:prstGeom>
          <a:solidFill>
            <a:srgbClr val="F68D36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18000" tIns="18000" rIns="18000" b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 dirty="0">
                <a:latin typeface="Arial Narrow" pitchFamily="34" charset="0"/>
              </a:rPr>
              <a:t>M</a:t>
            </a:r>
            <a:endParaRPr lang="en-GB" altLang="hu-HU" sz="1400" b="1" dirty="0">
              <a:latin typeface="Arial Narrow" pitchFamily="34" charset="0"/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4408488" y="2399280"/>
            <a:ext cx="339725" cy="33655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8000" rIns="18000" b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>
                <a:latin typeface="Arial Narrow" pitchFamily="34" charset="0"/>
              </a:rPr>
              <a:t>K</a:t>
            </a:r>
            <a:endParaRPr lang="en-GB" altLang="hu-HU" sz="1400" b="1">
              <a:latin typeface="Arial Narrow" pitchFamily="34" charset="0"/>
            </a:endParaRPr>
          </a:p>
        </p:txBody>
      </p:sp>
      <p:cxnSp>
        <p:nvCxnSpPr>
          <p:cNvPr id="17" name="AutoShape 52"/>
          <p:cNvCxnSpPr>
            <a:cxnSpLocks noChangeShapeType="1"/>
            <a:stCxn id="14" idx="6"/>
            <a:endCxn id="16" idx="2"/>
          </p:cNvCxnSpPr>
          <p:nvPr/>
        </p:nvCxnSpPr>
        <p:spPr bwMode="auto">
          <a:xfrm flipV="1">
            <a:off x="4060825" y="2567555"/>
            <a:ext cx="3476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53"/>
          <p:cNvCxnSpPr>
            <a:cxnSpLocks noChangeShapeType="1"/>
            <a:stCxn id="15" idx="2"/>
            <a:endCxn id="16" idx="6"/>
          </p:cNvCxnSpPr>
          <p:nvPr/>
        </p:nvCxnSpPr>
        <p:spPr bwMode="auto">
          <a:xfrm flipH="1" flipV="1">
            <a:off x="4748213" y="2567555"/>
            <a:ext cx="3238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55"/>
          <p:cNvCxnSpPr>
            <a:cxnSpLocks noChangeShapeType="1"/>
            <a:stCxn id="20" idx="7"/>
            <a:endCxn id="9" idx="2"/>
          </p:cNvCxnSpPr>
          <p:nvPr/>
        </p:nvCxnSpPr>
        <p:spPr bwMode="auto">
          <a:xfrm flipV="1">
            <a:off x="3048000" y="2526280"/>
            <a:ext cx="247650" cy="363537"/>
          </a:xfrm>
          <a:prstGeom prst="straightConnector1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2528888" y="2800917"/>
            <a:ext cx="608012" cy="6048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18000" tIns="18000" rIns="18000" bIns="18000" anchor="ctr"/>
          <a:lstStyle/>
          <a:p>
            <a:pPr algn="ctr">
              <a:defRPr/>
            </a:pPr>
            <a:endParaRPr lang="en-GB" b="1" baseline="-25000">
              <a:latin typeface="Arial Narrow" pitchFamily="34" charset="0"/>
            </a:endParaRPr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4413250" y="3485130"/>
            <a:ext cx="339725" cy="33655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8000" rIns="18000" b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>
                <a:latin typeface="Arial Narrow" pitchFamily="34" charset="0"/>
              </a:rPr>
              <a:t>K</a:t>
            </a:r>
            <a:endParaRPr lang="en-GB" altLang="hu-HU" sz="1400" b="1">
              <a:latin typeface="Arial Narrow" pitchFamily="34" charset="0"/>
            </a:endParaRPr>
          </a:p>
        </p:txBody>
      </p:sp>
      <p:cxnSp>
        <p:nvCxnSpPr>
          <p:cNvPr id="22" name="AutoShape 58"/>
          <p:cNvCxnSpPr>
            <a:cxnSpLocks noChangeShapeType="1"/>
            <a:stCxn id="10" idx="4"/>
            <a:endCxn id="10" idx="4"/>
          </p:cNvCxnSpPr>
          <p:nvPr/>
        </p:nvCxnSpPr>
        <p:spPr bwMode="auto">
          <a:xfrm>
            <a:off x="4921250" y="392963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0"/>
          <p:cNvCxnSpPr>
            <a:cxnSpLocks noChangeShapeType="1"/>
            <a:stCxn id="35" idx="0"/>
            <a:endCxn id="30" idx="4"/>
          </p:cNvCxnSpPr>
          <p:nvPr/>
        </p:nvCxnSpPr>
        <p:spPr bwMode="auto">
          <a:xfrm flipH="1" flipV="1">
            <a:off x="5241926" y="3821680"/>
            <a:ext cx="199101" cy="78933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61"/>
          <p:cNvCxnSpPr>
            <a:cxnSpLocks noChangeShapeType="1"/>
            <a:stCxn id="39" idx="0"/>
            <a:endCxn id="29" idx="4"/>
          </p:cNvCxnSpPr>
          <p:nvPr/>
        </p:nvCxnSpPr>
        <p:spPr bwMode="auto">
          <a:xfrm flipH="1" flipV="1">
            <a:off x="3890963" y="3821680"/>
            <a:ext cx="343693" cy="124375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2"/>
          <p:cNvCxnSpPr>
            <a:cxnSpLocks noChangeShapeType="1"/>
            <a:stCxn id="34" idx="0"/>
            <a:endCxn id="21" idx="4"/>
          </p:cNvCxnSpPr>
          <p:nvPr/>
        </p:nvCxnSpPr>
        <p:spPr bwMode="auto">
          <a:xfrm flipH="1" flipV="1">
            <a:off x="4583113" y="3821680"/>
            <a:ext cx="301633" cy="11091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6"/>
          <p:cNvCxnSpPr>
            <a:cxnSpLocks noChangeShapeType="1"/>
            <a:stCxn id="9" idx="6"/>
            <a:endCxn id="13" idx="1"/>
          </p:cNvCxnSpPr>
          <p:nvPr/>
        </p:nvCxnSpPr>
        <p:spPr bwMode="auto">
          <a:xfrm>
            <a:off x="5865813" y="2526280"/>
            <a:ext cx="306387" cy="363537"/>
          </a:xfrm>
          <a:prstGeom prst="straightConnector1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7"/>
          <p:cNvCxnSpPr>
            <a:cxnSpLocks noChangeShapeType="1"/>
            <a:stCxn id="13" idx="3"/>
            <a:endCxn id="8" idx="6"/>
          </p:cNvCxnSpPr>
          <p:nvPr/>
        </p:nvCxnSpPr>
        <p:spPr bwMode="auto">
          <a:xfrm flipH="1">
            <a:off x="5873750" y="3316855"/>
            <a:ext cx="298450" cy="303212"/>
          </a:xfrm>
          <a:prstGeom prst="straightConnector1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68"/>
          <p:cNvCxnSpPr>
            <a:cxnSpLocks noChangeShapeType="1"/>
            <a:stCxn id="8" idx="2"/>
            <a:endCxn id="20" idx="5"/>
          </p:cNvCxnSpPr>
          <p:nvPr/>
        </p:nvCxnSpPr>
        <p:spPr bwMode="auto">
          <a:xfrm flipH="1" flipV="1">
            <a:off x="3048000" y="3316855"/>
            <a:ext cx="257175" cy="303212"/>
          </a:xfrm>
          <a:prstGeom prst="straightConnector1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69"/>
          <p:cNvSpPr>
            <a:spLocks noChangeArrowheads="1"/>
          </p:cNvSpPr>
          <p:nvPr/>
        </p:nvSpPr>
        <p:spPr bwMode="auto">
          <a:xfrm>
            <a:off x="3721100" y="3485130"/>
            <a:ext cx="339725" cy="336550"/>
          </a:xfrm>
          <a:prstGeom prst="ellipse">
            <a:avLst/>
          </a:prstGeom>
          <a:solidFill>
            <a:srgbClr val="F68D36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18000" tIns="18000" rIns="18000" b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>
                <a:latin typeface="Arial Narrow" pitchFamily="34" charset="0"/>
              </a:rPr>
              <a:t>M</a:t>
            </a:r>
            <a:endParaRPr lang="en-GB" altLang="hu-HU" sz="1400" b="1">
              <a:latin typeface="Arial Narrow" pitchFamily="34" charset="0"/>
            </a:endParaRPr>
          </a:p>
        </p:txBody>
      </p:sp>
      <p:sp>
        <p:nvSpPr>
          <p:cNvPr id="30" name="Oval 70"/>
          <p:cNvSpPr>
            <a:spLocks noChangeArrowheads="1"/>
          </p:cNvSpPr>
          <p:nvPr/>
        </p:nvSpPr>
        <p:spPr bwMode="auto">
          <a:xfrm>
            <a:off x="5072063" y="3485130"/>
            <a:ext cx="339725" cy="33655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8000" rIns="18000" b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hu-HU" sz="1400" b="1">
                <a:latin typeface="Arial Narrow" pitchFamily="34" charset="0"/>
              </a:rPr>
              <a:t>I</a:t>
            </a:r>
          </a:p>
        </p:txBody>
      </p:sp>
      <p:cxnSp>
        <p:nvCxnSpPr>
          <p:cNvPr id="31" name="AutoShape 71"/>
          <p:cNvCxnSpPr>
            <a:cxnSpLocks noChangeShapeType="1"/>
            <a:stCxn id="29" idx="6"/>
            <a:endCxn id="21" idx="2"/>
          </p:cNvCxnSpPr>
          <p:nvPr/>
        </p:nvCxnSpPr>
        <p:spPr bwMode="auto">
          <a:xfrm>
            <a:off x="4060825" y="3654992"/>
            <a:ext cx="352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72"/>
          <p:cNvCxnSpPr>
            <a:cxnSpLocks noChangeShapeType="1"/>
            <a:stCxn id="30" idx="2"/>
            <a:endCxn id="21" idx="6"/>
          </p:cNvCxnSpPr>
          <p:nvPr/>
        </p:nvCxnSpPr>
        <p:spPr bwMode="auto">
          <a:xfrm flipH="1">
            <a:off x="4752975" y="3654992"/>
            <a:ext cx="319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3390900" y="1340768"/>
            <a:ext cx="651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Üzenet</a:t>
            </a:r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4572000" y="4930821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Közlés</a:t>
            </a:r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auto">
          <a:xfrm>
            <a:off x="5004048" y="4611013"/>
            <a:ext cx="8739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Információ</a:t>
            </a:r>
            <a:endParaRPr lang="hu-HU" alt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" name="Line 81"/>
          <p:cNvSpPr>
            <a:spLocks noChangeShapeType="1"/>
          </p:cNvSpPr>
          <p:nvPr/>
        </p:nvSpPr>
        <p:spPr bwMode="auto">
          <a:xfrm>
            <a:off x="2472928" y="1763887"/>
            <a:ext cx="221060" cy="104020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" name="Rectangle 89"/>
          <p:cNvSpPr>
            <a:spLocks noChangeArrowheads="1"/>
          </p:cNvSpPr>
          <p:nvPr/>
        </p:nvSpPr>
        <p:spPr bwMode="auto">
          <a:xfrm>
            <a:off x="1958181" y="1437605"/>
            <a:ext cx="1150144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Konnektor</a:t>
            </a:r>
            <a:endParaRPr lang="hu-HU" alt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7164288" y="4962654"/>
            <a:ext cx="1080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személy</a:t>
            </a:r>
            <a:endParaRPr lang="hu-HU" sz="13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79"/>
          <p:cNvSpPr>
            <a:spLocks noChangeArrowheads="1"/>
          </p:cNvSpPr>
          <p:nvPr/>
        </p:nvSpPr>
        <p:spPr bwMode="auto">
          <a:xfrm>
            <a:off x="3834546" y="5065439"/>
            <a:ext cx="8002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Megértés</a:t>
            </a:r>
            <a:endParaRPr lang="hu-HU" altLang="hu-H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292080" y="67295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>
                <a:solidFill>
                  <a:srgbClr val="B03B00"/>
                </a:solidFill>
                <a:latin typeface="Kozuka Gothic Pr6N B" pitchFamily="34" charset="-128"/>
                <a:ea typeface="Kozuka Gothic Pr6N B" pitchFamily="34" charset="-128"/>
              </a:rPr>
              <a:t>A Test  és a Másik (Ego, </a:t>
            </a:r>
            <a:r>
              <a:rPr lang="hu-HU" sz="1400" i="1" dirty="0" err="1" smtClean="0">
                <a:solidFill>
                  <a:srgbClr val="B03B00"/>
                </a:solidFill>
                <a:latin typeface="Kozuka Gothic Pr6N B" pitchFamily="34" charset="-128"/>
                <a:ea typeface="Kozuka Gothic Pr6N B" pitchFamily="34" charset="-128"/>
              </a:rPr>
              <a:t>Alter</a:t>
            </a:r>
            <a:r>
              <a:rPr lang="hu-HU" sz="1400" i="1" dirty="0" smtClean="0">
                <a:solidFill>
                  <a:srgbClr val="B03B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hu-HU" sz="1400" i="1" dirty="0" err="1" smtClean="0">
                <a:solidFill>
                  <a:srgbClr val="B03B00"/>
                </a:solidFill>
                <a:latin typeface="Kozuka Gothic Pr6N B" pitchFamily="34" charset="-128"/>
                <a:ea typeface="Kozuka Gothic Pr6N B" pitchFamily="34" charset="-128"/>
              </a:rPr>
              <a:t>Ego</a:t>
            </a:r>
            <a:r>
              <a:rPr lang="hu-HU" sz="1400" i="1" dirty="0" smtClean="0">
                <a:solidFill>
                  <a:srgbClr val="B03B00"/>
                </a:solidFill>
                <a:latin typeface="Kozuka Gothic Pr6N B" pitchFamily="34" charset="-128"/>
                <a:ea typeface="Kozuka Gothic Pr6N B" pitchFamily="34" charset="-128"/>
              </a:rPr>
              <a:t>)</a:t>
            </a:r>
            <a:endParaRPr lang="hu-HU" sz="1400" i="1" dirty="0">
              <a:solidFill>
                <a:srgbClr val="B03B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4910139" y="981889"/>
            <a:ext cx="3910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 Másik tapasztalata  és a testtapasztalat (</a:t>
            </a:r>
            <a:r>
              <a:rPr lang="hu-HU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alteritás</a:t>
            </a:r>
            <a:r>
              <a:rPr 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és szenzibilitás) összeszövődik. Kérdés, hogy ez miképp változtatja meg a személyesség értelmezését, jelentését?</a:t>
            </a:r>
            <a:endParaRPr lang="hu-HU" sz="1100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755575" y="5023154"/>
            <a:ext cx="2266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 szubjektív Test („</a:t>
            </a:r>
            <a:r>
              <a:rPr lang="hu-HU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Leib</a:t>
            </a:r>
            <a:r>
              <a:rPr 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”) közegében </a:t>
            </a:r>
            <a:r>
              <a:rPr lang="hu-HU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konstituálódó</a:t>
            </a:r>
            <a:r>
              <a:rPr lang="hu-HU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értelemről  beszélünk.</a:t>
            </a:r>
            <a:endParaRPr lang="hu-HU" sz="1100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711991"/>
            <a:ext cx="1656184" cy="307352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22" y="1772816"/>
            <a:ext cx="1656184" cy="30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4" y="1059801"/>
            <a:ext cx="5693750" cy="47898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83618" y="260648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A rendszer szintjei  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-   </a:t>
            </a:r>
            <a:r>
              <a:rPr lang="hu-HU" sz="1600" dirty="0" err="1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Mindmill</a:t>
            </a:r>
            <a:r>
              <a:rPr lang="hu-HU" sz="16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 &amp; </a:t>
            </a:r>
            <a:r>
              <a:rPr lang="hu-HU" sz="1600" dirty="0" err="1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Technology</a:t>
            </a:r>
            <a:r>
              <a:rPr lang="hu-HU" sz="16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 System</a:t>
            </a:r>
            <a:r>
              <a:rPr lang="hu-HU" sz="1600" b="1" baseline="300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©</a:t>
            </a:r>
            <a:r>
              <a:rPr lang="hu-HU" sz="1600" dirty="0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hu-HU" sz="1600" dirty="0" err="1" smtClean="0">
                <a:solidFill>
                  <a:srgbClr val="005EA4"/>
                </a:solidFill>
                <a:latin typeface="Kozuka Gothic Pr6N B" pitchFamily="34" charset="-128"/>
                <a:ea typeface="Kozuka Gothic Pr6N B" pitchFamily="34" charset="-128"/>
              </a:rPr>
              <a:t>Model</a:t>
            </a:r>
            <a:endParaRPr lang="hu-HU" sz="1600" dirty="0">
              <a:solidFill>
                <a:srgbClr val="005EA4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4" name="Élőláb helye 1"/>
          <p:cNvSpPr>
            <a:spLocks noGrp="1"/>
          </p:cNvSpPr>
          <p:nvPr>
            <p:ph type="ftr" sz="quarter" idx="11"/>
          </p:nvPr>
        </p:nvSpPr>
        <p:spPr>
          <a:xfrm>
            <a:off x="2044080" y="6381328"/>
            <a:ext cx="4472136" cy="365125"/>
          </a:xfrm>
        </p:spPr>
        <p:txBody>
          <a:bodyPr/>
          <a:lstStyle/>
          <a:p>
            <a:r>
              <a:rPr lang="hu-HU" sz="900" dirty="0">
                <a:latin typeface="Arial Narrow" panose="020B0606020202030204" pitchFamily="34" charset="0"/>
              </a:rPr>
              <a:t>A globalizáció és a változás hatása az emberi erőforrás-menedzsment funkciókra</a:t>
            </a:r>
          </a:p>
          <a:p>
            <a:r>
              <a:rPr lang="hu-HU" sz="900" dirty="0">
                <a:latin typeface="Arial Narrow" panose="020B0606020202030204" pitchFamily="34" charset="0"/>
              </a:rPr>
              <a:t>Tudományos Konferencia és Szakmai Fórum. DE. Debrecen 2017. szeptember 29</a:t>
            </a:r>
            <a:r>
              <a:rPr lang="hu-HU" sz="900" dirty="0" smtClean="0">
                <a:latin typeface="Arial Narrow" panose="020B0606020202030204" pitchFamily="34" charset="0"/>
              </a:rPr>
              <a:t>.</a:t>
            </a:r>
            <a:endParaRPr lang="hu-HU" sz="900" dirty="0">
              <a:latin typeface="Arial Narrow" panose="020B0606020202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06901"/>
            <a:ext cx="551727" cy="551727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539552" y="1745992"/>
            <a:ext cx="1260000" cy="2218252"/>
            <a:chOff x="539552" y="1745992"/>
            <a:chExt cx="1260000" cy="2218252"/>
          </a:xfrm>
        </p:grpSpPr>
        <p:sp>
          <p:nvSpPr>
            <p:cNvPr id="8" name="Lekerekített téglalap 7"/>
            <p:cNvSpPr/>
            <p:nvPr/>
          </p:nvSpPr>
          <p:spPr>
            <a:xfrm>
              <a:off x="539552" y="1745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Értelemrendszer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539552" y="2069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Önreferencialitás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Lekerekített téglalap 9"/>
            <p:cNvSpPr/>
            <p:nvPr/>
          </p:nvSpPr>
          <p:spPr>
            <a:xfrm>
              <a:off x="539552" y="2398667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Autopoiesis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539552" y="2724036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Komplexitás </a:t>
              </a:r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csökk</a:t>
              </a:r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.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539552" y="3059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2. Szintű megfigyelés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Lekerekített téglalap 12"/>
            <p:cNvSpPr/>
            <p:nvPr/>
          </p:nvSpPr>
          <p:spPr>
            <a:xfrm>
              <a:off x="539552" y="338399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Eseménykezelés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539552" y="3717032"/>
              <a:ext cx="1260000" cy="247212"/>
            </a:xfrm>
            <a:prstGeom prst="roundRect">
              <a:avLst/>
            </a:prstGeom>
            <a:solidFill>
              <a:srgbClr val="FFD6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Info-Közlés-Megértés</a:t>
              </a:r>
              <a:endParaRPr lang="hu-H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628378" y="126876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自創生系統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877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769</Words>
  <Application>Microsoft Office PowerPoint</Application>
  <PresentationFormat>Diavetítés a képernyőre (4:3 oldalarány)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Arial Unicode MS</vt:lpstr>
      <vt:lpstr>Calibri</vt:lpstr>
      <vt:lpstr>Kozuka Gothic Pr6N B</vt:lpstr>
      <vt:lpstr>Kozuka Gothic Pr6N L</vt:lpstr>
      <vt:lpstr>Kozuka Gothic Pro EL</vt:lpstr>
      <vt:lpstr>Kozuka Gothic Pro M</vt:lpstr>
      <vt:lpstr>Lucida Sans Unicode</vt:lpstr>
      <vt:lpstr>新細明體</vt:lpstr>
      <vt:lpstr>Segoe Print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veryz</dc:creator>
  <cp:lastModifiedBy>Baji-Gál Csaba</cp:lastModifiedBy>
  <cp:revision>148</cp:revision>
  <dcterms:created xsi:type="dcterms:W3CDTF">2015-01-20T16:32:00Z</dcterms:created>
  <dcterms:modified xsi:type="dcterms:W3CDTF">2017-11-02T12:43:42Z</dcterms:modified>
</cp:coreProperties>
</file>