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2"/>
  </p:notesMasterIdLst>
  <p:sldIdLst>
    <p:sldId id="256" r:id="rId2"/>
    <p:sldId id="258" r:id="rId3"/>
    <p:sldId id="259" r:id="rId4"/>
    <p:sldId id="270" r:id="rId5"/>
    <p:sldId id="273" r:id="rId6"/>
    <p:sldId id="265" r:id="rId7"/>
    <p:sldId id="271" r:id="rId8"/>
    <p:sldId id="272" r:id="rId9"/>
    <p:sldId id="274" r:id="rId10"/>
    <p:sldId id="262" r:id="rId11"/>
    <p:sldId id="267" r:id="rId12"/>
    <p:sldId id="268" r:id="rId13"/>
    <p:sldId id="269" r:id="rId14"/>
    <p:sldId id="264" r:id="rId15"/>
    <p:sldId id="275" r:id="rId16"/>
    <p:sldId id="276" r:id="rId17"/>
    <p:sldId id="277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96" autoAdjust="0"/>
  </p:normalViewPr>
  <p:slideViewPr>
    <p:cSldViewPr snapToGrid="0">
      <p:cViewPr varScale="1">
        <p:scale>
          <a:sx n="99" d="100"/>
          <a:sy n="99" d="100"/>
        </p:scale>
        <p:origin x="19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1BAAA-9135-4D41-A56C-63C9962E5989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5CA2D-6AF5-43F3-8D3B-6E675264FE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861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CA2D-6AF5-43F3-8D3B-6E675264FE34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377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A </a:t>
            </a:r>
            <a:r>
              <a:rPr lang="sk-SK" dirty="0" err="1" smtClean="0"/>
              <a:t>stratégiai</a:t>
            </a:r>
            <a:r>
              <a:rPr lang="sk-SK" dirty="0" smtClean="0"/>
              <a:t> </a:t>
            </a:r>
            <a:r>
              <a:rPr lang="sk-SK" dirty="0" err="1" smtClean="0"/>
              <a:t>döntéseket</a:t>
            </a:r>
            <a:r>
              <a:rPr lang="sk-SK" dirty="0" smtClean="0"/>
              <a:t> </a:t>
            </a:r>
            <a:r>
              <a:rPr lang="sk-SK" dirty="0" err="1" smtClean="0"/>
              <a:t>támogató</a:t>
            </a:r>
            <a:r>
              <a:rPr lang="sk-SK" dirty="0" smtClean="0"/>
              <a:t> </a:t>
            </a:r>
            <a:r>
              <a:rPr lang="sk-SK" dirty="0" err="1" smtClean="0"/>
              <a:t>rendszerek</a:t>
            </a:r>
            <a:r>
              <a:rPr lang="sk-SK" dirty="0" smtClean="0"/>
              <a:t> </a:t>
            </a:r>
            <a:r>
              <a:rPr lang="sk-SK" dirty="0" err="1" smtClean="0"/>
              <a:t>szabályokat</a:t>
            </a:r>
            <a:r>
              <a:rPr lang="sk-SK" dirty="0" smtClean="0"/>
              <a:t>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logikát</a:t>
            </a:r>
            <a:r>
              <a:rPr lang="sk-SK" dirty="0" smtClean="0"/>
              <a:t> </a:t>
            </a:r>
            <a:r>
              <a:rPr lang="sk-SK" dirty="0" err="1" smtClean="0"/>
              <a:t>visznek</a:t>
            </a:r>
            <a:r>
              <a:rPr lang="sk-SK" dirty="0" smtClean="0"/>
              <a:t> a </a:t>
            </a:r>
            <a:r>
              <a:rPr lang="sk-SK" dirty="0" err="1" smtClean="0"/>
              <a:t>mesterséges</a:t>
            </a:r>
            <a:r>
              <a:rPr lang="sk-SK" dirty="0" smtClean="0"/>
              <a:t> </a:t>
            </a:r>
            <a:r>
              <a:rPr lang="sk-SK" dirty="0" err="1" smtClean="0"/>
              <a:t>intelligencián</a:t>
            </a:r>
            <a:r>
              <a:rPr lang="sk-SK" dirty="0" smtClean="0"/>
              <a:t> </a:t>
            </a:r>
            <a:r>
              <a:rPr lang="sk-SK" dirty="0" err="1" smtClean="0"/>
              <a:t>keresztül</a:t>
            </a:r>
            <a:r>
              <a:rPr lang="sk-SK" dirty="0" smtClean="0"/>
              <a:t> a </a:t>
            </a:r>
            <a:r>
              <a:rPr lang="sk-SK" dirty="0" err="1" smtClean="0"/>
              <a:t>nagy</a:t>
            </a:r>
            <a:r>
              <a:rPr lang="sk-SK" dirty="0" smtClean="0"/>
              <a:t> </a:t>
            </a:r>
            <a:r>
              <a:rPr lang="sk-SK" dirty="0" err="1" smtClean="0"/>
              <a:t>adathalmazok</a:t>
            </a:r>
            <a:r>
              <a:rPr lang="sk-SK" dirty="0" smtClean="0"/>
              <a:t> </a:t>
            </a:r>
            <a:r>
              <a:rPr lang="sk-SK" dirty="0" err="1" smtClean="0"/>
              <a:t>feldolgozásába</a:t>
            </a:r>
            <a:r>
              <a:rPr lang="sk-SK" dirty="0" smtClean="0"/>
              <a:t>. </a:t>
            </a:r>
          </a:p>
          <a:p>
            <a:r>
              <a:rPr lang="sk-SK" dirty="0" smtClean="0"/>
              <a:t>A </a:t>
            </a:r>
            <a:r>
              <a:rPr lang="sk-SK" dirty="0" err="1" smtClean="0"/>
              <a:t>felhalmozódó</a:t>
            </a:r>
            <a:r>
              <a:rPr lang="sk-SK" dirty="0" smtClean="0"/>
              <a:t>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átláthatatlan</a:t>
            </a:r>
            <a:r>
              <a:rPr lang="sk-SK" dirty="0" smtClean="0"/>
              <a:t> </a:t>
            </a:r>
            <a:r>
              <a:rPr lang="sk-SK" dirty="0" err="1" smtClean="0"/>
              <a:t>adattömegekből</a:t>
            </a:r>
            <a:r>
              <a:rPr lang="sk-SK" dirty="0" smtClean="0"/>
              <a:t> </a:t>
            </a:r>
            <a:r>
              <a:rPr lang="sk-SK" dirty="0" err="1" smtClean="0"/>
              <a:t>olyan</a:t>
            </a:r>
            <a:r>
              <a:rPr lang="sk-SK" dirty="0" smtClean="0"/>
              <a:t> </a:t>
            </a:r>
            <a:r>
              <a:rPr lang="sk-SK" dirty="0" err="1" smtClean="0"/>
              <a:t>releváns</a:t>
            </a:r>
            <a:r>
              <a:rPr lang="sk-SK" dirty="0" smtClean="0"/>
              <a:t> </a:t>
            </a:r>
            <a:r>
              <a:rPr lang="sk-SK" dirty="0" err="1" smtClean="0"/>
              <a:t>információkat</a:t>
            </a:r>
            <a:r>
              <a:rPr lang="sk-SK" dirty="0" smtClean="0"/>
              <a:t> </a:t>
            </a:r>
            <a:r>
              <a:rPr lang="sk-SK" dirty="0" err="1" smtClean="0"/>
              <a:t>lehet</a:t>
            </a:r>
            <a:r>
              <a:rPr lang="sk-SK" dirty="0" smtClean="0"/>
              <a:t> </a:t>
            </a:r>
            <a:r>
              <a:rPr lang="sk-SK" dirty="0" err="1" smtClean="0"/>
              <a:t>kivonni</a:t>
            </a:r>
            <a:r>
              <a:rPr lang="sk-SK" dirty="0" smtClean="0"/>
              <a:t>, </a:t>
            </a:r>
            <a:r>
              <a:rPr lang="sk-SK" dirty="0" err="1" smtClean="0"/>
              <a:t>melyek</a:t>
            </a:r>
            <a:r>
              <a:rPr lang="sk-SK" dirty="0" smtClean="0"/>
              <a:t> </a:t>
            </a:r>
            <a:r>
              <a:rPr lang="sk-SK" dirty="0" err="1" smtClean="0"/>
              <a:t>megkönnyítik</a:t>
            </a:r>
            <a:r>
              <a:rPr lang="sk-SK" dirty="0" smtClean="0"/>
              <a:t> a </a:t>
            </a:r>
            <a:r>
              <a:rPr lang="sk-SK" dirty="0" err="1" smtClean="0"/>
              <a:t>döntéshozatalt</a:t>
            </a:r>
            <a:r>
              <a:rPr lang="sk-SK" dirty="0" smtClean="0"/>
              <a:t> a </a:t>
            </a:r>
            <a:r>
              <a:rPr lang="sk-SK" dirty="0" err="1" smtClean="0"/>
              <a:t>szervezet</a:t>
            </a:r>
            <a:r>
              <a:rPr lang="sk-SK" dirty="0" smtClean="0"/>
              <a:t> </a:t>
            </a:r>
            <a:r>
              <a:rPr lang="sk-SK" dirty="0" err="1" smtClean="0"/>
              <a:t>különböző</a:t>
            </a:r>
            <a:r>
              <a:rPr lang="sk-SK" dirty="0" smtClean="0"/>
              <a:t> </a:t>
            </a:r>
            <a:r>
              <a:rPr lang="sk-SK" dirty="0" err="1" smtClean="0"/>
              <a:t>szintjein</a:t>
            </a:r>
            <a:r>
              <a:rPr lang="sk-SK" dirty="0" smtClean="0"/>
              <a:t>. </a:t>
            </a:r>
          </a:p>
          <a:p>
            <a:r>
              <a:rPr lang="sk-SK" dirty="0" err="1" smtClean="0"/>
              <a:t>Bizonyos</a:t>
            </a:r>
            <a:r>
              <a:rPr lang="sk-SK" dirty="0" smtClean="0"/>
              <a:t> </a:t>
            </a:r>
            <a:r>
              <a:rPr lang="sk-SK" dirty="0" err="1" smtClean="0"/>
              <a:t>döntéshozatali</a:t>
            </a:r>
            <a:r>
              <a:rPr lang="sk-SK" dirty="0" smtClean="0"/>
              <a:t> </a:t>
            </a:r>
            <a:r>
              <a:rPr lang="sk-SK" dirty="0" err="1" smtClean="0"/>
              <a:t>szituációk</a:t>
            </a:r>
            <a:r>
              <a:rPr lang="sk-SK" dirty="0" smtClean="0"/>
              <a:t> </a:t>
            </a:r>
            <a:r>
              <a:rPr lang="sk-SK" dirty="0" err="1" smtClean="0"/>
              <a:t>automatizálhatók</a:t>
            </a:r>
            <a:r>
              <a:rPr lang="sk-SK" dirty="0" smtClean="0"/>
              <a:t>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alkalmasak</a:t>
            </a:r>
            <a:r>
              <a:rPr lang="sk-SK" dirty="0" smtClean="0"/>
              <a:t> </a:t>
            </a:r>
            <a:r>
              <a:rPr lang="sk-SK" dirty="0" err="1" smtClean="0"/>
              <a:t>előrejelzések</a:t>
            </a:r>
            <a:r>
              <a:rPr lang="sk-SK" dirty="0" smtClean="0"/>
              <a:t> </a:t>
            </a:r>
            <a:r>
              <a:rPr lang="sk-SK" dirty="0" err="1" smtClean="0"/>
              <a:t>készítésére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CA2D-6AF5-43F3-8D3B-6E675264FE34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735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A </a:t>
            </a:r>
            <a:r>
              <a:rPr lang="sk-SK" dirty="0" err="1" smtClean="0"/>
              <a:t>szükséges</a:t>
            </a:r>
            <a:r>
              <a:rPr lang="sk-SK" dirty="0" smtClean="0"/>
              <a:t> </a:t>
            </a:r>
            <a:r>
              <a:rPr lang="sk-SK" dirty="0" err="1" smtClean="0"/>
              <a:t>információk</a:t>
            </a:r>
            <a:r>
              <a:rPr lang="sk-SK" dirty="0" smtClean="0"/>
              <a:t> </a:t>
            </a:r>
            <a:r>
              <a:rPr lang="sk-SK" dirty="0" err="1" smtClean="0"/>
              <a:t>betöltését</a:t>
            </a:r>
            <a:r>
              <a:rPr lang="sk-SK" dirty="0" smtClean="0"/>
              <a:t> </a:t>
            </a:r>
            <a:r>
              <a:rPr lang="sk-SK" dirty="0" err="1" smtClean="0"/>
              <a:t>követően</a:t>
            </a:r>
            <a:r>
              <a:rPr lang="sk-SK" dirty="0" smtClean="0"/>
              <a:t> a </a:t>
            </a:r>
            <a:r>
              <a:rPr lang="sk-SK" dirty="0" err="1" smtClean="0"/>
              <a:t>rendszer</a:t>
            </a:r>
            <a:r>
              <a:rPr lang="sk-SK" dirty="0" smtClean="0"/>
              <a:t> </a:t>
            </a:r>
            <a:r>
              <a:rPr lang="sk-SK" dirty="0" err="1" smtClean="0"/>
              <a:t>képessé</a:t>
            </a:r>
            <a:r>
              <a:rPr lang="sk-SK" dirty="0" smtClean="0"/>
              <a:t> </a:t>
            </a:r>
            <a:r>
              <a:rPr lang="sk-SK" dirty="0" err="1" smtClean="0"/>
              <a:t>válik</a:t>
            </a:r>
            <a:r>
              <a:rPr lang="sk-SK" dirty="0" smtClean="0"/>
              <a:t> a </a:t>
            </a:r>
            <a:r>
              <a:rPr lang="sk-SK" dirty="0" err="1" smtClean="0"/>
              <a:t>kérdésekre</a:t>
            </a:r>
            <a:r>
              <a:rPr lang="sk-SK" dirty="0" smtClean="0"/>
              <a:t> </a:t>
            </a:r>
            <a:r>
              <a:rPr lang="sk-SK" dirty="0" err="1" smtClean="0"/>
              <a:t>adott</a:t>
            </a:r>
            <a:r>
              <a:rPr lang="sk-SK" dirty="0" smtClean="0"/>
              <a:t> </a:t>
            </a:r>
            <a:r>
              <a:rPr lang="sk-SK" dirty="0" err="1" smtClean="0"/>
              <a:t>válaszokból</a:t>
            </a:r>
            <a:r>
              <a:rPr lang="sk-SK" dirty="0" smtClean="0"/>
              <a:t> </a:t>
            </a:r>
            <a:r>
              <a:rPr lang="sk-SK" dirty="0" err="1" smtClean="0"/>
              <a:t>automatikusan</a:t>
            </a:r>
            <a:r>
              <a:rPr lang="sk-SK" dirty="0" smtClean="0"/>
              <a:t> </a:t>
            </a:r>
            <a:r>
              <a:rPr lang="sk-SK" dirty="0" err="1" smtClean="0"/>
              <a:t>tanulva</a:t>
            </a:r>
            <a:r>
              <a:rPr lang="sk-SK" dirty="0" smtClean="0"/>
              <a:t> </a:t>
            </a:r>
            <a:r>
              <a:rPr lang="sk-SK" dirty="0" err="1" smtClean="0"/>
              <a:t>felépíteni</a:t>
            </a:r>
            <a:r>
              <a:rPr lang="sk-SK" dirty="0" smtClean="0"/>
              <a:t> a </a:t>
            </a:r>
            <a:r>
              <a:rPr lang="sk-SK" dirty="0" err="1" smtClean="0"/>
              <a:t>szervezeti</a:t>
            </a:r>
            <a:r>
              <a:rPr lang="sk-SK" dirty="0" smtClean="0"/>
              <a:t> </a:t>
            </a:r>
            <a:r>
              <a:rPr lang="sk-SK" dirty="0" err="1" smtClean="0"/>
              <a:t>tudásbázist</a:t>
            </a:r>
            <a:r>
              <a:rPr lang="sk-SK" dirty="0" smtClean="0"/>
              <a:t>, </a:t>
            </a:r>
            <a:r>
              <a:rPr lang="sk-SK" dirty="0" err="1" smtClean="0"/>
              <a:t>ami</a:t>
            </a:r>
            <a:r>
              <a:rPr lang="sk-SK" dirty="0" smtClean="0"/>
              <a:t> </a:t>
            </a:r>
            <a:r>
              <a:rPr lang="sk-SK" dirty="0" err="1" smtClean="0"/>
              <a:t>ezután</a:t>
            </a:r>
            <a:r>
              <a:rPr lang="sk-SK" dirty="0" smtClean="0"/>
              <a:t> </a:t>
            </a:r>
            <a:r>
              <a:rPr lang="sk-SK" dirty="0" err="1" smtClean="0"/>
              <a:t>minden</a:t>
            </a:r>
            <a:r>
              <a:rPr lang="sk-SK" dirty="0" smtClean="0"/>
              <a:t> </a:t>
            </a:r>
            <a:r>
              <a:rPr lang="sk-SK" dirty="0" err="1" smtClean="0"/>
              <a:t>újonnan</a:t>
            </a:r>
            <a:r>
              <a:rPr lang="sk-SK" dirty="0" smtClean="0"/>
              <a:t> </a:t>
            </a:r>
            <a:r>
              <a:rPr lang="sk-SK" dirty="0" err="1" smtClean="0"/>
              <a:t>felmerülő</a:t>
            </a:r>
            <a:r>
              <a:rPr lang="sk-SK" dirty="0" smtClean="0"/>
              <a:t> </a:t>
            </a:r>
            <a:r>
              <a:rPr lang="sk-SK" dirty="0" err="1" smtClean="0"/>
              <a:t>információelemmel</a:t>
            </a:r>
            <a:r>
              <a:rPr lang="sk-SK" dirty="0" smtClean="0"/>
              <a:t> </a:t>
            </a:r>
            <a:r>
              <a:rPr lang="sk-SK" dirty="0" err="1" smtClean="0"/>
              <a:t>automatikusan</a:t>
            </a:r>
            <a:r>
              <a:rPr lang="sk-SK" dirty="0" smtClean="0"/>
              <a:t> </a:t>
            </a:r>
            <a:r>
              <a:rPr lang="sk-SK" dirty="0" err="1" smtClean="0"/>
              <a:t>bővül</a:t>
            </a:r>
            <a:r>
              <a:rPr lang="sk-SK" dirty="0" smtClean="0"/>
              <a:t>. </a:t>
            </a:r>
          </a:p>
          <a:p>
            <a:r>
              <a:rPr lang="sk-SK" dirty="0" err="1" smtClean="0"/>
              <a:t>Ezzel</a:t>
            </a:r>
            <a:r>
              <a:rPr lang="sk-SK" dirty="0" smtClean="0"/>
              <a:t> a </a:t>
            </a:r>
            <a:r>
              <a:rPr lang="sk-SK" dirty="0" err="1" smtClean="0"/>
              <a:t>logikával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CA2D-6AF5-43F3-8D3B-6E675264FE34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023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sk-SK" sz="1200" dirty="0" err="1" smtClean="0"/>
              <a:t>Ez</a:t>
            </a:r>
            <a:r>
              <a:rPr lang="sk-SK" sz="1200" dirty="0" smtClean="0"/>
              <a:t> a </a:t>
            </a:r>
            <a:r>
              <a:rPr lang="sk-SK" sz="1200" dirty="0" err="1" smtClean="0"/>
              <a:t>lépés</a:t>
            </a:r>
            <a:r>
              <a:rPr lang="sk-SK" sz="1200" dirty="0" smtClean="0"/>
              <a:t> </a:t>
            </a:r>
            <a:r>
              <a:rPr lang="sk-SK" sz="1200" dirty="0" err="1" smtClean="0"/>
              <a:t>közvetlen</a:t>
            </a:r>
            <a:r>
              <a:rPr lang="sk-SK" sz="1200" dirty="0" smtClean="0"/>
              <a:t> </a:t>
            </a:r>
            <a:r>
              <a:rPr lang="sk-SK" sz="1200" dirty="0" err="1" smtClean="0"/>
              <a:t>versenyképesség</a:t>
            </a:r>
            <a:r>
              <a:rPr lang="sk-SK" sz="1200" dirty="0" smtClean="0"/>
              <a:t> </a:t>
            </a:r>
            <a:r>
              <a:rPr lang="sk-SK" sz="1200" dirty="0" err="1" smtClean="0"/>
              <a:t>befolyásoló</a:t>
            </a:r>
            <a:r>
              <a:rPr lang="sk-SK" sz="1200" dirty="0" smtClean="0"/>
              <a:t> </a:t>
            </a:r>
            <a:r>
              <a:rPr lang="sk-SK" sz="1200" dirty="0" err="1" smtClean="0"/>
              <a:t>tényező</a:t>
            </a:r>
            <a:r>
              <a:rPr lang="sk-SK" sz="1200" dirty="0" smtClean="0"/>
              <a:t>. </a:t>
            </a:r>
          </a:p>
          <a:p>
            <a:pPr algn="just"/>
            <a:r>
              <a:rPr lang="hu-HU" sz="1200" dirty="0" smtClean="0"/>
              <a:t>Neurális hálóknál a minták alapján történő tanulás a jellemző, amikor az általában nagymennyiségű adatból akarunk megfelelő ismereteket kinyerni, és ezzel egy rendszer viselkedését módosítani (WATSON).</a:t>
            </a:r>
            <a:endParaRPr lang="sk-SK" sz="1200" dirty="0" smtClean="0"/>
          </a:p>
          <a:p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CA2D-6AF5-43F3-8D3B-6E675264FE34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88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Egyre jobban elterjedő tudás megosztási megoldás: a gépi értelem egy másik </a:t>
            </a:r>
            <a:r>
              <a:rPr lang="hu-HU" dirty="0" err="1" smtClean="0"/>
              <a:t>MI-tól</a:t>
            </a:r>
            <a:r>
              <a:rPr lang="hu-HU" dirty="0" smtClean="0"/>
              <a:t> tanul az interneten.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Pl. egy gyártósoron az újabb munkafolyamatot egyszerűbb így elsajátíttatni a gépekkel, mint beprogramozni őket egyesével.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A </a:t>
            </a:r>
            <a:r>
              <a:rPr lang="hu-HU" dirty="0" err="1" smtClean="0"/>
              <a:t>cobotok</a:t>
            </a:r>
            <a:r>
              <a:rPr lang="hu-HU" dirty="0" smtClean="0"/>
              <a:t> háttérrendszereken vagy a felhőben futó, mesterségesintelligencia-alkalmazásokhoz csatlakozhatnak, így programozás helyett egyszerűen megtaníthatók új munkafolyamatokra.</a:t>
            </a:r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CA2D-6AF5-43F3-8D3B-6E675264FE34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685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A </a:t>
            </a:r>
            <a:r>
              <a:rPr lang="sk-SK" dirty="0" err="1" smtClean="0"/>
              <a:t>tudásalapú</a:t>
            </a:r>
            <a:r>
              <a:rPr lang="sk-SK" dirty="0" smtClean="0"/>
              <a:t> </a:t>
            </a:r>
            <a:r>
              <a:rPr lang="sk-SK" dirty="0" err="1" smtClean="0"/>
              <a:t>rendszerek</a:t>
            </a:r>
            <a:r>
              <a:rPr lang="sk-SK" dirty="0" smtClean="0"/>
              <a:t> </a:t>
            </a:r>
            <a:r>
              <a:rPr lang="sk-SK" dirty="0" err="1" smtClean="0"/>
              <a:t>motorját</a:t>
            </a:r>
            <a:r>
              <a:rPr lang="sk-SK" dirty="0" smtClean="0"/>
              <a:t> a </a:t>
            </a:r>
            <a:r>
              <a:rPr lang="sk-SK" dirty="0" err="1" smtClean="0"/>
              <a:t>következtetési</a:t>
            </a:r>
            <a:r>
              <a:rPr lang="sk-SK" dirty="0" smtClean="0"/>
              <a:t> </a:t>
            </a:r>
            <a:r>
              <a:rPr lang="sk-SK" dirty="0" err="1" smtClean="0"/>
              <a:t>rendszerek</a:t>
            </a:r>
            <a:r>
              <a:rPr lang="sk-SK" dirty="0" smtClean="0"/>
              <a:t> </a:t>
            </a:r>
            <a:r>
              <a:rPr lang="sk-SK" dirty="0" err="1" smtClean="0"/>
              <a:t>adják</a:t>
            </a:r>
            <a:r>
              <a:rPr lang="sk-SK" dirty="0" smtClean="0"/>
              <a:t>. </a:t>
            </a:r>
          </a:p>
          <a:p>
            <a:r>
              <a:rPr lang="sk-SK" dirty="0" err="1" smtClean="0"/>
              <a:t>Pl</a:t>
            </a:r>
            <a:r>
              <a:rPr lang="sk-SK" dirty="0" smtClean="0"/>
              <a:t>. a </a:t>
            </a:r>
            <a:r>
              <a:rPr lang="sk-SK" dirty="0" err="1" smtClean="0"/>
              <a:t>case</a:t>
            </a:r>
            <a:r>
              <a:rPr lang="sk-SK" dirty="0" smtClean="0"/>
              <a:t> base </a:t>
            </a:r>
            <a:r>
              <a:rPr lang="sk-SK" dirty="0" err="1" smtClean="0"/>
              <a:t>reasoning</a:t>
            </a:r>
            <a:r>
              <a:rPr lang="sk-SK" dirty="0" smtClean="0"/>
              <a:t> (CBR) </a:t>
            </a:r>
            <a:r>
              <a:rPr lang="sk-SK" dirty="0" err="1" smtClean="0"/>
              <a:t>központi</a:t>
            </a:r>
            <a:r>
              <a:rPr lang="sk-SK" dirty="0" smtClean="0"/>
              <a:t> </a:t>
            </a:r>
            <a:r>
              <a:rPr lang="sk-SK" dirty="0" err="1" smtClean="0"/>
              <a:t>vonása</a:t>
            </a:r>
            <a:r>
              <a:rPr lang="sk-SK" dirty="0" smtClean="0"/>
              <a:t>, </a:t>
            </a:r>
            <a:r>
              <a:rPr lang="sk-SK" dirty="0" err="1" smtClean="0"/>
              <a:t>hogy</a:t>
            </a:r>
            <a:r>
              <a:rPr lang="sk-SK" dirty="0" smtClean="0"/>
              <a:t> a </a:t>
            </a:r>
            <a:r>
              <a:rPr lang="sk-SK" dirty="0" err="1" smtClean="0"/>
              <a:t>múltban</a:t>
            </a:r>
            <a:r>
              <a:rPr lang="sk-SK" dirty="0" smtClean="0"/>
              <a:t> </a:t>
            </a:r>
            <a:r>
              <a:rPr lang="sk-SK" dirty="0" err="1" smtClean="0"/>
              <a:t>megismert</a:t>
            </a:r>
            <a:r>
              <a:rPr lang="sk-SK" dirty="0" smtClean="0"/>
              <a:t> </a:t>
            </a:r>
            <a:r>
              <a:rPr lang="sk-SK" dirty="0" err="1" smtClean="0"/>
              <a:t>esetek</a:t>
            </a:r>
            <a:r>
              <a:rPr lang="sk-SK" dirty="0" smtClean="0"/>
              <a:t> (</a:t>
            </a:r>
            <a:r>
              <a:rPr lang="sk-SK" dirty="0" err="1" smtClean="0"/>
              <a:t>valós</a:t>
            </a:r>
            <a:r>
              <a:rPr lang="sk-SK" dirty="0" smtClean="0"/>
              <a:t> </a:t>
            </a:r>
            <a:r>
              <a:rPr lang="sk-SK" dirty="0" err="1" smtClean="0"/>
              <a:t>helyzetleírások</a:t>
            </a:r>
            <a:r>
              <a:rPr lang="sk-SK" dirty="0" smtClean="0"/>
              <a:t>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értelmezések</a:t>
            </a:r>
            <a:r>
              <a:rPr lang="sk-SK" dirty="0" smtClean="0"/>
              <a:t>) </a:t>
            </a:r>
            <a:r>
              <a:rPr lang="sk-SK" dirty="0" err="1" smtClean="0"/>
              <a:t>segítségével</a:t>
            </a:r>
            <a:r>
              <a:rPr lang="sk-SK" dirty="0" smtClean="0"/>
              <a:t> </a:t>
            </a:r>
            <a:r>
              <a:rPr lang="sk-SK" dirty="0" err="1" smtClean="0"/>
              <a:t>következtet</a:t>
            </a:r>
            <a:r>
              <a:rPr lang="sk-SK" dirty="0" smtClean="0"/>
              <a:t> a </a:t>
            </a:r>
            <a:r>
              <a:rPr lang="sk-SK" dirty="0" err="1" smtClean="0"/>
              <a:t>jelenben</a:t>
            </a:r>
            <a:r>
              <a:rPr lang="sk-SK" dirty="0" smtClean="0"/>
              <a:t> </a:t>
            </a:r>
            <a:r>
              <a:rPr lang="sk-SK" dirty="0" err="1" smtClean="0"/>
              <a:t>előforduló</a:t>
            </a:r>
            <a:r>
              <a:rPr lang="sk-SK" dirty="0" smtClean="0"/>
              <a:t> </a:t>
            </a:r>
            <a:r>
              <a:rPr lang="sk-SK" dirty="0" err="1" smtClean="0"/>
              <a:t>probléma</a:t>
            </a:r>
            <a:r>
              <a:rPr lang="sk-SK" dirty="0" smtClean="0"/>
              <a:t> </a:t>
            </a:r>
            <a:r>
              <a:rPr lang="sk-SK" dirty="0" err="1" smtClean="0"/>
              <a:t>megoldására</a:t>
            </a:r>
            <a:r>
              <a:rPr lang="sk-SK" dirty="0" smtClean="0"/>
              <a:t>. </a:t>
            </a:r>
          </a:p>
          <a:p>
            <a:r>
              <a:rPr lang="sk-SK" dirty="0" smtClean="0"/>
              <a:t>A </a:t>
            </a:r>
            <a:r>
              <a:rPr lang="sk-SK" dirty="0" err="1" smtClean="0"/>
              <a:t>rendszer</a:t>
            </a:r>
            <a:r>
              <a:rPr lang="sk-SK" dirty="0" smtClean="0"/>
              <a:t> </a:t>
            </a:r>
            <a:r>
              <a:rPr lang="sk-SK" dirty="0" err="1" smtClean="0"/>
              <a:t>képes</a:t>
            </a:r>
            <a:r>
              <a:rPr lang="sk-SK" dirty="0" smtClean="0"/>
              <a:t> </a:t>
            </a:r>
            <a:r>
              <a:rPr lang="sk-SK" dirty="0" err="1" smtClean="0"/>
              <a:t>öntanulásra</a:t>
            </a:r>
            <a:r>
              <a:rPr lang="sk-SK" dirty="0" smtClean="0"/>
              <a:t>, </a:t>
            </a:r>
            <a:r>
              <a:rPr lang="sk-SK" dirty="0" err="1" smtClean="0"/>
              <a:t>képes</a:t>
            </a:r>
            <a:r>
              <a:rPr lang="sk-SK" dirty="0" smtClean="0"/>
              <a:t> </a:t>
            </a:r>
            <a:r>
              <a:rPr lang="sk-SK" dirty="0" err="1" smtClean="0"/>
              <a:t>tanulni</a:t>
            </a:r>
            <a:r>
              <a:rPr lang="sk-SK" dirty="0" smtClean="0"/>
              <a:t> a </a:t>
            </a:r>
            <a:r>
              <a:rPr lang="sk-SK" dirty="0" err="1" smtClean="0"/>
              <a:t>tapasztalatokból</a:t>
            </a:r>
            <a:r>
              <a:rPr lang="sk-SK" dirty="0" smtClean="0"/>
              <a:t>, </a:t>
            </a:r>
            <a:r>
              <a:rPr lang="sk-SK" dirty="0" err="1" smtClean="0"/>
              <a:t>amennyiben</a:t>
            </a:r>
            <a:r>
              <a:rPr lang="sk-SK" dirty="0" smtClean="0"/>
              <a:t> </a:t>
            </a:r>
            <a:r>
              <a:rPr lang="sk-SK" dirty="0" err="1" smtClean="0"/>
              <a:t>visszajelzést</a:t>
            </a:r>
            <a:r>
              <a:rPr lang="sk-SK" dirty="0" smtClean="0"/>
              <a:t> kap.</a:t>
            </a:r>
          </a:p>
          <a:p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CA2D-6AF5-43F3-8D3B-6E675264FE34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414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tudás elérését segítő technika felhasználóbarát jellege segíti a dolgozókat a tudás felhasználásában. 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Pl. a szövegalapú MI használatával a folyamathatékonyság, a problémamegoldás sebessége, vagy az ügyfélkiszolgálás színvonala is növelhető (OTP, </a:t>
            </a:r>
            <a:r>
              <a:rPr lang="hu-HU" dirty="0" err="1" smtClean="0"/>
              <a:t>Contact</a:t>
            </a:r>
            <a:r>
              <a:rPr lang="hu-HU" dirty="0" smtClean="0"/>
              <a:t> center). </a:t>
            </a:r>
          </a:p>
          <a:p>
            <a:r>
              <a:rPr lang="hu-HU" dirty="0" smtClean="0"/>
              <a:t>A pontos kifejezésekre vagy akár komplex mondatokra is alkalmazható, intelligens keresési funkció mellett a rendszer képes e-mailek és chat válaszok javaslására, az adat-halmaz vizualizációjára vagy az intelligens eszkaláció segíthet a szűk keresztmetszetet jelentő folyamatok hatékonyabbá tételében. </a:t>
            </a:r>
          </a:p>
          <a:p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CA2D-6AF5-43F3-8D3B-6E675264FE34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908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err="1" smtClean="0"/>
              <a:t>Az</a:t>
            </a:r>
            <a:r>
              <a:rPr lang="sk-SK" sz="1200" dirty="0" smtClean="0"/>
              <a:t> </a:t>
            </a:r>
            <a:r>
              <a:rPr lang="sk-SK" sz="1200" dirty="0" err="1" smtClean="0"/>
              <a:t>emberi</a:t>
            </a:r>
            <a:r>
              <a:rPr lang="sk-SK" sz="1200" dirty="0" smtClean="0"/>
              <a:t> </a:t>
            </a:r>
            <a:r>
              <a:rPr lang="sk-SK" sz="1200" dirty="0" err="1" smtClean="0"/>
              <a:t>erőforráshoz</a:t>
            </a:r>
            <a:r>
              <a:rPr lang="sk-SK" sz="1200" dirty="0" smtClean="0"/>
              <a:t> </a:t>
            </a:r>
            <a:r>
              <a:rPr lang="sk-SK" sz="1200" dirty="0" err="1" smtClean="0"/>
              <a:t>kapcsolódó</a:t>
            </a:r>
            <a:r>
              <a:rPr lang="sk-SK" sz="1200" dirty="0" smtClean="0"/>
              <a:t> </a:t>
            </a:r>
            <a:r>
              <a:rPr lang="sk-SK" sz="1200" dirty="0" err="1" smtClean="0"/>
              <a:t>jellemzők</a:t>
            </a:r>
            <a:r>
              <a:rPr lang="sk-SK" sz="1200" dirty="0" smtClean="0"/>
              <a:t> a </a:t>
            </a:r>
            <a:r>
              <a:rPr lang="sk-SK" sz="1200" dirty="0" err="1" smtClean="0"/>
              <a:t>cégek</a:t>
            </a:r>
            <a:r>
              <a:rPr lang="sk-SK" sz="1200" dirty="0" smtClean="0"/>
              <a:t> </a:t>
            </a:r>
            <a:r>
              <a:rPr lang="sk-SK" sz="1200" dirty="0" err="1" smtClean="0"/>
              <a:t>mérlegbeszámolóiban</a:t>
            </a:r>
            <a:r>
              <a:rPr lang="sk-SK" sz="1200" dirty="0" smtClean="0"/>
              <a:t> a </a:t>
            </a:r>
            <a:r>
              <a:rPr lang="sk-SK" sz="1200" dirty="0" err="1" smtClean="0"/>
              <a:t>láthatatlan</a:t>
            </a:r>
            <a:r>
              <a:rPr lang="sk-SK" sz="1200" dirty="0" smtClean="0"/>
              <a:t> </a:t>
            </a:r>
            <a:r>
              <a:rPr lang="sk-SK" sz="1200" dirty="0" err="1" smtClean="0"/>
              <a:t>kategóriába</a:t>
            </a:r>
            <a:r>
              <a:rPr lang="sk-SK" sz="1200" dirty="0" smtClean="0"/>
              <a:t> </a:t>
            </a:r>
            <a:r>
              <a:rPr lang="sk-SK" sz="1200" dirty="0" err="1" smtClean="0"/>
              <a:t>tartoznak</a:t>
            </a:r>
            <a:r>
              <a:rPr lang="sk-SK" sz="1200" dirty="0" smtClean="0"/>
              <a:t> </a:t>
            </a:r>
            <a:r>
              <a:rPr lang="sk-SK" sz="1200" dirty="0" err="1" smtClean="0"/>
              <a:t>többnyire</a:t>
            </a:r>
            <a:r>
              <a:rPr lang="sk-SK" sz="1200" dirty="0" smtClean="0"/>
              <a:t>, </a:t>
            </a:r>
            <a:r>
              <a:rPr lang="sk-SK" sz="1200" dirty="0" err="1" smtClean="0"/>
              <a:t>mégsem</a:t>
            </a:r>
            <a:r>
              <a:rPr lang="sk-SK" sz="1200" dirty="0" smtClean="0"/>
              <a:t> </a:t>
            </a:r>
            <a:r>
              <a:rPr lang="sk-SK" sz="1200" dirty="0" err="1" smtClean="0"/>
              <a:t>volna</a:t>
            </a:r>
            <a:r>
              <a:rPr lang="sk-SK" sz="1200" dirty="0" smtClean="0"/>
              <a:t> </a:t>
            </a:r>
            <a:r>
              <a:rPr lang="sk-SK" sz="1200" dirty="0" err="1" smtClean="0"/>
              <a:t>korrekt</a:t>
            </a:r>
            <a:r>
              <a:rPr lang="sk-SK" sz="1200" dirty="0" smtClean="0"/>
              <a:t> </a:t>
            </a:r>
            <a:r>
              <a:rPr lang="sk-SK" sz="1200" dirty="0" err="1" smtClean="0"/>
              <a:t>kihagyni</a:t>
            </a:r>
            <a:r>
              <a:rPr lang="sk-SK" sz="1200" dirty="0" smtClean="0"/>
              <a:t> </a:t>
            </a:r>
            <a:r>
              <a:rPr lang="sk-SK" sz="1200" dirty="0" err="1" smtClean="0"/>
              <a:t>azokat</a:t>
            </a:r>
            <a:r>
              <a:rPr lang="sk-SK" sz="1200" dirty="0" smtClean="0"/>
              <a:t> a </a:t>
            </a:r>
            <a:r>
              <a:rPr lang="sk-SK" sz="1200" dirty="0" err="1" smtClean="0"/>
              <a:t>teljesítmények</a:t>
            </a:r>
            <a:r>
              <a:rPr lang="sk-SK" sz="1200" dirty="0" smtClean="0"/>
              <a:t> </a:t>
            </a:r>
            <a:r>
              <a:rPr lang="sk-SK" sz="1200" dirty="0" err="1" smtClean="0"/>
              <a:t>megítélése</a:t>
            </a:r>
            <a:r>
              <a:rPr lang="sk-SK" sz="1200" dirty="0" smtClean="0"/>
              <a:t> </a:t>
            </a:r>
            <a:r>
              <a:rPr lang="sk-SK" sz="1200" dirty="0" err="1" smtClean="0"/>
              <a:t>kapcsán</a:t>
            </a:r>
            <a:r>
              <a:rPr lang="sk-SK" sz="1200" dirty="0" smtClean="0"/>
              <a:t>, </a:t>
            </a:r>
            <a:r>
              <a:rPr lang="sk-SK" sz="1200" dirty="0" err="1" smtClean="0"/>
              <a:t>hiszen</a:t>
            </a:r>
            <a:r>
              <a:rPr lang="sk-SK" sz="1200" dirty="0" smtClean="0"/>
              <a:t> a </a:t>
            </a:r>
            <a:r>
              <a:rPr lang="sk-SK" sz="1200" dirty="0" err="1" smtClean="0"/>
              <a:t>szervezet</a:t>
            </a:r>
            <a:r>
              <a:rPr lang="sk-SK" sz="1200" dirty="0" smtClean="0"/>
              <a:t> </a:t>
            </a:r>
            <a:r>
              <a:rPr lang="sk-SK" sz="1200" dirty="0" err="1" smtClean="0"/>
              <a:t>értéke</a:t>
            </a:r>
            <a:r>
              <a:rPr lang="sk-SK" sz="1200" dirty="0" smtClean="0"/>
              <a:t> a </a:t>
            </a:r>
            <a:r>
              <a:rPr lang="sk-SK" sz="1200" dirty="0" err="1" smtClean="0"/>
              <a:t>szervezeti</a:t>
            </a:r>
            <a:r>
              <a:rPr lang="sk-SK" sz="1200" dirty="0" smtClean="0"/>
              <a:t> </a:t>
            </a:r>
            <a:r>
              <a:rPr lang="sk-SK" sz="1200" dirty="0" err="1" smtClean="0"/>
              <a:t>tagokban</a:t>
            </a:r>
            <a:r>
              <a:rPr lang="sk-SK" sz="1200" dirty="0" smtClean="0"/>
              <a:t> van, </a:t>
            </a:r>
            <a:r>
              <a:rPr lang="sk-SK" sz="1200" dirty="0" err="1" smtClean="0"/>
              <a:t>az</a:t>
            </a:r>
            <a:r>
              <a:rPr lang="sk-SK" sz="1200" dirty="0" smtClean="0"/>
              <a:t> </a:t>
            </a:r>
            <a:r>
              <a:rPr lang="sk-SK" sz="1200" dirty="0" err="1" smtClean="0"/>
              <a:t>emberek</a:t>
            </a:r>
            <a:r>
              <a:rPr lang="sk-SK" sz="1200" dirty="0" smtClean="0"/>
              <a:t> </a:t>
            </a:r>
            <a:r>
              <a:rPr lang="sk-SK" sz="1200" dirty="0" err="1" smtClean="0"/>
              <a:t>agyában</a:t>
            </a:r>
            <a:r>
              <a:rPr lang="sk-SK" sz="1200" dirty="0" smtClean="0"/>
              <a:t>, </a:t>
            </a:r>
            <a:r>
              <a:rPr lang="sk-SK" sz="1200" dirty="0" err="1" smtClean="0"/>
              <a:t>és</a:t>
            </a:r>
            <a:r>
              <a:rPr lang="sk-SK" sz="1200" dirty="0" smtClean="0"/>
              <a:t> </a:t>
            </a:r>
            <a:r>
              <a:rPr lang="sk-SK" sz="1200" dirty="0" err="1" smtClean="0"/>
              <a:t>ez</a:t>
            </a:r>
            <a:r>
              <a:rPr lang="sk-SK" sz="1200" dirty="0" smtClean="0"/>
              <a:t> a </a:t>
            </a:r>
            <a:r>
              <a:rPr lang="sk-SK" sz="1200" dirty="0" err="1" smtClean="0"/>
              <a:t>láthatatlan</a:t>
            </a:r>
            <a:r>
              <a:rPr lang="sk-SK" sz="1200" dirty="0" smtClean="0"/>
              <a:t> </a:t>
            </a:r>
            <a:r>
              <a:rPr lang="sk-SK" sz="1200" dirty="0" err="1" smtClean="0"/>
              <a:t>tőke</a:t>
            </a:r>
            <a:r>
              <a:rPr lang="sk-SK" sz="1200" dirty="0" smtClean="0"/>
              <a:t> </a:t>
            </a:r>
            <a:r>
              <a:rPr lang="sk-SK" sz="1200" dirty="0" err="1" smtClean="0"/>
              <a:t>az</a:t>
            </a:r>
            <a:r>
              <a:rPr lang="sk-SK" sz="1200" dirty="0" smtClean="0"/>
              <a:t> </a:t>
            </a:r>
            <a:r>
              <a:rPr lang="sk-SK" sz="1200" dirty="0" err="1" smtClean="0"/>
              <a:t>emberek</a:t>
            </a:r>
            <a:r>
              <a:rPr lang="sk-SK" sz="1200" dirty="0" smtClean="0"/>
              <a:t> </a:t>
            </a:r>
            <a:r>
              <a:rPr lang="sk-SK" sz="1200" dirty="0" err="1" smtClean="0"/>
              <a:t>nélkül</a:t>
            </a:r>
            <a:r>
              <a:rPr lang="sk-SK" sz="1200" dirty="0" smtClean="0"/>
              <a:t> </a:t>
            </a:r>
            <a:r>
              <a:rPr lang="sk-SK" sz="1200" dirty="0" err="1" smtClean="0"/>
              <a:t>értéktelen</a:t>
            </a:r>
            <a:r>
              <a:rPr lang="sk-SK" sz="1200" dirty="0" smtClean="0"/>
              <a:t> </a:t>
            </a:r>
            <a:r>
              <a:rPr lang="sk-SK" sz="1200" dirty="0" err="1" smtClean="0"/>
              <a:t>és</a:t>
            </a:r>
            <a:r>
              <a:rPr lang="sk-SK" sz="1200" dirty="0" smtClean="0"/>
              <a:t> </a:t>
            </a:r>
            <a:r>
              <a:rPr lang="sk-SK" sz="1200" dirty="0" err="1" smtClean="0"/>
              <a:t>talán</a:t>
            </a:r>
            <a:r>
              <a:rPr lang="sk-SK" sz="1200" dirty="0" smtClean="0"/>
              <a:t> </a:t>
            </a:r>
            <a:r>
              <a:rPr lang="sk-SK" sz="1200" dirty="0" err="1" smtClean="0"/>
              <a:t>nem</a:t>
            </a:r>
            <a:r>
              <a:rPr lang="sk-SK" sz="1200" dirty="0" smtClean="0"/>
              <a:t> </a:t>
            </a:r>
            <a:r>
              <a:rPr lang="sk-SK" sz="1200" dirty="0" err="1" smtClean="0"/>
              <a:t>is</a:t>
            </a:r>
            <a:r>
              <a:rPr lang="sk-SK" sz="1200" dirty="0" smtClean="0"/>
              <a:t> </a:t>
            </a:r>
            <a:r>
              <a:rPr lang="sk-SK" sz="1200" dirty="0" err="1" smtClean="0"/>
              <a:t>létezik</a:t>
            </a:r>
            <a:r>
              <a:rPr lang="sk-SK" sz="1200" dirty="0" smtClean="0"/>
              <a:t>.</a:t>
            </a:r>
          </a:p>
          <a:p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CA2D-6AF5-43F3-8D3B-6E675264FE34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196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700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682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056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934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035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51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399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85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63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549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952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D341-BC00-4DEF-9DCC-F246FAE5FA37}" type="datetimeFigureOut">
              <a:rPr lang="sk-SK" smtClean="0"/>
              <a:t>2.11.2017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938CE-CEAA-468F-8440-D9FDEDE95C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196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5683" y="2212532"/>
            <a:ext cx="7772400" cy="1216468"/>
          </a:xfrm>
        </p:spPr>
        <p:txBody>
          <a:bodyPr>
            <a:normAutofit/>
          </a:bodyPr>
          <a:lstStyle/>
          <a:p>
            <a:r>
              <a:rPr lang="sk-SK" sz="3600" b="1" dirty="0"/>
              <a:t>A </a:t>
            </a:r>
            <a:r>
              <a:rPr lang="sk-SK" sz="3600" b="1" dirty="0" err="1"/>
              <a:t>tudásmenedzsment</a:t>
            </a:r>
            <a:r>
              <a:rPr lang="sk-SK" sz="3600" b="1" dirty="0"/>
              <a:t> </a:t>
            </a:r>
            <a:r>
              <a:rPr lang="sk-SK" sz="3600" b="1" dirty="0" err="1"/>
              <a:t>hatodik</a:t>
            </a:r>
            <a:r>
              <a:rPr lang="sk-SK" sz="3600" b="1" dirty="0"/>
              <a:t> </a:t>
            </a:r>
            <a:r>
              <a:rPr lang="sk-SK" sz="3600" b="1" dirty="0" err="1"/>
              <a:t>generációja</a:t>
            </a:r>
            <a:r>
              <a:rPr lang="sk-SK" sz="3600" b="1" dirty="0"/>
              <a:t> – a </a:t>
            </a:r>
            <a:r>
              <a:rPr lang="sk-SK" sz="3600" b="1" dirty="0" err="1"/>
              <a:t>mesterséges</a:t>
            </a:r>
            <a:r>
              <a:rPr lang="sk-SK" sz="3600" b="1" dirty="0"/>
              <a:t> </a:t>
            </a:r>
            <a:r>
              <a:rPr lang="sk-SK" sz="3600" b="1" dirty="0" err="1"/>
              <a:t>intelligencia</a:t>
            </a:r>
            <a:r>
              <a:rPr lang="sk-SK" sz="3600" b="1" dirty="0"/>
              <a:t> </a:t>
            </a:r>
            <a:r>
              <a:rPr lang="sk-SK" sz="3600" b="1" dirty="0" err="1"/>
              <a:t>térnyerése</a:t>
            </a:r>
            <a:endParaRPr lang="sk-SK" sz="36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071057" y="5688415"/>
            <a:ext cx="3712335" cy="866931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Prof. dr. Bencsik Andrea</a:t>
            </a:r>
          </a:p>
          <a:p>
            <a:r>
              <a:rPr lang="hu-HU" dirty="0" smtClean="0"/>
              <a:t>egyetemi tanár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05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3640" y="250850"/>
            <a:ext cx="4816698" cy="779463"/>
          </a:xfrm>
        </p:spPr>
        <p:txBody>
          <a:bodyPr>
            <a:normAutofit/>
          </a:bodyPr>
          <a:lstStyle/>
          <a:p>
            <a:r>
              <a:rPr lang="sk-SK" sz="3600" b="1" dirty="0"/>
              <a:t>A MI </a:t>
            </a:r>
            <a:r>
              <a:rPr lang="sk-SK" sz="3600" b="1" dirty="0" err="1"/>
              <a:t>teret</a:t>
            </a:r>
            <a:r>
              <a:rPr lang="sk-SK" sz="3600" b="1" dirty="0"/>
              <a:t> </a:t>
            </a:r>
            <a:r>
              <a:rPr lang="sk-SK" sz="3600" b="1" dirty="0" err="1"/>
              <a:t>követel</a:t>
            </a:r>
            <a:endParaRPr lang="sk-SK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608" y="1144590"/>
            <a:ext cx="5473522" cy="1946339"/>
          </a:xfrm>
        </p:spPr>
        <p:txBody>
          <a:bodyPr>
            <a:normAutofit fontScale="70000" lnSpcReduction="20000"/>
          </a:bodyPr>
          <a:lstStyle/>
          <a:p>
            <a:pPr marL="432000" indent="-432000" algn="just">
              <a:lnSpc>
                <a:spcPct val="120000"/>
              </a:lnSpc>
            </a:pPr>
            <a:r>
              <a:rPr lang="sk-SK" sz="3400" dirty="0" err="1" smtClean="0"/>
              <a:t>Segít</a:t>
            </a:r>
            <a:r>
              <a:rPr lang="sk-SK" sz="3400" dirty="0" smtClean="0"/>
              <a:t> </a:t>
            </a:r>
            <a:r>
              <a:rPr lang="sk-SK" sz="3400" dirty="0"/>
              <a:t>a </a:t>
            </a:r>
            <a:r>
              <a:rPr lang="sk-SK" sz="3400" dirty="0" err="1"/>
              <a:t>célok</a:t>
            </a:r>
            <a:r>
              <a:rPr lang="sk-SK" sz="3400" dirty="0"/>
              <a:t> </a:t>
            </a:r>
            <a:r>
              <a:rPr lang="sk-SK" sz="3400" dirty="0" err="1"/>
              <a:t>megfogalmazásában</a:t>
            </a:r>
            <a:r>
              <a:rPr lang="sk-SK" sz="3400" dirty="0" smtClean="0"/>
              <a:t>, </a:t>
            </a:r>
            <a:r>
              <a:rPr lang="sk-SK" sz="3400" dirty="0" err="1" smtClean="0"/>
              <a:t>különösen</a:t>
            </a:r>
            <a:r>
              <a:rPr lang="sk-SK" sz="3400" dirty="0" smtClean="0"/>
              <a:t> </a:t>
            </a:r>
            <a:r>
              <a:rPr lang="sk-SK" sz="3400" dirty="0" err="1"/>
              <a:t>az</a:t>
            </a:r>
            <a:r>
              <a:rPr lang="sk-SK" sz="3400" dirty="0"/>
              <a:t> ’</a:t>
            </a:r>
            <a:r>
              <a:rPr lang="sk-SK" sz="3400" dirty="0" err="1"/>
              <a:t>what-if</a:t>
            </a:r>
            <a:r>
              <a:rPr lang="sk-SK" sz="3400" dirty="0"/>
              <a:t>’ </a:t>
            </a:r>
            <a:r>
              <a:rPr lang="sk-SK" sz="3400" dirty="0" err="1"/>
              <a:t>típusú</a:t>
            </a:r>
            <a:r>
              <a:rPr lang="sk-SK" sz="3400" dirty="0"/>
              <a:t> </a:t>
            </a:r>
            <a:r>
              <a:rPr lang="sk-SK" sz="3400" dirty="0" err="1"/>
              <a:t>kérdések</a:t>
            </a:r>
            <a:r>
              <a:rPr lang="sk-SK" sz="3400" dirty="0"/>
              <a:t> </a:t>
            </a:r>
            <a:r>
              <a:rPr lang="sk-SK" sz="3400" dirty="0" err="1"/>
              <a:t>esetén</a:t>
            </a:r>
            <a:r>
              <a:rPr lang="sk-SK" sz="3400" dirty="0"/>
              <a:t>. </a:t>
            </a:r>
            <a:r>
              <a:rPr lang="sk-SK" sz="3400" dirty="0" smtClean="0"/>
              <a:t>(</a:t>
            </a:r>
            <a:r>
              <a:rPr lang="sk-SK" sz="3400" dirty="0" err="1" smtClean="0"/>
              <a:t>pl</a:t>
            </a:r>
            <a:r>
              <a:rPr lang="sk-SK" sz="3400" dirty="0"/>
              <a:t>. a „SAP </a:t>
            </a:r>
            <a:r>
              <a:rPr lang="sk-SK" sz="3400" dirty="0" err="1"/>
              <a:t>Digital</a:t>
            </a:r>
            <a:r>
              <a:rPr lang="sk-SK" sz="3400" dirty="0"/>
              <a:t> </a:t>
            </a:r>
            <a:r>
              <a:rPr lang="sk-SK" sz="3400" dirty="0" err="1"/>
              <a:t>Boardroom</a:t>
            </a:r>
            <a:r>
              <a:rPr lang="sk-SK" sz="3400" dirty="0"/>
              <a:t>” </a:t>
            </a:r>
            <a:r>
              <a:rPr lang="sk-SK" sz="3400" dirty="0" err="1"/>
              <a:t>digitális</a:t>
            </a:r>
            <a:r>
              <a:rPr lang="sk-SK" sz="3400" dirty="0"/>
              <a:t> </a:t>
            </a:r>
            <a:r>
              <a:rPr lang="sk-SK" sz="3400" dirty="0" err="1"/>
              <a:t>döntéstámogatás</a:t>
            </a:r>
            <a:r>
              <a:rPr lang="sk-SK" sz="3400" dirty="0"/>
              <a:t> </a:t>
            </a:r>
            <a:r>
              <a:rPr lang="sk-SK" sz="3400" dirty="0" err="1"/>
              <a:t>három</a:t>
            </a:r>
            <a:r>
              <a:rPr lang="sk-SK" sz="3400" dirty="0"/>
              <a:t> </a:t>
            </a:r>
            <a:r>
              <a:rPr lang="sk-SK" sz="3400" dirty="0" err="1" smtClean="0"/>
              <a:t>képernyőn</a:t>
            </a:r>
            <a:r>
              <a:rPr lang="sk-SK" sz="3400" dirty="0" smtClean="0"/>
              <a:t>)</a:t>
            </a:r>
            <a:endParaRPr lang="sk-SK" sz="3400" dirty="0"/>
          </a:p>
          <a:p>
            <a:pPr algn="just"/>
            <a:endParaRPr lang="sk-SK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95" y="0"/>
            <a:ext cx="3151905" cy="206062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375042" y="0"/>
            <a:ext cx="1030310" cy="4547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52" y="3205206"/>
            <a:ext cx="6597889" cy="34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6678" y="247585"/>
            <a:ext cx="3840319" cy="897004"/>
          </a:xfrm>
        </p:spPr>
        <p:txBody>
          <a:bodyPr/>
          <a:lstStyle/>
          <a:p>
            <a:r>
              <a:rPr lang="sk-SK" sz="3600" b="1" dirty="0">
                <a:solidFill>
                  <a:prstClr val="black"/>
                </a:solidFill>
              </a:rPr>
              <a:t>A MI </a:t>
            </a:r>
            <a:r>
              <a:rPr lang="sk-SK" sz="3600" b="1" dirty="0" err="1">
                <a:solidFill>
                  <a:prstClr val="black"/>
                </a:solidFill>
              </a:rPr>
              <a:t>teret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követel</a:t>
            </a:r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5004" y="1144590"/>
            <a:ext cx="5344732" cy="1650125"/>
          </a:xfrm>
        </p:spPr>
        <p:txBody>
          <a:bodyPr>
            <a:normAutofit fontScale="85000" lnSpcReduction="10000"/>
          </a:bodyPr>
          <a:lstStyle/>
          <a:p>
            <a:pPr marL="324000" indent="-324000" algn="just">
              <a:lnSpc>
                <a:spcPct val="110000"/>
              </a:lnSpc>
            </a:pPr>
            <a:r>
              <a:rPr lang="sk-SK" dirty="0" err="1" smtClean="0"/>
              <a:t>Kialakítható</a:t>
            </a:r>
            <a:r>
              <a:rPr lang="sk-SK" dirty="0" smtClean="0"/>
              <a:t> </a:t>
            </a:r>
            <a:r>
              <a:rPr lang="sk-SK" dirty="0" err="1"/>
              <a:t>egy</a:t>
            </a:r>
            <a:r>
              <a:rPr lang="sk-SK" dirty="0"/>
              <a:t> </a:t>
            </a:r>
            <a:r>
              <a:rPr lang="sk-SK" dirty="0" err="1"/>
              <a:t>tanítható</a:t>
            </a:r>
            <a:r>
              <a:rPr lang="sk-SK" dirty="0"/>
              <a:t> </a:t>
            </a:r>
            <a:r>
              <a:rPr lang="sk-SK" dirty="0" err="1"/>
              <a:t>mesterséges</a:t>
            </a:r>
            <a:r>
              <a:rPr lang="sk-SK" dirty="0"/>
              <a:t> </a:t>
            </a:r>
            <a:r>
              <a:rPr lang="sk-SK" dirty="0" err="1"/>
              <a:t>intelligencia</a:t>
            </a:r>
            <a:r>
              <a:rPr lang="sk-SK" dirty="0"/>
              <a:t> </a:t>
            </a:r>
            <a:r>
              <a:rPr lang="sk-SK" dirty="0" err="1" smtClean="0"/>
              <a:t>rendszer</a:t>
            </a:r>
            <a:r>
              <a:rPr lang="sk-SK" dirty="0" smtClean="0"/>
              <a:t>, </a:t>
            </a:r>
            <a:r>
              <a:rPr lang="sk-SK" dirty="0" err="1" smtClean="0"/>
              <a:t>melynek</a:t>
            </a:r>
            <a:r>
              <a:rPr lang="sk-SK" dirty="0" smtClean="0"/>
              <a:t> </a:t>
            </a:r>
            <a:r>
              <a:rPr lang="sk-SK" dirty="0" err="1" smtClean="0"/>
              <a:t>kihasználásával</a:t>
            </a:r>
            <a:r>
              <a:rPr lang="sk-SK" dirty="0" smtClean="0"/>
              <a:t> </a:t>
            </a:r>
            <a:r>
              <a:rPr lang="sk-SK" dirty="0"/>
              <a:t>a </a:t>
            </a:r>
            <a:r>
              <a:rPr lang="sk-SK" dirty="0" err="1"/>
              <a:t>vállalati</a:t>
            </a:r>
            <a:r>
              <a:rPr lang="sk-SK" dirty="0"/>
              <a:t> </a:t>
            </a:r>
            <a:r>
              <a:rPr lang="sk-SK" dirty="0" err="1"/>
              <a:t>tudástárhoz</a:t>
            </a:r>
            <a:r>
              <a:rPr lang="sk-SK" dirty="0"/>
              <a:t> </a:t>
            </a:r>
            <a:r>
              <a:rPr lang="sk-SK" dirty="0" err="1"/>
              <a:t>való</a:t>
            </a:r>
            <a:r>
              <a:rPr lang="sk-SK" dirty="0"/>
              <a:t> </a:t>
            </a:r>
            <a:r>
              <a:rPr lang="sk-SK" dirty="0" err="1"/>
              <a:t>hozzáférés</a:t>
            </a:r>
            <a:r>
              <a:rPr lang="sk-SK" dirty="0"/>
              <a:t> </a:t>
            </a:r>
            <a:r>
              <a:rPr lang="sk-SK" dirty="0" err="1"/>
              <a:t>testre</a:t>
            </a:r>
            <a:r>
              <a:rPr lang="sk-SK" dirty="0"/>
              <a:t> </a:t>
            </a:r>
            <a:r>
              <a:rPr lang="sk-SK" dirty="0" err="1"/>
              <a:t>szabhatóvá</a:t>
            </a:r>
            <a:r>
              <a:rPr lang="sk-SK" dirty="0"/>
              <a:t> </a:t>
            </a:r>
            <a:r>
              <a:rPr lang="sk-SK" dirty="0" err="1"/>
              <a:t>válik</a:t>
            </a:r>
            <a:r>
              <a:rPr lang="sk-SK" dirty="0"/>
              <a:t>. </a:t>
            </a:r>
            <a:endParaRPr lang="sk-SK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95" y="0"/>
            <a:ext cx="3151905" cy="206062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25004" y="2794715"/>
            <a:ext cx="8566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err="1" smtClean="0"/>
              <a:t>Naprakész</a:t>
            </a:r>
            <a:r>
              <a:rPr lang="sk-SK" sz="2400" dirty="0" smtClean="0"/>
              <a:t> </a:t>
            </a:r>
            <a:r>
              <a:rPr lang="sk-SK" sz="2400" dirty="0" err="1"/>
              <a:t>szinten</a:t>
            </a:r>
            <a:r>
              <a:rPr lang="sk-SK" sz="2400" dirty="0"/>
              <a:t> </a:t>
            </a:r>
            <a:r>
              <a:rPr lang="sk-SK" sz="2400" dirty="0" err="1"/>
              <a:t>tartható</a:t>
            </a:r>
            <a:r>
              <a:rPr lang="sk-SK" sz="2400" dirty="0"/>
              <a:t> a </a:t>
            </a:r>
            <a:r>
              <a:rPr lang="sk-SK" sz="2400" dirty="0" err="1"/>
              <a:t>szervezeti</a:t>
            </a:r>
            <a:r>
              <a:rPr lang="sk-SK" sz="2400" dirty="0"/>
              <a:t> </a:t>
            </a:r>
            <a:r>
              <a:rPr lang="sk-SK" sz="2400" dirty="0" err="1"/>
              <a:t>tudásbázis</a:t>
            </a:r>
            <a:r>
              <a:rPr lang="sk-SK" sz="2400" dirty="0"/>
              <a:t>, </a:t>
            </a:r>
            <a:r>
              <a:rPr lang="sk-SK" sz="2400" dirty="0" err="1"/>
              <a:t>melyben</a:t>
            </a:r>
            <a:r>
              <a:rPr lang="sk-SK" sz="2400" dirty="0"/>
              <a:t> </a:t>
            </a:r>
            <a:r>
              <a:rPr lang="sk-SK" sz="2400" dirty="0" err="1"/>
              <a:t>az</a:t>
            </a:r>
            <a:r>
              <a:rPr lang="sk-SK" sz="2400" dirty="0"/>
              <a:t> </a:t>
            </a:r>
            <a:r>
              <a:rPr lang="sk-SK" sz="2400" dirty="0" err="1"/>
              <a:t>aktuális</a:t>
            </a:r>
            <a:r>
              <a:rPr lang="sk-SK" sz="2400" dirty="0"/>
              <a:t> </a:t>
            </a:r>
            <a:r>
              <a:rPr lang="sk-SK" sz="2400" dirty="0" err="1"/>
              <a:t>stratégiai</a:t>
            </a:r>
            <a:r>
              <a:rPr lang="sk-SK" sz="2400" dirty="0"/>
              <a:t> </a:t>
            </a:r>
            <a:r>
              <a:rPr lang="sk-SK" sz="2400" dirty="0" err="1"/>
              <a:t>célokhoz</a:t>
            </a:r>
            <a:r>
              <a:rPr lang="sk-SK" sz="2400" dirty="0"/>
              <a:t> </a:t>
            </a:r>
            <a:r>
              <a:rPr lang="sk-SK" sz="2400" dirty="0" err="1"/>
              <a:t>megkereshetők</a:t>
            </a:r>
            <a:r>
              <a:rPr lang="sk-SK" sz="2400" dirty="0"/>
              <a:t> a </a:t>
            </a:r>
            <a:r>
              <a:rPr lang="sk-SK" sz="2400" dirty="0" err="1"/>
              <a:t>belső</a:t>
            </a:r>
            <a:r>
              <a:rPr lang="sk-SK" sz="2400" dirty="0"/>
              <a:t>, </a:t>
            </a:r>
            <a:r>
              <a:rPr lang="sk-SK" sz="2400" dirty="0" err="1"/>
              <a:t>rendelkezésre</a:t>
            </a:r>
            <a:r>
              <a:rPr lang="sk-SK" sz="2400" dirty="0"/>
              <a:t> </a:t>
            </a:r>
            <a:r>
              <a:rPr lang="sk-SK" sz="2400" dirty="0" err="1"/>
              <a:t>álló</a:t>
            </a:r>
            <a:r>
              <a:rPr lang="sk-SK" sz="2400" dirty="0"/>
              <a:t> </a:t>
            </a:r>
            <a:r>
              <a:rPr lang="sk-SK" sz="2400" dirty="0" err="1"/>
              <a:t>tudás</a:t>
            </a:r>
            <a:r>
              <a:rPr lang="sk-SK" sz="2400" dirty="0"/>
              <a:t> </a:t>
            </a:r>
            <a:r>
              <a:rPr lang="sk-SK" sz="2400" dirty="0" err="1"/>
              <a:t>birtokosok</a:t>
            </a:r>
            <a:r>
              <a:rPr lang="sk-SK" sz="2400" dirty="0"/>
              <a:t>, </a:t>
            </a:r>
            <a:r>
              <a:rPr lang="sk-SK" sz="2400" dirty="0" err="1"/>
              <a:t>vagy</a:t>
            </a:r>
            <a:r>
              <a:rPr lang="sk-SK" sz="2400" dirty="0"/>
              <a:t> a </a:t>
            </a:r>
            <a:r>
              <a:rPr lang="sk-SK" sz="2400" dirty="0" err="1"/>
              <a:t>rendszer</a:t>
            </a:r>
            <a:r>
              <a:rPr lang="sk-SK" sz="2400" dirty="0"/>
              <a:t> </a:t>
            </a:r>
            <a:r>
              <a:rPr lang="sk-SK" sz="2400" dirty="0" err="1"/>
              <a:t>alkalmassá</a:t>
            </a:r>
            <a:r>
              <a:rPr lang="sk-SK" sz="2400" dirty="0"/>
              <a:t> </a:t>
            </a:r>
            <a:r>
              <a:rPr lang="sk-SK" sz="2400" dirty="0" err="1"/>
              <a:t>tehető</a:t>
            </a:r>
            <a:r>
              <a:rPr lang="sk-SK" sz="2400" dirty="0"/>
              <a:t> </a:t>
            </a:r>
            <a:r>
              <a:rPr lang="sk-SK" sz="2400" dirty="0" err="1"/>
              <a:t>külső</a:t>
            </a:r>
            <a:r>
              <a:rPr lang="sk-SK" sz="2400" dirty="0"/>
              <a:t> </a:t>
            </a:r>
            <a:r>
              <a:rPr lang="sk-SK" sz="2400" dirty="0" err="1"/>
              <a:t>forrásokból</a:t>
            </a:r>
            <a:r>
              <a:rPr lang="sk-SK" sz="2400" dirty="0"/>
              <a:t> </a:t>
            </a:r>
            <a:r>
              <a:rPr lang="sk-SK" sz="2400" dirty="0" err="1"/>
              <a:t>történő</a:t>
            </a:r>
            <a:r>
              <a:rPr lang="sk-SK" sz="2400" dirty="0"/>
              <a:t> </a:t>
            </a:r>
            <a:r>
              <a:rPr lang="sk-SK" sz="2400" dirty="0" err="1"/>
              <a:t>keresésre</a:t>
            </a:r>
            <a:r>
              <a:rPr lang="sk-SK" sz="2400" dirty="0"/>
              <a:t> </a:t>
            </a:r>
            <a:r>
              <a:rPr lang="sk-SK" sz="2400" dirty="0" err="1"/>
              <a:t>is</a:t>
            </a:r>
            <a:r>
              <a:rPr lang="sk-SK" sz="2400" dirty="0"/>
              <a:t> (SAP HANA). </a:t>
            </a:r>
          </a:p>
        </p:txBody>
      </p:sp>
      <p:sp>
        <p:nvSpPr>
          <p:cNvPr id="8" name="Téglalap 7"/>
          <p:cNvSpPr/>
          <p:nvPr/>
        </p:nvSpPr>
        <p:spPr>
          <a:xfrm>
            <a:off x="6413679" y="643944"/>
            <a:ext cx="953036" cy="399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453" y="4391875"/>
            <a:ext cx="5696262" cy="23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265322" cy="779463"/>
          </a:xfrm>
        </p:spPr>
        <p:txBody>
          <a:bodyPr/>
          <a:lstStyle/>
          <a:p>
            <a:r>
              <a:rPr lang="sk-SK" sz="3600" b="1" dirty="0">
                <a:solidFill>
                  <a:prstClr val="black"/>
                </a:solidFill>
              </a:rPr>
              <a:t>A MI </a:t>
            </a:r>
            <a:r>
              <a:rPr lang="sk-SK" sz="3600" b="1" dirty="0" err="1">
                <a:solidFill>
                  <a:prstClr val="black"/>
                </a:solidFill>
              </a:rPr>
              <a:t>teret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követel</a:t>
            </a:r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9065" y="1144589"/>
            <a:ext cx="5324911" cy="1843310"/>
          </a:xfrm>
        </p:spPr>
        <p:txBody>
          <a:bodyPr>
            <a:normAutofit lnSpcReduction="10000"/>
          </a:bodyPr>
          <a:lstStyle/>
          <a:p>
            <a:pPr marL="288000" indent="-288000" algn="just">
              <a:lnSpc>
                <a:spcPct val="100000"/>
              </a:lnSpc>
            </a:pPr>
            <a:r>
              <a:rPr lang="sk-SK" sz="2400" dirty="0" err="1" smtClean="0"/>
              <a:t>Formális</a:t>
            </a:r>
            <a:r>
              <a:rPr lang="sk-SK" sz="2400" dirty="0" smtClean="0"/>
              <a:t> </a:t>
            </a:r>
            <a:r>
              <a:rPr lang="sk-SK" sz="2400" dirty="0" err="1"/>
              <a:t>és</a:t>
            </a:r>
            <a:r>
              <a:rPr lang="sk-SK" sz="2400" dirty="0"/>
              <a:t> </a:t>
            </a:r>
            <a:r>
              <a:rPr lang="sk-SK" sz="2400" dirty="0" err="1"/>
              <a:t>informális</a:t>
            </a:r>
            <a:r>
              <a:rPr lang="sk-SK" sz="2400" dirty="0"/>
              <a:t> </a:t>
            </a:r>
            <a:r>
              <a:rPr lang="sk-SK" sz="2400" dirty="0" err="1"/>
              <a:t>csatornákon</a:t>
            </a:r>
            <a:r>
              <a:rPr lang="sk-SK" sz="2400" dirty="0"/>
              <a:t> </a:t>
            </a:r>
            <a:r>
              <a:rPr lang="sk-SK" sz="2400" dirty="0" err="1"/>
              <a:t>keresztül</a:t>
            </a:r>
            <a:r>
              <a:rPr lang="sk-SK" sz="2400" dirty="0"/>
              <a:t> </a:t>
            </a:r>
            <a:r>
              <a:rPr lang="sk-SK" sz="2400" dirty="0" err="1"/>
              <a:t>juthatunk</a:t>
            </a:r>
            <a:r>
              <a:rPr lang="sk-SK" sz="2400" dirty="0"/>
              <a:t> </a:t>
            </a:r>
            <a:r>
              <a:rPr lang="sk-SK" sz="2400" dirty="0" err="1"/>
              <a:t>számunkra</a:t>
            </a:r>
            <a:r>
              <a:rPr lang="sk-SK" sz="2400" dirty="0"/>
              <a:t> </a:t>
            </a:r>
            <a:r>
              <a:rPr lang="sk-SK" sz="2400" dirty="0" err="1"/>
              <a:t>hasznos</a:t>
            </a:r>
            <a:r>
              <a:rPr lang="sk-SK" sz="2400" dirty="0"/>
              <a:t> </a:t>
            </a:r>
            <a:r>
              <a:rPr lang="sk-SK" sz="2400" dirty="0" err="1" smtClean="0"/>
              <a:t>információkhoz</a:t>
            </a:r>
            <a:r>
              <a:rPr lang="sk-SK" sz="2400" dirty="0"/>
              <a:t>, </a:t>
            </a:r>
            <a:r>
              <a:rPr lang="sk-SK" sz="2400" dirty="0" err="1"/>
              <a:t>amelyek</a:t>
            </a:r>
            <a:r>
              <a:rPr lang="sk-SK" sz="2400" dirty="0"/>
              <a:t> </a:t>
            </a:r>
            <a:r>
              <a:rPr lang="sk-SK" sz="2400" dirty="0" err="1"/>
              <a:t>elvezetnek</a:t>
            </a:r>
            <a:r>
              <a:rPr lang="sk-SK" sz="2400" dirty="0"/>
              <a:t> </a:t>
            </a:r>
            <a:r>
              <a:rPr lang="sk-SK" sz="2400" dirty="0" err="1"/>
              <a:t>azokhoz</a:t>
            </a:r>
            <a:r>
              <a:rPr lang="sk-SK" sz="2400" dirty="0"/>
              <a:t> </a:t>
            </a:r>
            <a:r>
              <a:rPr lang="sk-SK" sz="2400" dirty="0" err="1"/>
              <a:t>az</a:t>
            </a:r>
            <a:r>
              <a:rPr lang="sk-SK" sz="2400" dirty="0"/>
              <a:t> </a:t>
            </a:r>
            <a:r>
              <a:rPr lang="sk-SK" sz="2400" dirty="0" err="1"/>
              <a:t>emberekhez</a:t>
            </a:r>
            <a:r>
              <a:rPr lang="sk-SK" sz="2400" dirty="0"/>
              <a:t>, </a:t>
            </a:r>
            <a:r>
              <a:rPr lang="sk-SK" sz="2400" dirty="0" err="1"/>
              <a:t>akiknek</a:t>
            </a:r>
            <a:r>
              <a:rPr lang="sk-SK" sz="2400" dirty="0"/>
              <a:t> a </a:t>
            </a:r>
            <a:r>
              <a:rPr lang="sk-SK" sz="2400" dirty="0" err="1"/>
              <a:t>tudására</a:t>
            </a:r>
            <a:r>
              <a:rPr lang="sk-SK" sz="2400" dirty="0"/>
              <a:t> </a:t>
            </a:r>
            <a:r>
              <a:rPr lang="sk-SK" sz="2400" dirty="0" err="1"/>
              <a:t>szükségünk</a:t>
            </a:r>
            <a:r>
              <a:rPr lang="sk-SK" sz="2400" dirty="0"/>
              <a:t> </a:t>
            </a:r>
            <a:r>
              <a:rPr lang="sk-SK" sz="2400" dirty="0" smtClean="0"/>
              <a:t>van (biometria).</a:t>
            </a:r>
            <a:endParaRPr lang="sk-SK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95" y="0"/>
            <a:ext cx="3151905" cy="206062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992095" y="1047225"/>
            <a:ext cx="991673" cy="437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Szövegdoboz 6"/>
          <p:cNvSpPr txBox="1"/>
          <p:nvPr/>
        </p:nvSpPr>
        <p:spPr>
          <a:xfrm>
            <a:off x="419065" y="2889917"/>
            <a:ext cx="8461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 err="1" smtClean="0"/>
              <a:t>Alkalmas</a:t>
            </a:r>
            <a:r>
              <a:rPr lang="sk-SK" sz="2400" dirty="0" smtClean="0"/>
              <a:t> </a:t>
            </a:r>
            <a:r>
              <a:rPr lang="sk-SK" sz="2400" dirty="0" err="1"/>
              <a:t>kompetenciák</a:t>
            </a:r>
            <a:r>
              <a:rPr lang="sk-SK" sz="2400" dirty="0"/>
              <a:t>, </a:t>
            </a:r>
            <a:r>
              <a:rPr lang="sk-SK" sz="2400" dirty="0" err="1"/>
              <a:t>emberi</a:t>
            </a:r>
            <a:r>
              <a:rPr lang="sk-SK" sz="2400" dirty="0"/>
              <a:t> </a:t>
            </a:r>
            <a:r>
              <a:rPr lang="sk-SK" sz="2400" dirty="0" err="1"/>
              <a:t>tulajdonságok</a:t>
            </a:r>
            <a:r>
              <a:rPr lang="sk-SK" sz="2400" dirty="0"/>
              <a:t> </a:t>
            </a:r>
            <a:r>
              <a:rPr lang="sk-SK" sz="2400" dirty="0" err="1"/>
              <a:t>alapján</a:t>
            </a:r>
            <a:r>
              <a:rPr lang="sk-SK" sz="2400" dirty="0"/>
              <a:t> </a:t>
            </a:r>
            <a:r>
              <a:rPr lang="sk-SK" sz="2400" dirty="0" err="1"/>
              <a:t>történő</a:t>
            </a:r>
            <a:r>
              <a:rPr lang="sk-SK" sz="2400" dirty="0"/>
              <a:t> </a:t>
            </a:r>
            <a:r>
              <a:rPr lang="sk-SK" sz="2400" dirty="0" err="1"/>
              <a:t>választás</a:t>
            </a:r>
            <a:r>
              <a:rPr lang="sk-SK" sz="2400" dirty="0"/>
              <a:t> </a:t>
            </a:r>
            <a:r>
              <a:rPr lang="sk-SK" sz="2400" dirty="0" err="1"/>
              <a:t>támogatására</a:t>
            </a:r>
            <a:r>
              <a:rPr lang="sk-SK" sz="2400" dirty="0"/>
              <a:t> </a:t>
            </a:r>
            <a:r>
              <a:rPr lang="sk-SK" sz="2400" dirty="0" err="1"/>
              <a:t>is</a:t>
            </a:r>
            <a:r>
              <a:rPr lang="sk-SK" sz="2400" dirty="0"/>
              <a:t> </a:t>
            </a:r>
            <a:r>
              <a:rPr lang="sk-SK" sz="2400" dirty="0" smtClean="0"/>
              <a:t>(</a:t>
            </a:r>
            <a:r>
              <a:rPr lang="sk-SK" sz="2400" dirty="0" err="1" smtClean="0"/>
              <a:t>munkaerő</a:t>
            </a:r>
            <a:r>
              <a:rPr lang="sk-SK" sz="2400" dirty="0"/>
              <a:t>, </a:t>
            </a:r>
            <a:r>
              <a:rPr lang="sk-SK" sz="2400" dirty="0" err="1"/>
              <a:t>szakértő</a:t>
            </a:r>
            <a:r>
              <a:rPr lang="sk-SK" sz="2400" dirty="0"/>
              <a:t> </a:t>
            </a:r>
            <a:r>
              <a:rPr lang="sk-SK" sz="2400" dirty="0" err="1"/>
              <a:t>kiválasztása</a:t>
            </a:r>
            <a:r>
              <a:rPr lang="sk-SK" sz="2400" dirty="0"/>
              <a:t>). </a:t>
            </a:r>
            <a:endParaRPr lang="sk-SK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A </a:t>
            </a:r>
            <a:r>
              <a:rPr lang="sk-SK" sz="2400" dirty="0"/>
              <a:t>MI </a:t>
            </a:r>
            <a:r>
              <a:rPr lang="sk-SK" sz="2400" dirty="0" err="1"/>
              <a:t>szerepe</a:t>
            </a:r>
            <a:r>
              <a:rPr lang="sk-SK" sz="2400" dirty="0"/>
              <a:t> </a:t>
            </a:r>
            <a:r>
              <a:rPr lang="sk-SK" sz="2400" dirty="0" err="1"/>
              <a:t>itt</a:t>
            </a:r>
            <a:r>
              <a:rPr lang="sk-SK" sz="2400" dirty="0"/>
              <a:t> </a:t>
            </a:r>
            <a:r>
              <a:rPr lang="sk-SK" sz="2400" dirty="0" err="1"/>
              <a:t>leginkább</a:t>
            </a:r>
            <a:r>
              <a:rPr lang="sk-SK" sz="2400" dirty="0"/>
              <a:t> </a:t>
            </a:r>
            <a:r>
              <a:rPr lang="sk-SK" sz="2400" dirty="0" err="1"/>
              <a:t>az</a:t>
            </a:r>
            <a:r>
              <a:rPr lang="sk-SK" sz="2400" dirty="0"/>
              <a:t>, </a:t>
            </a:r>
            <a:r>
              <a:rPr lang="sk-SK" sz="2400" dirty="0" err="1"/>
              <a:t>hogy</a:t>
            </a:r>
            <a:r>
              <a:rPr lang="sk-SK" sz="2400" dirty="0"/>
              <a:t> a </a:t>
            </a:r>
            <a:r>
              <a:rPr lang="sk-SK" sz="2400" dirty="0" err="1"/>
              <a:t>hatalmas</a:t>
            </a:r>
            <a:r>
              <a:rPr lang="sk-SK" sz="2400" dirty="0"/>
              <a:t> </a:t>
            </a:r>
            <a:r>
              <a:rPr lang="sk-SK" sz="2400" dirty="0" err="1"/>
              <a:t>statisztikai</a:t>
            </a:r>
            <a:r>
              <a:rPr lang="sk-SK" sz="2400" dirty="0"/>
              <a:t> </a:t>
            </a:r>
            <a:r>
              <a:rPr lang="sk-SK" sz="2400" dirty="0" err="1"/>
              <a:t>adathalmazokat</a:t>
            </a:r>
            <a:r>
              <a:rPr lang="sk-SK" sz="2400" dirty="0"/>
              <a:t> </a:t>
            </a:r>
            <a:r>
              <a:rPr lang="sk-SK" sz="2400" dirty="0" err="1"/>
              <a:t>képes</a:t>
            </a:r>
            <a:r>
              <a:rPr lang="sk-SK" sz="2400" dirty="0"/>
              <a:t> </a:t>
            </a:r>
            <a:r>
              <a:rPr lang="sk-SK" sz="2400" dirty="0" err="1"/>
              <a:t>feldolgozni</a:t>
            </a:r>
            <a:r>
              <a:rPr lang="sk-SK" sz="2400" dirty="0"/>
              <a:t> a </a:t>
            </a:r>
            <a:r>
              <a:rPr lang="sk-SK" sz="2400" dirty="0" err="1"/>
              <a:t>megadott</a:t>
            </a:r>
            <a:r>
              <a:rPr lang="sk-SK" sz="2400" dirty="0"/>
              <a:t> </a:t>
            </a:r>
            <a:r>
              <a:rPr lang="sk-SK" sz="2400" dirty="0" err="1"/>
              <a:t>paraméterek</a:t>
            </a:r>
            <a:r>
              <a:rPr lang="sk-SK" sz="2400" dirty="0"/>
              <a:t> </a:t>
            </a:r>
            <a:r>
              <a:rPr lang="sk-SK" sz="2400" dirty="0" err="1"/>
              <a:t>alapján</a:t>
            </a:r>
            <a:r>
              <a:rPr lang="sk-SK" sz="2400" dirty="0"/>
              <a:t>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73" y="4677199"/>
            <a:ext cx="4264690" cy="20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685773" cy="948519"/>
          </a:xfrm>
        </p:spPr>
        <p:txBody>
          <a:bodyPr/>
          <a:lstStyle/>
          <a:p>
            <a:r>
              <a:rPr lang="sk-SK" sz="3600" b="1" dirty="0">
                <a:solidFill>
                  <a:prstClr val="black"/>
                </a:solidFill>
              </a:rPr>
              <a:t>A MI </a:t>
            </a:r>
            <a:r>
              <a:rPr lang="sk-SK" sz="3600" b="1" dirty="0" err="1">
                <a:solidFill>
                  <a:prstClr val="black"/>
                </a:solidFill>
              </a:rPr>
              <a:t>teret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követel</a:t>
            </a:r>
            <a:endParaRPr lang="sk-SK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95" y="0"/>
            <a:ext cx="3151905" cy="206062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400800" y="1481070"/>
            <a:ext cx="953037" cy="4507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Szövegdoboz 6"/>
          <p:cNvSpPr txBox="1"/>
          <p:nvPr/>
        </p:nvSpPr>
        <p:spPr>
          <a:xfrm>
            <a:off x="628650" y="1313645"/>
            <a:ext cx="50380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A </a:t>
            </a:r>
            <a:r>
              <a:rPr lang="sk-SK" sz="2400" dirty="0" err="1"/>
              <a:t>dolgozók</a:t>
            </a:r>
            <a:r>
              <a:rPr lang="sk-SK" sz="2400" dirty="0"/>
              <a:t> </a:t>
            </a:r>
            <a:r>
              <a:rPr lang="sk-SK" sz="2400" dirty="0" err="1"/>
              <a:t>saját</a:t>
            </a:r>
            <a:r>
              <a:rPr lang="sk-SK" sz="2400" dirty="0"/>
              <a:t> </a:t>
            </a:r>
            <a:r>
              <a:rPr lang="sk-SK" sz="2400" dirty="0" err="1"/>
              <a:t>maguk</a:t>
            </a:r>
            <a:r>
              <a:rPr lang="sk-SK" sz="2400" dirty="0"/>
              <a:t> </a:t>
            </a:r>
            <a:r>
              <a:rPr lang="sk-SK" sz="2400" dirty="0" err="1"/>
              <a:t>generálják</a:t>
            </a:r>
            <a:r>
              <a:rPr lang="sk-SK" sz="2400" dirty="0"/>
              <a:t> a </a:t>
            </a:r>
            <a:r>
              <a:rPr lang="sk-SK" sz="2400" dirty="0" err="1"/>
              <a:t>szükséges</a:t>
            </a:r>
            <a:r>
              <a:rPr lang="sk-SK" sz="2400" dirty="0"/>
              <a:t> </a:t>
            </a:r>
            <a:r>
              <a:rPr lang="sk-SK" sz="2400" dirty="0" err="1" smtClean="0"/>
              <a:t>ismereteket</a:t>
            </a:r>
            <a:r>
              <a:rPr lang="sk-SK" sz="2400" dirty="0" smtClean="0"/>
              <a:t> - </a:t>
            </a:r>
            <a:r>
              <a:rPr lang="sk-SK" sz="2400" dirty="0" err="1" smtClean="0"/>
              <a:t>ötletek</a:t>
            </a:r>
            <a:r>
              <a:rPr lang="sk-SK" sz="2400" dirty="0"/>
              <a:t>, </a:t>
            </a:r>
            <a:r>
              <a:rPr lang="sk-SK" sz="2400" dirty="0" err="1"/>
              <a:t>modellek</a:t>
            </a:r>
            <a:r>
              <a:rPr lang="sk-SK" sz="2400" dirty="0"/>
              <a:t>, </a:t>
            </a:r>
            <a:r>
              <a:rPr lang="sk-SK" sz="2400" dirty="0" err="1"/>
              <a:t>képességek</a:t>
            </a:r>
            <a:r>
              <a:rPr lang="sk-SK" sz="2400" dirty="0"/>
              <a:t>, </a:t>
            </a:r>
            <a:r>
              <a:rPr lang="sk-SK" sz="2400" dirty="0" err="1"/>
              <a:t>termékek</a:t>
            </a:r>
            <a:r>
              <a:rPr lang="sk-SK" sz="2400" dirty="0"/>
              <a:t>, </a:t>
            </a:r>
            <a:r>
              <a:rPr lang="sk-SK" sz="2400" dirty="0" err="1"/>
              <a:t>folyamatok</a:t>
            </a:r>
            <a:r>
              <a:rPr lang="sk-SK" sz="2400" dirty="0"/>
              <a:t> </a:t>
            </a:r>
            <a:r>
              <a:rPr lang="sk-SK" sz="2400" dirty="0" err="1"/>
              <a:t>stb</a:t>
            </a:r>
            <a:r>
              <a:rPr lang="sk-SK" sz="2400" dirty="0"/>
              <a:t>. </a:t>
            </a:r>
            <a:r>
              <a:rPr lang="sk-SK" sz="2400" dirty="0" err="1"/>
              <a:t>kifejlesztését</a:t>
            </a:r>
            <a:r>
              <a:rPr lang="sk-SK" sz="2400" dirty="0"/>
              <a:t>, </a:t>
            </a:r>
            <a:r>
              <a:rPr lang="sk-SK" sz="2400" dirty="0" err="1"/>
              <a:t>az</a:t>
            </a:r>
            <a:r>
              <a:rPr lang="sk-SK" sz="2400" dirty="0"/>
              <a:t> </a:t>
            </a:r>
            <a:r>
              <a:rPr lang="sk-SK" sz="2400" dirty="0" err="1"/>
              <a:t>ehhez</a:t>
            </a:r>
            <a:r>
              <a:rPr lang="sk-SK" sz="2400" dirty="0"/>
              <a:t> </a:t>
            </a:r>
            <a:r>
              <a:rPr lang="sk-SK" sz="2400" dirty="0" err="1"/>
              <a:t>szükséges</a:t>
            </a:r>
            <a:r>
              <a:rPr lang="sk-SK" sz="2400" dirty="0"/>
              <a:t> </a:t>
            </a:r>
            <a:r>
              <a:rPr lang="sk-SK" sz="2400" dirty="0" err="1"/>
              <a:t>új</a:t>
            </a:r>
            <a:r>
              <a:rPr lang="sk-SK" sz="2400" dirty="0"/>
              <a:t> </a:t>
            </a:r>
            <a:r>
              <a:rPr lang="sk-SK" sz="2400" dirty="0" err="1"/>
              <a:t>tudás</a:t>
            </a:r>
            <a:r>
              <a:rPr lang="sk-SK" sz="2400" dirty="0"/>
              <a:t> </a:t>
            </a:r>
            <a:r>
              <a:rPr lang="sk-SK" sz="2400" dirty="0" err="1" smtClean="0"/>
              <a:t>elsajátítását</a:t>
            </a:r>
            <a:r>
              <a:rPr lang="sk-SK" sz="2400" dirty="0"/>
              <a:t> </a:t>
            </a:r>
            <a:r>
              <a:rPr lang="sk-SK" sz="2400" dirty="0" smtClean="0"/>
              <a:t>(</a:t>
            </a:r>
            <a:r>
              <a:rPr lang="sk-SK" sz="2400" dirty="0" err="1" smtClean="0"/>
              <a:t>Watson</a:t>
            </a:r>
            <a:r>
              <a:rPr lang="sk-SK" sz="2400" dirty="0" smtClean="0"/>
              <a:t>)</a:t>
            </a:r>
            <a:endParaRPr lang="sk-SK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075" y="3773134"/>
            <a:ext cx="64198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994865" cy="779463"/>
          </a:xfrm>
        </p:spPr>
        <p:txBody>
          <a:bodyPr/>
          <a:lstStyle/>
          <a:p>
            <a:r>
              <a:rPr lang="sk-SK" sz="3600" b="1" dirty="0">
                <a:solidFill>
                  <a:prstClr val="black"/>
                </a:solidFill>
              </a:rPr>
              <a:t>A MI </a:t>
            </a:r>
            <a:r>
              <a:rPr lang="sk-SK" sz="3600" b="1" dirty="0" err="1">
                <a:solidFill>
                  <a:prstClr val="black"/>
                </a:solidFill>
              </a:rPr>
              <a:t>teret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követel</a:t>
            </a:r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184910"/>
            <a:ext cx="7886700" cy="4328932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Az együttműködő </a:t>
            </a:r>
            <a:r>
              <a:rPr lang="hu-HU" sz="2400" dirty="0"/>
              <a:t>robotokat (angolul </a:t>
            </a:r>
            <a:r>
              <a:rPr lang="hu-HU" sz="2400" dirty="0" err="1"/>
              <a:t>cooperative</a:t>
            </a:r>
            <a:r>
              <a:rPr lang="hu-HU" sz="2400" dirty="0"/>
              <a:t> </a:t>
            </a:r>
            <a:r>
              <a:rPr lang="hu-HU" sz="2400" dirty="0" err="1"/>
              <a:t>robots</a:t>
            </a:r>
            <a:r>
              <a:rPr lang="hu-HU" sz="2400" dirty="0"/>
              <a:t>, röviden </a:t>
            </a:r>
            <a:r>
              <a:rPr lang="hu-HU" sz="2400" dirty="0" err="1"/>
              <a:t>cobots</a:t>
            </a:r>
            <a:r>
              <a:rPr lang="hu-HU" sz="2400" dirty="0"/>
              <a:t>) </a:t>
            </a:r>
            <a:r>
              <a:rPr lang="hu-HU" sz="2400" dirty="0" smtClean="0"/>
              <a:t>arra </a:t>
            </a:r>
            <a:r>
              <a:rPr lang="hu-HU" sz="2400" dirty="0"/>
              <a:t>tervezték, hogy az emberek mellett, azok közvetlen munkatársaként dolgozzanak, mentesítve őket a repetitív, megterhelő vagy veszélyes műveletek végzése alól. </a:t>
            </a:r>
            <a:endParaRPr lang="hu-HU" sz="2400" dirty="0" smtClean="0"/>
          </a:p>
          <a:p>
            <a:endParaRPr lang="sk-SK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95" y="0"/>
            <a:ext cx="3151905" cy="206062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7753082" y="1506828"/>
            <a:ext cx="978794" cy="412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Szövegdoboz 6"/>
          <p:cNvSpPr txBox="1"/>
          <p:nvPr/>
        </p:nvSpPr>
        <p:spPr>
          <a:xfrm>
            <a:off x="628650" y="1249251"/>
            <a:ext cx="514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 smtClean="0"/>
              <a:t>Kritikus</a:t>
            </a:r>
            <a:r>
              <a:rPr lang="sk-SK" sz="2400" dirty="0" smtClean="0"/>
              <a:t> </a:t>
            </a:r>
            <a:r>
              <a:rPr lang="sk-SK" sz="2400" dirty="0" err="1"/>
              <a:t>részfolyamata</a:t>
            </a:r>
            <a:r>
              <a:rPr lang="sk-SK" sz="2400" dirty="0"/>
              <a:t> a TM </a:t>
            </a:r>
            <a:r>
              <a:rPr lang="sk-SK" sz="2400" dirty="0" err="1" smtClean="0"/>
              <a:t>ciklusnak</a:t>
            </a:r>
            <a:r>
              <a:rPr lang="sk-SK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A </a:t>
            </a:r>
            <a:r>
              <a:rPr lang="sk-SK" sz="2400" dirty="0" err="1"/>
              <a:t>szervezet</a:t>
            </a:r>
            <a:r>
              <a:rPr lang="sk-SK" sz="2400" dirty="0"/>
              <a:t> </a:t>
            </a:r>
            <a:r>
              <a:rPr lang="sk-SK" sz="2400" dirty="0" err="1"/>
              <a:t>túlélésének</a:t>
            </a:r>
            <a:r>
              <a:rPr lang="sk-SK" sz="2400" dirty="0"/>
              <a:t> </a:t>
            </a:r>
            <a:r>
              <a:rPr lang="sk-SK" sz="2400" dirty="0" err="1" smtClean="0"/>
              <a:t>feltétele</a:t>
            </a:r>
            <a:r>
              <a:rPr lang="sk-SK" sz="2400" dirty="0" smtClean="0"/>
              <a:t>.</a:t>
            </a:r>
            <a:endParaRPr lang="sk-SK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72" y="3912433"/>
            <a:ext cx="5259870" cy="29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007744" cy="779463"/>
          </a:xfrm>
        </p:spPr>
        <p:txBody>
          <a:bodyPr/>
          <a:lstStyle/>
          <a:p>
            <a:r>
              <a:rPr lang="sk-SK" sz="3600" b="1" dirty="0">
                <a:solidFill>
                  <a:prstClr val="black"/>
                </a:solidFill>
              </a:rPr>
              <a:t>A MI </a:t>
            </a:r>
            <a:r>
              <a:rPr lang="sk-SK" sz="3600" b="1" dirty="0" err="1">
                <a:solidFill>
                  <a:prstClr val="black"/>
                </a:solidFill>
              </a:rPr>
              <a:t>teret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követel</a:t>
            </a:r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893102"/>
            <a:ext cx="3693413" cy="38039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400" dirty="0"/>
              <a:t> A tudásalapú rendszerek (</a:t>
            </a:r>
            <a:r>
              <a:rPr lang="hu-HU" sz="2400" dirty="0" err="1"/>
              <a:t>knowledge</a:t>
            </a:r>
            <a:r>
              <a:rPr lang="hu-HU" sz="2400" dirty="0"/>
              <a:t> </a:t>
            </a:r>
            <a:r>
              <a:rPr lang="hu-HU" sz="2400" dirty="0" err="1"/>
              <a:t>based</a:t>
            </a:r>
            <a:r>
              <a:rPr lang="hu-HU" sz="2400" dirty="0"/>
              <a:t> </a:t>
            </a:r>
            <a:r>
              <a:rPr lang="hu-HU" sz="2400" dirty="0" err="1"/>
              <a:t>system</a:t>
            </a:r>
            <a:r>
              <a:rPr lang="hu-HU" sz="2400" dirty="0"/>
              <a:t>) egy-egy problématerület leírható, explicit formájú ismereteit tárolják, vagy egy szűkebb </a:t>
            </a:r>
            <a:r>
              <a:rPr lang="hu-HU" sz="2400" dirty="0" smtClean="0"/>
              <a:t>   </a:t>
            </a:r>
            <a:r>
              <a:rPr lang="hu-HU" sz="2400" dirty="0"/>
              <a:t>problémakör kezelését </a:t>
            </a:r>
            <a:r>
              <a:rPr lang="hu-HU" sz="2400" dirty="0" smtClean="0"/>
              <a:t>   </a:t>
            </a:r>
            <a:r>
              <a:rPr lang="hu-HU" sz="2400" dirty="0"/>
              <a:t>lehetővé tevő szakértői tudás </a:t>
            </a:r>
            <a:r>
              <a:rPr lang="hu-HU" sz="2400" dirty="0" smtClean="0"/>
              <a:t>tárolására </a:t>
            </a:r>
            <a:r>
              <a:rPr lang="hu-HU" sz="2400" dirty="0"/>
              <a:t>szolgálnak.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95" y="0"/>
            <a:ext cx="3151905" cy="206062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8165206" y="1027907"/>
            <a:ext cx="888642" cy="440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Szövegdoboz 6"/>
          <p:cNvSpPr txBox="1"/>
          <p:nvPr/>
        </p:nvSpPr>
        <p:spPr>
          <a:xfrm>
            <a:off x="373990" y="1191452"/>
            <a:ext cx="5244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/>
              <a:t>Ez a szakasz </a:t>
            </a:r>
            <a:r>
              <a:rPr lang="hu-HU" sz="2400" dirty="0" smtClean="0"/>
              <a:t>magában </a:t>
            </a:r>
            <a:r>
              <a:rPr lang="hu-HU" sz="2400" dirty="0"/>
              <a:t>foglalja a rögzítés, a rendszerezés, a tárolás és a frissítés mozzanatát. </a:t>
            </a:r>
            <a:endParaRPr lang="hu-HU" sz="2400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57" y="2730322"/>
            <a:ext cx="4545148" cy="37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711530" cy="779463"/>
          </a:xfrm>
        </p:spPr>
        <p:txBody>
          <a:bodyPr/>
          <a:lstStyle/>
          <a:p>
            <a:r>
              <a:rPr lang="sk-SK" sz="3600" b="1" dirty="0">
                <a:solidFill>
                  <a:prstClr val="black"/>
                </a:solidFill>
              </a:rPr>
              <a:t>A MI </a:t>
            </a:r>
            <a:r>
              <a:rPr lang="sk-SK" sz="3600" b="1" dirty="0" err="1">
                <a:solidFill>
                  <a:prstClr val="black"/>
                </a:solidFill>
              </a:rPr>
              <a:t>teret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követel</a:t>
            </a:r>
            <a:endParaRPr lang="sk-SK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95" y="-2407"/>
            <a:ext cx="3151905" cy="206062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7791718" y="631065"/>
            <a:ext cx="914400" cy="412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Szövegdoboz 6"/>
          <p:cNvSpPr txBox="1"/>
          <p:nvPr/>
        </p:nvSpPr>
        <p:spPr>
          <a:xfrm>
            <a:off x="476518" y="1144589"/>
            <a:ext cx="531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A </a:t>
            </a:r>
            <a:r>
              <a:rPr lang="sk-SK" sz="2400" dirty="0" err="1"/>
              <a:t>tudás</a:t>
            </a:r>
            <a:r>
              <a:rPr lang="sk-SK" sz="2400" dirty="0"/>
              <a:t> </a:t>
            </a:r>
            <a:r>
              <a:rPr lang="sk-SK" sz="2400" dirty="0" err="1"/>
              <a:t>birtoklása</a:t>
            </a:r>
            <a:r>
              <a:rPr lang="sk-SK" sz="2400" dirty="0"/>
              <a:t> </a:t>
            </a:r>
            <a:r>
              <a:rPr lang="sk-SK" sz="2400" dirty="0" err="1"/>
              <a:t>még</a:t>
            </a:r>
            <a:r>
              <a:rPr lang="sk-SK" sz="2400" dirty="0"/>
              <a:t> </a:t>
            </a:r>
            <a:r>
              <a:rPr lang="sk-SK" sz="2400" dirty="0" err="1"/>
              <a:t>nem</a:t>
            </a:r>
            <a:r>
              <a:rPr lang="sk-SK" sz="2400" dirty="0"/>
              <a:t> </a:t>
            </a:r>
            <a:r>
              <a:rPr lang="sk-SK" sz="2400" dirty="0" err="1"/>
              <a:t>hoz</a:t>
            </a:r>
            <a:r>
              <a:rPr lang="sk-SK" sz="2400" dirty="0"/>
              <a:t> </a:t>
            </a:r>
            <a:r>
              <a:rPr lang="sk-SK" sz="2400" dirty="0" err="1"/>
              <a:t>eredményt</a:t>
            </a:r>
            <a:r>
              <a:rPr lang="sk-SK" sz="2400" dirty="0"/>
              <a:t>, </a:t>
            </a:r>
            <a:r>
              <a:rPr lang="sk-SK" sz="2400" dirty="0" err="1"/>
              <a:t>az</a:t>
            </a:r>
            <a:r>
              <a:rPr lang="sk-SK" sz="2400" dirty="0"/>
              <a:t> </a:t>
            </a:r>
            <a:r>
              <a:rPr lang="sk-SK" sz="2400" dirty="0" err="1"/>
              <a:t>alkalmazása</a:t>
            </a:r>
            <a:r>
              <a:rPr lang="sk-SK" sz="2400" dirty="0"/>
              <a:t> már </a:t>
            </a:r>
            <a:r>
              <a:rPr lang="sk-SK" sz="2400" dirty="0" err="1" smtClean="0"/>
              <a:t>inkább</a:t>
            </a:r>
            <a:r>
              <a:rPr lang="sk-SK" sz="2400" dirty="0" smtClean="0"/>
              <a:t>. </a:t>
            </a:r>
            <a:endParaRPr lang="sk-SK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713" y="2549542"/>
            <a:ext cx="6469005" cy="43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0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>
                <a:solidFill>
                  <a:prstClr val="black"/>
                </a:solidFill>
              </a:rPr>
              <a:t>A MI </a:t>
            </a:r>
            <a:r>
              <a:rPr lang="sk-SK" sz="3600" b="1" dirty="0" err="1">
                <a:solidFill>
                  <a:prstClr val="black"/>
                </a:solidFill>
              </a:rPr>
              <a:t>teret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követel</a:t>
            </a:r>
            <a:endParaRPr lang="sk-SK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95" y="0"/>
            <a:ext cx="3151905" cy="206062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7791718" y="0"/>
            <a:ext cx="888643" cy="463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Szövegdoboz 6"/>
          <p:cNvSpPr txBox="1"/>
          <p:nvPr/>
        </p:nvSpPr>
        <p:spPr>
          <a:xfrm>
            <a:off x="628651" y="1390918"/>
            <a:ext cx="51797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A </a:t>
            </a:r>
            <a:r>
              <a:rPr lang="sk-SK" sz="2400" dirty="0" err="1"/>
              <a:t>rendszerszemlélet</a:t>
            </a:r>
            <a:r>
              <a:rPr lang="sk-SK" sz="2400" dirty="0"/>
              <a:t> </a:t>
            </a:r>
            <a:r>
              <a:rPr lang="sk-SK" sz="2400" dirty="0" err="1"/>
              <a:t>érvényesülése</a:t>
            </a:r>
            <a:r>
              <a:rPr lang="sk-SK" sz="2400" dirty="0"/>
              <a:t> </a:t>
            </a:r>
            <a:r>
              <a:rPr lang="sk-SK" sz="2400" dirty="0" err="1"/>
              <a:t>és</a:t>
            </a:r>
            <a:r>
              <a:rPr lang="sk-SK" sz="2400" dirty="0"/>
              <a:t> </a:t>
            </a:r>
            <a:r>
              <a:rPr lang="sk-SK" sz="2400" dirty="0" err="1"/>
              <a:t>az</a:t>
            </a:r>
            <a:r>
              <a:rPr lang="sk-SK" sz="2400" dirty="0"/>
              <a:t> </a:t>
            </a:r>
            <a:r>
              <a:rPr lang="sk-SK" sz="2400" dirty="0" err="1"/>
              <a:t>összefüggések</a:t>
            </a:r>
            <a:r>
              <a:rPr lang="sk-SK" sz="2400" dirty="0"/>
              <a:t> </a:t>
            </a:r>
            <a:r>
              <a:rPr lang="sk-SK" sz="2400" dirty="0" err="1"/>
              <a:t>áttekintése</a:t>
            </a:r>
            <a:r>
              <a:rPr lang="sk-SK" sz="2400" dirty="0"/>
              <a:t> </a:t>
            </a:r>
            <a:r>
              <a:rPr lang="sk-SK" sz="2400" dirty="0" err="1"/>
              <a:t>elengedhetetlenül</a:t>
            </a:r>
            <a:r>
              <a:rPr lang="sk-SK" sz="2400" dirty="0"/>
              <a:t> </a:t>
            </a:r>
            <a:r>
              <a:rPr lang="sk-SK" sz="2400" dirty="0" err="1"/>
              <a:t>fontos</a:t>
            </a:r>
            <a:r>
              <a:rPr lang="sk-SK" sz="2400" dirty="0"/>
              <a:t>. </a:t>
            </a:r>
            <a:r>
              <a:rPr lang="sk-SK" sz="2400" dirty="0" err="1"/>
              <a:t>Az</a:t>
            </a:r>
            <a:r>
              <a:rPr lang="sk-SK" sz="2400" dirty="0"/>
              <a:t> </a:t>
            </a:r>
            <a:r>
              <a:rPr lang="sk-SK" sz="2400" dirty="0" err="1"/>
              <a:t>IoT</a:t>
            </a:r>
            <a:r>
              <a:rPr lang="sk-SK" sz="2400" dirty="0"/>
              <a:t> </a:t>
            </a:r>
            <a:r>
              <a:rPr lang="sk-SK" sz="2400" dirty="0" err="1"/>
              <a:t>és</a:t>
            </a:r>
            <a:r>
              <a:rPr lang="sk-SK" sz="2400" dirty="0"/>
              <a:t>/</a:t>
            </a:r>
            <a:r>
              <a:rPr lang="sk-SK" sz="2400" dirty="0" err="1"/>
              <a:t>vagy</a:t>
            </a:r>
            <a:r>
              <a:rPr lang="sk-SK" sz="2400" dirty="0"/>
              <a:t> </a:t>
            </a:r>
            <a:r>
              <a:rPr lang="sk-SK" sz="2400" dirty="0" err="1"/>
              <a:t>tartalomelemzés</a:t>
            </a:r>
            <a:r>
              <a:rPr lang="sk-SK" sz="2400" dirty="0"/>
              <a:t> </a:t>
            </a:r>
            <a:r>
              <a:rPr lang="sk-SK" sz="2400" dirty="0" err="1"/>
              <a:t>segítséget</a:t>
            </a:r>
            <a:r>
              <a:rPr lang="sk-SK" sz="2400" dirty="0"/>
              <a:t> </a:t>
            </a:r>
            <a:r>
              <a:rPr lang="sk-SK" sz="2400" dirty="0" err="1"/>
              <a:t>jelenthet</a:t>
            </a:r>
            <a:r>
              <a:rPr lang="sk-SK" sz="24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k-SK" sz="24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78" y="3327816"/>
            <a:ext cx="6378140" cy="35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538274"/>
              </p:ext>
            </p:extLst>
          </p:nvPr>
        </p:nvGraphicFramePr>
        <p:xfrm>
          <a:off x="0" y="-2"/>
          <a:ext cx="9144000" cy="6852751"/>
        </p:xfrm>
        <a:graphic>
          <a:graphicData uri="http://schemas.openxmlformats.org/drawingml/2006/table">
            <a:tbl>
              <a:tblPr firstRow="1" firstCol="1" bandRow="1"/>
              <a:tblGrid>
                <a:gridCol w="1249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4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4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72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Digitalizációs</a:t>
                      </a:r>
                      <a:r>
                        <a:rPr lang="hu-H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területek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Mesterséges intelligencia megoldásai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TMR (</a:t>
                      </a:r>
                      <a:r>
                        <a:rPr lang="hu-HU" sz="12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Probst</a:t>
                      </a:r>
                      <a:r>
                        <a:rPr lang="hu-H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modell) építőkövei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Folyamatok</a:t>
                      </a:r>
                      <a:endParaRPr lang="sk-SK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Módszertani háttér, menedzsment eszköztár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5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Stratégiai tudás célok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Normatív, stratégiai és operatív célok kitűzése – tudásszervezés előkészítése, innovációs irányok minősítése, hozzáférési lehetőségek kialakítása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Hálózat építés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Döntési modellek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Brain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storming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OCR (optical character recognition), adatból szöveg előállítása, mély tanulás, személyazonosság menedzsment, Digital Boardroom, valószínűségi hálók, etc.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5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 azonosítása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Stratégia megvalósításához igényelt és meglévő tudás összehasonlítása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Benchmarking, Tudástérkép, Kompetencia térkép, adatbázisok, adattárházak, dokumentumkezelő rendszerek 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OCR, gépi tanulás (öntanító rendszer), tartalom alapú szemantikus keresés, intelligens válasz-javasló rendszer, kulcsszó felismerés és önreflexió, Big Data megoldások, felhő alapú szolgáltatás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7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 megszerzése 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Hiányzó tudás megszerzése külső és/vagy belső forrásokból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Céges nyilvántartások, tanulás, versenytárs figyelés, piaci információk, Peer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Lessons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learned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Action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Review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etc.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OCR, szöveg analízis,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biometria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chatbot, tartalom alapú szemantikus keresés, 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textmining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competitor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intelligence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(CI), nyelvi fordítók, beszédfelismerés (rejtett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Markov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modellek</a:t>
                      </a:r>
                      <a:r>
                        <a:rPr lang="hu-H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hu-HU" sz="10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Attract</a:t>
                      </a:r>
                      <a:r>
                        <a:rPr lang="hu-H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Onboard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Tudásfejlesztés/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tudásteremtés 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meglévő és megszerzett tudás kombinálása, kiegészítése, naprakészen tartása, frissítése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Tanulás,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e-learning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tréning,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utánkövetés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ötletbörzék, tehetség programok, továbbképzési és karrier terv, fejlesztési programok, nyelvoktatás, szakmai közösségek kialakítása, life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blended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utánkövető</a:t>
                      </a:r>
                      <a:r>
                        <a:rPr lang="hu-H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rendszerek, komplex tanuló-tanító rendszerek, chatbot,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multi-agent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intelligens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tutoráló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rendszer,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virtualizáció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MOOC (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Massive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Open Online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Course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gondolkodó, tanácsadó mesterséges intelligenciák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21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 megosztása 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szükséges tudás minden érdekelthez történő eljuttatása, információ megosztás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 staféta, on-the–job, videómegosztó, videokonferencia, wikik, World Café, Story telling,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blogok, dokumentációs rendszerek, megbeszélések, fórumok, ötlettár, ROCK (Retention of Critical Knowledge), etc.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virtualizáció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beszéd felismerő rendszerek, szöveg elemzés,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Google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Docs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SharePoint,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MyNet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GrapeVINE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mesterséges intelligenciával támogatott keresőeszközök,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vállalati intelligens eszkalációs rendszer,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DeepCoder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reasoning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mesterséges neuron háló, genetikus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algoritmus, ágens szemlélet, nyelvi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frodítók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beszédfelismerés (rejtett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Markov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modellek)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45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Tudásmegőrzés/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rögzítés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Megtörtént esetek, jellemző probléma megoldások, minden múltbeli információ, tudás rögzítése, tárolása, szükség esetén előhívása és alkalmazása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Nyilvántartások, munkautasítások, adattárak, katalógusok, papír és elektronikai alapú nyomtatványok, archív tréning és oktatási anyagok, etc.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szakértő 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rendszerek,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DeepCoder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knowledge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reasoning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jelentésalapú interaktív keresőprogramok, személyes tudásmenedzsment és tartalomfejlesztő szoftver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57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 felhasználása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Megszerzett, naprakész ismeretek, tudás alkalmazása, beépítése a munkafolyamatokba 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AAR (After Action Review), Retrospect, lessons learned, kötetlen megbeszélések, csoportmunka, 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data, etc.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IoT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(Internet of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Things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tartalommenedzsment szoftverek, beszédfelismerő szoftverek, intelligens válasz-javasló rendszer,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cobotok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virtualizáció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beszédfelismerés (rejtett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Markov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modellek)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Tudás értékelése/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mérése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 elért eredmény és a stratégiai célok összevetése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Elemző rendszerek, mérés és menedzsment modell, mérés lebontási struktúrák, etc.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IoT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(Internet of </a:t>
                      </a:r>
                      <a:r>
                        <a:rPr lang="hu-HU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Things</a:t>
                      </a:r>
                      <a:r>
                        <a:rPr lang="hu-H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tartalommenedzsment szoftverek, neurális hálózatok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22" marR="2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9463"/>
          </a:xfrm>
        </p:spPr>
        <p:txBody>
          <a:bodyPr>
            <a:normAutofit/>
          </a:bodyPr>
          <a:lstStyle/>
          <a:p>
            <a:r>
              <a:rPr lang="hu-HU" sz="3600" dirty="0" smtClean="0">
                <a:latin typeface="+mn-lt"/>
              </a:rPr>
              <a:t>Az igazi kihívás</a:t>
            </a:r>
            <a:endParaRPr lang="sk-SK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253330"/>
            <a:ext cx="7886700" cy="4351338"/>
          </a:xfrm>
        </p:spPr>
        <p:txBody>
          <a:bodyPr/>
          <a:lstStyle/>
          <a:p>
            <a:r>
              <a:rPr lang="hu-HU" sz="2400" dirty="0" smtClean="0"/>
              <a:t>Működőképes TM rendszert építeni.</a:t>
            </a:r>
          </a:p>
          <a:p>
            <a:pPr algn="just"/>
            <a:r>
              <a:rPr lang="hu-HU" sz="2400" dirty="0" smtClean="0"/>
              <a:t>A bemutatott </a:t>
            </a:r>
            <a:r>
              <a:rPr lang="hu-HU" sz="2400" dirty="0"/>
              <a:t>tudásmenedzsment rendszer építőkövei támogatására használt mesterséges intelligencia megoldások úgy legyenek integrálhatók, </a:t>
            </a:r>
            <a:r>
              <a:rPr lang="hu-HU" sz="2400" dirty="0" smtClean="0"/>
              <a:t>hogy </a:t>
            </a:r>
            <a:r>
              <a:rPr lang="hu-HU" sz="2400" dirty="0"/>
              <a:t>egységes elvek mentén kialakított, valós rendszer működést sikerüljön elérni. </a:t>
            </a:r>
            <a:endParaRPr lang="sk-SK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27" y="3195694"/>
            <a:ext cx="5837372" cy="366230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81369" y="6100997"/>
            <a:ext cx="535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(„</a:t>
            </a:r>
            <a:r>
              <a:rPr lang="sk-SK" dirty="0" err="1">
                <a:solidFill>
                  <a:schemeClr val="bg1"/>
                </a:solidFill>
              </a:rPr>
              <a:t>Cognitive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computing</a:t>
            </a:r>
            <a:r>
              <a:rPr lang="sk-SK" dirty="0">
                <a:solidFill>
                  <a:schemeClr val="bg1"/>
                </a:solidFill>
              </a:rPr>
              <a:t>” a </a:t>
            </a:r>
            <a:r>
              <a:rPr lang="sk-SK" dirty="0" err="1">
                <a:solidFill>
                  <a:schemeClr val="bg1"/>
                </a:solidFill>
              </a:rPr>
              <a:t>cognitive</a:t>
            </a:r>
            <a:r>
              <a:rPr lang="sk-SK" dirty="0">
                <a:solidFill>
                  <a:schemeClr val="bg1"/>
                </a:solidFill>
              </a:rPr>
              <a:t> and </a:t>
            </a:r>
            <a:r>
              <a:rPr lang="sk-SK" dirty="0" err="1">
                <a:solidFill>
                  <a:schemeClr val="bg1"/>
                </a:solidFill>
              </a:rPr>
              <a:t>computer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tudomány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ötvözéséből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származik</a:t>
            </a:r>
            <a:r>
              <a:rPr lang="sk-SK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734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8519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Miről lesz szó?</a:t>
            </a:r>
            <a:endParaRPr lang="sk-SK" sz="36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3502" y="1269685"/>
            <a:ext cx="874944" cy="963422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143560" y="1713775"/>
            <a:ext cx="353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56"/>
            <a:r>
              <a:rPr lang="hu-H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fontos?</a:t>
            </a:r>
            <a:endParaRPr lang="en-US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409745" y="2684690"/>
            <a:ext cx="338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56"/>
            <a:r>
              <a:rPr lang="hu-H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múlt és jelen</a:t>
            </a:r>
            <a:endParaRPr lang="en-US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3529666" y="3669595"/>
            <a:ext cx="3636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56"/>
            <a:r>
              <a:rPr lang="hu-H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</a:t>
            </a:r>
            <a:r>
              <a:rPr lang="hu-HU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fázis</a:t>
            </a:r>
            <a:endParaRPr lang="en-US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0"/>
          <p:cNvSpPr txBox="1"/>
          <p:nvPr/>
        </p:nvSpPr>
        <p:spPr>
          <a:xfrm>
            <a:off x="3040532" y="5465997"/>
            <a:ext cx="5186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56"/>
            <a:r>
              <a:rPr lang="hu-H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 teret </a:t>
            </a:r>
            <a:r>
              <a:rPr lang="hu-HU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követel – </a:t>
            </a:r>
          </a:p>
          <a:p>
            <a:pPr algn="ctr" defTabSz="1218956"/>
            <a:r>
              <a:rPr lang="hu-HU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igazi kihívás</a:t>
            </a:r>
            <a:endParaRPr lang="en-US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34"/>
          <p:cNvSpPr txBox="1"/>
          <p:nvPr/>
        </p:nvSpPr>
        <p:spPr>
          <a:xfrm>
            <a:off x="3712905" y="4672257"/>
            <a:ext cx="4107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56"/>
            <a:r>
              <a:rPr lang="hu-H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 út van előttem…?</a:t>
            </a:r>
            <a:endParaRPr lang="en-US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68" y="2396541"/>
            <a:ext cx="919462" cy="91946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29" y="3316003"/>
            <a:ext cx="819794" cy="1138602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78" y="5593207"/>
            <a:ext cx="791896" cy="100029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0" y="4454605"/>
            <a:ext cx="913273" cy="9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56610"/>
            <a:ext cx="9171914" cy="414477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437515"/>
            <a:ext cx="4736892" cy="1325563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Köszönöm szépen</a:t>
            </a:r>
            <a:br>
              <a:rPr lang="hu-HU" dirty="0" smtClean="0">
                <a:solidFill>
                  <a:schemeClr val="bg1"/>
                </a:solidFill>
              </a:rPr>
            </a:br>
            <a:r>
              <a:rPr lang="hu-HU" dirty="0" smtClean="0">
                <a:solidFill>
                  <a:schemeClr val="bg1"/>
                </a:solidFill>
              </a:rPr>
              <a:t> a figyelmet!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2305"/>
          </a:xfrm>
        </p:spPr>
        <p:txBody>
          <a:bodyPr>
            <a:normAutofit/>
          </a:bodyPr>
          <a:lstStyle/>
          <a:p>
            <a:r>
              <a:rPr lang="sk-SK" sz="3600" b="1" dirty="0" err="1"/>
              <a:t>Miért</a:t>
            </a:r>
            <a:r>
              <a:rPr lang="sk-SK" sz="3600" b="1" dirty="0"/>
              <a:t> </a:t>
            </a:r>
            <a:r>
              <a:rPr lang="sk-SK" sz="3600" b="1" dirty="0" err="1"/>
              <a:t>fontos</a:t>
            </a:r>
            <a:r>
              <a:rPr lang="sk-SK" sz="3600" b="1" dirty="0" smtClean="0"/>
              <a:t>?</a:t>
            </a:r>
            <a:endParaRPr lang="sk-SK" sz="36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050" y="1382557"/>
            <a:ext cx="7904998" cy="51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2422113"/>
            <a:ext cx="7886700" cy="656823"/>
          </a:xfrm>
        </p:spPr>
        <p:txBody>
          <a:bodyPr>
            <a:normAutofit/>
          </a:bodyPr>
          <a:lstStyle/>
          <a:p>
            <a:r>
              <a:rPr lang="hu-HU" sz="2400" dirty="0" smtClean="0">
                <a:latin typeface="+mn-lt"/>
              </a:rPr>
              <a:t>1.			</a:t>
            </a:r>
            <a:r>
              <a:rPr lang="hu-HU" sz="2800" dirty="0" smtClean="0">
                <a:latin typeface="+mn-lt"/>
              </a:rPr>
              <a:t>IT mindenhatósága </a:t>
            </a:r>
            <a:endParaRPr lang="sk-SK" sz="2800" dirty="0">
              <a:latin typeface="+mn-lt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78" y="2238594"/>
            <a:ext cx="1394064" cy="1045548"/>
          </a:xfrm>
        </p:spPr>
      </p:pic>
      <p:sp>
        <p:nvSpPr>
          <p:cNvPr id="6" name="Szövegdoboz 5"/>
          <p:cNvSpPr txBox="1"/>
          <p:nvPr/>
        </p:nvSpPr>
        <p:spPr>
          <a:xfrm>
            <a:off x="615771" y="3716060"/>
            <a:ext cx="8244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2.  		        	</a:t>
            </a:r>
            <a:r>
              <a:rPr lang="hu-HU" sz="2800" dirty="0" err="1" smtClean="0"/>
              <a:t>Tacit</a:t>
            </a:r>
            <a:r>
              <a:rPr lang="hu-HU" sz="2800" dirty="0" smtClean="0"/>
              <a:t> tudás, tudásmegosztás 				problémája, HR? </a:t>
            </a:r>
            <a:endParaRPr lang="sk-SK" sz="2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78" y="3592788"/>
            <a:ext cx="1191296" cy="95426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28650" y="5237666"/>
            <a:ext cx="824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3. 			</a:t>
            </a:r>
            <a:r>
              <a:rPr lang="hu-HU" sz="2800" dirty="0" smtClean="0"/>
              <a:t>Hálózatok és új üzleti modellek</a:t>
            </a:r>
            <a:endParaRPr lang="sk-SK" sz="28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1" y="4978975"/>
            <a:ext cx="1931831" cy="9790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8" name="Szövegdoboz 7"/>
          <p:cNvSpPr txBox="1"/>
          <p:nvPr/>
        </p:nvSpPr>
        <p:spPr>
          <a:xfrm>
            <a:off x="628650" y="357734"/>
            <a:ext cx="725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A </a:t>
            </a:r>
            <a:r>
              <a:rPr lang="sk-SK" sz="3600" b="1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múlt</a:t>
            </a:r>
            <a:r>
              <a:rPr lang="sk-SK" sz="36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sk-SK" sz="3600" b="1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és</a:t>
            </a:r>
            <a:r>
              <a:rPr lang="sk-SK" sz="36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sk-SK" sz="3600" b="1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jelen</a:t>
            </a:r>
            <a:endParaRPr lang="sk-SK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28650" y="1339403"/>
            <a:ext cx="6377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Anklam</a:t>
            </a:r>
            <a:r>
              <a:rPr lang="sk-SK" sz="2400" dirty="0"/>
              <a:t> (2005) – </a:t>
            </a:r>
            <a:r>
              <a:rPr lang="sk-SK" sz="2400" dirty="0" err="1"/>
              <a:t>három</a:t>
            </a:r>
            <a:r>
              <a:rPr lang="sk-SK" sz="2400" dirty="0"/>
              <a:t> </a:t>
            </a:r>
            <a:r>
              <a:rPr lang="sk-SK" sz="2400" dirty="0" err="1"/>
              <a:t>fázis</a:t>
            </a:r>
            <a:endParaRPr lang="sk-SK" sz="24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733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9463"/>
          </a:xfrm>
        </p:spPr>
        <p:txBody>
          <a:bodyPr/>
          <a:lstStyle/>
          <a:p>
            <a:r>
              <a:rPr lang="sk-SK" sz="3600" b="1" dirty="0">
                <a:solidFill>
                  <a:prstClr val="black"/>
                </a:solidFill>
              </a:rPr>
              <a:t>A </a:t>
            </a:r>
            <a:r>
              <a:rPr lang="sk-SK" sz="3600" b="1" dirty="0" err="1">
                <a:solidFill>
                  <a:prstClr val="black"/>
                </a:solidFill>
              </a:rPr>
              <a:t>múlt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és</a:t>
            </a:r>
            <a:r>
              <a:rPr lang="sk-SK" sz="3600" b="1" dirty="0">
                <a:solidFill>
                  <a:prstClr val="black"/>
                </a:solidFill>
              </a:rPr>
              <a:t> </a:t>
            </a:r>
            <a:r>
              <a:rPr lang="sk-SK" sz="3600" b="1" dirty="0" err="1">
                <a:solidFill>
                  <a:prstClr val="black"/>
                </a:solidFill>
              </a:rPr>
              <a:t>jelen</a:t>
            </a:r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82" y="1144589"/>
            <a:ext cx="8512935" cy="47712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prstClr val="black"/>
                </a:solidFill>
              </a:rPr>
              <a:t>                     </a:t>
            </a:r>
          </a:p>
          <a:p>
            <a:pPr marL="457200" indent="-457200">
              <a:buAutoNum type="arabicPeriod" startAt="4"/>
            </a:pPr>
            <a:endParaRPr lang="hu-HU" sz="3000" dirty="0">
              <a:solidFill>
                <a:prstClr val="black"/>
              </a:solidFill>
            </a:endParaRPr>
          </a:p>
          <a:p>
            <a:pPr marL="457200" indent="-457200">
              <a:buAutoNum type="arabicPeriod" startAt="4"/>
            </a:pPr>
            <a:endParaRPr lang="hu-HU" sz="3000" dirty="0" smtClean="0">
              <a:solidFill>
                <a:prstClr val="black"/>
              </a:solidFill>
            </a:endParaRPr>
          </a:p>
          <a:p>
            <a:pPr marL="457200" indent="-457200">
              <a:buAutoNum type="arabicPeriod" startAt="4"/>
            </a:pPr>
            <a:endParaRPr lang="hu-HU" sz="3000" dirty="0">
              <a:solidFill>
                <a:prstClr val="black"/>
              </a:solidFill>
            </a:endParaRPr>
          </a:p>
          <a:p>
            <a:pPr marL="457200" indent="-457200">
              <a:buAutoNum type="arabicPeriod" startAt="4"/>
            </a:pPr>
            <a:r>
              <a:rPr lang="hu-HU" sz="3000" dirty="0" smtClean="0">
                <a:solidFill>
                  <a:prstClr val="black"/>
                </a:solidFill>
              </a:rPr>
              <a:t>                     Tudás </a:t>
            </a:r>
            <a:r>
              <a:rPr lang="hu-HU" sz="3000" dirty="0">
                <a:solidFill>
                  <a:prstClr val="black"/>
                </a:solidFill>
              </a:rPr>
              <a:t>tőke - szellemi tőke </a:t>
            </a:r>
            <a:r>
              <a:rPr lang="hu-HU" sz="3000" dirty="0" smtClean="0">
                <a:solidFill>
                  <a:prstClr val="black"/>
                </a:solidFill>
              </a:rPr>
              <a:t>értéke - 				   számszerűsítése</a:t>
            </a:r>
          </a:p>
          <a:p>
            <a:pPr marL="514350" indent="-514350">
              <a:buAutoNum type="arabicPeriod" startAt="4"/>
            </a:pPr>
            <a:endParaRPr lang="hu-HU" sz="3000" dirty="0">
              <a:solidFill>
                <a:prstClr val="black"/>
              </a:solidFill>
            </a:endParaRPr>
          </a:p>
          <a:p>
            <a:pPr marL="514350" indent="-514350">
              <a:buAutoNum type="arabicPeriod" startAt="4"/>
            </a:pPr>
            <a:endParaRPr lang="hu-HU" sz="3000" dirty="0" smtClean="0">
              <a:solidFill>
                <a:prstClr val="black"/>
              </a:solidFill>
            </a:endParaRPr>
          </a:p>
          <a:p>
            <a:pPr marL="514350" indent="-514350">
              <a:buAutoNum type="arabicPeriod" startAt="4"/>
            </a:pPr>
            <a:r>
              <a:rPr lang="hu-HU" sz="3000" dirty="0"/>
              <a:t>                        TM - Innováció – siker jövőbeli </a:t>
            </a:r>
            <a:r>
              <a:rPr lang="hu-HU" sz="3000" dirty="0" smtClean="0"/>
              <a:t>becslése</a:t>
            </a:r>
          </a:p>
          <a:p>
            <a:pPr marL="514350" indent="-514350">
              <a:buAutoNum type="arabicPeriod" startAt="4"/>
            </a:pPr>
            <a:endParaRPr lang="hu-HU" sz="2400" dirty="0"/>
          </a:p>
          <a:p>
            <a:pPr marL="514350" indent="-514350">
              <a:buAutoNum type="arabicPeriod" startAt="4"/>
            </a:pPr>
            <a:endParaRPr lang="hu-HU" sz="2400" dirty="0" smtClean="0"/>
          </a:p>
          <a:p>
            <a:pPr marL="0" indent="0">
              <a:buNone/>
            </a:pPr>
            <a:r>
              <a:rPr lang="hu-HU" dirty="0" smtClean="0"/>
              <a:t>      </a:t>
            </a:r>
            <a:endParaRPr lang="hu-HU" dirty="0"/>
          </a:p>
          <a:p>
            <a:pPr marL="514350" indent="-514350">
              <a:buAutoNum type="arabicPeriod" startAt="4"/>
            </a:pPr>
            <a:endParaRPr lang="sk-SK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76" y="2394975"/>
            <a:ext cx="1194920" cy="119492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76" y="3834398"/>
            <a:ext cx="1194920" cy="118882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28650" y="1429555"/>
            <a:ext cx="31062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400" dirty="0">
                <a:solidFill>
                  <a:prstClr val="black"/>
                </a:solidFill>
              </a:rPr>
              <a:t>További szakaszok…..</a:t>
            </a:r>
            <a:endParaRPr lang="sk-SK" sz="2400" dirty="0">
              <a:solidFill>
                <a:prstClr val="black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047" y="5809396"/>
            <a:ext cx="1048603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5336"/>
          </a:xfrm>
        </p:spPr>
        <p:txBody>
          <a:bodyPr>
            <a:normAutofit/>
          </a:bodyPr>
          <a:lstStyle/>
          <a:p>
            <a:r>
              <a:rPr lang="sk-SK" sz="3600" b="1" dirty="0"/>
              <a:t>A </a:t>
            </a:r>
            <a:r>
              <a:rPr lang="sk-SK" sz="3600" b="1" dirty="0" err="1"/>
              <a:t>következő</a:t>
            </a:r>
            <a:r>
              <a:rPr lang="sk-SK" sz="3600" b="1" dirty="0"/>
              <a:t> </a:t>
            </a:r>
            <a:r>
              <a:rPr lang="sk-SK" sz="3600" b="1" dirty="0" err="1" smtClean="0"/>
              <a:t>fázis</a:t>
            </a:r>
            <a:r>
              <a:rPr lang="sk-SK" sz="3600" b="1" dirty="0" smtClean="0"/>
              <a:t> – a </a:t>
            </a:r>
            <a:r>
              <a:rPr lang="sk-SK" sz="3600" b="1" dirty="0" err="1" smtClean="0"/>
              <a:t>jövő</a:t>
            </a:r>
            <a:endParaRPr lang="sk-SK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017431"/>
            <a:ext cx="7886700" cy="5718219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517091" y="5479444"/>
            <a:ext cx="5877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6. </a:t>
            </a:r>
            <a:r>
              <a:rPr lang="hu-HU" sz="2800" dirty="0" smtClean="0"/>
              <a:t>Mesterséges intelligencia teret nyer</a:t>
            </a:r>
            <a:endParaRPr lang="sk-SK" sz="2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0" y="1485590"/>
            <a:ext cx="6526040" cy="32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8063"/>
          </a:xfrm>
        </p:spPr>
        <p:txBody>
          <a:bodyPr>
            <a:normAutofit fontScale="90000"/>
          </a:bodyPr>
          <a:lstStyle/>
          <a:p>
            <a:r>
              <a:rPr lang="sk-SK" b="1" dirty="0" err="1"/>
              <a:t>Két</a:t>
            </a:r>
            <a:r>
              <a:rPr lang="sk-SK" b="1" dirty="0"/>
              <a:t> </a:t>
            </a:r>
            <a:r>
              <a:rPr lang="sk-SK" b="1" dirty="0" err="1"/>
              <a:t>út</a:t>
            </a:r>
            <a:r>
              <a:rPr lang="sk-SK" b="1" dirty="0"/>
              <a:t> van </a:t>
            </a:r>
            <a:r>
              <a:rPr lang="sk-SK" b="1" dirty="0" err="1"/>
              <a:t>előttem</a:t>
            </a:r>
            <a:r>
              <a:rPr lang="sk-SK" b="1" dirty="0"/>
              <a:t>…?</a:t>
            </a:r>
            <a:endParaRPr lang="sk-SK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25" y="1408315"/>
            <a:ext cx="4848287" cy="4351338"/>
          </a:xfrm>
        </p:spPr>
      </p:pic>
      <p:sp>
        <p:nvSpPr>
          <p:cNvPr id="6" name="Szövegdoboz 5"/>
          <p:cNvSpPr txBox="1"/>
          <p:nvPr/>
        </p:nvSpPr>
        <p:spPr>
          <a:xfrm>
            <a:off x="2575774" y="2163651"/>
            <a:ext cx="47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I.</a:t>
            </a:r>
            <a:endParaRPr lang="sk-SK" sz="28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5831983" y="2176303"/>
            <a:ext cx="47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II.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33317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5488"/>
          </a:xfrm>
        </p:spPr>
        <p:txBody>
          <a:bodyPr/>
          <a:lstStyle/>
          <a:p>
            <a:r>
              <a:rPr lang="sk-SK" b="1" dirty="0" err="1"/>
              <a:t>Két</a:t>
            </a:r>
            <a:r>
              <a:rPr lang="sk-SK" b="1" dirty="0"/>
              <a:t> </a:t>
            </a:r>
            <a:r>
              <a:rPr lang="sk-SK" b="1" dirty="0" err="1"/>
              <a:t>út</a:t>
            </a:r>
            <a:r>
              <a:rPr lang="sk-SK" b="1" dirty="0"/>
              <a:t> van </a:t>
            </a:r>
            <a:r>
              <a:rPr lang="sk-SK" b="1" dirty="0" err="1"/>
              <a:t>előttem</a:t>
            </a:r>
            <a:r>
              <a:rPr lang="sk-SK" b="1" dirty="0"/>
              <a:t>…? – I.</a:t>
            </a:r>
            <a:endParaRPr lang="sk-SK" dirty="0"/>
          </a:p>
        </p:txBody>
      </p:sp>
      <p:sp>
        <p:nvSpPr>
          <p:cNvPr id="5" name="Szövegdoboz 4"/>
          <p:cNvSpPr txBox="1"/>
          <p:nvPr/>
        </p:nvSpPr>
        <p:spPr>
          <a:xfrm>
            <a:off x="321972" y="1875244"/>
            <a:ext cx="714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1. 			Ismét az IT, de más köntösben</a:t>
            </a:r>
            <a:endParaRPr lang="sk-SK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34" y="3015629"/>
            <a:ext cx="2038056" cy="146047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21972" y="3321559"/>
            <a:ext cx="700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hu-HU" sz="2400" dirty="0" smtClean="0"/>
              <a:t>                                 Kialakul egy spirál, mely 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                       mindig magasabbra pörög - MI</a:t>
            </a:r>
            <a:endParaRPr lang="sk-SK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86" y="1569838"/>
            <a:ext cx="1947304" cy="126175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24289" y="5267448"/>
            <a:ext cx="765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3. </a:t>
            </a:r>
            <a:endParaRPr lang="sk-SK" sz="2400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681" y="4973049"/>
            <a:ext cx="2230609" cy="1512127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43117" y="4973049"/>
            <a:ext cx="1581150" cy="1512127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411" y="4960841"/>
            <a:ext cx="1727058" cy="151212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146" y="132285"/>
            <a:ext cx="1971494" cy="1512127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034" y="4960840"/>
            <a:ext cx="2065503" cy="1512127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6146" y="2831593"/>
            <a:ext cx="1971494" cy="16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9463"/>
          </a:xfrm>
        </p:spPr>
        <p:txBody>
          <a:bodyPr/>
          <a:lstStyle/>
          <a:p>
            <a:r>
              <a:rPr lang="sk-SK" b="1" dirty="0" err="1"/>
              <a:t>Két</a:t>
            </a:r>
            <a:r>
              <a:rPr lang="sk-SK" b="1" dirty="0"/>
              <a:t> </a:t>
            </a:r>
            <a:r>
              <a:rPr lang="sk-SK" b="1" dirty="0" err="1"/>
              <a:t>út</a:t>
            </a:r>
            <a:r>
              <a:rPr lang="sk-SK" b="1" dirty="0"/>
              <a:t> van </a:t>
            </a:r>
            <a:r>
              <a:rPr lang="sk-SK" b="1" dirty="0" err="1"/>
              <a:t>előttem</a:t>
            </a:r>
            <a:r>
              <a:rPr lang="sk-SK" b="1" dirty="0"/>
              <a:t>…? – II.</a:t>
            </a:r>
            <a:endParaRPr lang="sk-SK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902" y="1380926"/>
            <a:ext cx="4914900" cy="23907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10" y="4008038"/>
            <a:ext cx="6117465" cy="27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1397</Words>
  <Application>Microsoft Office PowerPoint</Application>
  <PresentationFormat>Diavetítés a képernyőre (4:3 oldalarány)</PresentationFormat>
  <Paragraphs>144</Paragraphs>
  <Slides>20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Office-téma</vt:lpstr>
      <vt:lpstr>A tudásmenedzsment hatodik generációja – a mesterséges intelligencia térnyerése</vt:lpstr>
      <vt:lpstr>Miről lesz szó?</vt:lpstr>
      <vt:lpstr>Miért fontos?</vt:lpstr>
      <vt:lpstr>1.   IT mindenhatósága </vt:lpstr>
      <vt:lpstr>A múlt és jelen</vt:lpstr>
      <vt:lpstr>A következő fázis – a jövő</vt:lpstr>
      <vt:lpstr>Két út van előttem…?</vt:lpstr>
      <vt:lpstr>Két út van előttem…? – I.</vt:lpstr>
      <vt:lpstr>Két út van előttem…? – II.</vt:lpstr>
      <vt:lpstr>A MI teret követel</vt:lpstr>
      <vt:lpstr>A MI teret követel</vt:lpstr>
      <vt:lpstr>A MI teret követel</vt:lpstr>
      <vt:lpstr>A MI teret követel</vt:lpstr>
      <vt:lpstr>A MI teret követel</vt:lpstr>
      <vt:lpstr>A MI teret követel</vt:lpstr>
      <vt:lpstr>A MI teret követel</vt:lpstr>
      <vt:lpstr>A MI teret követel</vt:lpstr>
      <vt:lpstr>PowerPoint-bemutató</vt:lpstr>
      <vt:lpstr>Az igazi kihívás</vt:lpstr>
      <vt:lpstr>Köszönöm szépen 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tudásmenedzsment hatodik generációja – a mesterséges intelligencia térnyerése</dc:title>
  <dc:creator>user</dc:creator>
  <cp:lastModifiedBy>Baji-Gál Csaba</cp:lastModifiedBy>
  <cp:revision>51</cp:revision>
  <dcterms:created xsi:type="dcterms:W3CDTF">2017-10-19T09:26:56Z</dcterms:created>
  <dcterms:modified xsi:type="dcterms:W3CDTF">2017-11-02T12:06:30Z</dcterms:modified>
</cp:coreProperties>
</file>