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4" r:id="rId1"/>
  </p:sldMasterIdLst>
  <p:notesMasterIdLst>
    <p:notesMasterId r:id="rId35"/>
  </p:notesMasterIdLst>
  <p:sldIdLst>
    <p:sldId id="256" r:id="rId2"/>
    <p:sldId id="291" r:id="rId3"/>
    <p:sldId id="272" r:id="rId4"/>
    <p:sldId id="267" r:id="rId5"/>
    <p:sldId id="289" r:id="rId6"/>
    <p:sldId id="281" r:id="rId7"/>
    <p:sldId id="275" r:id="rId8"/>
    <p:sldId id="273" r:id="rId9"/>
    <p:sldId id="274" r:id="rId10"/>
    <p:sldId id="294" r:id="rId11"/>
    <p:sldId id="276" r:id="rId12"/>
    <p:sldId id="257" r:id="rId13"/>
    <p:sldId id="279" r:id="rId14"/>
    <p:sldId id="258" r:id="rId15"/>
    <p:sldId id="268" r:id="rId16"/>
    <p:sldId id="280" r:id="rId17"/>
    <p:sldId id="271" r:id="rId18"/>
    <p:sldId id="282" r:id="rId19"/>
    <p:sldId id="283" r:id="rId20"/>
    <p:sldId id="269" r:id="rId21"/>
    <p:sldId id="292" r:id="rId22"/>
    <p:sldId id="270" r:id="rId23"/>
    <p:sldId id="260" r:id="rId24"/>
    <p:sldId id="265" r:id="rId25"/>
    <p:sldId id="290" r:id="rId26"/>
    <p:sldId id="285" r:id="rId27"/>
    <p:sldId id="262" r:id="rId28"/>
    <p:sldId id="266" r:id="rId29"/>
    <p:sldId id="286" r:id="rId30"/>
    <p:sldId id="259" r:id="rId31"/>
    <p:sldId id="293" r:id="rId32"/>
    <p:sldId id="287" r:id="rId33"/>
    <p:sldId id="288" r:id="rId34"/>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A351C9E6-089D-D846-882C-9CC387EF0310}">
          <p14:sldIdLst>
            <p14:sldId id="256"/>
            <p14:sldId id="291"/>
          </p14:sldIdLst>
        </p14:section>
        <p14:section name="Adolog politikai súlya" id="{2C8BC50F-D1C2-C94E-8219-E7096AC69C89}">
          <p14:sldIdLst>
            <p14:sldId id="272"/>
            <p14:sldId id="267"/>
            <p14:sldId id="289"/>
            <p14:sldId id="281"/>
            <p14:sldId id="275"/>
            <p14:sldId id="273"/>
            <p14:sldId id="274"/>
            <p14:sldId id="294"/>
            <p14:sldId id="276"/>
          </p14:sldIdLst>
        </p14:section>
        <p14:section name="DD" id="{B641353D-2861-F04F-AA46-3B06040EAFAF}">
          <p14:sldIdLst>
            <p14:sldId id="257"/>
            <p14:sldId id="279"/>
            <p14:sldId id="258"/>
          </p14:sldIdLst>
        </p14:section>
        <p14:section name="Hamis hírek keletkeztetése" id="{01699A77-A7AF-AF47-8E29-8F20C033028A}">
          <p14:sldIdLst>
            <p14:sldId id="268"/>
            <p14:sldId id="280"/>
          </p14:sldIdLst>
        </p14:section>
        <p14:section name="Jogi környezet" id="{16EC9ECE-72F5-6A42-8FA7-8E74E76F499D}">
          <p14:sldIdLst>
            <p14:sldId id="271"/>
            <p14:sldId id="282"/>
            <p14:sldId id="283"/>
            <p14:sldId id="269"/>
            <p14:sldId id="292"/>
            <p14:sldId id="270"/>
          </p14:sldIdLst>
        </p14:section>
        <p14:section name="Technológia" id="{D43764B2-359A-AE4E-8E87-13B4645EACD0}">
          <p14:sldIdLst>
            <p14:sldId id="260"/>
            <p14:sldId id="265"/>
            <p14:sldId id="290"/>
            <p14:sldId id="285"/>
            <p14:sldId id="262"/>
            <p14:sldId id="266"/>
            <p14:sldId id="286"/>
            <p14:sldId id="259"/>
            <p14:sldId id="293"/>
            <p14:sldId id="287"/>
            <p14:sldId id="288"/>
          </p14:sldIdLst>
        </p14:section>
        <p14:section name="Befejezés" id="{83076933-3F69-FF44-B73E-23EC2CB6DD6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69"/>
    <p:restoredTop sz="94721"/>
  </p:normalViewPr>
  <p:slideViewPr>
    <p:cSldViewPr snapToGrid="0" snapToObjects="1">
      <p:cViewPr varScale="1">
        <p:scale>
          <a:sx n="109" d="100"/>
          <a:sy n="109" d="100"/>
        </p:scale>
        <p:origin x="1242" y="108"/>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0E751-BF15-FE45-9757-B04A36E2B72A}" type="datetimeFigureOut">
              <a:rPr lang="hu-HU" smtClean="0"/>
              <a:t>2017. 11. 02.</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4EEDB-8314-B747-8D7E-A69081E933ED}" type="slidenum">
              <a:rPr lang="hu-HU" smtClean="0"/>
              <a:t>‹#›</a:t>
            </a:fld>
            <a:endParaRPr lang="hu-HU"/>
          </a:p>
        </p:txBody>
      </p:sp>
    </p:spTree>
    <p:extLst>
      <p:ext uri="{BB962C8B-B14F-4D97-AF65-F5344CB8AC3E}">
        <p14:creationId xmlns:p14="http://schemas.microsoft.com/office/powerpoint/2010/main" val="12799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Nigel</a:t>
            </a:r>
            <a:r>
              <a:rPr lang="hu-HU" dirty="0" smtClean="0"/>
              <a:t> </a:t>
            </a:r>
            <a:r>
              <a:rPr lang="hu-HU" dirty="0" err="1" smtClean="0"/>
              <a:t>Farage</a:t>
            </a:r>
            <a:endParaRPr lang="hu-HU" dirty="0"/>
          </a:p>
        </p:txBody>
      </p:sp>
      <p:sp>
        <p:nvSpPr>
          <p:cNvPr id="4" name="Dia számának helye 3"/>
          <p:cNvSpPr>
            <a:spLocks noGrp="1"/>
          </p:cNvSpPr>
          <p:nvPr>
            <p:ph type="sldNum" sz="quarter" idx="10"/>
          </p:nvPr>
        </p:nvSpPr>
        <p:spPr/>
        <p:txBody>
          <a:bodyPr/>
          <a:lstStyle/>
          <a:p>
            <a:fld id="{4034EEDB-8314-B747-8D7E-A69081E933ED}" type="slidenum">
              <a:rPr lang="hu-HU" smtClean="0"/>
              <a:t>7</a:t>
            </a:fld>
            <a:endParaRPr lang="hu-HU"/>
          </a:p>
        </p:txBody>
      </p:sp>
    </p:spTree>
    <p:extLst>
      <p:ext uri="{BB962C8B-B14F-4D97-AF65-F5344CB8AC3E}">
        <p14:creationId xmlns:p14="http://schemas.microsoft.com/office/powerpoint/2010/main" val="376325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H</a:t>
            </a:r>
            <a:r>
              <a:rPr lang="hu-HU" dirty="0" err="1" smtClean="0"/>
              <a:t>idfo.net</a:t>
            </a:r>
            <a:r>
              <a:rPr lang="hu-HU" dirty="0" smtClean="0"/>
              <a:t> t-72-esek 2014. augusztus 8.</a:t>
            </a:r>
            <a:endParaRPr lang="hu-HU" dirty="0"/>
          </a:p>
        </p:txBody>
      </p:sp>
      <p:sp>
        <p:nvSpPr>
          <p:cNvPr id="4" name="Dia számának helye 3"/>
          <p:cNvSpPr>
            <a:spLocks noGrp="1"/>
          </p:cNvSpPr>
          <p:nvPr>
            <p:ph type="sldNum" sz="quarter" idx="10"/>
          </p:nvPr>
        </p:nvSpPr>
        <p:spPr/>
        <p:txBody>
          <a:bodyPr/>
          <a:lstStyle/>
          <a:p>
            <a:fld id="{4034EEDB-8314-B747-8D7E-A69081E933ED}" type="slidenum">
              <a:rPr lang="hu-HU" smtClean="0"/>
              <a:t>10</a:t>
            </a:fld>
            <a:endParaRPr lang="hu-HU"/>
          </a:p>
        </p:txBody>
      </p:sp>
    </p:spTree>
    <p:extLst>
      <p:ext uri="{BB962C8B-B14F-4D97-AF65-F5344CB8AC3E}">
        <p14:creationId xmlns:p14="http://schemas.microsoft.com/office/powerpoint/2010/main" val="154568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Internet tudományok Intézete, Szent-Pétervár</a:t>
            </a:r>
            <a:r>
              <a:rPr lang="hu-HU" baseline="0" dirty="0" smtClean="0"/>
              <a:t> </a:t>
            </a:r>
            <a:endParaRPr lang="hu-HU" dirty="0"/>
          </a:p>
        </p:txBody>
      </p:sp>
      <p:sp>
        <p:nvSpPr>
          <p:cNvPr id="4" name="Dia számának helye 3"/>
          <p:cNvSpPr>
            <a:spLocks noGrp="1"/>
          </p:cNvSpPr>
          <p:nvPr>
            <p:ph type="sldNum" sz="quarter" idx="10"/>
          </p:nvPr>
        </p:nvSpPr>
        <p:spPr/>
        <p:txBody>
          <a:bodyPr/>
          <a:lstStyle/>
          <a:p>
            <a:fld id="{4034EEDB-8314-B747-8D7E-A69081E933ED}" type="slidenum">
              <a:rPr lang="hu-HU" smtClean="0"/>
              <a:t>16</a:t>
            </a:fld>
            <a:endParaRPr lang="hu-HU"/>
          </a:p>
        </p:txBody>
      </p:sp>
    </p:spTree>
    <p:extLst>
      <p:ext uri="{BB962C8B-B14F-4D97-AF65-F5344CB8AC3E}">
        <p14:creationId xmlns:p14="http://schemas.microsoft.com/office/powerpoint/2010/main" val="1741339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034EEDB-8314-B747-8D7E-A69081E933ED}" type="slidenum">
              <a:rPr lang="hu-HU" smtClean="0"/>
              <a:t>29</a:t>
            </a:fld>
            <a:endParaRPr lang="hu-HU"/>
          </a:p>
        </p:txBody>
      </p:sp>
    </p:spTree>
    <p:extLst>
      <p:ext uri="{BB962C8B-B14F-4D97-AF65-F5344CB8AC3E}">
        <p14:creationId xmlns:p14="http://schemas.microsoft.com/office/powerpoint/2010/main" val="41194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u-HU" smtClean="0"/>
              <a:t>Mintacím szerkesztése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0A29AAED-5DEC-6B44-BE0C-9B3AF6122889}" type="datetimeFigureOut">
              <a:rPr lang="hu-HU" smtClean="0"/>
              <a:t>2017. 11. 02.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u-HU" smtClean="0"/>
              <a:t>Mintacím szerkesztése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0A29AAED-5DEC-6B44-BE0C-9B3AF6122889}" type="datetimeFigureOut">
              <a:rPr lang="hu-HU" smtClean="0"/>
              <a:t>2017. 11. 02.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u-HU" smtClean="0"/>
              <a:t>Mintacím szerkesztése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0A29AAED-5DEC-6B44-BE0C-9B3AF6122889}" type="datetimeFigureOut">
              <a:rPr lang="hu-HU" smtClean="0"/>
              <a:t>2017. 11. 02.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6FD91B8E-3001-A64F-B1C5-9380AE7EA17D}" type="slidenum">
              <a:rPr lang="hu-HU" smtClean="0"/>
              <a:t>‹#›</a:t>
            </a:fld>
            <a:endParaRPr lang="hu-H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u-HU" smtClean="0"/>
              <a:t>Mintacím szerkesztése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0A29AAED-5DEC-6B44-BE0C-9B3AF6122889}" type="datetimeFigureOut">
              <a:rPr lang="hu-HU" smtClean="0"/>
              <a:t>2017. 11. 02.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u-HU" smtClean="0"/>
              <a:t>Mintacím szerkesztése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0A29AAED-5DEC-6B44-BE0C-9B3AF6122889}" type="datetimeFigureOut">
              <a:rPr lang="hu-HU" smtClean="0"/>
              <a:t>2017. 11. 02.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6FD91B8E-3001-A64F-B1C5-9380AE7EA17D}" type="slidenum">
              <a:rPr lang="hu-HU" smtClean="0"/>
              <a:t>‹#›</a:t>
            </a:fld>
            <a:endParaRPr lang="hu-H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u-HU" smtClean="0"/>
              <a:t>Mintacím szerkesztése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0A29AAED-5DEC-6B44-BE0C-9B3AF6122889}" type="datetimeFigureOut">
              <a:rPr lang="hu-HU" smtClean="0"/>
              <a:t>2017. 11. 02.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0A29AAED-5DEC-6B44-BE0C-9B3AF6122889}" type="datetimeFigureOut">
              <a:rPr lang="hu-HU" smtClean="0"/>
              <a:t>2017. 11. 02.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u-HU" smtClean="0"/>
              <a:t>Mintacím szerkesztése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0A29AAED-5DEC-6B44-BE0C-9B3AF6122889}" type="datetimeFigureOut">
              <a:rPr lang="hu-HU" smtClean="0"/>
              <a:t>2017. 11. 02.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0A29AAED-5DEC-6B44-BE0C-9B3AF6122889}" type="datetimeFigureOut">
              <a:rPr lang="hu-HU" smtClean="0"/>
              <a:t>2017. 11. 02.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u-HU" smtClean="0"/>
              <a:t>Mintacím szerkesztése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0A29AAED-5DEC-6B44-BE0C-9B3AF6122889}" type="datetimeFigureOut">
              <a:rPr lang="hu-HU" smtClean="0"/>
              <a:t>2017. 11. 02.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0A29AAED-5DEC-6B44-BE0C-9B3AF6122889}" type="datetimeFigureOut">
              <a:rPr lang="hu-HU" smtClean="0"/>
              <a:t>2017. 11. 02.</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0A29AAED-5DEC-6B44-BE0C-9B3AF6122889}" type="datetimeFigureOut">
              <a:rPr lang="hu-HU" smtClean="0"/>
              <a:t>2017. 11. 02.</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0A29AAED-5DEC-6B44-BE0C-9B3AF6122889}" type="datetimeFigureOut">
              <a:rPr lang="hu-HU" smtClean="0"/>
              <a:t>2017. 11. 02.</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9AAED-5DEC-6B44-BE0C-9B3AF6122889}" type="datetimeFigureOut">
              <a:rPr lang="hu-HU" smtClean="0"/>
              <a:t>2017. 11. 02.</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u-HU" smtClean="0"/>
              <a:t>Mintacím szerkesztése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0A29AAED-5DEC-6B44-BE0C-9B3AF6122889}" type="datetimeFigureOut">
              <a:rPr lang="hu-HU" smtClean="0"/>
              <a:t>2017. 11. 02.</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u-HU" smtClean="0"/>
              <a:t>Mintacím szerkesztése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Húzzon egy képet a helyőrzőre vagy kattintson az ikonra a hozzáadáshoz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0A29AAED-5DEC-6B44-BE0C-9B3AF6122889}" type="datetimeFigureOut">
              <a:rPr lang="hu-HU" smtClean="0"/>
              <a:t>2017. 11. 02.</a:t>
            </a:fld>
            <a:endParaRPr lang="hu-H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D91B8E-3001-A64F-B1C5-9380AE7EA17D}" type="slidenum">
              <a:rPr lang="hu-HU" smtClean="0"/>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u-HU" smtClean="0"/>
              <a:t>Mintacím szerkesztése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29AAED-5DEC-6B44-BE0C-9B3AF6122889}" type="datetimeFigureOut">
              <a:rPr lang="hu-HU" smtClean="0"/>
              <a:t>2017. 11. 02.</a:t>
            </a:fld>
            <a:endParaRPr lang="hu-H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FD91B8E-3001-A64F-B1C5-9380AE7EA17D}" type="slidenum">
              <a:rPr lang="hu-HU" smtClean="0"/>
              <a:t>‹#›</a:t>
            </a:fld>
            <a:endParaRPr lang="hu-HU"/>
          </a:p>
        </p:txBody>
      </p:sp>
    </p:spTree>
    <p:extLst>
      <p:ext uri="{BB962C8B-B14F-4D97-AF65-F5344CB8AC3E}">
        <p14:creationId xmlns:p14="http://schemas.microsoft.com/office/powerpoint/2010/main" val="130465660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emergent.info/"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Az igazság a hazugságról</a:t>
            </a:r>
            <a:endParaRPr lang="hu-HU" dirty="0"/>
          </a:p>
        </p:txBody>
      </p:sp>
      <p:sp>
        <p:nvSpPr>
          <p:cNvPr id="3" name="Alcím 2"/>
          <p:cNvSpPr>
            <a:spLocks noGrp="1"/>
          </p:cNvSpPr>
          <p:nvPr>
            <p:ph type="subTitle" idx="1"/>
          </p:nvPr>
        </p:nvSpPr>
        <p:spPr/>
        <p:txBody>
          <a:bodyPr/>
          <a:lstStyle/>
          <a:p>
            <a:r>
              <a:rPr lang="hu-HU" dirty="0" smtClean="0"/>
              <a:t>A hamis hírek beazonosítása, azaz</a:t>
            </a:r>
          </a:p>
          <a:p>
            <a:r>
              <a:rPr lang="en-US" dirty="0" smtClean="0"/>
              <a:t>F</a:t>
            </a:r>
            <a:r>
              <a:rPr lang="hu-HU" dirty="0" err="1" smtClean="0"/>
              <a:t>ake</a:t>
            </a:r>
            <a:r>
              <a:rPr lang="hu-HU" dirty="0" smtClean="0"/>
              <a:t> </a:t>
            </a:r>
            <a:r>
              <a:rPr lang="hu-HU" dirty="0" err="1" smtClean="0"/>
              <a:t>news</a:t>
            </a:r>
            <a:r>
              <a:rPr lang="hu-HU" dirty="0" smtClean="0"/>
              <a:t> </a:t>
            </a:r>
            <a:r>
              <a:rPr lang="hu-HU" dirty="0" err="1" smtClean="0"/>
              <a:t>detection</a:t>
            </a:r>
            <a:endParaRPr lang="hu-HU" dirty="0"/>
          </a:p>
        </p:txBody>
      </p:sp>
    </p:spTree>
    <p:extLst>
      <p:ext uri="{BB962C8B-B14F-4D97-AF65-F5344CB8AC3E}">
        <p14:creationId xmlns:p14="http://schemas.microsoft.com/office/powerpoint/2010/main" val="601658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13019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016000" y="381000"/>
            <a:ext cx="10160000" cy="6096000"/>
          </a:xfrm>
          <a:prstGeom prst="rect">
            <a:avLst/>
          </a:prstGeom>
        </p:spPr>
      </p:pic>
    </p:spTree>
    <p:extLst>
      <p:ext uri="{BB962C8B-B14F-4D97-AF65-F5344CB8AC3E}">
        <p14:creationId xmlns:p14="http://schemas.microsoft.com/office/powerpoint/2010/main" val="836452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 a megtévesztés felderítése?</a:t>
            </a:r>
            <a:endParaRPr lang="hu-HU" dirty="0"/>
          </a:p>
        </p:txBody>
      </p:sp>
      <p:sp>
        <p:nvSpPr>
          <p:cNvPr id="3" name="Szöveg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627589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0" y="240792"/>
            <a:ext cx="12192000" cy="6376416"/>
          </a:xfrm>
          <a:prstGeom prst="rect">
            <a:avLst/>
          </a:prstGeom>
        </p:spPr>
      </p:pic>
    </p:spTree>
    <p:extLst>
      <p:ext uri="{BB962C8B-B14F-4D97-AF65-F5344CB8AC3E}">
        <p14:creationId xmlns:p14="http://schemas.microsoft.com/office/powerpoint/2010/main" val="2055986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Példák a megtévesztés történetéből</a:t>
            </a:r>
            <a:endParaRPr lang="hu-HU" dirty="0"/>
          </a:p>
        </p:txBody>
      </p:sp>
      <p:sp>
        <p:nvSpPr>
          <p:cNvPr id="3" name="Tartalom helye 2"/>
          <p:cNvSpPr>
            <a:spLocks noGrp="1"/>
          </p:cNvSpPr>
          <p:nvPr>
            <p:ph idx="1"/>
          </p:nvPr>
        </p:nvSpPr>
        <p:spPr/>
        <p:txBody>
          <a:bodyPr/>
          <a:lstStyle/>
          <a:p>
            <a:r>
              <a:rPr lang="en-US" dirty="0" err="1"/>
              <a:t>Octavianus</a:t>
            </a:r>
            <a:r>
              <a:rPr lang="en-US" dirty="0"/>
              <a:t> versus Marcus </a:t>
            </a:r>
            <a:r>
              <a:rPr lang="en-US" dirty="0" smtClean="0"/>
              <a:t>Antonius</a:t>
            </a:r>
            <a:endParaRPr lang="hu-HU" dirty="0" smtClean="0"/>
          </a:p>
          <a:p>
            <a:r>
              <a:rPr lang="hu-HU" dirty="0" smtClean="0"/>
              <a:t>A normandiai partraszállás</a:t>
            </a:r>
          </a:p>
          <a:p>
            <a:r>
              <a:rPr lang="en-US" dirty="0" smtClean="0"/>
              <a:t>Op</a:t>
            </a:r>
            <a:r>
              <a:rPr lang="hu-HU" dirty="0" err="1" smtClean="0"/>
              <a:t>eration</a:t>
            </a:r>
            <a:r>
              <a:rPr lang="hu-HU" dirty="0" smtClean="0"/>
              <a:t> </a:t>
            </a:r>
            <a:r>
              <a:rPr lang="hu-HU" dirty="0" err="1" smtClean="0"/>
              <a:t>Mincemeat</a:t>
            </a:r>
            <a:endParaRPr lang="hu-HU" dirty="0" smtClean="0"/>
          </a:p>
          <a:p>
            <a:r>
              <a:rPr lang="hu-HU" dirty="0" smtClean="0"/>
              <a:t>Hitler szifiliszes</a:t>
            </a:r>
          </a:p>
        </p:txBody>
      </p:sp>
    </p:spTree>
    <p:extLst>
      <p:ext uri="{BB962C8B-B14F-4D97-AF65-F5344CB8AC3E}">
        <p14:creationId xmlns:p14="http://schemas.microsoft.com/office/powerpoint/2010/main" val="2124119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F</a:t>
            </a:r>
            <a:r>
              <a:rPr lang="hu-HU" dirty="0" err="1" smtClean="0"/>
              <a:t>ake</a:t>
            </a:r>
            <a:r>
              <a:rPr lang="hu-HU" dirty="0" smtClean="0"/>
              <a:t> </a:t>
            </a:r>
            <a:r>
              <a:rPr lang="hu-HU" dirty="0" err="1" smtClean="0"/>
              <a:t>news</a:t>
            </a:r>
            <a:r>
              <a:rPr lang="hu-HU" dirty="0" smtClean="0"/>
              <a:t> forrásai</a:t>
            </a:r>
            <a:endParaRPr lang="hu-HU" dirty="0"/>
          </a:p>
        </p:txBody>
      </p:sp>
      <p:sp>
        <p:nvSpPr>
          <p:cNvPr id="3" name="Tartalom helye 2"/>
          <p:cNvSpPr>
            <a:spLocks noGrp="1"/>
          </p:cNvSpPr>
          <p:nvPr>
            <p:ph idx="1"/>
          </p:nvPr>
        </p:nvSpPr>
        <p:spPr/>
        <p:txBody>
          <a:bodyPr/>
          <a:lstStyle/>
          <a:p>
            <a:r>
              <a:rPr lang="hu-HU" dirty="0" smtClean="0"/>
              <a:t>Ember által írt</a:t>
            </a:r>
          </a:p>
          <a:p>
            <a:r>
              <a:rPr lang="en-US" dirty="0" smtClean="0"/>
              <a:t>R</a:t>
            </a:r>
            <a:r>
              <a:rPr lang="hu-HU" dirty="0" err="1" smtClean="0"/>
              <a:t>obot</a:t>
            </a:r>
            <a:r>
              <a:rPr lang="hu-HU" dirty="0" smtClean="0"/>
              <a:t> által gyártott</a:t>
            </a:r>
          </a:p>
        </p:txBody>
      </p:sp>
    </p:spTree>
    <p:extLst>
      <p:ext uri="{BB962C8B-B14F-4D97-AF65-F5344CB8AC3E}">
        <p14:creationId xmlns:p14="http://schemas.microsoft.com/office/powerpoint/2010/main" val="853083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52372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Jogi környezet</a:t>
            </a:r>
            <a:endParaRPr lang="hu-HU" dirty="0"/>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2047616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fontAlgn="base"/>
            <a:r>
              <a:rPr lang="en-US" b="1" dirty="0" smtClean="0"/>
              <a:t>Communications and Decency Act 1996</a:t>
            </a:r>
            <a:endParaRPr lang="en-US" b="1" dirty="0"/>
          </a:p>
        </p:txBody>
      </p:sp>
      <p:sp>
        <p:nvSpPr>
          <p:cNvPr id="3" name="Tartalom helye 2"/>
          <p:cNvSpPr>
            <a:spLocks noGrp="1"/>
          </p:cNvSpPr>
          <p:nvPr>
            <p:ph idx="1"/>
          </p:nvPr>
        </p:nvSpPr>
        <p:spPr/>
        <p:txBody>
          <a:bodyPr/>
          <a:lstStyle/>
          <a:p>
            <a:pPr fontAlgn="base"/>
            <a:r>
              <a:rPr lang="en-US" dirty="0" smtClean="0"/>
              <a:t>Section </a:t>
            </a:r>
            <a:r>
              <a:rPr lang="en-US" dirty="0"/>
              <a:t>230 Protections discusses a powerful federal law that gives you, as a web host, protection against legal claims arising from hosting information written by third parties.</a:t>
            </a:r>
          </a:p>
          <a:p>
            <a:endParaRPr lang="hu-HU" dirty="0"/>
          </a:p>
        </p:txBody>
      </p:sp>
    </p:spTree>
    <p:extLst>
      <p:ext uri="{BB962C8B-B14F-4D97-AF65-F5344CB8AC3E}">
        <p14:creationId xmlns:p14="http://schemas.microsoft.com/office/powerpoint/2010/main" val="12639564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2017. </a:t>
            </a:r>
            <a:r>
              <a:rPr lang="en-US" dirty="0"/>
              <a:t>j</a:t>
            </a:r>
            <a:r>
              <a:rPr lang="hu-HU" dirty="0" err="1" smtClean="0"/>
              <a:t>únius</a:t>
            </a:r>
            <a:r>
              <a:rPr lang="hu-HU" dirty="0" smtClean="0"/>
              <a:t> 30. Németország</a:t>
            </a:r>
            <a:endParaRPr lang="hu-HU" dirty="0"/>
          </a:p>
        </p:txBody>
      </p:sp>
      <p:sp>
        <p:nvSpPr>
          <p:cNvPr id="3" name="Tartalom helye 2"/>
          <p:cNvSpPr>
            <a:spLocks noGrp="1"/>
          </p:cNvSpPr>
          <p:nvPr>
            <p:ph idx="1"/>
          </p:nvPr>
        </p:nvSpPr>
        <p:spPr/>
        <p:txBody>
          <a:bodyPr/>
          <a:lstStyle/>
          <a:p>
            <a:r>
              <a:rPr lang="de-DE" dirty="0"/>
              <a:t>Online-Netzwerke wie Facebook, Twitter und YouTube sollen „offenkundig strafbare Inhalte“ binnen 24 Stunden nach dem Hinweis darauf löschen. Bei weniger eindeutigen Fällen ist eine Frist von sieben Tagen vorgesehen. Bei Verstößen sind Strafen von bis zu 50 Millionen Euro vorgesehen. Dazu soll es aber nur bei systematischer Missachtung der Regeln kommen und nicht bei einzelnen Fällen, betont die Bundesregierung. Auch sollen die Unternehmen künftig einen Ansprechpartner in Deutschland benennen, an den sich Bürger und Behörden mit Beschwerden wenden können und der binnen 48 Stunden reagieren soll. http://dip21.bundestag.de/dip21/</a:t>
            </a:r>
            <a:r>
              <a:rPr lang="de-DE" dirty="0" err="1"/>
              <a:t>btd</a:t>
            </a:r>
            <a:r>
              <a:rPr lang="de-DE" dirty="0"/>
              <a:t>/18/123/1812356.pdf</a:t>
            </a:r>
            <a:endParaRPr lang="hu-HU" dirty="0"/>
          </a:p>
        </p:txBody>
      </p:sp>
    </p:spTree>
    <p:extLst>
      <p:ext uri="{BB962C8B-B14F-4D97-AF65-F5344CB8AC3E}">
        <p14:creationId xmlns:p14="http://schemas.microsoft.com/office/powerpoint/2010/main" val="1336934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500062"/>
            <a:ext cx="10515600" cy="1325563"/>
          </a:xfrm>
        </p:spPr>
        <p:txBody>
          <a:bodyPr>
            <a:normAutofit fontScale="90000"/>
          </a:bodyPr>
          <a:lstStyle/>
          <a:p>
            <a:r>
              <a:rPr lang="hu-HU" dirty="0" smtClean="0"/>
              <a:t>A közösségi médiumok tették lehetővé </a:t>
            </a:r>
            <a:r>
              <a:rPr lang="hu-HU" dirty="0"/>
              <a:t>a felhasználó által generált tartalom </a:t>
            </a:r>
            <a:r>
              <a:rPr lang="hu-HU" dirty="0" smtClean="0"/>
              <a:t>tömeges terjedését</a:t>
            </a:r>
            <a:endParaRPr lang="hu-HU" dirty="0"/>
          </a:p>
        </p:txBody>
      </p:sp>
      <p:sp>
        <p:nvSpPr>
          <p:cNvPr id="3" name="Tartalom helye 2"/>
          <p:cNvSpPr>
            <a:spLocks noGrp="1"/>
          </p:cNvSpPr>
          <p:nvPr>
            <p:ph idx="1"/>
          </p:nvPr>
        </p:nvSpPr>
        <p:spPr/>
        <p:txBody>
          <a:bodyPr/>
          <a:lstStyle/>
          <a:p>
            <a:r>
              <a:rPr lang="hu-HU" dirty="0" smtClean="0"/>
              <a:t>Olcsó</a:t>
            </a:r>
          </a:p>
          <a:p>
            <a:r>
              <a:rPr lang="hu-HU" dirty="0" smtClean="0"/>
              <a:t>Könnyű hozzáférés</a:t>
            </a:r>
          </a:p>
          <a:p>
            <a:r>
              <a:rPr lang="hu-HU" dirty="0"/>
              <a:t>A</a:t>
            </a:r>
            <a:r>
              <a:rPr lang="hu-HU" dirty="0" smtClean="0"/>
              <a:t>nonim</a:t>
            </a:r>
          </a:p>
          <a:p>
            <a:r>
              <a:rPr lang="hu-HU" dirty="0" smtClean="0"/>
              <a:t>Gyors terítés</a:t>
            </a:r>
          </a:p>
          <a:p>
            <a:r>
              <a:rPr lang="hu-HU" dirty="0" smtClean="0"/>
              <a:t>Facebook, </a:t>
            </a:r>
            <a:r>
              <a:rPr lang="hu-HU" dirty="0" err="1" smtClean="0"/>
              <a:t>Twitter</a:t>
            </a:r>
            <a:r>
              <a:rPr lang="hu-HU" dirty="0" smtClean="0"/>
              <a:t>, blogok, fórumok</a:t>
            </a:r>
          </a:p>
        </p:txBody>
      </p:sp>
    </p:spTree>
    <p:extLst>
      <p:ext uri="{BB962C8B-B14F-4D97-AF65-F5344CB8AC3E}">
        <p14:creationId xmlns:p14="http://schemas.microsoft.com/office/powerpoint/2010/main" val="2651440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magyar sajtó jogi környezete</a:t>
            </a:r>
            <a:endParaRPr lang="hu-HU" dirty="0"/>
          </a:p>
        </p:txBody>
      </p:sp>
      <p:sp>
        <p:nvSpPr>
          <p:cNvPr id="3" name="Tartalom helye 2"/>
          <p:cNvSpPr>
            <a:spLocks noGrp="1"/>
          </p:cNvSpPr>
          <p:nvPr>
            <p:ph idx="1"/>
          </p:nvPr>
        </p:nvSpPr>
        <p:spPr/>
        <p:txBody>
          <a:bodyPr/>
          <a:lstStyle/>
          <a:p>
            <a:r>
              <a:rPr lang="hu-HU" dirty="0"/>
              <a:t>Magyar sajtótörvény: 2010. évi CIV. </a:t>
            </a:r>
            <a:r>
              <a:rPr lang="en-US" dirty="0"/>
              <a:t>t</a:t>
            </a:r>
            <a:r>
              <a:rPr lang="hu-HU" dirty="0"/>
              <a:t>örvény a sajtószabadságról és a médiatartalmak alapvető szabályairól (később többször módosítva)</a:t>
            </a:r>
          </a:p>
          <a:p>
            <a:r>
              <a:rPr lang="hu-HU" dirty="0"/>
              <a:t>2.§. (1.) E törvény hatálya kiterjed a Magyarországon letelepedett médiatartalom-szolgáltató által nyújtott médiaszolgáltatásra</a:t>
            </a:r>
            <a:endParaRPr lang="hu-HU" dirty="0" smtClean="0"/>
          </a:p>
          <a:p>
            <a:r>
              <a:rPr lang="hu-HU" dirty="0" smtClean="0"/>
              <a:t>sajtótermék: </a:t>
            </a:r>
            <a:r>
              <a:rPr lang="hu-HU" dirty="0"/>
              <a:t>a napilap és más időszaki lap egyes számai, valamint az internetes újság vagy hírportál</a:t>
            </a:r>
            <a:endParaRPr lang="hu-HU" dirty="0" smtClean="0"/>
          </a:p>
          <a:p>
            <a:r>
              <a:rPr lang="hu-HU" dirty="0" smtClean="0"/>
              <a:t>EU-s </a:t>
            </a:r>
            <a:r>
              <a:rPr lang="hu-HU" dirty="0"/>
              <a:t>állásfoglalások 56., 57. cikkely szerint felelősséget vállal a tartalomért a </a:t>
            </a:r>
            <a:r>
              <a:rPr lang="hu-HU" dirty="0" smtClean="0"/>
              <a:t>médiatartalom-szolgáltató</a:t>
            </a:r>
          </a:p>
          <a:p>
            <a:endParaRPr lang="hu-HU" dirty="0"/>
          </a:p>
          <a:p>
            <a:endParaRPr lang="hu-HU" dirty="0"/>
          </a:p>
        </p:txBody>
      </p:sp>
    </p:spTree>
    <p:extLst>
      <p:ext uri="{BB962C8B-B14F-4D97-AF65-F5344CB8AC3E}">
        <p14:creationId xmlns:p14="http://schemas.microsoft.com/office/powerpoint/2010/main" val="716075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közösségi média magyar jogi környezete</a:t>
            </a:r>
            <a:endParaRPr lang="hu-HU" dirty="0"/>
          </a:p>
        </p:txBody>
      </p:sp>
      <p:sp>
        <p:nvSpPr>
          <p:cNvPr id="3" name="Tartalom helye 2"/>
          <p:cNvSpPr>
            <a:spLocks noGrp="1"/>
          </p:cNvSpPr>
          <p:nvPr>
            <p:ph idx="1"/>
          </p:nvPr>
        </p:nvSpPr>
        <p:spPr/>
        <p:txBody>
          <a:bodyPr/>
          <a:lstStyle/>
          <a:p>
            <a:endParaRPr lang="hu-HU"/>
          </a:p>
        </p:txBody>
      </p:sp>
    </p:spTree>
    <p:extLst>
      <p:ext uri="{BB962C8B-B14F-4D97-AF65-F5344CB8AC3E}">
        <p14:creationId xmlns:p14="http://schemas.microsoft.com/office/powerpoint/2010/main" val="775572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Mindent szabad, ami nem tilos</a:t>
            </a:r>
            <a:endParaRPr lang="hu-HU" dirty="0"/>
          </a:p>
        </p:txBody>
      </p:sp>
      <p:sp>
        <p:nvSpPr>
          <p:cNvPr id="3" name="Tartalom helye 2"/>
          <p:cNvSpPr>
            <a:spLocks noGrp="1"/>
          </p:cNvSpPr>
          <p:nvPr>
            <p:ph idx="1"/>
          </p:nvPr>
        </p:nvSpPr>
        <p:spPr/>
        <p:txBody>
          <a:bodyPr/>
          <a:lstStyle/>
          <a:p>
            <a:r>
              <a:rPr lang="hu-HU" dirty="0" smtClean="0"/>
              <a:t>A közösségi médiumok médiatartalom-szolgáltatok-e?</a:t>
            </a:r>
          </a:p>
          <a:p>
            <a:r>
              <a:rPr lang="hu-HU" dirty="0" smtClean="0"/>
              <a:t>Magyarán: felelősek a közölt tartalmakért?</a:t>
            </a:r>
          </a:p>
          <a:p>
            <a:r>
              <a:rPr lang="hu-HU" dirty="0" smtClean="0"/>
              <a:t>Kikre, mikre vonatkozik a törvény?</a:t>
            </a:r>
          </a:p>
          <a:p>
            <a:r>
              <a:rPr lang="hu-HU" dirty="0" smtClean="0"/>
              <a:t>Külföldi tartalomszolgáltatókra melyik törvény vonatkozik?</a:t>
            </a:r>
          </a:p>
          <a:p>
            <a:r>
              <a:rPr lang="hu-HU" dirty="0" smtClean="0"/>
              <a:t>Mennyire végrehajtható, ha egyáltalán?</a:t>
            </a:r>
          </a:p>
          <a:p>
            <a:endParaRPr lang="hu-HU" dirty="0"/>
          </a:p>
        </p:txBody>
      </p:sp>
    </p:spTree>
    <p:extLst>
      <p:ext uri="{BB962C8B-B14F-4D97-AF65-F5344CB8AC3E}">
        <p14:creationId xmlns:p14="http://schemas.microsoft.com/office/powerpoint/2010/main" val="1600078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Technológiák a hamis hírek beazonosítására</a:t>
            </a:r>
            <a:endParaRPr lang="hu-HU" dirty="0"/>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1319754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hamis hírek forrásai</a:t>
            </a:r>
            <a:endParaRPr lang="hu-HU" dirty="0"/>
          </a:p>
        </p:txBody>
      </p:sp>
      <p:sp>
        <p:nvSpPr>
          <p:cNvPr id="3" name="Tartalom helye 2"/>
          <p:cNvSpPr>
            <a:spLocks noGrp="1"/>
          </p:cNvSpPr>
          <p:nvPr>
            <p:ph idx="1"/>
          </p:nvPr>
        </p:nvSpPr>
        <p:spPr/>
        <p:txBody>
          <a:bodyPr/>
          <a:lstStyle/>
          <a:p>
            <a:r>
              <a:rPr lang="hu-HU" dirty="0" smtClean="0"/>
              <a:t>A lineáris média hazugságait nem vizsgáljuk</a:t>
            </a:r>
          </a:p>
          <a:p>
            <a:r>
              <a:rPr lang="hu-HU" dirty="0"/>
              <a:t>A hamis hírek forrása elsősorban az online média és a közösségi </a:t>
            </a:r>
            <a:r>
              <a:rPr lang="hu-HU" dirty="0" smtClean="0"/>
              <a:t>helyek: exponenciális média</a:t>
            </a:r>
            <a:endParaRPr lang="hu-HU" dirty="0"/>
          </a:p>
          <a:p>
            <a:endParaRPr lang="hu-HU" dirty="0"/>
          </a:p>
        </p:txBody>
      </p:sp>
    </p:spTree>
    <p:extLst>
      <p:ext uri="{BB962C8B-B14F-4D97-AF65-F5344CB8AC3E}">
        <p14:creationId xmlns:p14="http://schemas.microsoft.com/office/powerpoint/2010/main" val="9114231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hamis hírek terjesztése</a:t>
            </a:r>
            <a:endParaRPr lang="hu-HU" dirty="0"/>
          </a:p>
        </p:txBody>
      </p:sp>
      <p:sp>
        <p:nvSpPr>
          <p:cNvPr id="3" name="Tartalom helye 2"/>
          <p:cNvSpPr>
            <a:spLocks noGrp="1"/>
          </p:cNvSpPr>
          <p:nvPr>
            <p:ph idx="1"/>
          </p:nvPr>
        </p:nvSpPr>
        <p:spPr/>
        <p:txBody>
          <a:bodyPr/>
          <a:lstStyle/>
          <a:p>
            <a:r>
              <a:rPr lang="en-US" dirty="0" smtClean="0"/>
              <a:t>K</a:t>
            </a:r>
            <a:r>
              <a:rPr lang="hu-HU" dirty="0" err="1" smtClean="0"/>
              <a:t>ézi</a:t>
            </a:r>
            <a:r>
              <a:rPr lang="hu-HU" dirty="0" smtClean="0"/>
              <a:t> erővel</a:t>
            </a:r>
          </a:p>
          <a:p>
            <a:r>
              <a:rPr lang="en-US" dirty="0" smtClean="0"/>
              <a:t>R</a:t>
            </a:r>
            <a:r>
              <a:rPr lang="hu-HU" dirty="0" err="1" smtClean="0"/>
              <a:t>obotok</a:t>
            </a:r>
            <a:r>
              <a:rPr lang="hu-HU" dirty="0" smtClean="0"/>
              <a:t> által (</a:t>
            </a:r>
            <a:r>
              <a:rPr lang="hu-HU" dirty="0" err="1" smtClean="0"/>
              <a:t>social</a:t>
            </a:r>
            <a:r>
              <a:rPr lang="hu-HU" dirty="0" smtClean="0"/>
              <a:t> </a:t>
            </a:r>
            <a:r>
              <a:rPr lang="hu-HU" dirty="0" err="1" smtClean="0"/>
              <a:t>bots</a:t>
            </a:r>
            <a:r>
              <a:rPr lang="hu-HU" dirty="0" smtClean="0"/>
              <a:t>)</a:t>
            </a:r>
          </a:p>
          <a:p>
            <a:r>
              <a:rPr lang="hu-HU" dirty="0" smtClean="0"/>
              <a:t>kombináltan</a:t>
            </a:r>
            <a:endParaRPr lang="hu-HU" dirty="0"/>
          </a:p>
        </p:txBody>
      </p:sp>
    </p:spTree>
    <p:extLst>
      <p:ext uri="{BB962C8B-B14F-4D97-AF65-F5344CB8AC3E}">
        <p14:creationId xmlns:p14="http://schemas.microsoft.com/office/powerpoint/2010/main" val="29261546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Főbb irányok a módszertanban</a:t>
            </a:r>
            <a:endParaRPr lang="hu-HU" dirty="0"/>
          </a:p>
        </p:txBody>
      </p:sp>
      <p:sp>
        <p:nvSpPr>
          <p:cNvPr id="3" name="Tartalom helye 2"/>
          <p:cNvSpPr>
            <a:spLocks noGrp="1"/>
          </p:cNvSpPr>
          <p:nvPr>
            <p:ph idx="1"/>
          </p:nvPr>
        </p:nvSpPr>
        <p:spPr/>
        <p:txBody>
          <a:bodyPr/>
          <a:lstStyle/>
          <a:p>
            <a:r>
              <a:rPr lang="en-US" dirty="0"/>
              <a:t>Ember </a:t>
            </a:r>
            <a:r>
              <a:rPr lang="en-US" dirty="0" err="1"/>
              <a:t>erő</a:t>
            </a:r>
            <a:endParaRPr lang="hu-HU" dirty="0"/>
          </a:p>
          <a:p>
            <a:r>
              <a:rPr lang="hu-HU" dirty="0"/>
              <a:t>Forráselemzés: a hírforrás megbízhatóságának elemzése</a:t>
            </a:r>
          </a:p>
          <a:p>
            <a:r>
              <a:rPr lang="hu-HU" dirty="0" smtClean="0"/>
              <a:t>Hálózati módszerek</a:t>
            </a:r>
          </a:p>
          <a:p>
            <a:r>
              <a:rPr lang="hu-HU" dirty="0" smtClean="0"/>
              <a:t>Nyelvészeti módszerek: hazugságvizsgálat</a:t>
            </a:r>
          </a:p>
          <a:p>
            <a:r>
              <a:rPr lang="hu-HU" dirty="0" smtClean="0"/>
              <a:t>Gépi tanulással feldolgozás</a:t>
            </a:r>
            <a:endParaRPr lang="hu-HU" dirty="0"/>
          </a:p>
        </p:txBody>
      </p:sp>
    </p:spTree>
    <p:extLst>
      <p:ext uri="{BB962C8B-B14F-4D97-AF65-F5344CB8AC3E}">
        <p14:creationId xmlns:p14="http://schemas.microsoft.com/office/powerpoint/2010/main" val="457876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Megoldások emberi erővel</a:t>
            </a:r>
            <a:endParaRPr lang="hu-HU" dirty="0"/>
          </a:p>
        </p:txBody>
      </p:sp>
      <p:sp>
        <p:nvSpPr>
          <p:cNvPr id="3" name="Tartalom helye 2"/>
          <p:cNvSpPr>
            <a:spLocks noGrp="1"/>
          </p:cNvSpPr>
          <p:nvPr>
            <p:ph idx="1"/>
          </p:nvPr>
        </p:nvSpPr>
        <p:spPr/>
        <p:txBody>
          <a:bodyPr/>
          <a:lstStyle/>
          <a:p>
            <a:r>
              <a:rPr lang="hu-HU" dirty="0" smtClean="0"/>
              <a:t>Facebook 3000+1000 emberrel tanítja az algoritmusait</a:t>
            </a:r>
          </a:p>
          <a:p>
            <a:r>
              <a:rPr lang="hu-HU" dirty="0" smtClean="0"/>
              <a:t>Németország független civil szervezetekkel ellenőriztet</a:t>
            </a:r>
          </a:p>
          <a:p>
            <a:r>
              <a:rPr lang="hu-HU" dirty="0" err="1"/>
              <a:t>Full</a:t>
            </a:r>
            <a:r>
              <a:rPr lang="hu-HU" dirty="0"/>
              <a:t> </a:t>
            </a:r>
            <a:r>
              <a:rPr lang="hu-HU" dirty="0" err="1"/>
              <a:t>Fact</a:t>
            </a:r>
            <a:r>
              <a:rPr lang="hu-HU" dirty="0"/>
              <a:t> </a:t>
            </a:r>
            <a:r>
              <a:rPr lang="hu-HU" dirty="0" err="1" smtClean="0"/>
              <a:t>fact-checker</a:t>
            </a:r>
            <a:r>
              <a:rPr lang="hu-HU" dirty="0" smtClean="0"/>
              <a:t> </a:t>
            </a:r>
            <a:r>
              <a:rPr lang="hu-HU" dirty="0"/>
              <a:t>: </a:t>
            </a:r>
            <a:r>
              <a:rPr lang="en-US" dirty="0"/>
              <a:t>https://</a:t>
            </a:r>
            <a:r>
              <a:rPr lang="en-US" dirty="0" err="1"/>
              <a:t>fullfact.org</a:t>
            </a:r>
            <a:r>
              <a:rPr lang="en-US" dirty="0"/>
              <a:t>/</a:t>
            </a:r>
            <a:endParaRPr lang="hu-HU" dirty="0"/>
          </a:p>
          <a:p>
            <a:r>
              <a:rPr lang="hu-HU" dirty="0" err="1"/>
              <a:t>Emergent</a:t>
            </a:r>
            <a:r>
              <a:rPr lang="hu-HU" dirty="0"/>
              <a:t>: </a:t>
            </a:r>
            <a:r>
              <a:rPr lang="en-US" dirty="0">
                <a:hlinkClick r:id="rId2"/>
              </a:rPr>
              <a:t>http://www.emergent.info</a:t>
            </a:r>
            <a:r>
              <a:rPr lang="en-US" dirty="0" smtClean="0">
                <a:hlinkClick r:id="rId2"/>
              </a:rPr>
              <a:t>/</a:t>
            </a:r>
            <a:endParaRPr lang="en-US" dirty="0" smtClean="0"/>
          </a:p>
          <a:p>
            <a:r>
              <a:rPr lang="en-US" dirty="0" err="1" smtClean="0"/>
              <a:t>Politifact.com</a:t>
            </a:r>
            <a:endParaRPr lang="en-US" dirty="0" smtClean="0"/>
          </a:p>
          <a:p>
            <a:r>
              <a:rPr lang="en-US" dirty="0"/>
              <a:t>https://</a:t>
            </a:r>
            <a:r>
              <a:rPr lang="en-US" dirty="0" err="1"/>
              <a:t>www.poynter.org</a:t>
            </a:r>
            <a:r>
              <a:rPr lang="en-US" dirty="0"/>
              <a:t>/channels/fact-checking</a:t>
            </a:r>
            <a:endParaRPr lang="hu-HU" dirty="0" smtClean="0"/>
          </a:p>
          <a:p>
            <a:r>
              <a:rPr lang="hu-HU" dirty="0" err="1" smtClean="0"/>
              <a:t>Crowdsorucing</a:t>
            </a:r>
            <a:r>
              <a:rPr lang="hu-HU" dirty="0" smtClean="0"/>
              <a:t> +,-</a:t>
            </a:r>
            <a:endParaRPr lang="hu-HU" dirty="0"/>
          </a:p>
        </p:txBody>
      </p:sp>
    </p:spTree>
    <p:extLst>
      <p:ext uri="{BB962C8B-B14F-4D97-AF65-F5344CB8AC3E}">
        <p14:creationId xmlns:p14="http://schemas.microsoft.com/office/powerpoint/2010/main" val="5324514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Kézi internetes forráselemzés</a:t>
            </a:r>
            <a:endParaRPr lang="hu-HU" dirty="0"/>
          </a:p>
        </p:txBody>
      </p:sp>
      <p:sp>
        <p:nvSpPr>
          <p:cNvPr id="3" name="Tartalom helye 2"/>
          <p:cNvSpPr>
            <a:spLocks noGrp="1"/>
          </p:cNvSpPr>
          <p:nvPr>
            <p:ph idx="1"/>
          </p:nvPr>
        </p:nvSpPr>
        <p:spPr/>
        <p:txBody>
          <a:bodyPr/>
          <a:lstStyle/>
          <a:p>
            <a:r>
              <a:rPr lang="en-US" dirty="0" smtClean="0"/>
              <a:t>D</a:t>
            </a:r>
            <a:r>
              <a:rPr lang="hu-HU" dirty="0" err="1"/>
              <a:t>omain</a:t>
            </a:r>
            <a:r>
              <a:rPr lang="hu-HU" dirty="0"/>
              <a:t> </a:t>
            </a:r>
            <a:r>
              <a:rPr lang="hu-HU" dirty="0" smtClean="0"/>
              <a:t>elemzés </a:t>
            </a:r>
            <a:r>
              <a:rPr lang="hu-HU" dirty="0" err="1" smtClean="0"/>
              <a:t>Liu</a:t>
            </a:r>
            <a:r>
              <a:rPr lang="hu-HU" dirty="0" smtClean="0"/>
              <a:t> et </a:t>
            </a:r>
            <a:r>
              <a:rPr lang="hu-HU" dirty="0" err="1" smtClean="0"/>
              <a:t>al</a:t>
            </a:r>
            <a:r>
              <a:rPr lang="hu-HU" dirty="0" smtClean="0"/>
              <a:t>. 2015</a:t>
            </a:r>
            <a:endParaRPr lang="hu-HU" dirty="0"/>
          </a:p>
          <a:p>
            <a:r>
              <a:rPr lang="hu-HU" dirty="0"/>
              <a:t>IP-cím elemzés</a:t>
            </a:r>
          </a:p>
          <a:p>
            <a:r>
              <a:rPr lang="hu-HU" dirty="0"/>
              <a:t>Egy forrás-több forrás</a:t>
            </a:r>
          </a:p>
          <a:p>
            <a:endParaRPr lang="hu-HU" dirty="0"/>
          </a:p>
        </p:txBody>
      </p:sp>
    </p:spTree>
    <p:extLst>
      <p:ext uri="{BB962C8B-B14F-4D97-AF65-F5344CB8AC3E}">
        <p14:creationId xmlns:p14="http://schemas.microsoft.com/office/powerpoint/2010/main" val="1341911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Hálózati módszerek</a:t>
            </a:r>
            <a:endParaRPr lang="hu-HU" dirty="0"/>
          </a:p>
        </p:txBody>
      </p:sp>
      <p:sp>
        <p:nvSpPr>
          <p:cNvPr id="3" name="Tartalom helye 2"/>
          <p:cNvSpPr>
            <a:spLocks noGrp="1"/>
          </p:cNvSpPr>
          <p:nvPr>
            <p:ph idx="1"/>
          </p:nvPr>
        </p:nvSpPr>
        <p:spPr/>
        <p:txBody>
          <a:bodyPr/>
          <a:lstStyle/>
          <a:p>
            <a:r>
              <a:rPr lang="en-US" dirty="0"/>
              <a:t>V</a:t>
            </a:r>
            <a:r>
              <a:rPr lang="hu-HU" dirty="0" err="1"/>
              <a:t>alidált</a:t>
            </a:r>
            <a:r>
              <a:rPr lang="hu-HU" dirty="0"/>
              <a:t> forrásszövegekkel </a:t>
            </a:r>
            <a:r>
              <a:rPr lang="hu-HU" dirty="0" smtClean="0"/>
              <a:t>összevetés</a:t>
            </a:r>
            <a:endParaRPr lang="en-US" dirty="0" smtClean="0"/>
          </a:p>
          <a:p>
            <a:r>
              <a:rPr lang="en-US" dirty="0" smtClean="0"/>
              <a:t>D</a:t>
            </a:r>
            <a:r>
              <a:rPr lang="hu-HU" dirty="0" err="1"/>
              <a:t>oménspecifikus</a:t>
            </a:r>
            <a:r>
              <a:rPr lang="hu-HU" dirty="0"/>
              <a:t> szakszótár</a:t>
            </a:r>
            <a:r>
              <a:rPr lang="hu-HU" dirty="0" smtClean="0"/>
              <a:t>, e nélkül a mutatók gyengébbek </a:t>
            </a:r>
            <a:endParaRPr lang="hu-HU" dirty="0"/>
          </a:p>
          <a:p>
            <a:r>
              <a:rPr lang="hu-HU" dirty="0" smtClean="0"/>
              <a:t>Reakcióelemzés</a:t>
            </a:r>
            <a:r>
              <a:rPr lang="hu-HU" dirty="0"/>
              <a:t>: pl. </a:t>
            </a:r>
            <a:r>
              <a:rPr lang="hu-HU" dirty="0" err="1"/>
              <a:t>lájkok</a:t>
            </a:r>
            <a:r>
              <a:rPr lang="hu-HU" dirty="0"/>
              <a:t> száma, </a:t>
            </a:r>
            <a:r>
              <a:rPr lang="hu-HU" dirty="0" err="1"/>
              <a:t>lájkolók</a:t>
            </a:r>
            <a:r>
              <a:rPr lang="hu-HU" dirty="0"/>
              <a:t> száma, </a:t>
            </a:r>
            <a:r>
              <a:rPr lang="hu-HU" dirty="0" err="1"/>
              <a:t>lájkoló</a:t>
            </a:r>
            <a:r>
              <a:rPr lang="hu-HU" dirty="0"/>
              <a:t> kiléte</a:t>
            </a:r>
          </a:p>
          <a:p>
            <a:endParaRPr lang="hu-HU" dirty="0" smtClean="0"/>
          </a:p>
          <a:p>
            <a:endParaRPr lang="hu-HU" dirty="0"/>
          </a:p>
        </p:txBody>
      </p:sp>
    </p:spTree>
    <p:extLst>
      <p:ext uri="{BB962C8B-B14F-4D97-AF65-F5344CB8AC3E}">
        <p14:creationId xmlns:p14="http://schemas.microsoft.com/office/powerpoint/2010/main" val="1883466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téma politikai súlya</a:t>
            </a:r>
            <a:endParaRPr lang="hu-HU" dirty="0"/>
          </a:p>
        </p:txBody>
      </p:sp>
      <p:sp>
        <p:nvSpPr>
          <p:cNvPr id="3" name="Szöveg helye 2"/>
          <p:cNvSpPr>
            <a:spLocks noGrp="1"/>
          </p:cNvSpPr>
          <p:nvPr>
            <p:ph type="body" idx="1"/>
          </p:nvPr>
        </p:nvSpPr>
        <p:spPr/>
        <p:txBody>
          <a:bodyPr/>
          <a:lstStyle/>
          <a:p>
            <a:r>
              <a:rPr lang="hu-HU" dirty="0" smtClean="0"/>
              <a:t>Virtuális tömegpusztító fegyver</a:t>
            </a:r>
            <a:endParaRPr lang="hu-HU" dirty="0"/>
          </a:p>
        </p:txBody>
      </p:sp>
    </p:spTree>
    <p:extLst>
      <p:ext uri="{BB962C8B-B14F-4D97-AF65-F5344CB8AC3E}">
        <p14:creationId xmlns:p14="http://schemas.microsoft.com/office/powerpoint/2010/main" val="2505081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N</a:t>
            </a:r>
            <a:r>
              <a:rPr lang="en-US" dirty="0" smtClean="0"/>
              <a:t>y</a:t>
            </a:r>
            <a:r>
              <a:rPr lang="hu-HU" dirty="0" err="1" smtClean="0"/>
              <a:t>elvészeti</a:t>
            </a:r>
            <a:r>
              <a:rPr lang="hu-HU" dirty="0" smtClean="0"/>
              <a:t> módszerek</a:t>
            </a:r>
            <a:endParaRPr lang="hu-HU" dirty="0"/>
          </a:p>
        </p:txBody>
      </p:sp>
      <p:sp>
        <p:nvSpPr>
          <p:cNvPr id="3" name="Tartalom helye 2"/>
          <p:cNvSpPr>
            <a:spLocks noGrp="1"/>
          </p:cNvSpPr>
          <p:nvPr>
            <p:ph idx="1"/>
          </p:nvPr>
        </p:nvSpPr>
        <p:spPr/>
        <p:txBody>
          <a:bodyPr>
            <a:normAutofit/>
          </a:bodyPr>
          <a:lstStyle/>
          <a:p>
            <a:r>
              <a:rPr lang="en-US" dirty="0" smtClean="0"/>
              <a:t>O</a:t>
            </a:r>
            <a:r>
              <a:rPr lang="hu-HU" dirty="0" err="1" smtClean="0"/>
              <a:t>lvashatóság</a:t>
            </a:r>
            <a:r>
              <a:rPr lang="hu-HU" dirty="0" smtClean="0"/>
              <a:t>, érthetőség (kertelés, körülírás, homályos, bizonytalan)</a:t>
            </a:r>
          </a:p>
          <a:p>
            <a:r>
              <a:rPr lang="en-US" dirty="0" smtClean="0"/>
              <a:t>S</a:t>
            </a:r>
            <a:r>
              <a:rPr lang="hu-HU" dirty="0" err="1" smtClean="0"/>
              <a:t>zórend</a:t>
            </a:r>
            <a:endParaRPr lang="hu-HU" dirty="0"/>
          </a:p>
          <a:p>
            <a:r>
              <a:rPr lang="hu-HU" dirty="0" smtClean="0"/>
              <a:t>Szófordulatok,- kincs (erősítő, </a:t>
            </a:r>
            <a:r>
              <a:rPr lang="en-US" dirty="0"/>
              <a:t>h</a:t>
            </a:r>
            <a:r>
              <a:rPr lang="hu-HU" dirty="0" err="1" smtClean="0"/>
              <a:t>angsúlyozó</a:t>
            </a:r>
            <a:r>
              <a:rPr lang="hu-HU" dirty="0" smtClean="0"/>
              <a:t> szavak)</a:t>
            </a:r>
          </a:p>
          <a:p>
            <a:r>
              <a:rPr lang="hu-HU" dirty="0"/>
              <a:t>S</a:t>
            </a:r>
            <a:r>
              <a:rPr lang="hu-HU" dirty="0" smtClean="0"/>
              <a:t>zógyakoriság </a:t>
            </a:r>
          </a:p>
          <a:p>
            <a:r>
              <a:rPr lang="hu-HU" dirty="0" smtClean="0"/>
              <a:t>Hangulatelemzéssel azonosítható viselkedésminták</a:t>
            </a:r>
          </a:p>
          <a:p>
            <a:r>
              <a:rPr lang="hu-HU" dirty="0" smtClean="0"/>
              <a:t>Központozás</a:t>
            </a:r>
          </a:p>
          <a:p>
            <a:r>
              <a:rPr lang="hu-HU" dirty="0" smtClean="0"/>
              <a:t>Szavak szubjektív árnyalatai (dramatizálás, élményszerű kifejezésmód)</a:t>
            </a:r>
          </a:p>
          <a:p>
            <a:r>
              <a:rPr lang="hu-HU" dirty="0" smtClean="0"/>
              <a:t>Szentimentelemzés</a:t>
            </a:r>
          </a:p>
          <a:p>
            <a:r>
              <a:rPr lang="hu-HU" dirty="0" smtClean="0"/>
              <a:t>Stíluselemzés</a:t>
            </a:r>
          </a:p>
          <a:p>
            <a:endParaRPr lang="hu-HU" dirty="0"/>
          </a:p>
        </p:txBody>
      </p:sp>
    </p:spTree>
    <p:extLst>
      <p:ext uri="{BB962C8B-B14F-4D97-AF65-F5344CB8AC3E}">
        <p14:creationId xmlns:p14="http://schemas.microsoft.com/office/powerpoint/2010/main" val="1781685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17558569"/>
              </p:ext>
            </p:extLst>
          </p:nvPr>
        </p:nvGraphicFramePr>
        <p:xfrm>
          <a:off x="2013858" y="293917"/>
          <a:ext cx="10178142" cy="6215740"/>
        </p:xfrm>
        <a:graphic>
          <a:graphicData uri="http://schemas.openxmlformats.org/drawingml/2006/table">
            <a:tbl>
              <a:tblPr firstRow="1" firstCol="1" bandRow="1">
                <a:tableStyleId>{5C22544A-7EE6-4342-B048-85BDC9FD1C3A}</a:tableStyleId>
              </a:tblPr>
              <a:tblGrid>
                <a:gridCol w="5089071">
                  <a:extLst>
                    <a:ext uri="{9D8B030D-6E8A-4147-A177-3AD203B41FA5}">
                      <a16:colId xmlns:a16="http://schemas.microsoft.com/office/drawing/2014/main" val="20000"/>
                    </a:ext>
                  </a:extLst>
                </a:gridCol>
                <a:gridCol w="5089071">
                  <a:extLst>
                    <a:ext uri="{9D8B030D-6E8A-4147-A177-3AD203B41FA5}">
                      <a16:colId xmlns:a16="http://schemas.microsoft.com/office/drawing/2014/main" val="20001"/>
                    </a:ext>
                  </a:extLst>
                </a:gridCol>
              </a:tblGrid>
              <a:tr h="353972">
                <a:tc>
                  <a:txBody>
                    <a:bodyPr/>
                    <a:lstStyle/>
                    <a:p>
                      <a:pPr marL="457200" algn="just">
                        <a:lnSpc>
                          <a:spcPct val="115000"/>
                        </a:lnSpc>
                        <a:spcAft>
                          <a:spcPts val="0"/>
                        </a:spcAft>
                      </a:pPr>
                      <a:r>
                        <a:rPr lang="hu-HU" sz="2000" dirty="0">
                          <a:effectLst/>
                        </a:rPr>
                        <a:t>FAKE NEWS</a:t>
                      </a:r>
                      <a:endParaRPr lang="hu-HU" sz="2000" dirty="0">
                        <a:effectLst/>
                        <a:latin typeface="Calibri" charset="0"/>
                        <a:ea typeface="Calibri" charset="0"/>
                        <a:cs typeface="Times New Roman" charset="0"/>
                      </a:endParaRPr>
                    </a:p>
                  </a:txBody>
                  <a:tcPr marL="68580" marR="68580" marT="0" marB="0"/>
                </a:tc>
                <a:tc>
                  <a:txBody>
                    <a:bodyPr/>
                    <a:lstStyle/>
                    <a:p>
                      <a:pPr marL="457200" algn="just">
                        <a:lnSpc>
                          <a:spcPct val="115000"/>
                        </a:lnSpc>
                        <a:spcAft>
                          <a:spcPts val="0"/>
                        </a:spcAft>
                      </a:pPr>
                      <a:r>
                        <a:rPr lang="hu-HU" sz="2000">
                          <a:effectLst/>
                        </a:rPr>
                        <a:t>TRUSTED NEWS</a:t>
                      </a:r>
                      <a:endParaRPr lang="hu-HU" sz="20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1105964">
                <a:tc>
                  <a:txBody>
                    <a:bodyPr/>
                    <a:lstStyle/>
                    <a:p>
                      <a:pPr algn="just">
                        <a:lnSpc>
                          <a:spcPct val="115000"/>
                        </a:lnSpc>
                        <a:spcAft>
                          <a:spcPts val="0"/>
                        </a:spcAft>
                      </a:pPr>
                      <a:r>
                        <a:rPr lang="hu-HU" sz="2000" dirty="0">
                          <a:effectLst/>
                        </a:rPr>
                        <a:t>Egyes szám első és második személy használata</a:t>
                      </a:r>
                    </a:p>
                    <a:p>
                      <a:pPr marL="457200" algn="just">
                        <a:lnSpc>
                          <a:spcPct val="115000"/>
                        </a:lnSpc>
                        <a:spcAft>
                          <a:spcPts val="0"/>
                        </a:spcAft>
                      </a:pPr>
                      <a:r>
                        <a:rPr lang="hu-HU" sz="2000" dirty="0">
                          <a:effectLst/>
                        </a:rPr>
                        <a:t> </a:t>
                      </a:r>
                      <a:endParaRPr lang="hu-HU" sz="2000" dirty="0">
                        <a:effectLst/>
                        <a:latin typeface="Calibri" charset="0"/>
                        <a:ea typeface="Calibri" charset="0"/>
                        <a:cs typeface="Times New Roman" charset="0"/>
                      </a:endParaRPr>
                    </a:p>
                  </a:txBody>
                  <a:tcPr marL="68580" marR="68580" marT="0" marB="0"/>
                </a:tc>
                <a:tc>
                  <a:txBody>
                    <a:bodyPr/>
                    <a:lstStyle/>
                    <a:p>
                      <a:pPr marL="457200" algn="just">
                        <a:lnSpc>
                          <a:spcPct val="115000"/>
                        </a:lnSpc>
                        <a:spcAft>
                          <a:spcPts val="0"/>
                        </a:spcAft>
                      </a:pPr>
                      <a:r>
                        <a:rPr lang="hu-HU" sz="2000">
                          <a:effectLst/>
                        </a:rPr>
                        <a:t>közömbös hangvétel</a:t>
                      </a:r>
                      <a:endParaRPr lang="hu-HU" sz="20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1"/>
                  </a:ext>
                </a:extLst>
              </a:tr>
              <a:tr h="729968">
                <a:tc>
                  <a:txBody>
                    <a:bodyPr/>
                    <a:lstStyle/>
                    <a:p>
                      <a:pPr marL="457200" algn="just">
                        <a:lnSpc>
                          <a:spcPct val="115000"/>
                        </a:lnSpc>
                        <a:spcAft>
                          <a:spcPts val="0"/>
                        </a:spcAft>
                      </a:pPr>
                      <a:r>
                        <a:rPr lang="hu-HU" sz="2000" dirty="0">
                          <a:effectLst/>
                        </a:rPr>
                        <a:t>kevesebb önreferencia, amikor véleményéről hazudik</a:t>
                      </a:r>
                      <a:endParaRPr lang="hu-HU" sz="2000" dirty="0">
                        <a:effectLst/>
                        <a:latin typeface="Calibri" charset="0"/>
                        <a:ea typeface="Calibri" charset="0"/>
                        <a:cs typeface="Times New Roman" charset="0"/>
                      </a:endParaRPr>
                    </a:p>
                  </a:txBody>
                  <a:tcPr marL="68580" marR="68580" marT="0" marB="0"/>
                </a:tc>
                <a:tc>
                  <a:txBody>
                    <a:bodyPr/>
                    <a:lstStyle/>
                    <a:p>
                      <a:pPr marL="457200" algn="just">
                        <a:lnSpc>
                          <a:spcPct val="115000"/>
                        </a:lnSpc>
                        <a:spcAft>
                          <a:spcPts val="0"/>
                        </a:spcAft>
                      </a:pPr>
                      <a:r>
                        <a:rPr lang="hu-HU" sz="2000">
                          <a:effectLst/>
                        </a:rPr>
                        <a:t>nem hangulatkeltő</a:t>
                      </a:r>
                      <a:endParaRPr lang="hu-HU" sz="20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2"/>
                  </a:ext>
                </a:extLst>
              </a:tr>
              <a:tr h="1105964">
                <a:tc>
                  <a:txBody>
                    <a:bodyPr/>
                    <a:lstStyle/>
                    <a:p>
                      <a:pPr marL="457200" algn="just">
                        <a:lnSpc>
                          <a:spcPct val="115000"/>
                        </a:lnSpc>
                        <a:spcAft>
                          <a:spcPts val="0"/>
                        </a:spcAft>
                      </a:pPr>
                      <a:r>
                        <a:rPr lang="hu-HU" sz="2000" dirty="0">
                          <a:effectLst/>
                        </a:rPr>
                        <a:t>túlzást kifejező szavak, szuperlatívuszok, határozószók</a:t>
                      </a:r>
                      <a:endParaRPr lang="hu-HU" sz="2000" dirty="0">
                        <a:effectLst/>
                        <a:latin typeface="Calibri" charset="0"/>
                        <a:ea typeface="Calibri" charset="0"/>
                        <a:cs typeface="Times New Roman" charset="0"/>
                      </a:endParaRPr>
                    </a:p>
                  </a:txBody>
                  <a:tcPr marL="68580" marR="68580" marT="0" marB="0"/>
                </a:tc>
                <a:tc>
                  <a:txBody>
                    <a:bodyPr/>
                    <a:lstStyle/>
                    <a:p>
                      <a:pPr marL="457200" algn="just">
                        <a:lnSpc>
                          <a:spcPct val="115000"/>
                        </a:lnSpc>
                        <a:spcAft>
                          <a:spcPts val="0"/>
                        </a:spcAft>
                      </a:pPr>
                      <a:r>
                        <a:rPr lang="hu-HU" sz="2000">
                          <a:effectLst/>
                        </a:rPr>
                        <a:t>számadatokat is tartalmaz (összehasonlítás, pénz, és egyéb adatok)</a:t>
                      </a:r>
                      <a:endParaRPr lang="hu-HU" sz="20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3"/>
                  </a:ext>
                </a:extLst>
              </a:tr>
              <a:tr h="729968">
                <a:tc>
                  <a:txBody>
                    <a:bodyPr/>
                    <a:lstStyle/>
                    <a:p>
                      <a:pPr marL="457200" algn="just">
                        <a:lnSpc>
                          <a:spcPct val="115000"/>
                        </a:lnSpc>
                        <a:spcAft>
                          <a:spcPts val="0"/>
                        </a:spcAft>
                      </a:pPr>
                      <a:r>
                        <a:rPr lang="hu-HU" sz="2000" dirty="0">
                          <a:effectLst/>
                        </a:rPr>
                        <a:t>kertelés, körülírás, indirekt kifejezések</a:t>
                      </a:r>
                      <a:endParaRPr lang="hu-HU" sz="2000" dirty="0">
                        <a:effectLst/>
                        <a:latin typeface="Calibri" charset="0"/>
                        <a:ea typeface="Calibri" charset="0"/>
                        <a:cs typeface="Times New Roman" charset="0"/>
                      </a:endParaRPr>
                    </a:p>
                  </a:txBody>
                  <a:tcPr marL="68580" marR="68580" marT="0" marB="0"/>
                </a:tc>
                <a:tc>
                  <a:txBody>
                    <a:bodyPr/>
                    <a:lstStyle/>
                    <a:p>
                      <a:pPr marL="457200" algn="just">
                        <a:lnSpc>
                          <a:spcPct val="115000"/>
                        </a:lnSpc>
                        <a:spcAft>
                          <a:spcPts val="0"/>
                        </a:spcAft>
                      </a:pPr>
                      <a:r>
                        <a:rPr lang="hu-HU" sz="2000">
                          <a:effectLst/>
                        </a:rPr>
                        <a:t>magabiztosságot, asszertivitást kifejező szavak</a:t>
                      </a:r>
                      <a:endParaRPr lang="hu-HU" sz="20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4"/>
                  </a:ext>
                </a:extLst>
              </a:tr>
              <a:tr h="1481960">
                <a:tc>
                  <a:txBody>
                    <a:bodyPr/>
                    <a:lstStyle/>
                    <a:p>
                      <a:pPr marL="457200" algn="just">
                        <a:lnSpc>
                          <a:spcPct val="115000"/>
                        </a:lnSpc>
                        <a:spcAft>
                          <a:spcPts val="0"/>
                        </a:spcAft>
                      </a:pPr>
                      <a:r>
                        <a:rPr lang="hu-HU" sz="2000" dirty="0">
                          <a:effectLst/>
                        </a:rPr>
                        <a:t> </a:t>
                      </a:r>
                      <a:endParaRPr lang="hu-HU" sz="2000" dirty="0">
                        <a:effectLst/>
                        <a:latin typeface="Calibri" charset="0"/>
                        <a:ea typeface="Calibri" charset="0"/>
                        <a:cs typeface="Times New Roman" charset="0"/>
                      </a:endParaRPr>
                    </a:p>
                  </a:txBody>
                  <a:tcPr marL="68580" marR="68580" marT="0" marB="0"/>
                </a:tc>
                <a:tc>
                  <a:txBody>
                    <a:bodyPr/>
                    <a:lstStyle/>
                    <a:p>
                      <a:pPr marL="457200" algn="just">
                        <a:lnSpc>
                          <a:spcPct val="115000"/>
                        </a:lnSpc>
                        <a:spcAft>
                          <a:spcPts val="0"/>
                        </a:spcAft>
                      </a:pPr>
                      <a:r>
                        <a:rPr lang="hu-HU" sz="2000">
                          <a:effectLst/>
                        </a:rPr>
                        <a:t>„értesülés” („hear”) szó gyakoribb használata, arra utalva, hogy elsősorban elsődleges forrást alkalmaznak.</a:t>
                      </a:r>
                      <a:endParaRPr lang="hu-HU" sz="20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5"/>
                  </a:ext>
                </a:extLst>
              </a:tr>
              <a:tr h="353972">
                <a:tc>
                  <a:txBody>
                    <a:bodyPr/>
                    <a:lstStyle/>
                    <a:p>
                      <a:pPr marL="457200" algn="just">
                        <a:lnSpc>
                          <a:spcPct val="115000"/>
                        </a:lnSpc>
                        <a:spcAft>
                          <a:spcPts val="0"/>
                        </a:spcAft>
                      </a:pPr>
                      <a:r>
                        <a:rPr lang="hu-HU" sz="2000" dirty="0">
                          <a:effectLst/>
                        </a:rPr>
                        <a:t> </a:t>
                      </a:r>
                      <a:endParaRPr lang="hu-HU" sz="2000" dirty="0">
                        <a:effectLst/>
                        <a:latin typeface="Calibri" charset="0"/>
                        <a:ea typeface="Calibri" charset="0"/>
                        <a:cs typeface="Times New Roman" charset="0"/>
                      </a:endParaRPr>
                    </a:p>
                  </a:txBody>
                  <a:tcPr marL="68580" marR="68580" marT="0" marB="0"/>
                </a:tc>
                <a:tc>
                  <a:txBody>
                    <a:bodyPr/>
                    <a:lstStyle/>
                    <a:p>
                      <a:pPr marL="457200" algn="just">
                        <a:lnSpc>
                          <a:spcPct val="115000"/>
                        </a:lnSpc>
                        <a:spcAft>
                          <a:spcPts val="0"/>
                        </a:spcAft>
                      </a:pPr>
                      <a:r>
                        <a:rPr lang="hu-HU" sz="2000" dirty="0">
                          <a:effectLst/>
                        </a:rPr>
                        <a:t> </a:t>
                      </a:r>
                      <a:endParaRPr lang="hu-HU" sz="20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6"/>
                  </a:ext>
                </a:extLst>
              </a:tr>
              <a:tr h="353972">
                <a:tc>
                  <a:txBody>
                    <a:bodyPr/>
                    <a:lstStyle/>
                    <a:p>
                      <a:pPr marL="457200" algn="just">
                        <a:lnSpc>
                          <a:spcPct val="115000"/>
                        </a:lnSpc>
                        <a:spcAft>
                          <a:spcPts val="0"/>
                        </a:spcAft>
                      </a:pPr>
                      <a:r>
                        <a:rPr lang="hu-HU" sz="2000" dirty="0">
                          <a:effectLst/>
                        </a:rPr>
                        <a:t> </a:t>
                      </a:r>
                      <a:endParaRPr lang="hu-HU" sz="2000" dirty="0">
                        <a:effectLst/>
                        <a:latin typeface="Calibri" charset="0"/>
                        <a:ea typeface="Calibri" charset="0"/>
                        <a:cs typeface="Times New Roman" charset="0"/>
                      </a:endParaRPr>
                    </a:p>
                  </a:txBody>
                  <a:tcPr marL="68580" marR="68580" marT="0" marB="0"/>
                </a:tc>
                <a:tc>
                  <a:txBody>
                    <a:bodyPr/>
                    <a:lstStyle/>
                    <a:p>
                      <a:pPr marL="457200" algn="just">
                        <a:lnSpc>
                          <a:spcPct val="115000"/>
                        </a:lnSpc>
                        <a:spcAft>
                          <a:spcPts val="0"/>
                        </a:spcAft>
                      </a:pPr>
                      <a:r>
                        <a:rPr lang="hu-HU" sz="2000" dirty="0">
                          <a:effectLst/>
                        </a:rPr>
                        <a:t> </a:t>
                      </a:r>
                      <a:endParaRPr lang="hu-HU" sz="20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78555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Mindezekre épülve: gépi tanulás</a:t>
            </a:r>
            <a:endParaRPr lang="hu-HU" dirty="0"/>
          </a:p>
        </p:txBody>
      </p:sp>
      <p:sp>
        <p:nvSpPr>
          <p:cNvPr id="3" name="Tartalom helye 2"/>
          <p:cNvSpPr>
            <a:spLocks noGrp="1"/>
          </p:cNvSpPr>
          <p:nvPr>
            <p:ph idx="1"/>
          </p:nvPr>
        </p:nvSpPr>
        <p:spPr/>
        <p:txBody>
          <a:bodyPr/>
          <a:lstStyle/>
          <a:p>
            <a:r>
              <a:rPr lang="en-US" dirty="0" smtClean="0"/>
              <a:t>M</a:t>
            </a:r>
            <a:r>
              <a:rPr lang="hu-HU" dirty="0" smtClean="0"/>
              <a:t>a már szinte mindegyik módszer a nyelvi vagy más előkészítés után gépi tanulással értékelődik.</a:t>
            </a:r>
          </a:p>
          <a:p>
            <a:r>
              <a:rPr lang="hu-HU" dirty="0" smtClean="0"/>
              <a:t>Természetesen ez is függ a tanítóadatok minőségétől és</a:t>
            </a:r>
          </a:p>
          <a:p>
            <a:r>
              <a:rPr lang="en-US" dirty="0"/>
              <a:t>a</a:t>
            </a:r>
            <a:r>
              <a:rPr lang="hu-HU" smtClean="0"/>
              <a:t>z algoritmus-etikai szinttől</a:t>
            </a:r>
            <a:endParaRPr lang="hu-HU" dirty="0"/>
          </a:p>
        </p:txBody>
      </p:sp>
    </p:spTree>
    <p:extLst>
      <p:ext uri="{BB962C8B-B14F-4D97-AF65-F5344CB8AC3E}">
        <p14:creationId xmlns:p14="http://schemas.microsoft.com/office/powerpoint/2010/main" val="7694464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rot="16200000">
            <a:off x="2713386" y="934278"/>
            <a:ext cx="6579703" cy="5049075"/>
          </a:xfrm>
          <a:prstGeom prst="rect">
            <a:avLst/>
          </a:prstGeom>
        </p:spPr>
      </p:pic>
    </p:spTree>
    <p:extLst>
      <p:ext uri="{BB962C8B-B14F-4D97-AF65-F5344CB8AC3E}">
        <p14:creationId xmlns:p14="http://schemas.microsoft.com/office/powerpoint/2010/main" val="1368219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téma politikai jelentősége óriási</a:t>
            </a:r>
            <a:endParaRPr lang="hu-HU" dirty="0"/>
          </a:p>
        </p:txBody>
      </p:sp>
      <p:sp>
        <p:nvSpPr>
          <p:cNvPr id="3" name="Tartalom helye 2"/>
          <p:cNvSpPr>
            <a:spLocks noGrp="1"/>
          </p:cNvSpPr>
          <p:nvPr>
            <p:ph idx="1"/>
          </p:nvPr>
        </p:nvSpPr>
        <p:spPr/>
        <p:txBody>
          <a:bodyPr/>
          <a:lstStyle/>
          <a:p>
            <a:r>
              <a:rPr lang="hu-HU" dirty="0" smtClean="0"/>
              <a:t>USA választások</a:t>
            </a:r>
          </a:p>
          <a:p>
            <a:r>
              <a:rPr lang="hu-HU" dirty="0" smtClean="0"/>
              <a:t>Német választások</a:t>
            </a:r>
          </a:p>
          <a:p>
            <a:r>
              <a:rPr lang="hu-HU" dirty="0" smtClean="0"/>
              <a:t>Francia választások</a:t>
            </a:r>
          </a:p>
          <a:p>
            <a:r>
              <a:rPr lang="hu-HU" dirty="0"/>
              <a:t>Orosz befolyás Magyarországon</a:t>
            </a:r>
          </a:p>
          <a:p>
            <a:r>
              <a:rPr lang="hu-HU" dirty="0" smtClean="0"/>
              <a:t>USA </a:t>
            </a:r>
            <a:r>
              <a:rPr lang="hu-HU" dirty="0"/>
              <a:t>lakosságának 62%-a a közösségi médiából kap híreket (Gottfried, </a:t>
            </a:r>
            <a:r>
              <a:rPr lang="hu-HU" dirty="0" err="1"/>
              <a:t>Shearer</a:t>
            </a:r>
            <a:r>
              <a:rPr lang="hu-HU" dirty="0"/>
              <a:t> 2016)</a:t>
            </a:r>
          </a:p>
          <a:p>
            <a:endParaRPr lang="hu-HU" dirty="0"/>
          </a:p>
        </p:txBody>
      </p:sp>
    </p:spTree>
    <p:extLst>
      <p:ext uri="{BB962C8B-B14F-4D97-AF65-F5344CB8AC3E}">
        <p14:creationId xmlns:p14="http://schemas.microsoft.com/office/powerpoint/2010/main" val="1785213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a:t>
            </a:r>
            <a:r>
              <a:rPr lang="hu-HU" dirty="0" err="1" smtClean="0"/>
              <a:t>fake</a:t>
            </a:r>
            <a:r>
              <a:rPr lang="hu-HU" dirty="0" smtClean="0"/>
              <a:t> </a:t>
            </a:r>
            <a:r>
              <a:rPr lang="hu-HU" dirty="0" err="1" smtClean="0"/>
              <a:t>news</a:t>
            </a:r>
            <a:r>
              <a:rPr lang="hu-HU" dirty="0" smtClean="0"/>
              <a:t>” „</a:t>
            </a:r>
            <a:r>
              <a:rPr lang="hu-HU" dirty="0" err="1" smtClean="0"/>
              <a:t>machine</a:t>
            </a:r>
            <a:r>
              <a:rPr lang="hu-HU" dirty="0" smtClean="0"/>
              <a:t> </a:t>
            </a:r>
            <a:r>
              <a:rPr lang="hu-HU" dirty="0" err="1" smtClean="0"/>
              <a:t>learning</a:t>
            </a:r>
            <a:r>
              <a:rPr lang="hu-HU" dirty="0" smtClean="0"/>
              <a:t>” keresés a Google Tudóson 2017.10. 08-án. Publikációk száma:</a:t>
            </a:r>
            <a:endParaRPr lang="hu-HU" dirty="0"/>
          </a:p>
        </p:txBody>
      </p:sp>
      <p:sp>
        <p:nvSpPr>
          <p:cNvPr id="3" name="Tartalom helye 2"/>
          <p:cNvSpPr>
            <a:spLocks noGrp="1"/>
          </p:cNvSpPr>
          <p:nvPr>
            <p:ph idx="1"/>
          </p:nvPr>
        </p:nvSpPr>
        <p:spPr/>
        <p:txBody>
          <a:bodyPr/>
          <a:lstStyle/>
          <a:p>
            <a:r>
              <a:rPr lang="hu-HU" dirty="0" smtClean="0"/>
              <a:t> összesen: 460  </a:t>
            </a:r>
          </a:p>
          <a:p>
            <a:r>
              <a:rPr lang="hu-HU" dirty="0" smtClean="0"/>
              <a:t>2017-ben: 319 </a:t>
            </a:r>
          </a:p>
          <a:p>
            <a:pPr algn="ctr"/>
            <a:r>
              <a:rPr lang="hu-HU" sz="9600" dirty="0" smtClean="0"/>
              <a:t>69%</a:t>
            </a:r>
            <a:endParaRPr lang="hu-HU" sz="9600" dirty="0"/>
          </a:p>
        </p:txBody>
      </p:sp>
    </p:spTree>
    <p:extLst>
      <p:ext uri="{BB962C8B-B14F-4D97-AF65-F5344CB8AC3E}">
        <p14:creationId xmlns:p14="http://schemas.microsoft.com/office/powerpoint/2010/main" val="42519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Egy fogalom az átkosból (HVG Online)</a:t>
            </a:r>
            <a:endParaRPr lang="hu-HU" dirty="0"/>
          </a:p>
        </p:txBody>
      </p:sp>
      <p:sp>
        <p:nvSpPr>
          <p:cNvPr id="3" name="Tartalom helye 2"/>
          <p:cNvSpPr>
            <a:spLocks noGrp="1"/>
          </p:cNvSpPr>
          <p:nvPr>
            <p:ph idx="1"/>
          </p:nvPr>
        </p:nvSpPr>
        <p:spPr/>
        <p:txBody>
          <a:bodyPr/>
          <a:lstStyle/>
          <a:p>
            <a:r>
              <a:rPr lang="hu-HU" b="1" dirty="0" smtClean="0"/>
              <a:t>lejáratás</a:t>
            </a:r>
            <a:r>
              <a:rPr lang="hu-HU" b="1" dirty="0"/>
              <a:t>:</a:t>
            </a:r>
            <a:r>
              <a:rPr lang="hu-HU" dirty="0"/>
              <a:t> a még laza szervezetű ellenséges csoportosulás vezető, aktív kezdeményező tagjaira ható intézkedések összessége a tekintély, a komolyság, a tisztelet, a szavahihetőség, a becsület stb. aláásására. – Már kialakult ellenséges csoport esetében a bomlasztás részét képezi.</a:t>
            </a:r>
          </a:p>
        </p:txBody>
      </p:sp>
    </p:spTree>
    <p:extLst>
      <p:ext uri="{BB962C8B-B14F-4D97-AF65-F5344CB8AC3E}">
        <p14:creationId xmlns:p14="http://schemas.microsoft.com/office/powerpoint/2010/main" val="1011077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stretch>
            <a:fillRect/>
          </a:stretch>
        </p:blipFill>
        <p:spPr>
          <a:xfrm>
            <a:off x="76200" y="425450"/>
            <a:ext cx="12039600" cy="6007100"/>
          </a:xfrm>
          <a:prstGeom prst="rect">
            <a:avLst/>
          </a:prstGeom>
        </p:spPr>
      </p:pic>
    </p:spTree>
    <p:extLst>
      <p:ext uri="{BB962C8B-B14F-4D97-AF65-F5344CB8AC3E}">
        <p14:creationId xmlns:p14="http://schemas.microsoft.com/office/powerpoint/2010/main" val="1638792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381000" y="222250"/>
            <a:ext cx="11430000" cy="6413500"/>
          </a:xfrm>
          <a:prstGeom prst="rect">
            <a:avLst/>
          </a:prstGeom>
        </p:spPr>
      </p:pic>
    </p:spTree>
    <p:extLst>
      <p:ext uri="{BB962C8B-B14F-4D97-AF65-F5344CB8AC3E}">
        <p14:creationId xmlns:p14="http://schemas.microsoft.com/office/powerpoint/2010/main" val="1274951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0" y="72189"/>
            <a:ext cx="12192000" cy="6689558"/>
          </a:xfrm>
          <a:prstGeom prst="rect">
            <a:avLst/>
          </a:prstGeom>
        </p:spPr>
      </p:pic>
    </p:spTree>
    <p:extLst>
      <p:ext uri="{BB962C8B-B14F-4D97-AF65-F5344CB8AC3E}">
        <p14:creationId xmlns:p14="http://schemas.microsoft.com/office/powerpoint/2010/main" val="51302224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zetta">
  <a:themeElements>
    <a:clrScheme name="Fazet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6398</TotalTime>
  <Words>716</Words>
  <Application>Microsoft Office PowerPoint</Application>
  <PresentationFormat>Szélesvásznú</PresentationFormat>
  <Paragraphs>117</Paragraphs>
  <Slides>33</Slides>
  <Notes>4</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33</vt:i4>
      </vt:variant>
    </vt:vector>
  </HeadingPairs>
  <TitlesOfParts>
    <vt:vector size="39" baseType="lpstr">
      <vt:lpstr>Arial</vt:lpstr>
      <vt:lpstr>Calibri</vt:lpstr>
      <vt:lpstr>Times New Roman</vt:lpstr>
      <vt:lpstr>Trebuchet MS</vt:lpstr>
      <vt:lpstr>Wingdings 3</vt:lpstr>
      <vt:lpstr>Fazetta</vt:lpstr>
      <vt:lpstr>Az igazság a hazugságról</vt:lpstr>
      <vt:lpstr>A közösségi médiumok tették lehetővé a felhasználó által generált tartalom tömeges terjedését</vt:lpstr>
      <vt:lpstr>A téma politikai súlya</vt:lpstr>
      <vt:lpstr>A téma politikai jelentősége óriási</vt:lpstr>
      <vt:lpstr>„fake news” „machine learning” keresés a Google Tudóson 2017.10. 08-án. Publikációk száma:</vt:lpstr>
      <vt:lpstr>Egy fogalom az átkosból (HVG Online)</vt:lpstr>
      <vt:lpstr>PowerPoint-bemutató</vt:lpstr>
      <vt:lpstr>PowerPoint-bemutató</vt:lpstr>
      <vt:lpstr>PowerPoint-bemutató</vt:lpstr>
      <vt:lpstr>PowerPoint-bemutató</vt:lpstr>
      <vt:lpstr>PowerPoint-bemutató</vt:lpstr>
      <vt:lpstr>Mi a megtévesztés felderítése?</vt:lpstr>
      <vt:lpstr>PowerPoint-bemutató</vt:lpstr>
      <vt:lpstr>Példák a megtévesztés történetéből</vt:lpstr>
      <vt:lpstr>Fake news forrásai</vt:lpstr>
      <vt:lpstr>PowerPoint-bemutató</vt:lpstr>
      <vt:lpstr>Jogi környezet</vt:lpstr>
      <vt:lpstr>Communications and Decency Act 1996</vt:lpstr>
      <vt:lpstr>2017. június 30. Németország</vt:lpstr>
      <vt:lpstr>A magyar sajtó jogi környezete</vt:lpstr>
      <vt:lpstr>A közösségi média magyar jogi környezete</vt:lpstr>
      <vt:lpstr>Mindent szabad, ami nem tilos</vt:lpstr>
      <vt:lpstr>Technológiák a hamis hírek beazonosítására</vt:lpstr>
      <vt:lpstr>A hamis hírek forrásai</vt:lpstr>
      <vt:lpstr>A hamis hírek terjesztése</vt:lpstr>
      <vt:lpstr>Főbb irányok a módszertanban</vt:lpstr>
      <vt:lpstr>Megoldások emberi erővel</vt:lpstr>
      <vt:lpstr>Kézi internetes forráselemzés</vt:lpstr>
      <vt:lpstr>Hálózati módszerek</vt:lpstr>
      <vt:lpstr>Nyelvészeti módszerek</vt:lpstr>
      <vt:lpstr>PowerPoint-bemutató</vt:lpstr>
      <vt:lpstr>Mindezekre épülve: gépi tanulás</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Igazság a hazugságról</dc:title>
  <dc:creator>Vadász Pál</dc:creator>
  <cp:lastModifiedBy>Baji-Gál Csaba</cp:lastModifiedBy>
  <cp:revision>55</cp:revision>
  <dcterms:created xsi:type="dcterms:W3CDTF">2017-08-20T08:44:13Z</dcterms:created>
  <dcterms:modified xsi:type="dcterms:W3CDTF">2017-11-02T12:40:28Z</dcterms:modified>
</cp:coreProperties>
</file>