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0" r:id="rId2"/>
    <p:sldId id="286" r:id="rId3"/>
    <p:sldId id="288" r:id="rId4"/>
    <p:sldId id="308" r:id="rId5"/>
    <p:sldId id="307" r:id="rId6"/>
    <p:sldId id="306" r:id="rId7"/>
    <p:sldId id="290" r:id="rId8"/>
    <p:sldId id="292" r:id="rId9"/>
    <p:sldId id="293" r:id="rId10"/>
    <p:sldId id="294" r:id="rId11"/>
    <p:sldId id="296" r:id="rId12"/>
    <p:sldId id="297" r:id="rId13"/>
    <p:sldId id="295" r:id="rId14"/>
    <p:sldId id="258" r:id="rId15"/>
    <p:sldId id="309" r:id="rId16"/>
    <p:sldId id="310" r:id="rId17"/>
    <p:sldId id="299" r:id="rId18"/>
    <p:sldId id="300" r:id="rId19"/>
    <p:sldId id="276" r:id="rId20"/>
    <p:sldId id="274" r:id="rId21"/>
    <p:sldId id="275" r:id="rId22"/>
    <p:sldId id="301" r:id="rId23"/>
    <p:sldId id="302" r:id="rId24"/>
    <p:sldId id="305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5FBAE-FC56-4E26-B069-DA99A6D0B4C0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84986-C584-4DAA-8FF3-07C595C3F9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77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826282-1FEF-48AD-93C1-E1EB5119AC5D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3294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0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40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A2153C-D700-408A-815A-C88C69E30599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878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6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6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8378AE-BBC4-404A-8019-6A87ED369CB7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0109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5EAD7F-6818-448F-AC62-69B8B5182673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4410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4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44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72CFD4-F722-47E8-B11B-9FFDC1B9DA4B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962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6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46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E593BE-69B4-46E9-B05E-D9D44618BBEC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1109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5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5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5A7525-0608-495F-A87B-F5F54FBDA3AD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0047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5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5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5A7525-0608-495F-A87B-F5F54FBDA3AD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2776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1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01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FD8E3E-3E3A-432B-AB65-DDD29C03649E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776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1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01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FD8E3E-3E3A-432B-AB65-DDD29C03649E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2805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1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01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FD8E3E-3E3A-432B-AB65-DDD29C03649E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808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7B43D0-BBB7-4674-AC66-A84E26E3E37B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8491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5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15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D5FBF3-9B4D-4E32-9270-8FF5C12D0146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9081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6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46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E593BE-69B4-46E9-B05E-D9D44618BBEC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981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6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46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E593BE-69B4-46E9-B05E-D9D44618BBEC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433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C3BA1B-8237-4D53-B956-8B90FFCB9611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140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7B43D0-BBB7-4674-AC66-A84E26E3E37B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457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7B43D0-BBB7-4674-AC66-A84E26E3E37B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702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7B43D0-BBB7-4674-AC66-A84E26E3E37B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412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5EAD7F-6818-448F-AC62-69B8B5182673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7118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6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6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8378AE-BBC4-404A-8019-6A87ED369CB7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5767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6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6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8378AE-BBC4-404A-8019-6A87ED369CB7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291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CE83-CA6C-4C1F-A6EF-C37ACCA60B99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C2B4-98D3-4044-9D1F-2183BF7833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663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CE83-CA6C-4C1F-A6EF-C37ACCA60B99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C2B4-98D3-4044-9D1F-2183BF7833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25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CE83-CA6C-4C1F-A6EF-C37ACCA60B99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C2B4-98D3-4044-9D1F-2183BF7833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54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CE83-CA6C-4C1F-A6EF-C37ACCA60B99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C2B4-98D3-4044-9D1F-2183BF7833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644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CE83-CA6C-4C1F-A6EF-C37ACCA60B99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C2B4-98D3-4044-9D1F-2183BF7833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39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CE83-CA6C-4C1F-A6EF-C37ACCA60B99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C2B4-98D3-4044-9D1F-2183BF7833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39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CE83-CA6C-4C1F-A6EF-C37ACCA60B99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C2B4-98D3-4044-9D1F-2183BF7833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02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CE83-CA6C-4C1F-A6EF-C37ACCA60B99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C2B4-98D3-4044-9D1F-2183BF7833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128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CE83-CA6C-4C1F-A6EF-C37ACCA60B99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C2B4-98D3-4044-9D1F-2183BF7833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84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CE83-CA6C-4C1F-A6EF-C37ACCA60B99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C2B4-98D3-4044-9D1F-2183BF7833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CE83-CA6C-4C1F-A6EF-C37ACCA60B99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C2B4-98D3-4044-9D1F-2183BF7833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978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CE83-CA6C-4C1F-A6EF-C37ACCA60B99}" type="datetimeFigureOut">
              <a:rPr lang="hu-HU" smtClean="0"/>
              <a:t>2017. 11. 02.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9C2B4-98D3-4044-9D1F-2183BF7833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770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76616"/>
            <a:ext cx="9144000" cy="3075629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4800" dirty="0" smtClean="0"/>
              <a:t>Gépi tudás, gépi morál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24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 err="1" smtClean="0"/>
              <a:t>Bőgel</a:t>
            </a:r>
            <a:r>
              <a:rPr lang="hu-HU" altLang="en-US" sz="1800" dirty="0" smtClean="0"/>
              <a:t> György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 smtClean="0"/>
              <a:t>CEU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 smtClean="0"/>
              <a:t>bogelgy@ceu.edu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576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hu-HU" altLang="en-US" dirty="0" smtClean="0"/>
              <a:t>Ő sokkal jobban tudja</a:t>
            </a:r>
            <a:endParaRPr lang="en-US" alt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674179" y="5078186"/>
            <a:ext cx="3331028" cy="1151164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ricsson.com/spotlight/cloud/blog/wp-content/uploads/sites/10/2015/10/22135409708_b033b123cb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2" y="1430359"/>
            <a:ext cx="7995775" cy="53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 smtClean="0"/>
              <a:t>A gép programozható</a:t>
            </a:r>
            <a:endParaRPr lang="en-US" altLang="en-US" dirty="0"/>
          </a:p>
        </p:txBody>
      </p:sp>
      <p:pic>
        <p:nvPicPr>
          <p:cNvPr id="3074" name="Picture 2" descr="The sensors at Dancing Crow employ unoccupied slices of the UHF and VHF radio frequencies used for TV broadcasts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" y="2344851"/>
            <a:ext cx="4947179" cy="32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80" y="2344852"/>
            <a:ext cx="3851123" cy="329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 smtClean="0"/>
              <a:t>Adat, információ, </a:t>
            </a:r>
            <a:r>
              <a:rPr lang="hu-HU" altLang="en-US" dirty="0" smtClean="0">
                <a:solidFill>
                  <a:srgbClr val="C00000"/>
                </a:solidFill>
              </a:rPr>
              <a:t>gépi tudás</a:t>
            </a:r>
            <a:endParaRPr lang="en-US" altLang="en-US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1" y="2231810"/>
            <a:ext cx="6402309" cy="359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5480" y="2138290"/>
            <a:ext cx="2719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Fél hektár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7.500 infravörös intelligens kamera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35.000 szenzor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Szabályozható környezet és kezelés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C00000"/>
                </a:solidFill>
              </a:rPr>
              <a:t>Mesterséges intelligencia</a:t>
            </a:r>
          </a:p>
        </p:txBody>
      </p:sp>
    </p:spTree>
    <p:extLst>
      <p:ext uri="{BB962C8B-B14F-4D97-AF65-F5344CB8AC3E}">
        <p14:creationId xmlns:p14="http://schemas.microsoft.com/office/powerpoint/2010/main" val="7168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hu-HU" altLang="en-US" dirty="0" smtClean="0"/>
              <a:t>305 millió dollárért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36" y="2227153"/>
            <a:ext cx="4017664" cy="4017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8" y="2309696"/>
            <a:ext cx="5232526" cy="34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 smtClean="0"/>
              <a:t>Kérdések a levegőben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3271" y="2564510"/>
            <a:ext cx="31804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Milyen tudás ez?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Explicit? </a:t>
            </a:r>
            <a:r>
              <a:rPr lang="hu-HU" sz="2400" dirty="0" err="1" smtClean="0"/>
              <a:t>Tacit</a:t>
            </a:r>
            <a:r>
              <a:rPr lang="hu-HU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Hogyan keletkezik?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Hol van és kié?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Mennyit ér?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Hogyan lehet átadni?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Ki nyer és ki veszít?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…és a morál?</a:t>
            </a:r>
            <a:endParaRPr lang="hu-H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4" y="2072187"/>
            <a:ext cx="5569467" cy="37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 smtClean="0"/>
              <a:t>Mint az ember?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 smtClean="0"/>
              <a:t>Mark </a:t>
            </a:r>
            <a:r>
              <a:rPr lang="hu-HU" altLang="en-US" dirty="0" err="1" smtClean="0"/>
              <a:t>Sagar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Soul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Machines</a:t>
            </a:r>
            <a:r>
              <a:rPr lang="hu-HU" altLang="en-US" dirty="0" smtClean="0"/>
              <a:t>: </a:t>
            </a:r>
            <a:r>
              <a:rPr lang="hu-HU" altLang="en-US" dirty="0" err="1" smtClean="0"/>
              <a:t>BabyX</a:t>
            </a:r>
            <a:endParaRPr lang="hu-HU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73643"/>
            <a:ext cx="8001000" cy="53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 smtClean="0"/>
              <a:t>Mi a jó és mi a rossz?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70687"/>
            <a:ext cx="2841441" cy="2592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03182"/>
            <a:ext cx="2844800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59" y="2603182"/>
            <a:ext cx="2972796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 smtClean="0"/>
              <a:t>Vezetni tanítja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2" y="1488106"/>
            <a:ext cx="7849355" cy="523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 smtClean="0"/>
              <a:t>Melyiket?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1196"/>
            <a:ext cx="9144000" cy="50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ChangeArrowheads="1"/>
          </p:cNvSpPr>
          <p:nvPr/>
        </p:nvSpPr>
        <p:spPr bwMode="auto">
          <a:xfrm>
            <a:off x="0" y="2110212"/>
            <a:ext cx="9144000" cy="259759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hu-HU" altLang="en-US" dirty="0" err="1" smtClean="0"/>
              <a:t>Bőgel</a:t>
            </a:r>
            <a:r>
              <a:rPr lang="hu-HU" altLang="en-US" dirty="0" smtClean="0"/>
              <a:t> György</a:t>
            </a:r>
          </a:p>
          <a:p>
            <a:pPr algn="ctr">
              <a:spcBef>
                <a:spcPct val="0"/>
              </a:spcBef>
              <a:buNone/>
            </a:pPr>
            <a:r>
              <a:rPr lang="hu-HU" altLang="en-US" sz="1800" dirty="0" smtClean="0"/>
              <a:t>bogelgy@ceu.edu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933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 smtClean="0"/>
              <a:t>Adat, információ</a:t>
            </a:r>
            <a:endParaRPr lang="en-US" altLang="en-US" dirty="0"/>
          </a:p>
        </p:txBody>
      </p:sp>
      <p:pic>
        <p:nvPicPr>
          <p:cNvPr id="29699" name="Picture 6" descr="http://www.botanicalls.com/presskit/botanicalls_kit_images/IMG_5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600200"/>
            <a:ext cx="61626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 smtClean="0"/>
              <a:t>Mount </a:t>
            </a:r>
            <a:r>
              <a:rPr lang="hu-HU" altLang="en-US" dirty="0" err="1" smtClean="0"/>
              <a:t>Sinai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Hospital</a:t>
            </a:r>
            <a:r>
              <a:rPr lang="hu-HU" altLang="en-US" dirty="0" smtClean="0"/>
              <a:t>, New York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4" y="2304887"/>
            <a:ext cx="5054196" cy="3345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5609" y="2638998"/>
            <a:ext cx="3323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2015: 700.000 páciens adatai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Deep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atient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Cél: betegségek előrejelzése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Jobb, mint az ember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dirty="0"/>
              <a:t>Joel Dudley, </a:t>
            </a:r>
            <a:r>
              <a:rPr lang="en-US" dirty="0" smtClean="0"/>
              <a:t>PhD</a:t>
            </a:r>
            <a:endParaRPr lang="hu-HU" dirty="0" smtClean="0"/>
          </a:p>
          <a:p>
            <a:pPr algn="ctr">
              <a:spcBef>
                <a:spcPct val="0"/>
              </a:spcBef>
              <a:buNone/>
            </a:pPr>
            <a:r>
              <a:rPr lang="en-US" dirty="0" smtClean="0"/>
              <a:t>Director </a:t>
            </a:r>
            <a:r>
              <a:rPr lang="en-US" dirty="0"/>
              <a:t>of Biomedical </a:t>
            </a:r>
            <a:r>
              <a:rPr lang="en-US" dirty="0" err="1" smtClean="0"/>
              <a:t>Informati</a:t>
            </a:r>
            <a:r>
              <a:rPr lang="hu-HU" dirty="0" err="1" smtClean="0"/>
              <a:t>cs</a:t>
            </a:r>
            <a:r>
              <a:rPr lang="hu-HU" dirty="0" smtClean="0"/>
              <a:t>, Mount </a:t>
            </a:r>
            <a:r>
              <a:rPr lang="hu-HU" dirty="0" err="1" smtClean="0"/>
              <a:t>Sinai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61" y="2150327"/>
            <a:ext cx="5620215" cy="3746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297" y="2869570"/>
            <a:ext cx="2787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„Meg tudjuk építeni ezeket a modelleket, de </a:t>
            </a:r>
            <a:r>
              <a:rPr lang="hu-H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tudjuk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hogyan működnek.”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 err="1" smtClean="0"/>
              <a:t>Rethink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Robotics</a:t>
            </a:r>
            <a:r>
              <a:rPr lang="hu-HU" altLang="en-US" dirty="0" smtClean="0"/>
              <a:t>: </a:t>
            </a:r>
            <a:r>
              <a:rPr lang="hu-HU" altLang="en-US" dirty="0" err="1" smtClean="0"/>
              <a:t>Baxter</a:t>
            </a:r>
            <a:r>
              <a:rPr lang="hu-HU" altLang="en-US" dirty="0" smtClean="0"/>
              <a:t> and </a:t>
            </a:r>
            <a:r>
              <a:rPr lang="hu-HU" altLang="en-US" dirty="0" err="1" smtClean="0"/>
              <a:t>Sawyer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cobots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19" y="2479593"/>
            <a:ext cx="4256820" cy="2837880"/>
          </a:xfrm>
          <a:prstGeom prst="rect">
            <a:avLst/>
          </a:prstGeom>
        </p:spPr>
      </p:pic>
      <p:pic>
        <p:nvPicPr>
          <p:cNvPr id="6" name="Picture 2" descr="http://www.hizook.com/files/users/3/Baxter_Robot_from_RethinkRobotics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5" y="2479593"/>
            <a:ext cx="4526957" cy="283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 err="1" smtClean="0"/>
              <a:t>Soul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Machines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Nadia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1" y="1536994"/>
            <a:ext cx="8350678" cy="49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 err="1" smtClean="0"/>
              <a:t>Autodesk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Dreamcatcher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1" y="2135061"/>
            <a:ext cx="7848777" cy="374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dirty="0" smtClean="0"/>
              <a:t>Pazarlás a köbön</a:t>
            </a:r>
            <a:endParaRPr lang="en-US" alt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673725" y="5078413"/>
            <a:ext cx="3332163" cy="1150937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423"/>
            <a:ext cx="9144000" cy="39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dirty="0" smtClean="0"/>
              <a:t>…és ez így megy sok, </a:t>
            </a:r>
            <a:r>
              <a:rPr lang="hu-HU" altLang="en-US" dirty="0" err="1" smtClean="0"/>
              <a:t>sok</a:t>
            </a:r>
            <a:r>
              <a:rPr lang="hu-HU" altLang="en-US" dirty="0" smtClean="0"/>
              <a:t> éve</a:t>
            </a:r>
            <a:endParaRPr lang="en-US" alt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673725" y="5078413"/>
            <a:ext cx="3332163" cy="1150937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2185"/>
            <a:ext cx="9144000" cy="514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4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dirty="0" smtClean="0"/>
              <a:t>90% megtakarítás: </a:t>
            </a:r>
            <a:r>
              <a:rPr lang="hu-HU" altLang="en-US" dirty="0" err="1" smtClean="0"/>
              <a:t>Blue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River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Technology</a:t>
            </a:r>
            <a:endParaRPr lang="en-US" alt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673725" y="5078413"/>
            <a:ext cx="3332163" cy="1150937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962"/>
            <a:ext cx="9161279" cy="47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dirty="0"/>
              <a:t>M</a:t>
            </a:r>
            <a:r>
              <a:rPr lang="hu-HU" altLang="en-US" dirty="0" smtClean="0"/>
              <a:t>eglát, felismer, dönt, cselekszik</a:t>
            </a:r>
            <a:endParaRPr lang="en-US" alt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673725" y="5078413"/>
            <a:ext cx="3332163" cy="1150937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2318"/>
            <a:ext cx="9144000" cy="47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dirty="0" smtClean="0"/>
              <a:t>„Tanulás után…jobb, mint…”</a:t>
            </a:r>
            <a:endParaRPr lang="en-US" alt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673725" y="5078413"/>
            <a:ext cx="3332163" cy="1150937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68" y="1493822"/>
            <a:ext cx="8000193" cy="526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/>
              <a:t>G</a:t>
            </a:r>
            <a:r>
              <a:rPr lang="hu-HU" altLang="en-US" dirty="0" smtClean="0"/>
              <a:t>épi tanulás neurális hálókkal: </a:t>
            </a:r>
            <a:r>
              <a:rPr lang="hu-HU" altLang="en-US" dirty="0" err="1" smtClean="0"/>
              <a:t>deep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learning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027454" y="2531101"/>
            <a:ext cx="5415369" cy="3238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83" y="2697035"/>
            <a:ext cx="3521064" cy="30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dirty="0" smtClean="0"/>
              <a:t>Ő tudja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72" y="1478304"/>
            <a:ext cx="8374455" cy="52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232</Words>
  <Application>Microsoft Office PowerPoint</Application>
  <PresentationFormat>Diavetítés a képernyőre (4:3 oldalarány)</PresentationFormat>
  <Paragraphs>71</Paragraphs>
  <Slides>24</Slides>
  <Notes>22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itsu</dc:creator>
  <cp:lastModifiedBy>Baji-Gál Csaba</cp:lastModifiedBy>
  <cp:revision>43</cp:revision>
  <dcterms:created xsi:type="dcterms:W3CDTF">2017-09-12T11:19:26Z</dcterms:created>
  <dcterms:modified xsi:type="dcterms:W3CDTF">2017-11-02T12:50:55Z</dcterms:modified>
</cp:coreProperties>
</file>