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82" r:id="rId5"/>
    <p:sldId id="283" r:id="rId6"/>
    <p:sldId id="284" r:id="rId7"/>
    <p:sldId id="285" r:id="rId8"/>
    <p:sldId id="259" r:id="rId9"/>
    <p:sldId id="281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5499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763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8719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950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8799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9336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7195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8735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9806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1575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9502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6FC1A-42B5-42D7-9CDF-2CE4159BD224}" type="datetimeFigureOut">
              <a:rPr lang="sk-SK" smtClean="0"/>
              <a:pPr/>
              <a:t>3. 5. 2018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DBEC-618E-4C69-86BA-AC9453AA47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775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Ipar</a:t>
            </a:r>
            <a:r>
              <a:rPr lang="sk-SK" b="1" dirty="0"/>
              <a:t> 4.0 </a:t>
            </a:r>
            <a:r>
              <a:rPr lang="sk-SK" b="1" dirty="0" err="1"/>
              <a:t>menedzseri</a:t>
            </a:r>
            <a:r>
              <a:rPr lang="sk-SK" b="1" dirty="0"/>
              <a:t> </a:t>
            </a:r>
            <a:r>
              <a:rPr lang="sk-SK" b="1" dirty="0" err="1"/>
              <a:t>szemmel</a:t>
            </a:r>
            <a:r>
              <a:rPr lang="sk-SK" b="1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62151" y="4941440"/>
            <a:ext cx="4304763" cy="1655762"/>
          </a:xfrm>
        </p:spPr>
        <p:txBody>
          <a:bodyPr/>
          <a:lstStyle/>
          <a:p>
            <a:pPr algn="r"/>
            <a:r>
              <a:rPr lang="hu-HU" b="1" dirty="0" smtClean="0"/>
              <a:t>Prof. dr. </a:t>
            </a:r>
            <a:r>
              <a:rPr lang="hu-HU" b="1" dirty="0" err="1" smtClean="0"/>
              <a:t>habil</a:t>
            </a:r>
            <a:r>
              <a:rPr lang="hu-HU" b="1" dirty="0" smtClean="0"/>
              <a:t> Bencsik Andrea</a:t>
            </a:r>
          </a:p>
          <a:p>
            <a:pPr algn="r"/>
            <a:r>
              <a:rPr lang="hu-HU" sz="2000" dirty="0" smtClean="0"/>
              <a:t>Széchenyi István Egyetem Győr</a:t>
            </a:r>
          </a:p>
          <a:p>
            <a:pPr algn="r"/>
            <a:r>
              <a:rPr lang="hu-HU" sz="2000" dirty="0" smtClean="0"/>
              <a:t>Selye János Egyetem </a:t>
            </a:r>
            <a:r>
              <a:rPr lang="hu-HU" sz="2000" dirty="0" err="1" smtClean="0"/>
              <a:t>Komarno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41619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0035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Kutatási kérdések</a:t>
            </a:r>
            <a:endParaRPr lang="sk-SK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 smtClean="0"/>
              <a:t>Milyen</a:t>
            </a:r>
            <a:r>
              <a:rPr lang="sk-SK" dirty="0" smtClean="0"/>
              <a:t> </a:t>
            </a:r>
            <a:r>
              <a:rPr lang="sk-SK" dirty="0" err="1"/>
              <a:t>szinten</a:t>
            </a:r>
            <a:r>
              <a:rPr lang="sk-SK" dirty="0"/>
              <a:t> </a:t>
            </a:r>
            <a:r>
              <a:rPr lang="sk-SK" dirty="0" err="1"/>
              <a:t>foglalkoznak</a:t>
            </a:r>
            <a:r>
              <a:rPr lang="sk-SK" dirty="0"/>
              <a:t> a </a:t>
            </a:r>
            <a:r>
              <a:rPr lang="sk-SK" dirty="0" err="1"/>
              <a:t>mindennapokban</a:t>
            </a:r>
            <a:r>
              <a:rPr lang="sk-SK" dirty="0"/>
              <a:t> a </a:t>
            </a:r>
            <a:r>
              <a:rPr lang="sk-SK" dirty="0" err="1"/>
              <a:t>szervezetek</a:t>
            </a:r>
            <a:r>
              <a:rPr lang="sk-SK" dirty="0"/>
              <a:t> a </a:t>
            </a:r>
            <a:r>
              <a:rPr lang="sk-SK" dirty="0" err="1"/>
              <a:t>digitális</a:t>
            </a:r>
            <a:r>
              <a:rPr lang="sk-SK" dirty="0"/>
              <a:t> </a:t>
            </a:r>
            <a:r>
              <a:rPr lang="sk-SK" dirty="0" err="1"/>
              <a:t>jövőre</a:t>
            </a:r>
            <a:r>
              <a:rPr lang="sk-SK" dirty="0"/>
              <a:t> </a:t>
            </a:r>
            <a:r>
              <a:rPr lang="sk-SK" dirty="0" err="1"/>
              <a:t>történő</a:t>
            </a:r>
            <a:r>
              <a:rPr lang="sk-SK" dirty="0"/>
              <a:t> </a:t>
            </a:r>
            <a:r>
              <a:rPr lang="sk-SK" dirty="0" err="1"/>
              <a:t>felkészüléssel</a:t>
            </a:r>
            <a:r>
              <a:rPr lang="sk-SK" dirty="0" smtClean="0"/>
              <a:t>?</a:t>
            </a:r>
          </a:p>
          <a:p>
            <a:r>
              <a:rPr lang="sk-SK" dirty="0" smtClean="0"/>
              <a:t>A </a:t>
            </a:r>
            <a:r>
              <a:rPr lang="sk-SK" dirty="0" err="1"/>
              <a:t>technikai</a:t>
            </a:r>
            <a:r>
              <a:rPr lang="sk-SK" dirty="0"/>
              <a:t> </a:t>
            </a:r>
            <a:r>
              <a:rPr lang="sk-SK" dirty="0" err="1"/>
              <a:t>felkészülésen</a:t>
            </a:r>
            <a:r>
              <a:rPr lang="sk-SK" dirty="0"/>
              <a:t> </a:t>
            </a:r>
            <a:r>
              <a:rPr lang="sk-SK" dirty="0" err="1"/>
              <a:t>túl</a:t>
            </a:r>
            <a:r>
              <a:rPr lang="sk-SK" dirty="0"/>
              <a:t> mi </a:t>
            </a:r>
            <a:r>
              <a:rPr lang="sk-SK" dirty="0" err="1"/>
              <a:t>jelenti</a:t>
            </a:r>
            <a:r>
              <a:rPr lang="sk-SK" dirty="0"/>
              <a:t> a </a:t>
            </a:r>
            <a:r>
              <a:rPr lang="sk-SK" dirty="0" err="1"/>
              <a:t>legnagyobb</a:t>
            </a:r>
            <a:r>
              <a:rPr lang="sk-SK" dirty="0"/>
              <a:t> </a:t>
            </a:r>
            <a:r>
              <a:rPr lang="sk-SK" dirty="0" err="1"/>
              <a:t>kihívást</a:t>
            </a:r>
            <a:r>
              <a:rPr lang="sk-SK" dirty="0"/>
              <a:t> a </a:t>
            </a:r>
            <a:r>
              <a:rPr lang="sk-SK" dirty="0" err="1"/>
              <a:t>menedzsment</a:t>
            </a:r>
            <a:r>
              <a:rPr lang="sk-SK" dirty="0"/>
              <a:t> </a:t>
            </a:r>
            <a:r>
              <a:rPr lang="sk-SK" dirty="0" err="1"/>
              <a:t>számára</a:t>
            </a:r>
            <a:r>
              <a:rPr lang="sk-SK" dirty="0"/>
              <a:t>? </a:t>
            </a:r>
            <a:endParaRPr lang="sk-SK" dirty="0" smtClean="0"/>
          </a:p>
          <a:p>
            <a:r>
              <a:rPr lang="sk-SK" dirty="0" err="1" smtClean="0"/>
              <a:t>Milyen</a:t>
            </a:r>
            <a:r>
              <a:rPr lang="sk-SK" dirty="0" smtClean="0"/>
              <a:t> </a:t>
            </a:r>
            <a:r>
              <a:rPr lang="sk-SK" dirty="0" err="1"/>
              <a:t>különbség</a:t>
            </a:r>
            <a:r>
              <a:rPr lang="sk-SK" dirty="0"/>
              <a:t> </a:t>
            </a:r>
            <a:r>
              <a:rPr lang="sk-SK" dirty="0" err="1"/>
              <a:t>érezhető</a:t>
            </a:r>
            <a:r>
              <a:rPr lang="sk-SK" dirty="0"/>
              <a:t> a </a:t>
            </a:r>
            <a:r>
              <a:rPr lang="sk-SK" dirty="0" err="1"/>
              <a:t>multinacionális</a:t>
            </a:r>
            <a:r>
              <a:rPr lang="sk-SK" dirty="0"/>
              <a:t> </a:t>
            </a:r>
            <a:r>
              <a:rPr lang="sk-SK" dirty="0" err="1"/>
              <a:t>vállalatok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a KKV </a:t>
            </a:r>
            <a:r>
              <a:rPr lang="sk-SK" dirty="0" err="1"/>
              <a:t>szektor</a:t>
            </a:r>
            <a:r>
              <a:rPr lang="sk-SK" dirty="0"/>
              <a:t> </a:t>
            </a:r>
            <a:r>
              <a:rPr lang="sk-SK" dirty="0" err="1"/>
              <a:t>problémái</a:t>
            </a:r>
            <a:r>
              <a:rPr lang="sk-SK" dirty="0"/>
              <a:t> </a:t>
            </a:r>
            <a:r>
              <a:rPr lang="sk-SK" dirty="0" err="1"/>
              <a:t>tekintetében</a:t>
            </a:r>
            <a:r>
              <a:rPr lang="sk-SK" dirty="0" smtClean="0"/>
              <a:t>?</a:t>
            </a:r>
          </a:p>
          <a:p>
            <a:r>
              <a:rPr lang="sk-SK" dirty="0" err="1" smtClean="0"/>
              <a:t>Vannak</a:t>
            </a:r>
            <a:r>
              <a:rPr lang="sk-SK" dirty="0" smtClean="0"/>
              <a:t>-e a </a:t>
            </a:r>
            <a:r>
              <a:rPr lang="sk-SK" dirty="0" err="1" smtClean="0"/>
              <a:t>digitalizációból</a:t>
            </a:r>
            <a:r>
              <a:rPr lang="sk-SK" dirty="0" smtClean="0"/>
              <a:t> </a:t>
            </a:r>
            <a:r>
              <a:rPr lang="sk-SK" dirty="0" err="1"/>
              <a:t>eredő</a:t>
            </a:r>
            <a:r>
              <a:rPr lang="sk-SK" dirty="0"/>
              <a:t> </a:t>
            </a:r>
            <a:r>
              <a:rPr lang="sk-SK" dirty="0" err="1"/>
              <a:t>generációs</a:t>
            </a:r>
            <a:r>
              <a:rPr lang="sk-SK" dirty="0"/>
              <a:t> </a:t>
            </a:r>
            <a:r>
              <a:rPr lang="sk-SK" dirty="0" err="1" smtClean="0"/>
              <a:t>problémák</a:t>
            </a:r>
            <a:r>
              <a:rPr lang="sk-SK" dirty="0" smtClean="0"/>
              <a:t> </a:t>
            </a:r>
            <a:r>
              <a:rPr lang="sk-SK" dirty="0" err="1"/>
              <a:t>és</a:t>
            </a:r>
            <a:r>
              <a:rPr lang="sk-SK" dirty="0"/>
              <a:t> ha </a:t>
            </a:r>
            <a:r>
              <a:rPr lang="sk-SK" dirty="0" err="1"/>
              <a:t>igen</a:t>
            </a:r>
            <a:r>
              <a:rPr lang="sk-SK" dirty="0"/>
              <a:t>, </a:t>
            </a:r>
            <a:r>
              <a:rPr lang="sk-SK" dirty="0" err="1"/>
              <a:t>hogyan</a:t>
            </a:r>
            <a:r>
              <a:rPr lang="sk-SK" dirty="0"/>
              <a:t> </a:t>
            </a:r>
            <a:r>
              <a:rPr lang="sk-SK" dirty="0" err="1"/>
              <a:t>kezelik</a:t>
            </a:r>
            <a:r>
              <a:rPr lang="sk-SK" dirty="0"/>
              <a:t> </a:t>
            </a:r>
            <a:r>
              <a:rPr lang="sk-SK" dirty="0" err="1"/>
              <a:t>ezeket</a:t>
            </a:r>
            <a:r>
              <a:rPr lang="sk-SK" dirty="0"/>
              <a:t> a </a:t>
            </a:r>
            <a:r>
              <a:rPr lang="sk-SK" dirty="0" err="1"/>
              <a:t>vezetők</a:t>
            </a:r>
            <a:r>
              <a:rPr lang="sk-SK" dirty="0"/>
              <a:t>? </a:t>
            </a:r>
            <a:endParaRPr lang="sk-SK" dirty="0" smtClean="0"/>
          </a:p>
          <a:p>
            <a:r>
              <a:rPr lang="sk-SK" dirty="0" err="1" smtClean="0"/>
              <a:t>Milyen</a:t>
            </a:r>
            <a:r>
              <a:rPr lang="sk-SK" dirty="0" smtClean="0"/>
              <a:t> </a:t>
            </a:r>
            <a:r>
              <a:rPr lang="sk-SK" dirty="0" err="1"/>
              <a:t>változásokra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hogyan</a:t>
            </a:r>
            <a:r>
              <a:rPr lang="sk-SK" dirty="0"/>
              <a:t> </a:t>
            </a:r>
            <a:r>
              <a:rPr lang="sk-SK" dirty="0" err="1"/>
              <a:t>készülnek</a:t>
            </a:r>
            <a:r>
              <a:rPr lang="sk-SK" dirty="0"/>
              <a:t> a </a:t>
            </a:r>
            <a:r>
              <a:rPr lang="sk-SK" dirty="0" err="1"/>
              <a:t>vezetők</a:t>
            </a:r>
            <a:r>
              <a:rPr lang="sk-SK" dirty="0"/>
              <a:t> a </a:t>
            </a:r>
            <a:r>
              <a:rPr lang="sk-SK" dirty="0" err="1"/>
              <a:t>smart</a:t>
            </a:r>
            <a:r>
              <a:rPr lang="sk-SK" dirty="0"/>
              <a:t> </a:t>
            </a:r>
            <a:r>
              <a:rPr lang="sk-SK" dirty="0" err="1"/>
              <a:t>vállalati</a:t>
            </a:r>
            <a:r>
              <a:rPr lang="sk-SK" dirty="0"/>
              <a:t> </a:t>
            </a:r>
            <a:r>
              <a:rPr lang="sk-SK" dirty="0" err="1"/>
              <a:t>koncepciót</a:t>
            </a:r>
            <a:r>
              <a:rPr lang="sk-SK" dirty="0"/>
              <a:t> </a:t>
            </a:r>
            <a:r>
              <a:rPr lang="sk-SK" dirty="0" err="1"/>
              <a:t>szem</a:t>
            </a:r>
            <a:r>
              <a:rPr lang="sk-SK" dirty="0"/>
              <a:t> </a:t>
            </a:r>
            <a:r>
              <a:rPr lang="sk-SK" dirty="0" err="1"/>
              <a:t>előtt</a:t>
            </a:r>
            <a:r>
              <a:rPr lang="sk-SK" dirty="0"/>
              <a:t> </a:t>
            </a:r>
            <a:r>
              <a:rPr lang="sk-SK" dirty="0" err="1"/>
              <a:t>tartva</a:t>
            </a:r>
            <a:r>
              <a:rPr lang="sk-S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7796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0035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Kutatás módszertan</a:t>
            </a:r>
            <a:endParaRPr lang="sk-SK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56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Fókuszban a „német” gondolkodás</a:t>
            </a:r>
          </a:p>
          <a:p>
            <a:pPr marL="0" indent="0">
              <a:buNone/>
            </a:pPr>
            <a:r>
              <a:rPr lang="hu-HU" dirty="0" smtClean="0"/>
              <a:t>A minta:</a:t>
            </a:r>
          </a:p>
          <a:p>
            <a:pPr marL="0" indent="0">
              <a:buNone/>
            </a:pPr>
            <a:r>
              <a:rPr lang="sk-SK" dirty="0" err="1" smtClean="0"/>
              <a:t>Németország</a:t>
            </a:r>
            <a:r>
              <a:rPr lang="sk-SK" dirty="0" smtClean="0"/>
              <a:t> </a:t>
            </a:r>
            <a:r>
              <a:rPr lang="sk-SK" dirty="0" err="1" smtClean="0"/>
              <a:t>valamint</a:t>
            </a:r>
            <a:r>
              <a:rPr lang="sk-SK" dirty="0" smtClean="0"/>
              <a:t> </a:t>
            </a:r>
            <a:r>
              <a:rPr lang="sk-SK" dirty="0" err="1" smtClean="0"/>
              <a:t>Magyarországon</a:t>
            </a:r>
            <a:r>
              <a:rPr lang="sk-SK" dirty="0" smtClean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Szlovákiában</a:t>
            </a:r>
            <a:r>
              <a:rPr lang="sk-SK" dirty="0"/>
              <a:t> </a:t>
            </a:r>
            <a:r>
              <a:rPr lang="sk-SK" dirty="0" err="1"/>
              <a:t>német</a:t>
            </a:r>
            <a:r>
              <a:rPr lang="sk-SK" dirty="0"/>
              <a:t> </a:t>
            </a:r>
            <a:r>
              <a:rPr lang="sk-SK" dirty="0" err="1"/>
              <a:t>multinacionális</a:t>
            </a:r>
            <a:r>
              <a:rPr lang="sk-SK" dirty="0"/>
              <a:t> </a:t>
            </a:r>
            <a:r>
              <a:rPr lang="sk-SK" dirty="0" err="1"/>
              <a:t>vállalatok</a:t>
            </a:r>
            <a:r>
              <a:rPr lang="sk-SK" dirty="0"/>
              <a:t> </a:t>
            </a:r>
            <a:r>
              <a:rPr lang="sk-SK" dirty="0" err="1"/>
              <a:t>helyi</a:t>
            </a:r>
            <a:r>
              <a:rPr lang="sk-SK" dirty="0"/>
              <a:t> </a:t>
            </a:r>
            <a:r>
              <a:rPr lang="sk-SK" dirty="0" err="1" smtClean="0"/>
              <a:t>cégei</a:t>
            </a:r>
            <a:r>
              <a:rPr lang="sk-SK" dirty="0" smtClean="0"/>
              <a:t>/</a:t>
            </a:r>
            <a:r>
              <a:rPr lang="sk-SK" dirty="0" err="1" smtClean="0"/>
              <a:t>leányvállalatai</a:t>
            </a:r>
            <a:r>
              <a:rPr lang="sk-SK" dirty="0" smtClean="0"/>
              <a:t>, </a:t>
            </a:r>
            <a:r>
              <a:rPr lang="sk-SK" dirty="0" err="1" smtClean="0"/>
              <a:t>valamint</a:t>
            </a:r>
            <a:r>
              <a:rPr lang="sk-SK" dirty="0" smtClean="0"/>
              <a:t> </a:t>
            </a:r>
            <a:r>
              <a:rPr lang="sk-SK" dirty="0" err="1"/>
              <a:t>olyan</a:t>
            </a:r>
            <a:r>
              <a:rPr lang="sk-SK" dirty="0"/>
              <a:t> KKV-k, </a:t>
            </a:r>
            <a:r>
              <a:rPr lang="sk-SK" dirty="0" err="1"/>
              <a:t>melyek</a:t>
            </a:r>
            <a:r>
              <a:rPr lang="sk-SK" dirty="0"/>
              <a:t> </a:t>
            </a:r>
            <a:r>
              <a:rPr lang="sk-SK" dirty="0" err="1"/>
              <a:t>ezen</a:t>
            </a:r>
            <a:r>
              <a:rPr lang="sk-SK" dirty="0"/>
              <a:t> </a:t>
            </a:r>
            <a:r>
              <a:rPr lang="sk-SK" dirty="0" err="1"/>
              <a:t>nagyvállalatok</a:t>
            </a:r>
            <a:r>
              <a:rPr lang="sk-SK" dirty="0"/>
              <a:t> </a:t>
            </a:r>
            <a:r>
              <a:rPr lang="sk-SK" dirty="0" err="1"/>
              <a:t>beszállítói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 err="1"/>
              <a:t>Németországban</a:t>
            </a:r>
            <a:r>
              <a:rPr lang="sk-SK" dirty="0"/>
              <a:t> 25 (14/11), a </a:t>
            </a:r>
            <a:r>
              <a:rPr lang="sk-SK" dirty="0" err="1"/>
              <a:t>másik</a:t>
            </a:r>
            <a:r>
              <a:rPr lang="sk-SK" dirty="0"/>
              <a:t> </a:t>
            </a:r>
            <a:r>
              <a:rPr lang="sk-SK" dirty="0" err="1"/>
              <a:t>két</a:t>
            </a:r>
            <a:r>
              <a:rPr lang="sk-SK" dirty="0"/>
              <a:t> </a:t>
            </a:r>
            <a:r>
              <a:rPr lang="sk-SK" dirty="0" err="1"/>
              <a:t>országban</a:t>
            </a:r>
            <a:r>
              <a:rPr lang="sk-SK" dirty="0"/>
              <a:t> 20-20 </a:t>
            </a:r>
            <a:r>
              <a:rPr lang="sk-SK" dirty="0" err="1"/>
              <a:t>vállalat</a:t>
            </a:r>
            <a:r>
              <a:rPr lang="sk-SK" dirty="0"/>
              <a:t> </a:t>
            </a:r>
            <a:r>
              <a:rPr lang="sk-SK" dirty="0" err="1"/>
              <a:t>került</a:t>
            </a:r>
            <a:r>
              <a:rPr lang="sk-SK" dirty="0"/>
              <a:t> </a:t>
            </a:r>
            <a:r>
              <a:rPr lang="sk-SK" dirty="0" err="1"/>
              <a:t>vizsgálat</a:t>
            </a:r>
            <a:r>
              <a:rPr lang="sk-SK" dirty="0"/>
              <a:t> </a:t>
            </a:r>
            <a:r>
              <a:rPr lang="sk-SK" dirty="0" err="1"/>
              <a:t>alá</a:t>
            </a:r>
            <a:r>
              <a:rPr lang="sk-SK" dirty="0"/>
              <a:t> (</a:t>
            </a:r>
            <a:r>
              <a:rPr lang="sk-SK" dirty="0" smtClean="0"/>
              <a:t>H </a:t>
            </a:r>
            <a:r>
              <a:rPr lang="sk-SK" dirty="0"/>
              <a:t>11/9, </a:t>
            </a:r>
            <a:r>
              <a:rPr lang="sk-SK" dirty="0" smtClean="0"/>
              <a:t>SK </a:t>
            </a:r>
            <a:r>
              <a:rPr lang="sk-SK" dirty="0"/>
              <a:t>12/8).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A </a:t>
            </a:r>
            <a:r>
              <a:rPr lang="sk-SK" dirty="0" err="1"/>
              <a:t>mintába</a:t>
            </a:r>
            <a:r>
              <a:rPr lang="sk-SK" dirty="0"/>
              <a:t> </a:t>
            </a:r>
            <a:r>
              <a:rPr lang="sk-SK" dirty="0" err="1"/>
              <a:t>bekerülő</a:t>
            </a:r>
            <a:r>
              <a:rPr lang="sk-SK" dirty="0"/>
              <a:t> </a:t>
            </a:r>
            <a:r>
              <a:rPr lang="sk-SK" dirty="0" err="1"/>
              <a:t>vállalatok</a:t>
            </a:r>
            <a:r>
              <a:rPr lang="sk-SK" dirty="0"/>
              <a:t> </a:t>
            </a:r>
            <a:r>
              <a:rPr lang="sk-SK" dirty="0" err="1"/>
              <a:t>megoszlása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egyes</a:t>
            </a:r>
            <a:r>
              <a:rPr lang="sk-SK" dirty="0"/>
              <a:t> </a:t>
            </a:r>
            <a:r>
              <a:rPr lang="sk-SK" dirty="0" err="1"/>
              <a:t>országokban</a:t>
            </a:r>
            <a:r>
              <a:rPr lang="sk-SK" dirty="0"/>
              <a:t> </a:t>
            </a:r>
            <a:r>
              <a:rPr lang="sk-SK" dirty="0" err="1"/>
              <a:t>jellemző</a:t>
            </a:r>
            <a:r>
              <a:rPr lang="sk-SK" dirty="0"/>
              <a:t> </a:t>
            </a:r>
            <a:r>
              <a:rPr lang="sk-SK" dirty="0" err="1"/>
              <a:t>hozzáadott</a:t>
            </a:r>
            <a:r>
              <a:rPr lang="sk-SK" dirty="0"/>
              <a:t> </a:t>
            </a:r>
            <a:r>
              <a:rPr lang="sk-SK" dirty="0" err="1"/>
              <a:t>érték</a:t>
            </a:r>
            <a:r>
              <a:rPr lang="sk-SK" dirty="0"/>
              <a:t> </a:t>
            </a:r>
            <a:r>
              <a:rPr lang="sk-SK" dirty="0" err="1"/>
              <a:t>arányában</a:t>
            </a:r>
            <a:r>
              <a:rPr lang="sk-SK" dirty="0"/>
              <a:t> (KKV/</a:t>
            </a:r>
            <a:r>
              <a:rPr lang="sk-SK" dirty="0" err="1"/>
              <a:t>multi</a:t>
            </a:r>
            <a:r>
              <a:rPr lang="sk-SK" dirty="0"/>
              <a:t>) </a:t>
            </a:r>
            <a:r>
              <a:rPr lang="sk-SK" dirty="0" err="1"/>
              <a:t>került</a:t>
            </a:r>
            <a:r>
              <a:rPr lang="sk-SK" dirty="0"/>
              <a:t> </a:t>
            </a:r>
            <a:r>
              <a:rPr lang="sk-SK" dirty="0" err="1" smtClean="0"/>
              <a:t>meghatározásra</a:t>
            </a:r>
            <a:r>
              <a:rPr lang="sk-SK" dirty="0"/>
              <a:t>. (</a:t>
            </a:r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Commission</a:t>
            </a:r>
            <a:r>
              <a:rPr lang="sk-SK" dirty="0"/>
              <a:t>, 2016). </a:t>
            </a:r>
          </a:p>
        </p:txBody>
      </p:sp>
    </p:spTree>
    <p:extLst>
      <p:ext uri="{BB962C8B-B14F-4D97-AF65-F5344CB8AC3E}">
        <p14:creationId xmlns:p14="http://schemas.microsoft.com/office/powerpoint/2010/main" xmlns="" val="34289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6358"/>
          </a:xfrm>
        </p:spPr>
        <p:txBody>
          <a:bodyPr/>
          <a:lstStyle/>
          <a:p>
            <a:r>
              <a:rPr lang="hu-HU" sz="3600" b="1" dirty="0">
                <a:solidFill>
                  <a:prstClr val="black"/>
                </a:solidFill>
              </a:rPr>
              <a:t>Kutatás módszertan</a:t>
            </a:r>
            <a:endParaRPr lang="sk-SK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Módszer: Strukturált mélyinterjú és kérdőíves felmérés</a:t>
            </a:r>
          </a:p>
          <a:p>
            <a:endParaRPr lang="sk-SK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6249674"/>
              </p:ext>
            </p:extLst>
          </p:nvPr>
        </p:nvGraphicFramePr>
        <p:xfrm>
          <a:off x="862884" y="2717442"/>
          <a:ext cx="7652468" cy="3863662"/>
        </p:xfrm>
        <a:graphic>
          <a:graphicData uri="http://schemas.openxmlformats.org/drawingml/2006/table">
            <a:tbl>
              <a:tblPr firstRow="1" firstCol="1" bandRow="1"/>
              <a:tblGrid>
                <a:gridCol w="1913117"/>
                <a:gridCol w="1913117"/>
                <a:gridCol w="1913117"/>
                <a:gridCol w="1913117"/>
              </a:tblGrid>
              <a:tr h="1337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Ipar 4.0 &amp; </a:t>
                      </a:r>
                      <a:r>
                        <a:rPr lang="hu-H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digitalizáció</a:t>
                      </a: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 mindennapokban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 kérdés + 3 skála)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Eltérő igények, elvárások, generációs különbségek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 kérdés + 3 skála)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Értékek &amp; felkészülés &amp; új kihívások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(9 kérdés + 6 skála)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Kitekintés &amp; Jövőkép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 kérdés)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Mit jelent a vezetők számára és hogyan élik meg a mindennapokban (munkahelyen és magánéletben), változások, innováció, IT eszközök, IoT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Generációs különbségek, azok kezelése, motiváció és team munka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Képzés, önképzés szükségessége, valódi értékek a </a:t>
                      </a:r>
                      <a:r>
                        <a:rPr lang="hu-H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smart</a:t>
                      </a: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világban, kapcsolatok, munka – magánélet összhangja, új üzleti modellek, vezetési stílus váltás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Elvárások, félelmek, egyéni és szervezeti víziók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48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5640"/>
          </a:xfrm>
        </p:spPr>
        <p:txBody>
          <a:bodyPr/>
          <a:lstStyle/>
          <a:p>
            <a:r>
              <a:rPr lang="hu-HU" sz="3600" b="1" dirty="0">
                <a:solidFill>
                  <a:prstClr val="black"/>
                </a:solidFill>
              </a:rPr>
              <a:t>Kutatás módszertan</a:t>
            </a:r>
            <a:endParaRPr lang="sk-SK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Elemzés módszertana:</a:t>
            </a:r>
          </a:p>
          <a:p>
            <a:pPr marL="0" indent="0">
              <a:buNone/>
            </a:pPr>
            <a:r>
              <a:rPr lang="hu-HU" dirty="0" smtClean="0"/>
              <a:t>Tartalomelemzés </a:t>
            </a:r>
            <a:r>
              <a:rPr lang="hu-HU" dirty="0"/>
              <a:t>készült, az ún. gyors kódolás segítségével. </a:t>
            </a:r>
            <a:endParaRPr lang="hu-HU" dirty="0" smtClean="0"/>
          </a:p>
          <a:p>
            <a:r>
              <a:rPr lang="hu-HU" dirty="0" err="1" smtClean="0"/>
              <a:t>NVivo</a:t>
            </a:r>
            <a:r>
              <a:rPr lang="hu-HU" dirty="0" smtClean="0"/>
              <a:t> </a:t>
            </a:r>
            <a:r>
              <a:rPr lang="hu-HU" dirty="0"/>
              <a:t>11 </a:t>
            </a:r>
            <a:r>
              <a:rPr lang="hu-HU" dirty="0" smtClean="0"/>
              <a:t>program</a:t>
            </a:r>
          </a:p>
          <a:p>
            <a:r>
              <a:rPr lang="hu-HU" dirty="0" smtClean="0"/>
              <a:t>A </a:t>
            </a:r>
            <a:r>
              <a:rPr lang="hu-HU" dirty="0"/>
              <a:t>kvalitatív eredmények </a:t>
            </a:r>
            <a:r>
              <a:rPr lang="hu-HU" dirty="0" smtClean="0"/>
              <a:t>alátámasztására kvantitatív elemzés </a:t>
            </a:r>
            <a:r>
              <a:rPr lang="hu-HU" dirty="0"/>
              <a:t>is </a:t>
            </a:r>
            <a:r>
              <a:rPr lang="hu-HU" dirty="0" smtClean="0"/>
              <a:t>készült. (1-től </a:t>
            </a:r>
            <a:r>
              <a:rPr lang="hu-HU" dirty="0"/>
              <a:t>10-ig terjedő skála </a:t>
            </a:r>
            <a:r>
              <a:rPr lang="hu-HU" dirty="0" smtClean="0"/>
              <a:t>kérdések)</a:t>
            </a:r>
          </a:p>
          <a:p>
            <a:pPr marL="0" indent="0">
              <a:buNone/>
            </a:pPr>
            <a:r>
              <a:rPr lang="hu-HU" dirty="0"/>
              <a:t>A</a:t>
            </a:r>
            <a:r>
              <a:rPr lang="hu-HU" dirty="0" smtClean="0"/>
              <a:t> kiértékeléshez </a:t>
            </a:r>
            <a:r>
              <a:rPr lang="hu-HU" dirty="0"/>
              <a:t>egyszerű statisztikai módszereket (gyakoriság, átlag, korreláció, ANOVA, független T-próba) </a:t>
            </a:r>
            <a:r>
              <a:rPr lang="hu-HU" dirty="0" smtClean="0"/>
              <a:t>használtunk SPSS </a:t>
            </a:r>
            <a:r>
              <a:rPr lang="hu-HU" dirty="0"/>
              <a:t>22.0 program segítségével.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297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Ipar 4.0 &amp; digitalizáció a mindennapokban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Mi jut eszükbe a </a:t>
            </a:r>
            <a:r>
              <a:rPr lang="hu-HU" dirty="0" err="1" smtClean="0"/>
              <a:t>digitalizáció</a:t>
            </a:r>
            <a:r>
              <a:rPr lang="hu-HU" dirty="0" smtClean="0"/>
              <a:t> szó hallatán?</a:t>
            </a:r>
          </a:p>
          <a:p>
            <a:pPr marL="0" indent="0">
              <a:buNone/>
            </a:pPr>
            <a:r>
              <a:rPr lang="hu-HU" sz="1400" dirty="0" smtClean="0"/>
              <a:t>(Előfordulási gyakoriság)</a:t>
            </a:r>
          </a:p>
          <a:p>
            <a:endParaRPr lang="sk-SK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898477"/>
              </p:ext>
            </p:extLst>
          </p:nvPr>
        </p:nvGraphicFramePr>
        <p:xfrm>
          <a:off x="1236371" y="2807592"/>
          <a:ext cx="6288361" cy="2185182"/>
        </p:xfrm>
        <a:graphic>
          <a:graphicData uri="http://schemas.openxmlformats.org/drawingml/2006/table">
            <a:tbl>
              <a:tblPr firstRow="1" firstCol="1" bandRow="1"/>
              <a:tblGrid>
                <a:gridCol w="2095888"/>
                <a:gridCol w="2095888"/>
                <a:gridCol w="2096585"/>
              </a:tblGrid>
              <a:tr h="364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Összes KKV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Összes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Összes multi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Fontos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Kommunikáció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Fontos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Eszközök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Ember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Kommunikáció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Munka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Eszköz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Eszköz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Személyes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Kapcsolat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Ember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Digitalizáció</a:t>
                      </a: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21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Ipar 4.0 &amp; digitalizáció a </a:t>
            </a:r>
            <a:r>
              <a:rPr lang="es-ES" sz="3600" b="1" dirty="0" smtClean="0"/>
              <a:t>mindennapokban</a:t>
            </a:r>
            <a:endParaRPr lang="sk-SK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519706"/>
            <a:ext cx="7886700" cy="4971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Együttes előfordulások (multi):</a:t>
            </a:r>
          </a:p>
          <a:p>
            <a:r>
              <a:rPr lang="hu-HU" dirty="0" smtClean="0"/>
              <a:t>„fontos” </a:t>
            </a:r>
            <a:r>
              <a:rPr lang="hu-HU" dirty="0"/>
              <a:t>- </a:t>
            </a:r>
            <a:r>
              <a:rPr lang="hu-HU" dirty="0" smtClean="0"/>
              <a:t>felkészülés, változás, IT, kommunikáció</a:t>
            </a:r>
          </a:p>
          <a:p>
            <a:r>
              <a:rPr lang="hu-HU" dirty="0"/>
              <a:t> </a:t>
            </a:r>
            <a:r>
              <a:rPr lang="hu-HU" dirty="0" smtClean="0"/>
              <a:t>„kommunikáció</a:t>
            </a:r>
            <a:r>
              <a:rPr lang="hu-HU" dirty="0"/>
              <a:t>” </a:t>
            </a:r>
            <a:r>
              <a:rPr lang="hu-HU" dirty="0" smtClean="0"/>
              <a:t>– személyes</a:t>
            </a:r>
          </a:p>
          <a:p>
            <a:r>
              <a:rPr lang="hu-HU" dirty="0" smtClean="0"/>
              <a:t>„eszköz” - </a:t>
            </a:r>
            <a:r>
              <a:rPr lang="de-DE" dirty="0" err="1" smtClean="0"/>
              <a:t>elektronikus</a:t>
            </a:r>
            <a:r>
              <a:rPr lang="de-DE" dirty="0" smtClean="0"/>
              <a:t>, IT, smart, </a:t>
            </a:r>
            <a:r>
              <a:rPr lang="de-DE" dirty="0" err="1" smtClean="0"/>
              <a:t>technológia</a:t>
            </a:r>
            <a:r>
              <a:rPr lang="de-DE" dirty="0" smtClean="0"/>
              <a:t>, </a:t>
            </a:r>
            <a:r>
              <a:rPr lang="de-DE" dirty="0" err="1" smtClean="0"/>
              <a:t>technika</a:t>
            </a:r>
            <a:r>
              <a:rPr lang="de-DE" dirty="0" smtClean="0"/>
              <a:t>, </a:t>
            </a:r>
            <a:r>
              <a:rPr lang="de-DE" dirty="0" err="1" smtClean="0"/>
              <a:t>okos</a:t>
            </a:r>
            <a:r>
              <a:rPr lang="de-DE" dirty="0" smtClean="0"/>
              <a:t>, mobil</a:t>
            </a:r>
            <a:endParaRPr lang="hu-HU" dirty="0" smtClean="0"/>
          </a:p>
          <a:p>
            <a:pPr marL="0" indent="0">
              <a:buNone/>
            </a:pPr>
            <a:r>
              <a:rPr lang="sk-SK" dirty="0" err="1" smtClean="0"/>
              <a:t>Hiányzik</a:t>
            </a:r>
            <a:r>
              <a:rPr lang="sk-SK" dirty="0" smtClean="0"/>
              <a:t>: </a:t>
            </a:r>
            <a:r>
              <a:rPr lang="sk-SK" dirty="0"/>
              <a:t>a </a:t>
            </a:r>
            <a:r>
              <a:rPr lang="sk-SK" dirty="0" err="1"/>
              <a:t>jövőképet</a:t>
            </a:r>
            <a:r>
              <a:rPr lang="sk-SK" dirty="0"/>
              <a:t> </a:t>
            </a:r>
            <a:r>
              <a:rPr lang="sk-SK" dirty="0" err="1"/>
              <a:t>előrevetítő</a:t>
            </a:r>
            <a:r>
              <a:rPr lang="sk-SK" dirty="0"/>
              <a:t>, </a:t>
            </a:r>
            <a:r>
              <a:rPr lang="sk-SK" dirty="0" err="1"/>
              <a:t>határozott</a:t>
            </a:r>
            <a:r>
              <a:rPr lang="sk-SK" dirty="0"/>
              <a:t> </a:t>
            </a:r>
            <a:r>
              <a:rPr lang="sk-SK" dirty="0" err="1"/>
              <a:t>elképzeléseket</a:t>
            </a:r>
            <a:r>
              <a:rPr lang="sk-SK" dirty="0"/>
              <a:t> </a:t>
            </a:r>
            <a:r>
              <a:rPr lang="sk-SK" dirty="0" err="1"/>
              <a:t>tükröző</a:t>
            </a:r>
            <a:r>
              <a:rPr lang="sk-SK" dirty="0"/>
              <a:t> </a:t>
            </a:r>
            <a:r>
              <a:rPr lang="sk-SK" dirty="0" err="1"/>
              <a:t>szóhasználat</a:t>
            </a:r>
            <a:r>
              <a:rPr lang="sk-SK" dirty="0"/>
              <a:t>, </a:t>
            </a:r>
            <a:r>
              <a:rPr lang="sk-SK" dirty="0" err="1"/>
              <a:t>mint</a:t>
            </a:r>
            <a:r>
              <a:rPr lang="sk-SK" dirty="0"/>
              <a:t> a „</a:t>
            </a:r>
            <a:r>
              <a:rPr lang="sk-SK" dirty="0" err="1"/>
              <a:t>mesterséges</a:t>
            </a:r>
            <a:r>
              <a:rPr lang="sk-SK" dirty="0"/>
              <a:t> </a:t>
            </a:r>
            <a:r>
              <a:rPr lang="sk-SK" dirty="0" err="1"/>
              <a:t>intelligencia</a:t>
            </a:r>
            <a:r>
              <a:rPr lang="sk-SK" dirty="0"/>
              <a:t>”, a „</a:t>
            </a:r>
            <a:r>
              <a:rPr lang="sk-SK" dirty="0" err="1"/>
              <a:t>digitális</a:t>
            </a:r>
            <a:r>
              <a:rPr lang="sk-SK" dirty="0"/>
              <a:t> stratégia”, </a:t>
            </a:r>
            <a:r>
              <a:rPr lang="sk-SK" dirty="0" smtClean="0"/>
              <a:t>„</a:t>
            </a:r>
            <a:r>
              <a:rPr lang="sk-SK" dirty="0" err="1"/>
              <a:t>innováció</a:t>
            </a:r>
            <a:r>
              <a:rPr lang="sk-SK" dirty="0"/>
              <a:t>”, </a:t>
            </a:r>
            <a:r>
              <a:rPr lang="sk-SK" dirty="0" err="1"/>
              <a:t>stb</a:t>
            </a:r>
            <a:r>
              <a:rPr lang="sk-SK" dirty="0"/>
              <a:t>. </a:t>
            </a:r>
            <a:r>
              <a:rPr lang="sk-SK" dirty="0" err="1"/>
              <a:t>kifejezések</a:t>
            </a:r>
            <a:r>
              <a:rPr lang="sk-SK" dirty="0"/>
              <a:t>. </a:t>
            </a:r>
            <a:endParaRPr lang="sk-SK" dirty="0" smtClean="0"/>
          </a:p>
          <a:p>
            <a:pPr marL="0" indent="0">
              <a:buNone/>
            </a:pPr>
            <a:r>
              <a:rPr lang="sk-SK" dirty="0" err="1"/>
              <a:t>Összességében</a:t>
            </a:r>
            <a:r>
              <a:rPr lang="sk-SK" dirty="0"/>
              <a:t>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tartanak</a:t>
            </a:r>
            <a:r>
              <a:rPr lang="sk-SK" dirty="0"/>
              <a:t> a </a:t>
            </a:r>
            <a:r>
              <a:rPr lang="sk-SK" dirty="0" err="1"/>
              <a:t>fejlődéstől</a:t>
            </a:r>
            <a:r>
              <a:rPr lang="sk-SK" dirty="0"/>
              <a:t>, </a:t>
            </a:r>
            <a:r>
              <a:rPr lang="sk-SK" dirty="0" err="1"/>
              <a:t>inkább</a:t>
            </a:r>
            <a:r>
              <a:rPr lang="sk-SK" dirty="0"/>
              <a:t> </a:t>
            </a:r>
            <a:r>
              <a:rPr lang="sk-SK" dirty="0" err="1"/>
              <a:t>lehetőségként</a:t>
            </a:r>
            <a:r>
              <a:rPr lang="sk-SK" dirty="0"/>
              <a:t> </a:t>
            </a:r>
            <a:r>
              <a:rPr lang="sk-SK" dirty="0" err="1"/>
              <a:t>tekintenek</a:t>
            </a:r>
            <a:r>
              <a:rPr lang="sk-SK" dirty="0"/>
              <a:t> </a:t>
            </a:r>
            <a:r>
              <a:rPr lang="sk-SK" dirty="0" err="1"/>
              <a:t>rá</a:t>
            </a:r>
            <a:r>
              <a:rPr lang="sk-SK" dirty="0"/>
              <a:t>.  A </a:t>
            </a:r>
            <a:r>
              <a:rPr lang="sk-SK" dirty="0" err="1"/>
              <a:t>legnagyobb</a:t>
            </a:r>
            <a:r>
              <a:rPr lang="sk-SK" dirty="0"/>
              <a:t> </a:t>
            </a:r>
            <a:r>
              <a:rPr lang="sk-SK" dirty="0" err="1"/>
              <a:t>lehetőséget</a:t>
            </a:r>
            <a:r>
              <a:rPr lang="sk-SK" dirty="0"/>
              <a:t> a </a:t>
            </a:r>
            <a:r>
              <a:rPr lang="sk-SK" dirty="0" err="1"/>
              <a:t>fejlődésben</a:t>
            </a:r>
            <a:r>
              <a:rPr lang="sk-SK" dirty="0"/>
              <a:t> </a:t>
            </a:r>
            <a:r>
              <a:rPr lang="sk-SK" dirty="0" err="1"/>
              <a:t>Magyarország</a:t>
            </a:r>
            <a:r>
              <a:rPr lang="sk-SK" dirty="0"/>
              <a:t> </a:t>
            </a:r>
            <a:r>
              <a:rPr lang="sk-SK" dirty="0" err="1"/>
              <a:t>látja</a:t>
            </a:r>
            <a:r>
              <a:rPr lang="sk-SK" dirty="0"/>
              <a:t>, </a:t>
            </a:r>
            <a:r>
              <a:rPr lang="sk-SK" dirty="0" err="1"/>
              <a:t>majd</a:t>
            </a:r>
            <a:r>
              <a:rPr lang="sk-SK" dirty="0"/>
              <a:t> </a:t>
            </a:r>
            <a:r>
              <a:rPr lang="sk-SK" dirty="0" err="1"/>
              <a:t>Németország</a:t>
            </a:r>
            <a:r>
              <a:rPr lang="sk-SK" dirty="0"/>
              <a:t>,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végül</a:t>
            </a:r>
            <a:r>
              <a:rPr lang="sk-SK" dirty="0"/>
              <a:t> </a:t>
            </a:r>
            <a:r>
              <a:rPr lang="sk-SK" dirty="0" err="1"/>
              <a:t>Szlovákia</a:t>
            </a:r>
            <a:r>
              <a:rPr lang="sk-SK" dirty="0"/>
              <a:t>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9946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solidFill>
                  <a:prstClr val="black"/>
                </a:solidFill>
              </a:rPr>
              <a:t>Ipar 4.0 &amp; digitalizáció a mindennapokban</a:t>
            </a:r>
            <a:endParaRPr lang="sk-SK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941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Vezetői szóhasználat és gondolkodás szakszerűsége:</a:t>
            </a:r>
          </a:p>
          <a:p>
            <a:r>
              <a:rPr lang="hu-HU" dirty="0" smtClean="0"/>
              <a:t>Definíciók: </a:t>
            </a:r>
            <a:r>
              <a:rPr lang="en-US" dirty="0"/>
              <a:t>smart, </a:t>
            </a:r>
            <a:r>
              <a:rPr lang="hu-HU" b="1" dirty="0" smtClean="0"/>
              <a:t>rendszer, folyamat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virtu</a:t>
            </a:r>
            <a:r>
              <a:rPr lang="hu-HU" dirty="0" smtClean="0"/>
              <a:t>á</a:t>
            </a:r>
            <a:r>
              <a:rPr lang="en-US" dirty="0" smtClean="0"/>
              <a:t>l</a:t>
            </a:r>
            <a:r>
              <a:rPr lang="hu-HU" dirty="0" smtClean="0"/>
              <a:t>is</a:t>
            </a:r>
            <a:r>
              <a:rPr lang="en-US" dirty="0" smtClean="0"/>
              <a:t>, </a:t>
            </a:r>
            <a:r>
              <a:rPr lang="hu-HU" dirty="0" smtClean="0"/>
              <a:t>rugalmas</a:t>
            </a:r>
            <a:r>
              <a:rPr lang="en-US" dirty="0" smtClean="0"/>
              <a:t>, </a:t>
            </a:r>
            <a:r>
              <a:rPr lang="hu-HU" b="1" dirty="0" smtClean="0"/>
              <a:t>fejlődés</a:t>
            </a:r>
            <a:r>
              <a:rPr lang="en-US" dirty="0" smtClean="0"/>
              <a:t>, </a:t>
            </a:r>
            <a:r>
              <a:rPr lang="hu-HU" dirty="0" smtClean="0"/>
              <a:t>felhő</a:t>
            </a:r>
            <a:r>
              <a:rPr lang="en-US" dirty="0" smtClean="0"/>
              <a:t>, </a:t>
            </a:r>
            <a:r>
              <a:rPr lang="en-US" dirty="0" err="1"/>
              <a:t>IoT</a:t>
            </a:r>
            <a:r>
              <a:rPr lang="en-US" dirty="0"/>
              <a:t>, </a:t>
            </a:r>
            <a:r>
              <a:rPr lang="en-US" dirty="0" err="1" smtClean="0"/>
              <a:t>comput</a:t>
            </a:r>
            <a:r>
              <a:rPr lang="hu-HU" dirty="0" err="1" smtClean="0"/>
              <a:t>er</a:t>
            </a:r>
            <a:r>
              <a:rPr lang="en-US" dirty="0" smtClean="0"/>
              <a:t>, A</a:t>
            </a:r>
            <a:r>
              <a:rPr lang="hu-HU" dirty="0" smtClean="0"/>
              <a:t>I</a:t>
            </a:r>
            <a:r>
              <a:rPr lang="en-US" dirty="0" smtClean="0"/>
              <a:t>, </a:t>
            </a:r>
            <a:r>
              <a:rPr lang="en-US" dirty="0"/>
              <a:t>Big Data, </a:t>
            </a:r>
            <a:r>
              <a:rPr lang="en-US" dirty="0" err="1" smtClean="0"/>
              <a:t>techni</a:t>
            </a:r>
            <a:r>
              <a:rPr lang="hu-HU" dirty="0" err="1" smtClean="0"/>
              <a:t>ka</a:t>
            </a:r>
            <a:r>
              <a:rPr lang="en-US" dirty="0" smtClean="0"/>
              <a:t>, </a:t>
            </a:r>
            <a:r>
              <a:rPr lang="en-US" dirty="0" err="1" smtClean="0"/>
              <a:t>innov</a:t>
            </a:r>
            <a:r>
              <a:rPr lang="hu-HU" dirty="0" err="1" smtClean="0"/>
              <a:t>áció</a:t>
            </a:r>
            <a:r>
              <a:rPr lang="en-US" dirty="0" smtClean="0"/>
              <a:t>, </a:t>
            </a:r>
            <a:r>
              <a:rPr lang="hu-HU" dirty="0" smtClean="0"/>
              <a:t>emberek</a:t>
            </a:r>
            <a:r>
              <a:rPr lang="en-US" dirty="0" smtClean="0"/>
              <a:t>, </a:t>
            </a:r>
            <a:r>
              <a:rPr lang="en-US" dirty="0" err="1" smtClean="0"/>
              <a:t>technol</a:t>
            </a:r>
            <a:r>
              <a:rPr lang="hu-HU" dirty="0" smtClean="0"/>
              <a:t>ó</a:t>
            </a:r>
            <a:r>
              <a:rPr lang="en-US" dirty="0" smtClean="0"/>
              <a:t>g</a:t>
            </a:r>
            <a:r>
              <a:rPr lang="hu-HU" dirty="0" err="1" smtClean="0"/>
              <a:t>ia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hu-HU" dirty="0" smtClean="0"/>
              <a:t>Vezetők: eszközök</a:t>
            </a:r>
            <a:r>
              <a:rPr lang="en-US" dirty="0" smtClean="0"/>
              <a:t>, </a:t>
            </a:r>
            <a:r>
              <a:rPr lang="en-US" dirty="0" err="1" smtClean="0"/>
              <a:t>techni</a:t>
            </a:r>
            <a:r>
              <a:rPr lang="hu-HU" dirty="0" err="1" smtClean="0"/>
              <a:t>ka</a:t>
            </a:r>
            <a:r>
              <a:rPr lang="en-US" dirty="0" smtClean="0"/>
              <a:t>, </a:t>
            </a:r>
            <a:r>
              <a:rPr lang="en-US" dirty="0" err="1" smtClean="0"/>
              <a:t>digitaliz</a:t>
            </a:r>
            <a:r>
              <a:rPr lang="hu-HU" dirty="0" err="1" smtClean="0"/>
              <a:t>áció</a:t>
            </a:r>
            <a:r>
              <a:rPr lang="en-US" dirty="0" smtClean="0"/>
              <a:t>, </a:t>
            </a:r>
            <a:r>
              <a:rPr lang="hu-HU" dirty="0" smtClean="0"/>
              <a:t>gyakorlat</a:t>
            </a:r>
            <a:r>
              <a:rPr lang="en-US" dirty="0" smtClean="0"/>
              <a:t>, </a:t>
            </a:r>
            <a:r>
              <a:rPr lang="hu-HU" dirty="0" smtClean="0"/>
              <a:t>hatékonyság</a:t>
            </a:r>
            <a:r>
              <a:rPr lang="en-US" dirty="0" smtClean="0"/>
              <a:t>, </a:t>
            </a:r>
            <a:r>
              <a:rPr lang="hu-HU" b="1" dirty="0" smtClean="0"/>
              <a:t>fejlődés</a:t>
            </a:r>
            <a:r>
              <a:rPr lang="en-US" dirty="0" smtClean="0"/>
              <a:t>, </a:t>
            </a:r>
            <a:r>
              <a:rPr lang="en-US" dirty="0"/>
              <a:t>IT </a:t>
            </a:r>
            <a:r>
              <a:rPr lang="hu-HU" dirty="0" smtClean="0"/>
              <a:t>eszközök</a:t>
            </a:r>
            <a:r>
              <a:rPr lang="en-US" dirty="0" smtClean="0"/>
              <a:t>, </a:t>
            </a:r>
            <a:r>
              <a:rPr lang="hu-HU" dirty="0" smtClean="0"/>
              <a:t>folyamatosan</a:t>
            </a:r>
            <a:r>
              <a:rPr lang="en-US" dirty="0" smtClean="0"/>
              <a:t>, </a:t>
            </a:r>
            <a:r>
              <a:rPr lang="hu-HU" b="1" dirty="0" smtClean="0"/>
              <a:t>folyamat</a:t>
            </a:r>
            <a:r>
              <a:rPr lang="en-US" dirty="0" smtClean="0"/>
              <a:t>, inform</a:t>
            </a:r>
            <a:r>
              <a:rPr lang="hu-HU" dirty="0" err="1" smtClean="0"/>
              <a:t>áció</a:t>
            </a:r>
            <a:r>
              <a:rPr lang="en-US" dirty="0" smtClean="0"/>
              <a:t>, </a:t>
            </a:r>
            <a:r>
              <a:rPr lang="hu-HU" b="1" dirty="0" smtClean="0"/>
              <a:t>rendszer</a:t>
            </a:r>
            <a:r>
              <a:rPr lang="hu-HU" dirty="0" smtClean="0"/>
              <a:t>.</a:t>
            </a:r>
            <a:r>
              <a:rPr lang="en-US" dirty="0" smtClean="0"/>
              <a:t>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/>
              <a:t>A magyar </a:t>
            </a:r>
            <a:r>
              <a:rPr lang="hu-HU" dirty="0" smtClean="0"/>
              <a:t>multik: </a:t>
            </a:r>
          </a:p>
          <a:p>
            <a:pPr algn="just"/>
            <a:r>
              <a:rPr lang="hu-HU" dirty="0" smtClean="0"/>
              <a:t>leginkább </a:t>
            </a:r>
            <a:r>
              <a:rPr lang="hu-HU" dirty="0"/>
              <a:t>csak beszélünk az I4.0‐ról, </a:t>
            </a:r>
            <a:endParaRPr lang="hu-HU" dirty="0" smtClean="0"/>
          </a:p>
          <a:p>
            <a:pPr algn="just"/>
            <a:r>
              <a:rPr lang="hu-HU" dirty="0" smtClean="0"/>
              <a:t>egy </a:t>
            </a:r>
            <a:r>
              <a:rPr lang="hu-HU" dirty="0"/>
              <a:t>trendi „</a:t>
            </a:r>
            <a:r>
              <a:rPr lang="hu-HU" dirty="0" err="1"/>
              <a:t>Schlagwort</a:t>
            </a:r>
            <a:r>
              <a:rPr lang="hu-HU" dirty="0"/>
              <a:t>”, egy „lufi”.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Egyetértés: gyorsabbnak, </a:t>
            </a:r>
            <a:r>
              <a:rPr lang="hu-HU" dirty="0" err="1" smtClean="0"/>
              <a:t>kreativabbnak</a:t>
            </a:r>
            <a:r>
              <a:rPr lang="hu-HU" dirty="0"/>
              <a:t>, </a:t>
            </a:r>
            <a:r>
              <a:rPr lang="hu-HU" dirty="0" err="1"/>
              <a:t>innovativabbnak</a:t>
            </a:r>
            <a:r>
              <a:rPr lang="hu-HU" dirty="0"/>
              <a:t> kell lenniük a versenyképességük megőrzése </a:t>
            </a:r>
            <a:r>
              <a:rPr lang="hu-HU" dirty="0" smtClean="0"/>
              <a:t>érdekében. Ez a jelenlegi </a:t>
            </a:r>
            <a:r>
              <a:rPr lang="hu-HU" dirty="0"/>
              <a:t>rendszerben, leszabályozott folyamatok mellett (ami a német nagyvállalatokra a leginkább jellemző), rendkívül nehéz.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 err="1"/>
              <a:t>digitalizáció</a:t>
            </a:r>
            <a:r>
              <a:rPr lang="hu-HU" dirty="0"/>
              <a:t> segítő hatását a 10-es végű skálán a megkérdezettek átlagban 6.5 – re értékelték.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490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275" y="365126"/>
            <a:ext cx="8216721" cy="974277"/>
          </a:xfrm>
        </p:spPr>
        <p:txBody>
          <a:bodyPr>
            <a:normAutofit/>
          </a:bodyPr>
          <a:lstStyle/>
          <a:p>
            <a:r>
              <a:rPr lang="sk-SK" sz="3200" b="1" dirty="0" err="1" smtClean="0"/>
              <a:t>Eltérő</a:t>
            </a:r>
            <a:r>
              <a:rPr lang="sk-SK" sz="3200" b="1" dirty="0" smtClean="0"/>
              <a:t> </a:t>
            </a:r>
            <a:r>
              <a:rPr lang="sk-SK" sz="3200" b="1" dirty="0" err="1"/>
              <a:t>igények</a:t>
            </a:r>
            <a:r>
              <a:rPr lang="sk-SK" sz="3200" b="1" dirty="0"/>
              <a:t>, </a:t>
            </a:r>
            <a:r>
              <a:rPr lang="sk-SK" sz="3200" b="1" dirty="0" err="1"/>
              <a:t>elvárások</a:t>
            </a:r>
            <a:r>
              <a:rPr lang="sk-SK" sz="3200" b="1" dirty="0"/>
              <a:t>, </a:t>
            </a:r>
            <a:r>
              <a:rPr lang="sk-SK" sz="3200" b="1" dirty="0" err="1"/>
              <a:t>generációs</a:t>
            </a:r>
            <a:r>
              <a:rPr lang="sk-SK" sz="3200" b="1" dirty="0"/>
              <a:t> </a:t>
            </a:r>
            <a:r>
              <a:rPr lang="sk-SK" sz="3200" b="1" dirty="0" err="1"/>
              <a:t>különbségek</a:t>
            </a:r>
            <a:endParaRPr lang="sk-SK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 </a:t>
            </a:r>
            <a:r>
              <a:rPr lang="sk-SK" dirty="0" err="1"/>
              <a:t>generációs</a:t>
            </a:r>
            <a:r>
              <a:rPr lang="sk-SK" dirty="0"/>
              <a:t> </a:t>
            </a:r>
            <a:r>
              <a:rPr lang="sk-SK" dirty="0" err="1"/>
              <a:t>különbségek</a:t>
            </a:r>
            <a:r>
              <a:rPr lang="sk-SK" dirty="0"/>
              <a:t> </a:t>
            </a:r>
            <a:r>
              <a:rPr lang="sk-SK" dirty="0" err="1" smtClean="0"/>
              <a:t>jelen</a:t>
            </a:r>
            <a:r>
              <a:rPr lang="sk-SK" dirty="0" smtClean="0"/>
              <a:t> </a:t>
            </a:r>
            <a:r>
              <a:rPr lang="sk-SK" dirty="0" err="1" smtClean="0"/>
              <a:t>vannak</a:t>
            </a:r>
            <a:r>
              <a:rPr lang="sk-SK" dirty="0" smtClean="0"/>
              <a:t>, </a:t>
            </a:r>
            <a:r>
              <a:rPr lang="sk-SK" dirty="0" err="1" smtClean="0"/>
              <a:t>több</a:t>
            </a:r>
            <a:r>
              <a:rPr lang="sk-SK" dirty="0"/>
              <a:t>, </a:t>
            </a:r>
            <a:r>
              <a:rPr lang="sk-SK" dirty="0" err="1"/>
              <a:t>mint</a:t>
            </a:r>
            <a:r>
              <a:rPr lang="sk-SK" dirty="0"/>
              <a:t> 50%-a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megkérdezetteknek</a:t>
            </a:r>
            <a:r>
              <a:rPr lang="sk-SK" dirty="0"/>
              <a:t> 8-as </a:t>
            </a:r>
            <a:r>
              <a:rPr lang="sk-SK" dirty="0" err="1"/>
              <a:t>vagy</a:t>
            </a:r>
            <a:r>
              <a:rPr lang="sk-SK" dirty="0"/>
              <a:t> </a:t>
            </a:r>
            <a:r>
              <a:rPr lang="sk-SK" dirty="0" err="1"/>
              <a:t>magasabb</a:t>
            </a:r>
            <a:r>
              <a:rPr lang="sk-SK" dirty="0"/>
              <a:t> </a:t>
            </a:r>
            <a:r>
              <a:rPr lang="sk-SK" dirty="0" err="1"/>
              <a:t>értéket</a:t>
            </a:r>
            <a:r>
              <a:rPr lang="sk-SK" dirty="0"/>
              <a:t> </a:t>
            </a:r>
            <a:r>
              <a:rPr lang="sk-SK" dirty="0" err="1" smtClean="0"/>
              <a:t>jelölt</a:t>
            </a:r>
            <a:endParaRPr lang="sk-SK" dirty="0" smtClean="0"/>
          </a:p>
          <a:p>
            <a:r>
              <a:rPr lang="sk-SK" dirty="0"/>
              <a:t>A </a:t>
            </a:r>
            <a:r>
              <a:rPr lang="sk-SK" dirty="0" err="1"/>
              <a:t>magyar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német</a:t>
            </a:r>
            <a:r>
              <a:rPr lang="sk-SK" dirty="0"/>
              <a:t> </a:t>
            </a:r>
            <a:r>
              <a:rPr lang="sk-SK" dirty="0" err="1"/>
              <a:t>értékítélet</a:t>
            </a:r>
            <a:r>
              <a:rPr lang="sk-SK" dirty="0"/>
              <a:t> </a:t>
            </a:r>
            <a:r>
              <a:rPr lang="sk-SK" dirty="0" err="1"/>
              <a:t>közel</a:t>
            </a:r>
            <a:r>
              <a:rPr lang="sk-SK" dirty="0"/>
              <a:t> </a:t>
            </a:r>
            <a:r>
              <a:rPr lang="sk-SK" dirty="0" err="1"/>
              <a:t>azonos</a:t>
            </a:r>
            <a:r>
              <a:rPr lang="sk-SK" dirty="0"/>
              <a:t>, 6-os </a:t>
            </a:r>
            <a:r>
              <a:rPr lang="sk-SK" dirty="0" err="1"/>
              <a:t>értéket</a:t>
            </a:r>
            <a:r>
              <a:rPr lang="sk-SK" dirty="0"/>
              <a:t> </a:t>
            </a:r>
            <a:r>
              <a:rPr lang="sk-SK" dirty="0" err="1"/>
              <a:t>jelent</a:t>
            </a:r>
            <a:r>
              <a:rPr lang="sk-SK" dirty="0"/>
              <a:t>, </a:t>
            </a:r>
            <a:r>
              <a:rPr lang="sk-SK" dirty="0" err="1"/>
              <a:t>míg</a:t>
            </a:r>
            <a:r>
              <a:rPr lang="sk-SK" dirty="0"/>
              <a:t> a </a:t>
            </a:r>
            <a:r>
              <a:rPr lang="sk-SK" dirty="0" err="1"/>
              <a:t>szlovák</a:t>
            </a:r>
            <a:r>
              <a:rPr lang="sk-SK" dirty="0"/>
              <a:t> </a:t>
            </a:r>
            <a:r>
              <a:rPr lang="sk-SK" dirty="0" err="1"/>
              <a:t>válaszadók</a:t>
            </a:r>
            <a:r>
              <a:rPr lang="sk-SK" dirty="0"/>
              <a:t> 2-3 </a:t>
            </a:r>
            <a:r>
              <a:rPr lang="sk-SK" dirty="0" err="1"/>
              <a:t>között</a:t>
            </a:r>
            <a:r>
              <a:rPr lang="sk-SK" dirty="0"/>
              <a:t> </a:t>
            </a:r>
            <a:r>
              <a:rPr lang="sk-SK" dirty="0" err="1"/>
              <a:t>értékelték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A team </a:t>
            </a:r>
            <a:r>
              <a:rPr lang="sk-SK" dirty="0" err="1"/>
              <a:t>munka</a:t>
            </a:r>
            <a:r>
              <a:rPr lang="sk-SK" dirty="0"/>
              <a:t> </a:t>
            </a:r>
            <a:r>
              <a:rPr lang="sk-SK" dirty="0" err="1"/>
              <a:t>jellemző</a:t>
            </a:r>
            <a:r>
              <a:rPr lang="sk-SK" dirty="0"/>
              <a:t>, </a:t>
            </a:r>
            <a:r>
              <a:rPr lang="sk-SK" dirty="0" err="1"/>
              <a:t>ahol</a:t>
            </a:r>
            <a:r>
              <a:rPr lang="sk-SK" dirty="0"/>
              <a:t> </a:t>
            </a:r>
            <a:r>
              <a:rPr lang="sk-SK" dirty="0" err="1"/>
              <a:t>segítik</a:t>
            </a:r>
            <a:r>
              <a:rPr lang="sk-SK" dirty="0"/>
              <a:t> </a:t>
            </a:r>
            <a:r>
              <a:rPr lang="sk-SK" dirty="0" err="1"/>
              <a:t>egymást</a:t>
            </a:r>
            <a:r>
              <a:rPr lang="sk-SK" dirty="0"/>
              <a:t>. </a:t>
            </a:r>
          </a:p>
          <a:p>
            <a:r>
              <a:rPr lang="sk-SK" dirty="0" smtClean="0"/>
              <a:t>A </a:t>
            </a:r>
            <a:r>
              <a:rPr lang="sk-SK" dirty="0" err="1" smtClean="0"/>
              <a:t>motivációs</a:t>
            </a:r>
            <a:r>
              <a:rPr lang="sk-SK" dirty="0" smtClean="0"/>
              <a:t> </a:t>
            </a:r>
            <a:r>
              <a:rPr lang="sk-SK" dirty="0" err="1" smtClean="0"/>
              <a:t>eszközök</a:t>
            </a:r>
            <a:r>
              <a:rPr lang="sk-SK" dirty="0" smtClean="0"/>
              <a:t> </a:t>
            </a:r>
            <a:r>
              <a:rPr lang="sk-SK" dirty="0" err="1" smtClean="0"/>
              <a:t>alkalmazása</a:t>
            </a:r>
            <a:r>
              <a:rPr lang="sk-SK" dirty="0" smtClean="0"/>
              <a:t> </a:t>
            </a:r>
            <a:r>
              <a:rPr lang="sk-SK" dirty="0" err="1" smtClean="0"/>
              <a:t>esetében</a:t>
            </a:r>
            <a:r>
              <a:rPr lang="sk-SK" dirty="0" smtClean="0"/>
              <a:t> </a:t>
            </a:r>
            <a:r>
              <a:rPr lang="sk-SK" dirty="0" err="1" smtClean="0"/>
              <a:t>nehezebb</a:t>
            </a:r>
            <a:r>
              <a:rPr lang="sk-SK" dirty="0" smtClean="0"/>
              <a:t> a </a:t>
            </a:r>
            <a:r>
              <a:rPr lang="sk-SK" dirty="0" err="1" smtClean="0"/>
              <a:t>vezető</a:t>
            </a:r>
            <a:r>
              <a:rPr lang="sk-SK" dirty="0" smtClean="0"/>
              <a:t> </a:t>
            </a:r>
            <a:r>
              <a:rPr lang="sk-SK" dirty="0" err="1" smtClean="0"/>
              <a:t>helyzete</a:t>
            </a:r>
            <a:r>
              <a:rPr lang="sk-SK" dirty="0" smtClean="0"/>
              <a:t>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926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9925" y="133306"/>
            <a:ext cx="8384147" cy="1038669"/>
          </a:xfrm>
        </p:spPr>
        <p:txBody>
          <a:bodyPr>
            <a:noAutofit/>
          </a:bodyPr>
          <a:lstStyle/>
          <a:p>
            <a:r>
              <a:rPr lang="sk-SK" sz="3200" b="1" dirty="0" err="1"/>
              <a:t>Eltérő</a:t>
            </a:r>
            <a:r>
              <a:rPr lang="sk-SK" sz="3200" b="1" dirty="0"/>
              <a:t> </a:t>
            </a:r>
            <a:r>
              <a:rPr lang="sk-SK" sz="3200" b="1" dirty="0" err="1"/>
              <a:t>igények</a:t>
            </a:r>
            <a:r>
              <a:rPr lang="sk-SK" sz="3200" b="1" dirty="0"/>
              <a:t>, </a:t>
            </a:r>
            <a:r>
              <a:rPr lang="sk-SK" sz="3200" b="1" dirty="0" err="1"/>
              <a:t>elvárások</a:t>
            </a:r>
            <a:r>
              <a:rPr lang="sk-SK" sz="3200" b="1" dirty="0"/>
              <a:t>, </a:t>
            </a:r>
            <a:r>
              <a:rPr lang="sk-SK" sz="3200" b="1" dirty="0" err="1"/>
              <a:t>generációs</a:t>
            </a:r>
            <a:r>
              <a:rPr lang="sk-SK" sz="3200" b="1" dirty="0"/>
              <a:t> </a:t>
            </a:r>
            <a:r>
              <a:rPr lang="sk-SK" sz="3200" b="1" dirty="0" err="1"/>
              <a:t>különbségek</a:t>
            </a:r>
            <a:endParaRPr lang="sk-SK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03796"/>
            <a:ext cx="7886700" cy="5087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A </a:t>
            </a:r>
            <a:r>
              <a:rPr lang="sk-SK" dirty="0" err="1"/>
              <a:t>statisztikai</a:t>
            </a:r>
            <a:r>
              <a:rPr lang="sk-SK" dirty="0"/>
              <a:t> </a:t>
            </a:r>
            <a:r>
              <a:rPr lang="sk-SK" dirty="0" err="1"/>
              <a:t>eredmények</a:t>
            </a:r>
            <a:r>
              <a:rPr lang="sk-SK" dirty="0"/>
              <a:t> </a:t>
            </a:r>
            <a:r>
              <a:rPr lang="sk-SK" dirty="0" err="1"/>
              <a:t>összhangban</a:t>
            </a:r>
            <a:r>
              <a:rPr lang="sk-SK" dirty="0"/>
              <a:t> </a:t>
            </a:r>
            <a:r>
              <a:rPr lang="sk-SK" dirty="0" err="1"/>
              <a:t>vannak</a:t>
            </a:r>
            <a:r>
              <a:rPr lang="sk-SK" dirty="0"/>
              <a:t> a </a:t>
            </a:r>
            <a:r>
              <a:rPr lang="sk-SK" dirty="0" err="1"/>
              <a:t>leggyakoribb</a:t>
            </a:r>
            <a:r>
              <a:rPr lang="sk-SK" dirty="0"/>
              <a:t> </a:t>
            </a:r>
            <a:r>
              <a:rPr lang="sk-SK" dirty="0" err="1" smtClean="0"/>
              <a:t>szóhasználattal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Együttmozgó kifejezések:</a:t>
            </a:r>
          </a:p>
          <a:p>
            <a:r>
              <a:rPr lang="hu-HU" dirty="0" smtClean="0"/>
              <a:t>nincs </a:t>
            </a:r>
            <a:r>
              <a:rPr lang="hu-HU" i="1" dirty="0" smtClean="0"/>
              <a:t>probléma</a:t>
            </a:r>
            <a:r>
              <a:rPr lang="hu-HU" dirty="0" smtClean="0"/>
              <a:t>, </a:t>
            </a:r>
          </a:p>
          <a:p>
            <a:r>
              <a:rPr lang="hu-HU" dirty="0" smtClean="0"/>
              <a:t>motivációs </a:t>
            </a:r>
            <a:r>
              <a:rPr lang="hu-HU" i="1" dirty="0" smtClean="0"/>
              <a:t>probléma</a:t>
            </a:r>
          </a:p>
          <a:p>
            <a:r>
              <a:rPr lang="hu-HU" i="1" dirty="0" smtClean="0"/>
              <a:t>csapat</a:t>
            </a:r>
            <a:r>
              <a:rPr lang="hu-HU" dirty="0" smtClean="0"/>
              <a:t>ban </a:t>
            </a:r>
            <a:r>
              <a:rPr lang="hu-HU" dirty="0"/>
              <a:t>történő </a:t>
            </a:r>
            <a:r>
              <a:rPr lang="hu-HU" dirty="0" smtClean="0"/>
              <a:t>munkavégzés, </a:t>
            </a:r>
          </a:p>
          <a:p>
            <a:r>
              <a:rPr lang="hu-HU" dirty="0" smtClean="0"/>
              <a:t>fiatalok </a:t>
            </a:r>
            <a:r>
              <a:rPr lang="hu-HU" dirty="0"/>
              <a:t>és idősebbek </a:t>
            </a:r>
            <a:r>
              <a:rPr lang="hu-HU" i="1" dirty="0" smtClean="0"/>
              <a:t>együttműködés</a:t>
            </a:r>
            <a:r>
              <a:rPr lang="hu-HU" dirty="0" smtClean="0"/>
              <a:t>e, </a:t>
            </a:r>
          </a:p>
          <a:p>
            <a:r>
              <a:rPr lang="hu-HU" dirty="0" smtClean="0"/>
              <a:t>nincs </a:t>
            </a:r>
            <a:r>
              <a:rPr lang="hu-HU" i="1" dirty="0"/>
              <a:t>generáció</a:t>
            </a:r>
            <a:r>
              <a:rPr lang="hu-HU" dirty="0"/>
              <a:t>s </a:t>
            </a:r>
            <a:r>
              <a:rPr lang="hu-HU" dirty="0" smtClean="0"/>
              <a:t>különbség. 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551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730"/>
          </a:xfrm>
        </p:spPr>
        <p:txBody>
          <a:bodyPr>
            <a:normAutofit/>
          </a:bodyPr>
          <a:lstStyle/>
          <a:p>
            <a:r>
              <a:rPr lang="sk-SK" sz="3600" b="1" dirty="0" err="1" smtClean="0"/>
              <a:t>Értékek</a:t>
            </a:r>
            <a:r>
              <a:rPr lang="sk-SK" sz="3600" b="1" dirty="0" smtClean="0"/>
              <a:t> </a:t>
            </a:r>
            <a:r>
              <a:rPr lang="sk-SK" sz="3600" b="1" dirty="0"/>
              <a:t>&amp; </a:t>
            </a:r>
            <a:r>
              <a:rPr lang="sk-SK" sz="3600" b="1" dirty="0" err="1"/>
              <a:t>felkészülés</a:t>
            </a:r>
            <a:r>
              <a:rPr lang="sk-SK" sz="3600" b="1" dirty="0"/>
              <a:t> &amp; </a:t>
            </a:r>
            <a:r>
              <a:rPr lang="sk-SK" sz="3600" b="1" dirty="0" err="1"/>
              <a:t>új</a:t>
            </a:r>
            <a:r>
              <a:rPr lang="sk-SK" sz="3600" b="1" dirty="0"/>
              <a:t> </a:t>
            </a:r>
            <a:r>
              <a:rPr lang="sk-SK" sz="3600" b="1" dirty="0" err="1"/>
              <a:t>kihívások</a:t>
            </a:r>
            <a:endParaRPr lang="sk-SK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84857"/>
            <a:ext cx="7886700" cy="4992106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Képzés</a:t>
            </a:r>
          </a:p>
          <a:p>
            <a:pPr marL="0" indent="0">
              <a:buNone/>
            </a:pPr>
            <a:r>
              <a:rPr lang="hu-HU" dirty="0" smtClean="0"/>
              <a:t>Munkatársak: a magyarok 9,8; a </a:t>
            </a:r>
            <a:r>
              <a:rPr lang="hu-HU" dirty="0"/>
              <a:t>szlovákok </a:t>
            </a:r>
            <a:r>
              <a:rPr lang="hu-HU" dirty="0" smtClean="0"/>
              <a:t>5,7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Vezetők: </a:t>
            </a:r>
            <a:r>
              <a:rPr lang="hu-HU" dirty="0" smtClean="0"/>
              <a:t>magyar KKV 8.8; a </a:t>
            </a:r>
            <a:r>
              <a:rPr lang="hu-HU" dirty="0"/>
              <a:t>szlovák multik </a:t>
            </a:r>
            <a:r>
              <a:rPr lang="hu-HU" dirty="0" smtClean="0"/>
              <a:t>6.2</a:t>
            </a:r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magyar </a:t>
            </a:r>
            <a:r>
              <a:rPr lang="hu-HU" sz="2000" dirty="0" smtClean="0"/>
              <a:t>dolgozók 47 </a:t>
            </a:r>
            <a:r>
              <a:rPr lang="hu-HU" sz="2000" dirty="0"/>
              <a:t>%-a érzi úgy, hogy a munkája során meg tud felelni a digitális kihívásoknak, (németek 70%-a, szlovákok 76%-a), míg világszinten ugyanez az arány 78</a:t>
            </a:r>
            <a:r>
              <a:rPr lang="hu-HU" sz="2000" dirty="0" smtClean="0"/>
              <a:t>%. (</a:t>
            </a:r>
            <a:r>
              <a:rPr lang="hu-HU" sz="2000" dirty="0" err="1" smtClean="0"/>
              <a:t>Randstadt</a:t>
            </a:r>
            <a:r>
              <a:rPr lang="hu-HU" sz="2000" dirty="0" smtClean="0"/>
              <a:t>, 2015)</a:t>
            </a:r>
            <a:endParaRPr lang="hu-HU" sz="20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3219108"/>
              </p:ext>
            </p:extLst>
          </p:nvPr>
        </p:nvGraphicFramePr>
        <p:xfrm>
          <a:off x="743505" y="3845885"/>
          <a:ext cx="7923977" cy="2021985"/>
        </p:xfrm>
        <a:graphic>
          <a:graphicData uri="http://schemas.openxmlformats.org/drawingml/2006/table">
            <a:tbl>
              <a:tblPr firstRow="1" firstCol="1" bandRow="1"/>
              <a:tblGrid>
                <a:gridCol w="1320077"/>
                <a:gridCol w="1316561"/>
                <a:gridCol w="1319198"/>
                <a:gridCol w="1357869"/>
                <a:gridCol w="1295468"/>
                <a:gridCol w="1314804"/>
              </a:tblGrid>
              <a:tr h="2888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Magyar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Szlovák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Német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88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SME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SME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SME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Fontos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Tréning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Készség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Rendszeres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Munkatársak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Képzés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Munkatársak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Technikai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Manuális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Folyamatos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Csapat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Fejlődés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Továbbképzés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Képzés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Vezetőképzés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Fontos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Tréning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Folyamatos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Tréning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Munkatársak 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Újdonság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Kommunikáció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Fejlődés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Fontos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Vezetői 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Eszközök 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Alkalmazott 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Munkatársak 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Változás 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Vezetői 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90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dirty="0" smtClean="0"/>
              <a:t>„A </a:t>
            </a:r>
            <a:r>
              <a:rPr lang="hu-HU" sz="4400" dirty="0"/>
              <a:t>kihívások olyan ijesztőek, mint amennyire a lehetőségek lenyűgözőek</a:t>
            </a:r>
            <a:r>
              <a:rPr lang="hu-HU" sz="4400" dirty="0" smtClean="0"/>
              <a:t>.” </a:t>
            </a:r>
          </a:p>
          <a:p>
            <a:pPr marL="0" indent="0" algn="ctr">
              <a:buNone/>
            </a:pPr>
            <a:endParaRPr lang="hu-HU" sz="2000" dirty="0"/>
          </a:p>
          <a:p>
            <a:pPr marL="0" indent="0" algn="r">
              <a:buNone/>
            </a:pPr>
            <a:r>
              <a:rPr lang="hu-HU" sz="2000" dirty="0" smtClean="0"/>
              <a:t>Klaus </a:t>
            </a:r>
            <a:r>
              <a:rPr lang="hu-HU" sz="2000" dirty="0" err="1" smtClean="0"/>
              <a:t>Swab</a:t>
            </a:r>
            <a:r>
              <a:rPr lang="hu-HU" sz="2000" dirty="0" smtClean="0"/>
              <a:t>	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26791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3335" y="365127"/>
            <a:ext cx="8232015" cy="1025792"/>
          </a:xfrm>
        </p:spPr>
        <p:txBody>
          <a:bodyPr>
            <a:normAutofit/>
          </a:bodyPr>
          <a:lstStyle/>
          <a:p>
            <a:r>
              <a:rPr lang="sk-SK" sz="3600" b="1" dirty="0" err="1"/>
              <a:t>Értékek</a:t>
            </a:r>
            <a:r>
              <a:rPr lang="sk-SK" sz="3600" b="1" dirty="0"/>
              <a:t> &amp; </a:t>
            </a:r>
            <a:r>
              <a:rPr lang="sk-SK" sz="3600" b="1" dirty="0" err="1"/>
              <a:t>felkészülés</a:t>
            </a:r>
            <a:r>
              <a:rPr lang="sk-SK" sz="3600" b="1" dirty="0"/>
              <a:t> &amp; </a:t>
            </a:r>
            <a:r>
              <a:rPr lang="sk-SK" sz="3600" b="1" dirty="0" err="1"/>
              <a:t>új</a:t>
            </a:r>
            <a:r>
              <a:rPr lang="sk-SK" sz="3600" b="1" dirty="0"/>
              <a:t> </a:t>
            </a:r>
            <a:r>
              <a:rPr lang="sk-SK" sz="3600" b="1" dirty="0" err="1"/>
              <a:t>kihívások</a:t>
            </a:r>
            <a:endParaRPr lang="sk-SK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3487" y="1287887"/>
            <a:ext cx="8397026" cy="53318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 err="1" smtClean="0"/>
              <a:t>Kapcsolatok</a:t>
            </a:r>
            <a:r>
              <a:rPr lang="sk-SK" b="1" dirty="0" smtClean="0"/>
              <a:t>:</a:t>
            </a:r>
          </a:p>
          <a:p>
            <a:pPr marL="0" indent="0">
              <a:buNone/>
            </a:pPr>
            <a:r>
              <a:rPr lang="sk-SK" sz="3100" dirty="0" err="1"/>
              <a:t>Több</a:t>
            </a:r>
            <a:r>
              <a:rPr lang="sk-SK" sz="3100" dirty="0"/>
              <a:t>, </a:t>
            </a:r>
            <a:r>
              <a:rPr lang="sk-SK" sz="3100" dirty="0" err="1"/>
              <a:t>mint</a:t>
            </a:r>
            <a:r>
              <a:rPr lang="sk-SK" sz="3100" dirty="0"/>
              <a:t> 60% 7 </a:t>
            </a:r>
            <a:r>
              <a:rPr lang="sk-SK" sz="3100" dirty="0" err="1"/>
              <a:t>vagy</a:t>
            </a:r>
            <a:r>
              <a:rPr lang="sk-SK" sz="3100" dirty="0"/>
              <a:t> </a:t>
            </a:r>
            <a:r>
              <a:rPr lang="sk-SK" sz="3100" dirty="0" err="1" smtClean="0"/>
              <a:t>magasabb</a:t>
            </a:r>
            <a:r>
              <a:rPr lang="sk-SK" sz="3100" dirty="0" smtClean="0"/>
              <a:t> </a:t>
            </a:r>
            <a:r>
              <a:rPr lang="sk-SK" sz="3100" dirty="0" err="1"/>
              <a:t>pontot</a:t>
            </a:r>
            <a:r>
              <a:rPr lang="sk-SK" sz="3100" dirty="0"/>
              <a:t> </a:t>
            </a:r>
            <a:r>
              <a:rPr lang="sk-SK" sz="3100" dirty="0" err="1"/>
              <a:t>adott</a:t>
            </a:r>
            <a:r>
              <a:rPr lang="sk-SK" sz="3100" dirty="0"/>
              <a:t>. </a:t>
            </a:r>
            <a:endParaRPr lang="sk-SK" sz="3100" dirty="0" smtClean="0"/>
          </a:p>
          <a:p>
            <a:pPr marL="0" indent="0">
              <a:buNone/>
            </a:pPr>
            <a:r>
              <a:rPr lang="sk-SK" sz="3100" dirty="0" smtClean="0"/>
              <a:t>A </a:t>
            </a:r>
            <a:r>
              <a:rPr lang="sk-SK" sz="3100" dirty="0" err="1"/>
              <a:t>magyar</a:t>
            </a:r>
            <a:r>
              <a:rPr lang="sk-SK" sz="3100" dirty="0"/>
              <a:t> KKV </a:t>
            </a:r>
            <a:r>
              <a:rPr lang="sk-SK" sz="3100" dirty="0" err="1"/>
              <a:t>vezetők</a:t>
            </a:r>
            <a:r>
              <a:rPr lang="sk-SK" sz="3100" dirty="0"/>
              <a:t> </a:t>
            </a:r>
            <a:r>
              <a:rPr lang="sk-SK" sz="3100" dirty="0" smtClean="0"/>
              <a:t>9.6; a </a:t>
            </a:r>
            <a:r>
              <a:rPr lang="sk-SK" sz="3100" dirty="0" err="1"/>
              <a:t>szlovák</a:t>
            </a:r>
            <a:r>
              <a:rPr lang="sk-SK" sz="3100" dirty="0"/>
              <a:t> KKV </a:t>
            </a:r>
            <a:r>
              <a:rPr lang="sk-SK" sz="3100" dirty="0" err="1" smtClean="0"/>
              <a:t>vezetők</a:t>
            </a:r>
            <a:r>
              <a:rPr lang="sk-SK" sz="3100" dirty="0" smtClean="0"/>
              <a:t> 4.</a:t>
            </a:r>
          </a:p>
          <a:p>
            <a:pPr marL="0" indent="0">
              <a:buNone/>
            </a:pPr>
            <a:endParaRPr lang="sk-SK" sz="3100" dirty="0" smtClean="0"/>
          </a:p>
          <a:p>
            <a:pPr marL="0" indent="0">
              <a:buNone/>
            </a:pPr>
            <a:r>
              <a:rPr lang="sk-SK" sz="3100" dirty="0" smtClean="0"/>
              <a:t>A </a:t>
            </a:r>
            <a:r>
              <a:rPr lang="sk-SK" sz="3100" dirty="0"/>
              <a:t>„</a:t>
            </a:r>
            <a:r>
              <a:rPr lang="sk-SK" sz="3100" dirty="0" err="1"/>
              <a:t>személyes</a:t>
            </a:r>
            <a:r>
              <a:rPr lang="sk-SK" sz="3100" dirty="0"/>
              <a:t> </a:t>
            </a:r>
            <a:r>
              <a:rPr lang="sk-SK" sz="3100" dirty="0" err="1"/>
              <a:t>kapcsolatok</a:t>
            </a:r>
            <a:r>
              <a:rPr lang="sk-SK" sz="3100" dirty="0"/>
              <a:t> terén </a:t>
            </a:r>
            <a:r>
              <a:rPr lang="sk-SK" sz="3100" dirty="0" err="1"/>
              <a:t>érzékelt</a:t>
            </a:r>
            <a:r>
              <a:rPr lang="sk-SK" sz="3100" dirty="0"/>
              <a:t> </a:t>
            </a:r>
            <a:r>
              <a:rPr lang="sk-SK" sz="3100" dirty="0" err="1"/>
              <a:t>változás</a:t>
            </a:r>
            <a:r>
              <a:rPr lang="sk-SK" sz="3100" dirty="0"/>
              <a:t>” </a:t>
            </a:r>
            <a:r>
              <a:rPr lang="sk-SK" sz="3100" dirty="0" err="1" smtClean="0"/>
              <a:t>korrelál</a:t>
            </a:r>
            <a:r>
              <a:rPr lang="sk-SK" sz="3100" dirty="0" smtClean="0"/>
              <a:t>:</a:t>
            </a:r>
          </a:p>
          <a:p>
            <a:r>
              <a:rPr lang="sk-SK" sz="3100" dirty="0" err="1" smtClean="0"/>
              <a:t>az</a:t>
            </a:r>
            <a:r>
              <a:rPr lang="sk-SK" sz="3100" dirty="0" smtClean="0"/>
              <a:t> </a:t>
            </a:r>
            <a:r>
              <a:rPr lang="sk-SK" sz="3100" dirty="0"/>
              <a:t>I4.0 a </a:t>
            </a:r>
            <a:r>
              <a:rPr lang="sk-SK" sz="3100" dirty="0" err="1" smtClean="0"/>
              <a:t>mindennapokban</a:t>
            </a:r>
            <a:endParaRPr lang="sk-SK" sz="3100" dirty="0" smtClean="0"/>
          </a:p>
          <a:p>
            <a:r>
              <a:rPr lang="sk-SK" sz="3100" dirty="0" err="1"/>
              <a:t>az</a:t>
            </a:r>
            <a:r>
              <a:rPr lang="sk-SK" sz="3100" dirty="0"/>
              <a:t> IT </a:t>
            </a:r>
            <a:r>
              <a:rPr lang="sk-SK" sz="3100" dirty="0" err="1"/>
              <a:t>eszközök</a:t>
            </a:r>
            <a:r>
              <a:rPr lang="sk-SK" sz="3100" dirty="0"/>
              <a:t> </a:t>
            </a:r>
            <a:r>
              <a:rPr lang="sk-SK" sz="3100" dirty="0" err="1" smtClean="0"/>
              <a:t>befolyása</a:t>
            </a:r>
            <a:endParaRPr lang="sk-SK" sz="3100" dirty="0" smtClean="0"/>
          </a:p>
          <a:p>
            <a:r>
              <a:rPr lang="sk-SK" sz="3100" dirty="0" err="1"/>
              <a:t>az</a:t>
            </a:r>
            <a:r>
              <a:rPr lang="sk-SK" sz="3100" dirty="0"/>
              <a:t> </a:t>
            </a:r>
            <a:r>
              <a:rPr lang="sk-SK" sz="3100" dirty="0" err="1"/>
              <a:t>eszközök</a:t>
            </a:r>
            <a:r>
              <a:rPr lang="sk-SK" sz="3100" dirty="0"/>
              <a:t> </a:t>
            </a:r>
            <a:r>
              <a:rPr lang="sk-SK" sz="3100" dirty="0" err="1"/>
              <a:t>mennyire</a:t>
            </a:r>
            <a:r>
              <a:rPr lang="sk-SK" sz="3100" dirty="0"/>
              <a:t> </a:t>
            </a:r>
            <a:r>
              <a:rPr lang="sk-SK" sz="3100" dirty="0" err="1" smtClean="0"/>
              <a:t>segítik</a:t>
            </a:r>
            <a:r>
              <a:rPr lang="sk-SK" sz="3100" dirty="0" smtClean="0"/>
              <a:t> </a:t>
            </a:r>
            <a:r>
              <a:rPr lang="sk-SK" sz="3100" dirty="0"/>
              <a:t>a </a:t>
            </a:r>
            <a:r>
              <a:rPr lang="sk-SK" sz="3100" dirty="0" err="1"/>
              <a:t>döntési</a:t>
            </a:r>
            <a:r>
              <a:rPr lang="sk-SK" sz="3100" dirty="0"/>
              <a:t> </a:t>
            </a:r>
            <a:r>
              <a:rPr lang="sk-SK" sz="3100" dirty="0" err="1" smtClean="0"/>
              <a:t>folyamatokat</a:t>
            </a:r>
            <a:endParaRPr lang="sk-SK" sz="3100" dirty="0" smtClean="0"/>
          </a:p>
          <a:p>
            <a:r>
              <a:rPr lang="sk-SK" sz="3100" dirty="0"/>
              <a:t>a </a:t>
            </a:r>
            <a:r>
              <a:rPr lang="sk-SK" sz="3100" dirty="0" err="1"/>
              <a:t>generációs</a:t>
            </a:r>
            <a:r>
              <a:rPr lang="sk-SK" sz="3100" dirty="0"/>
              <a:t> </a:t>
            </a:r>
            <a:r>
              <a:rPr lang="sk-SK" sz="3100" dirty="0" err="1" smtClean="0"/>
              <a:t>különbségek</a:t>
            </a:r>
            <a:endParaRPr lang="sk-SK" sz="3100" dirty="0" smtClean="0"/>
          </a:p>
          <a:p>
            <a:r>
              <a:rPr lang="sk-SK" sz="3100" dirty="0" err="1"/>
              <a:t>munkatársak</a:t>
            </a:r>
            <a:r>
              <a:rPr lang="sk-SK" sz="3100" dirty="0"/>
              <a:t> </a:t>
            </a:r>
            <a:r>
              <a:rPr lang="sk-SK" sz="3100" dirty="0" err="1"/>
              <a:t>képzésének</a:t>
            </a:r>
            <a:r>
              <a:rPr lang="sk-SK" sz="3100" dirty="0"/>
              <a:t> </a:t>
            </a:r>
            <a:r>
              <a:rPr lang="sk-SK" sz="3100" dirty="0" err="1" smtClean="0"/>
              <a:t>fontossága</a:t>
            </a:r>
            <a:endParaRPr lang="sk-SK" sz="3100" dirty="0" smtClean="0"/>
          </a:p>
          <a:p>
            <a:r>
              <a:rPr lang="sk-SK" sz="3100" dirty="0" err="1"/>
              <a:t>önképzés</a:t>
            </a:r>
            <a:r>
              <a:rPr lang="sk-SK" sz="3100" dirty="0"/>
              <a:t> </a:t>
            </a:r>
            <a:r>
              <a:rPr lang="sk-SK" sz="3100" dirty="0" err="1" smtClean="0"/>
              <a:t>fontossága</a:t>
            </a:r>
            <a:endParaRPr lang="sk-SK" sz="3100" dirty="0" smtClean="0"/>
          </a:p>
          <a:p>
            <a:r>
              <a:rPr lang="sk-SK" sz="3100" dirty="0"/>
              <a:t>a </a:t>
            </a:r>
            <a:r>
              <a:rPr lang="sk-SK" sz="3100" dirty="0" err="1"/>
              <a:t>vezetési</a:t>
            </a:r>
            <a:r>
              <a:rPr lang="sk-SK" sz="3100" dirty="0"/>
              <a:t> </a:t>
            </a:r>
            <a:r>
              <a:rPr lang="sk-SK" sz="3100" dirty="0" err="1"/>
              <a:t>stílus</a:t>
            </a:r>
            <a:r>
              <a:rPr lang="sk-SK" sz="3100" dirty="0"/>
              <a:t> </a:t>
            </a:r>
            <a:r>
              <a:rPr lang="sk-SK" sz="3100" dirty="0" err="1" smtClean="0"/>
              <a:t>változása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9871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31136"/>
            <a:ext cx="7886700" cy="806851"/>
          </a:xfrm>
        </p:spPr>
        <p:txBody>
          <a:bodyPr>
            <a:normAutofit/>
          </a:bodyPr>
          <a:lstStyle/>
          <a:p>
            <a:r>
              <a:rPr lang="sk-SK" sz="3600" b="1" dirty="0" err="1"/>
              <a:t>Értékek</a:t>
            </a:r>
            <a:r>
              <a:rPr lang="sk-SK" sz="3600" b="1" dirty="0"/>
              <a:t> &amp; </a:t>
            </a:r>
            <a:r>
              <a:rPr lang="sk-SK" sz="3600" b="1" dirty="0" err="1"/>
              <a:t>felkészülés</a:t>
            </a:r>
            <a:r>
              <a:rPr lang="sk-SK" sz="3600" b="1" dirty="0"/>
              <a:t> &amp; </a:t>
            </a:r>
            <a:r>
              <a:rPr lang="sk-SK" sz="3600" b="1" dirty="0" err="1"/>
              <a:t>új</a:t>
            </a:r>
            <a:r>
              <a:rPr lang="sk-SK" sz="3600" b="1" dirty="0"/>
              <a:t> </a:t>
            </a:r>
            <a:r>
              <a:rPr lang="sk-SK" sz="3600" b="1" dirty="0" err="1"/>
              <a:t>kihívások</a:t>
            </a:r>
            <a:endParaRPr lang="sk-SK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62130"/>
            <a:ext cx="7886700" cy="5331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 smtClean="0"/>
              <a:t>Értékek</a:t>
            </a:r>
            <a:endParaRPr lang="sk-SK" b="1" dirty="0" smtClean="0"/>
          </a:p>
          <a:p>
            <a:pPr marL="0" indent="0">
              <a:buNone/>
            </a:pP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/>
              <a:t>„</a:t>
            </a:r>
            <a:r>
              <a:rPr lang="sk-SK" sz="2400" dirty="0" err="1"/>
              <a:t>ember</a:t>
            </a:r>
            <a:r>
              <a:rPr lang="sk-SK" sz="2400" dirty="0"/>
              <a:t>”, </a:t>
            </a:r>
            <a:r>
              <a:rPr lang="sk-SK" sz="2400" dirty="0" err="1"/>
              <a:t>az</a:t>
            </a:r>
            <a:r>
              <a:rPr lang="sk-SK" sz="2400" dirty="0"/>
              <a:t> </a:t>
            </a:r>
            <a:r>
              <a:rPr lang="sk-SK" sz="2400" dirty="0" err="1"/>
              <a:t>emberhez</a:t>
            </a:r>
            <a:r>
              <a:rPr lang="sk-SK" sz="2400" dirty="0"/>
              <a:t> </a:t>
            </a:r>
            <a:r>
              <a:rPr lang="sk-SK" sz="2400" dirty="0" err="1"/>
              <a:t>köthető</a:t>
            </a:r>
            <a:r>
              <a:rPr lang="sk-SK" sz="2400" dirty="0"/>
              <a:t> </a:t>
            </a:r>
            <a:r>
              <a:rPr lang="sk-SK" sz="2400" dirty="0" err="1"/>
              <a:t>kifejezések</a:t>
            </a:r>
            <a:r>
              <a:rPr lang="sk-SK" sz="2400" dirty="0"/>
              <a:t>, </a:t>
            </a:r>
            <a:r>
              <a:rPr lang="sk-SK" sz="2400" dirty="0" err="1"/>
              <a:t>mint</a:t>
            </a:r>
            <a:r>
              <a:rPr lang="sk-SK" sz="2400" dirty="0"/>
              <a:t> „</a:t>
            </a:r>
            <a:r>
              <a:rPr lang="sk-SK" sz="2400" dirty="0" err="1"/>
              <a:t>személyes</a:t>
            </a:r>
            <a:r>
              <a:rPr lang="sk-SK" sz="2400" dirty="0"/>
              <a:t>”, „</a:t>
            </a:r>
            <a:r>
              <a:rPr lang="sk-SK" sz="2400" dirty="0" err="1"/>
              <a:t>egymás</a:t>
            </a:r>
            <a:r>
              <a:rPr lang="sk-SK" sz="2400" dirty="0"/>
              <a:t>”, „</a:t>
            </a:r>
            <a:r>
              <a:rPr lang="sk-SK" sz="2400" dirty="0" err="1"/>
              <a:t>kapcsolatok</a:t>
            </a:r>
            <a:r>
              <a:rPr lang="sk-SK" sz="2400" dirty="0"/>
              <a:t>”, „</a:t>
            </a:r>
            <a:r>
              <a:rPr lang="sk-SK" sz="2400" dirty="0" err="1"/>
              <a:t>család</a:t>
            </a:r>
            <a:r>
              <a:rPr lang="sk-SK" sz="2400" dirty="0"/>
              <a:t>”, „</a:t>
            </a:r>
            <a:r>
              <a:rPr lang="sk-SK" sz="2400" dirty="0" err="1"/>
              <a:t>barát</a:t>
            </a:r>
            <a:r>
              <a:rPr lang="sk-SK" sz="2400" dirty="0"/>
              <a:t>” </a:t>
            </a:r>
            <a:r>
              <a:rPr lang="sk-SK" sz="2400" dirty="0" err="1"/>
              <a:t>fordulnak</a:t>
            </a:r>
            <a:r>
              <a:rPr lang="sk-SK" sz="2400" dirty="0"/>
              <a:t> </a:t>
            </a:r>
            <a:r>
              <a:rPr lang="sk-SK" sz="2400" dirty="0" err="1"/>
              <a:t>elő</a:t>
            </a:r>
            <a:r>
              <a:rPr lang="sk-SK" sz="2400" dirty="0"/>
              <a:t> </a:t>
            </a:r>
            <a:r>
              <a:rPr lang="sk-SK" sz="2400" dirty="0" err="1"/>
              <a:t>minden</a:t>
            </a:r>
            <a:r>
              <a:rPr lang="sk-SK" sz="2400" dirty="0"/>
              <a:t> </a:t>
            </a:r>
            <a:r>
              <a:rPr lang="sk-SK" sz="2400" dirty="0" err="1"/>
              <a:t>nemzet</a:t>
            </a:r>
            <a:r>
              <a:rPr lang="sk-SK" sz="2400" dirty="0"/>
              <a:t> </a:t>
            </a:r>
            <a:r>
              <a:rPr lang="sk-SK" sz="2400" dirty="0" err="1"/>
              <a:t>esetében</a:t>
            </a:r>
            <a:r>
              <a:rPr lang="sk-SK" sz="2400" dirty="0"/>
              <a:t> </a:t>
            </a:r>
            <a:r>
              <a:rPr lang="sk-SK" sz="2400" dirty="0" err="1"/>
              <a:t>leggyakrabban</a:t>
            </a:r>
            <a:r>
              <a:rPr lang="sk-SK" sz="2400" dirty="0"/>
              <a:t>.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 err="1"/>
              <a:t>üzleti</a:t>
            </a:r>
            <a:r>
              <a:rPr lang="sk-SK" sz="2400" dirty="0"/>
              <a:t> </a:t>
            </a:r>
            <a:r>
              <a:rPr lang="sk-SK" sz="2400" dirty="0" err="1"/>
              <a:t>élettel</a:t>
            </a:r>
            <a:r>
              <a:rPr lang="sk-SK" sz="2400" dirty="0"/>
              <a:t> </a:t>
            </a:r>
            <a:r>
              <a:rPr lang="sk-SK" sz="2400" dirty="0" err="1" smtClean="0"/>
              <a:t>összefüggésben</a:t>
            </a:r>
            <a:r>
              <a:rPr lang="sk-SK" sz="2400" dirty="0" smtClean="0"/>
              <a:t>: </a:t>
            </a:r>
            <a:r>
              <a:rPr lang="sk-SK" sz="2400" dirty="0"/>
              <a:t>„</a:t>
            </a:r>
            <a:r>
              <a:rPr lang="sk-SK" sz="2400" dirty="0" err="1"/>
              <a:t>gyorsaság</a:t>
            </a:r>
            <a:r>
              <a:rPr lang="sk-SK" sz="2400" dirty="0"/>
              <a:t>”, „</a:t>
            </a:r>
            <a:r>
              <a:rPr lang="sk-SK" sz="2400" dirty="0" err="1"/>
              <a:t>reagálás</a:t>
            </a:r>
            <a:r>
              <a:rPr lang="sk-SK" sz="2400" dirty="0"/>
              <a:t>”, „</a:t>
            </a:r>
            <a:r>
              <a:rPr lang="sk-SK" sz="2400" dirty="0" err="1"/>
              <a:t>hatékonyság</a:t>
            </a:r>
            <a:r>
              <a:rPr lang="sk-SK" sz="2400" dirty="0"/>
              <a:t>”, „</a:t>
            </a:r>
            <a:r>
              <a:rPr lang="sk-SK" sz="2400" dirty="0" err="1"/>
              <a:t>feladat</a:t>
            </a:r>
            <a:r>
              <a:rPr lang="sk-SK" sz="2400" dirty="0"/>
              <a:t>”, „</a:t>
            </a:r>
            <a:r>
              <a:rPr lang="sk-SK" sz="2400" dirty="0" err="1"/>
              <a:t>gondolkodás</a:t>
            </a:r>
            <a:r>
              <a:rPr lang="sk-SK" sz="2400" dirty="0"/>
              <a:t>”, „</a:t>
            </a:r>
            <a:r>
              <a:rPr lang="sk-SK" sz="2400" dirty="0" err="1"/>
              <a:t>üzlet</a:t>
            </a:r>
            <a:r>
              <a:rPr lang="sk-SK" sz="2400" dirty="0"/>
              <a:t>”, „</a:t>
            </a:r>
            <a:r>
              <a:rPr lang="sk-SK" sz="2400" dirty="0" err="1"/>
              <a:t>tudás</a:t>
            </a:r>
            <a:r>
              <a:rPr lang="sk-SK" sz="2400" dirty="0"/>
              <a:t>” </a:t>
            </a:r>
            <a:r>
              <a:rPr lang="sk-SK" sz="2400" dirty="0" err="1"/>
              <a:t>szintén</a:t>
            </a:r>
            <a:r>
              <a:rPr lang="sk-SK" sz="2400" dirty="0"/>
              <a:t> </a:t>
            </a:r>
            <a:r>
              <a:rPr lang="sk-SK" sz="2400" dirty="0" err="1"/>
              <a:t>megjelennek</a:t>
            </a:r>
            <a:r>
              <a:rPr lang="sk-SK" sz="2400" dirty="0"/>
              <a:t>, de </a:t>
            </a:r>
            <a:r>
              <a:rPr lang="sk-SK" sz="2400" dirty="0" err="1"/>
              <a:t>ezek</a:t>
            </a:r>
            <a:r>
              <a:rPr lang="sk-SK" sz="2400" dirty="0"/>
              <a:t> </a:t>
            </a:r>
            <a:r>
              <a:rPr lang="sk-SK" sz="2400" dirty="0" err="1"/>
              <a:t>súlya</a:t>
            </a:r>
            <a:r>
              <a:rPr lang="sk-SK" sz="2400" dirty="0"/>
              <a:t> </a:t>
            </a:r>
            <a:r>
              <a:rPr lang="sk-SK" sz="2400" dirty="0" err="1"/>
              <a:t>lényegesen</a:t>
            </a:r>
            <a:r>
              <a:rPr lang="sk-SK" sz="2400" dirty="0"/>
              <a:t> </a:t>
            </a:r>
            <a:r>
              <a:rPr lang="sk-SK" sz="2400" dirty="0" err="1"/>
              <a:t>alacsonyabb</a:t>
            </a:r>
            <a:r>
              <a:rPr lang="sk-SK" sz="2400" dirty="0"/>
              <a:t>.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A </a:t>
            </a:r>
            <a:r>
              <a:rPr lang="sk-SK" sz="2400" dirty="0" err="1"/>
              <a:t>német</a:t>
            </a:r>
            <a:r>
              <a:rPr lang="sk-SK" sz="2400" dirty="0"/>
              <a:t> </a:t>
            </a:r>
            <a:r>
              <a:rPr lang="sk-SK" sz="2400" dirty="0" err="1" smtClean="0"/>
              <a:t>multik</a:t>
            </a:r>
            <a:r>
              <a:rPr lang="sk-SK" sz="2400" dirty="0" smtClean="0"/>
              <a:t>: a </a:t>
            </a:r>
            <a:r>
              <a:rPr lang="sk-SK" sz="2400" dirty="0" err="1"/>
              <a:t>valódi</a:t>
            </a:r>
            <a:r>
              <a:rPr lang="sk-SK" sz="2400" dirty="0"/>
              <a:t> </a:t>
            </a:r>
            <a:r>
              <a:rPr lang="sk-SK" sz="2400" dirty="0" err="1"/>
              <a:t>értékek</a:t>
            </a:r>
            <a:r>
              <a:rPr lang="sk-SK" sz="2400" dirty="0"/>
              <a:t> </a:t>
            </a:r>
            <a:r>
              <a:rPr lang="sk-SK" sz="2400" dirty="0" err="1"/>
              <a:t>az</a:t>
            </a:r>
            <a:r>
              <a:rPr lang="sk-SK" sz="2400" dirty="0"/>
              <a:t> </a:t>
            </a:r>
            <a:r>
              <a:rPr lang="sk-SK" sz="2400" dirty="0" err="1"/>
              <a:t>olyan</a:t>
            </a:r>
            <a:r>
              <a:rPr lang="sk-SK" sz="2400" dirty="0"/>
              <a:t> </a:t>
            </a:r>
            <a:r>
              <a:rPr lang="sk-SK" sz="2400" dirty="0" err="1"/>
              <a:t>alapvető</a:t>
            </a:r>
            <a:r>
              <a:rPr lang="sk-SK" sz="2400" dirty="0"/>
              <a:t> </a:t>
            </a:r>
            <a:r>
              <a:rPr lang="sk-SK" sz="2400" dirty="0" err="1"/>
              <a:t>emberi</a:t>
            </a:r>
            <a:r>
              <a:rPr lang="sk-SK" sz="2400" dirty="0"/>
              <a:t> </a:t>
            </a:r>
            <a:r>
              <a:rPr lang="sk-SK" sz="2400" dirty="0" err="1"/>
              <a:t>értékek</a:t>
            </a:r>
            <a:r>
              <a:rPr lang="sk-SK" sz="2400" dirty="0"/>
              <a:t>, </a:t>
            </a:r>
            <a:r>
              <a:rPr lang="sk-SK" sz="2400" dirty="0" err="1"/>
              <a:t>mint</a:t>
            </a:r>
            <a:r>
              <a:rPr lang="sk-SK" sz="2400" dirty="0"/>
              <a:t> a </a:t>
            </a:r>
            <a:r>
              <a:rPr lang="sk-SK" sz="2400" dirty="0" err="1"/>
              <a:t>tisztelet</a:t>
            </a:r>
            <a:r>
              <a:rPr lang="sk-SK" sz="2400" dirty="0"/>
              <a:t>, a </a:t>
            </a:r>
            <a:r>
              <a:rPr lang="sk-SK" sz="2400" dirty="0" err="1"/>
              <a:t>megbecsülés</a:t>
            </a:r>
            <a:r>
              <a:rPr lang="sk-SK" sz="2400" dirty="0"/>
              <a:t>, </a:t>
            </a:r>
            <a:r>
              <a:rPr lang="sk-SK" sz="2400" dirty="0" err="1"/>
              <a:t>az</a:t>
            </a:r>
            <a:r>
              <a:rPr lang="sk-SK" sz="2400" dirty="0"/>
              <a:t> </a:t>
            </a:r>
            <a:r>
              <a:rPr lang="sk-SK" sz="2400" dirty="0" err="1"/>
              <a:t>őszinteség</a:t>
            </a:r>
            <a:r>
              <a:rPr lang="sk-SK" sz="2400" dirty="0"/>
              <a:t> </a:t>
            </a:r>
            <a:r>
              <a:rPr lang="sk-SK" sz="2400" dirty="0" err="1"/>
              <a:t>vagy</a:t>
            </a:r>
            <a:r>
              <a:rPr lang="sk-SK" sz="2400" dirty="0"/>
              <a:t> a tolerancia.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 err="1" smtClean="0"/>
              <a:t>Kiemelték</a:t>
            </a:r>
            <a:r>
              <a:rPr lang="sk-SK" sz="2400" dirty="0" smtClean="0"/>
              <a:t> </a:t>
            </a:r>
            <a:r>
              <a:rPr lang="sk-SK" sz="2400" dirty="0"/>
              <a:t>a </a:t>
            </a:r>
            <a:r>
              <a:rPr lang="sk-SK" sz="2400" dirty="0" err="1"/>
              <a:t>szaktudás</a:t>
            </a:r>
            <a:r>
              <a:rPr lang="sk-SK" sz="2400" dirty="0"/>
              <a:t>, a </a:t>
            </a:r>
            <a:r>
              <a:rPr lang="sk-SK" sz="2400" dirty="0" err="1"/>
              <a:t>mérnöki</a:t>
            </a:r>
            <a:r>
              <a:rPr lang="sk-SK" sz="2400" dirty="0"/>
              <a:t> </a:t>
            </a:r>
            <a:r>
              <a:rPr lang="sk-SK" sz="2400" dirty="0" err="1"/>
              <a:t>gondolkodás</a:t>
            </a:r>
            <a:r>
              <a:rPr lang="sk-SK" sz="2400" dirty="0"/>
              <a:t>, </a:t>
            </a:r>
            <a:r>
              <a:rPr lang="sk-SK" sz="2400" dirty="0" err="1"/>
              <a:t>és</a:t>
            </a:r>
            <a:r>
              <a:rPr lang="sk-SK" sz="2400" dirty="0"/>
              <a:t> a </a:t>
            </a:r>
            <a:r>
              <a:rPr lang="sk-SK" sz="2400" dirty="0" err="1"/>
              <a:t>gondolkodó</a:t>
            </a:r>
            <a:r>
              <a:rPr lang="sk-SK" sz="2400" dirty="0"/>
              <a:t> </a:t>
            </a:r>
            <a:r>
              <a:rPr lang="sk-SK" sz="2400" dirty="0" err="1"/>
              <a:t>motivált</a:t>
            </a:r>
            <a:r>
              <a:rPr lang="sk-SK" sz="2400" dirty="0"/>
              <a:t> </a:t>
            </a:r>
            <a:r>
              <a:rPr lang="sk-SK" sz="2400" dirty="0" err="1"/>
              <a:t>individuális</a:t>
            </a:r>
            <a:r>
              <a:rPr lang="sk-SK" sz="2400" dirty="0"/>
              <a:t> </a:t>
            </a:r>
            <a:r>
              <a:rPr lang="sk-SK" sz="2400" dirty="0" err="1"/>
              <a:t>ember</a:t>
            </a:r>
            <a:r>
              <a:rPr lang="sk-SK" sz="2400" dirty="0"/>
              <a:t> </a:t>
            </a:r>
            <a:r>
              <a:rPr lang="sk-SK" sz="2400" dirty="0" err="1"/>
              <a:t>fontosságát</a:t>
            </a:r>
            <a:r>
              <a:rPr lang="sk-SK" sz="2400" dirty="0"/>
              <a:t>. A </a:t>
            </a:r>
            <a:r>
              <a:rPr lang="sk-SK" sz="2400" dirty="0" err="1"/>
              <a:t>vezetők</a:t>
            </a:r>
            <a:r>
              <a:rPr lang="sk-SK" sz="2400" dirty="0"/>
              <a:t> </a:t>
            </a:r>
            <a:r>
              <a:rPr lang="sk-SK" sz="2400" dirty="0" err="1"/>
              <a:t>nagy</a:t>
            </a:r>
            <a:r>
              <a:rPr lang="sk-SK" sz="2400" dirty="0"/>
              <a:t> </a:t>
            </a:r>
            <a:r>
              <a:rPr lang="sk-SK" sz="2400" dirty="0" err="1"/>
              <a:t>részének</a:t>
            </a:r>
            <a:r>
              <a:rPr lang="sk-SK" sz="2400" dirty="0"/>
              <a:t> </a:t>
            </a:r>
            <a:r>
              <a:rPr lang="sk-SK" sz="2400" dirty="0" err="1"/>
              <a:t>különösen</a:t>
            </a:r>
            <a:r>
              <a:rPr lang="sk-SK" sz="2400" dirty="0"/>
              <a:t> </a:t>
            </a:r>
            <a:r>
              <a:rPr lang="sk-SK" sz="2400" dirty="0" err="1"/>
              <a:t>fontos</a:t>
            </a:r>
            <a:r>
              <a:rPr lang="sk-SK" sz="2400" dirty="0"/>
              <a:t> a </a:t>
            </a:r>
            <a:r>
              <a:rPr lang="sk-SK" sz="2400" dirty="0" err="1"/>
              <a:t>munka</a:t>
            </a:r>
            <a:r>
              <a:rPr lang="sk-SK" sz="2400" dirty="0"/>
              <a:t> </a:t>
            </a:r>
            <a:r>
              <a:rPr lang="sk-SK" sz="2400" dirty="0" err="1"/>
              <a:t>minősége</a:t>
            </a:r>
            <a:r>
              <a:rPr lang="sk-SK" sz="2400" dirty="0"/>
              <a:t> </a:t>
            </a:r>
            <a:r>
              <a:rPr lang="sk-SK" sz="2400" dirty="0" err="1"/>
              <a:t>illetve</a:t>
            </a:r>
            <a:r>
              <a:rPr lang="sk-SK" sz="2400" dirty="0"/>
              <a:t> a </a:t>
            </a:r>
            <a:r>
              <a:rPr lang="sk-SK" sz="2400" dirty="0" err="1"/>
              <a:t>célorientált</a:t>
            </a:r>
            <a:r>
              <a:rPr lang="sk-SK" sz="2400" dirty="0"/>
              <a:t> </a:t>
            </a:r>
            <a:r>
              <a:rPr lang="sk-SK" sz="2400" dirty="0" err="1"/>
              <a:t>hatékony</a:t>
            </a:r>
            <a:r>
              <a:rPr lang="sk-SK" sz="2400" dirty="0"/>
              <a:t> </a:t>
            </a:r>
            <a:r>
              <a:rPr lang="sk-SK" sz="2400" dirty="0" err="1" smtClean="0"/>
              <a:t>munkavégzés</a:t>
            </a:r>
            <a:r>
              <a:rPr lang="sk-SK" sz="2400" dirty="0" smtClean="0"/>
              <a:t>.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97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2457"/>
          </a:xfrm>
        </p:spPr>
        <p:txBody>
          <a:bodyPr>
            <a:normAutofit/>
          </a:bodyPr>
          <a:lstStyle/>
          <a:p>
            <a:r>
              <a:rPr lang="sk-SK" sz="3600" b="1" dirty="0" err="1"/>
              <a:t>Értékek</a:t>
            </a:r>
            <a:r>
              <a:rPr lang="sk-SK" sz="3600" b="1" dirty="0"/>
              <a:t> &amp; </a:t>
            </a:r>
            <a:r>
              <a:rPr lang="sk-SK" sz="3600" b="1" dirty="0" err="1"/>
              <a:t>felkészülés</a:t>
            </a:r>
            <a:r>
              <a:rPr lang="sk-SK" sz="3600" b="1" dirty="0"/>
              <a:t> &amp; </a:t>
            </a:r>
            <a:r>
              <a:rPr lang="sk-SK" sz="3600" b="1" dirty="0" err="1"/>
              <a:t>új</a:t>
            </a:r>
            <a:r>
              <a:rPr lang="sk-SK" sz="3600" b="1" dirty="0"/>
              <a:t> </a:t>
            </a:r>
            <a:r>
              <a:rPr lang="sk-SK" sz="3600" b="1" dirty="0" err="1"/>
              <a:t>kihívások</a:t>
            </a:r>
            <a:endParaRPr lang="sk-SK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7735"/>
            <a:ext cx="7886700" cy="4979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err="1" smtClean="0"/>
              <a:t>Vezetési</a:t>
            </a:r>
            <a:r>
              <a:rPr lang="sk-SK" b="1" dirty="0" smtClean="0"/>
              <a:t> </a:t>
            </a:r>
            <a:r>
              <a:rPr lang="sk-SK" b="1" dirty="0" err="1" smtClean="0"/>
              <a:t>stílus</a:t>
            </a:r>
            <a:endParaRPr lang="sk-SK" dirty="0" smtClean="0"/>
          </a:p>
          <a:p>
            <a:r>
              <a:rPr lang="sk-SK" sz="2400" dirty="0"/>
              <a:t>A </a:t>
            </a:r>
            <a:r>
              <a:rPr lang="sk-SK" sz="2400" dirty="0" err="1"/>
              <a:t>válaszadók</a:t>
            </a:r>
            <a:r>
              <a:rPr lang="sk-SK" sz="2400" dirty="0"/>
              <a:t> </a:t>
            </a:r>
            <a:r>
              <a:rPr lang="sk-SK" sz="2400" dirty="0" err="1"/>
              <a:t>több</a:t>
            </a:r>
            <a:r>
              <a:rPr lang="sk-SK" sz="2400" dirty="0"/>
              <a:t>, </a:t>
            </a:r>
            <a:r>
              <a:rPr lang="sk-SK" sz="2400" dirty="0" err="1"/>
              <a:t>mint</a:t>
            </a:r>
            <a:r>
              <a:rPr lang="sk-SK" sz="2400" dirty="0"/>
              <a:t> 50%-a </a:t>
            </a:r>
            <a:r>
              <a:rPr lang="sk-SK" sz="2400" dirty="0" err="1" smtClean="0"/>
              <a:t>szerint</a:t>
            </a:r>
            <a:r>
              <a:rPr lang="sk-SK" sz="2400" dirty="0" smtClean="0"/>
              <a:t> </a:t>
            </a:r>
            <a:r>
              <a:rPr lang="sk-SK" sz="2400" dirty="0" err="1" smtClean="0"/>
              <a:t>nincs</a:t>
            </a:r>
            <a:r>
              <a:rPr lang="sk-SK" sz="2400" dirty="0" smtClean="0"/>
              <a:t> </a:t>
            </a:r>
            <a:r>
              <a:rPr lang="sk-SK" sz="2400" dirty="0" err="1"/>
              <a:t>komoly</a:t>
            </a:r>
            <a:r>
              <a:rPr lang="sk-SK" sz="2400" dirty="0"/>
              <a:t> </a:t>
            </a:r>
            <a:r>
              <a:rPr lang="sk-SK" sz="2400" dirty="0" err="1"/>
              <a:t>hatással</a:t>
            </a:r>
            <a:r>
              <a:rPr lang="sk-SK" sz="2400" dirty="0"/>
              <a:t> </a:t>
            </a:r>
            <a:r>
              <a:rPr lang="sk-SK" sz="2400" dirty="0" err="1"/>
              <a:t>ez</a:t>
            </a:r>
            <a:r>
              <a:rPr lang="sk-SK" sz="2400" dirty="0"/>
              <a:t> a </a:t>
            </a:r>
            <a:r>
              <a:rPr lang="sk-SK" sz="2400" dirty="0" err="1"/>
              <a:t>változás</a:t>
            </a:r>
            <a:r>
              <a:rPr lang="sk-SK" sz="2400" dirty="0"/>
              <a:t> a </a:t>
            </a:r>
            <a:r>
              <a:rPr lang="sk-SK" sz="2400" dirty="0" err="1"/>
              <a:t>vezetői</a:t>
            </a:r>
            <a:r>
              <a:rPr lang="sk-SK" sz="2400" dirty="0"/>
              <a:t> </a:t>
            </a:r>
            <a:r>
              <a:rPr lang="sk-SK" sz="2400" dirty="0" err="1"/>
              <a:t>munkájára</a:t>
            </a:r>
            <a:r>
              <a:rPr lang="sk-SK" sz="2400" dirty="0"/>
              <a:t>, </a:t>
            </a:r>
            <a:r>
              <a:rPr lang="sk-SK" sz="2400" dirty="0" err="1"/>
              <a:t>viselkedésére</a:t>
            </a:r>
            <a:r>
              <a:rPr lang="sk-SK" sz="2400" dirty="0"/>
              <a:t>. </a:t>
            </a:r>
            <a:r>
              <a:rPr lang="sk-SK" sz="2000" dirty="0" smtClean="0"/>
              <a:t>(3 </a:t>
            </a:r>
            <a:r>
              <a:rPr lang="sk-SK" sz="2000" dirty="0" err="1"/>
              <a:t>vagy</a:t>
            </a:r>
            <a:r>
              <a:rPr lang="sk-SK" sz="2000" dirty="0"/>
              <a:t> </a:t>
            </a:r>
            <a:r>
              <a:rPr lang="sk-SK" sz="2000" dirty="0" err="1"/>
              <a:t>annál</a:t>
            </a:r>
            <a:r>
              <a:rPr lang="sk-SK" sz="2000" dirty="0"/>
              <a:t> </a:t>
            </a:r>
            <a:r>
              <a:rPr lang="sk-SK" sz="2000" dirty="0" err="1"/>
              <a:t>kevesebb</a:t>
            </a:r>
            <a:r>
              <a:rPr lang="sk-SK" sz="2000" dirty="0"/>
              <a:t> </a:t>
            </a:r>
            <a:r>
              <a:rPr lang="sk-SK" sz="2000" dirty="0" err="1"/>
              <a:t>pontra</a:t>
            </a:r>
            <a:r>
              <a:rPr lang="sk-SK" sz="2000" dirty="0"/>
              <a:t> </a:t>
            </a:r>
            <a:r>
              <a:rPr lang="sk-SK" sz="2000" dirty="0" err="1"/>
              <a:t>értékelték</a:t>
            </a:r>
            <a:r>
              <a:rPr lang="sk-SK" sz="2000" dirty="0" smtClean="0"/>
              <a:t>.) </a:t>
            </a:r>
          </a:p>
          <a:p>
            <a:r>
              <a:rPr lang="sk-SK" sz="2400" dirty="0" smtClean="0"/>
              <a:t>A </a:t>
            </a:r>
            <a:r>
              <a:rPr lang="sk-SK" sz="2400" dirty="0" err="1"/>
              <a:t>válaszadók</a:t>
            </a:r>
            <a:r>
              <a:rPr lang="sk-SK" sz="2400" dirty="0"/>
              <a:t> 25%-a </a:t>
            </a:r>
            <a:r>
              <a:rPr lang="sk-SK" sz="2400" dirty="0" err="1"/>
              <a:t>adott</a:t>
            </a:r>
            <a:r>
              <a:rPr lang="sk-SK" sz="2400" dirty="0"/>
              <a:t> 7 </a:t>
            </a:r>
            <a:r>
              <a:rPr lang="sk-SK" sz="2400" dirty="0" err="1"/>
              <a:t>vagy</a:t>
            </a:r>
            <a:r>
              <a:rPr lang="sk-SK" sz="2400" dirty="0"/>
              <a:t> </a:t>
            </a:r>
            <a:r>
              <a:rPr lang="sk-SK" sz="2400" dirty="0" err="1"/>
              <a:t>annál</a:t>
            </a:r>
            <a:r>
              <a:rPr lang="sk-SK" sz="2400" dirty="0"/>
              <a:t> </a:t>
            </a:r>
            <a:r>
              <a:rPr lang="sk-SK" sz="2400" dirty="0" err="1"/>
              <a:t>magasabb</a:t>
            </a:r>
            <a:r>
              <a:rPr lang="sk-SK" sz="2400" dirty="0"/>
              <a:t> </a:t>
            </a:r>
            <a:r>
              <a:rPr lang="sk-SK" sz="2400" dirty="0" err="1"/>
              <a:t>pontot</a:t>
            </a:r>
            <a:r>
              <a:rPr lang="sk-SK" sz="2400" dirty="0"/>
              <a:t>, mely a </a:t>
            </a:r>
            <a:r>
              <a:rPr lang="sk-SK" sz="2400" dirty="0" err="1"/>
              <a:t>hatás</a:t>
            </a:r>
            <a:r>
              <a:rPr lang="sk-SK" sz="2400" dirty="0"/>
              <a:t> </a:t>
            </a:r>
            <a:r>
              <a:rPr lang="sk-SK" sz="2400" dirty="0" err="1"/>
              <a:t>erősségét</a:t>
            </a:r>
            <a:r>
              <a:rPr lang="sk-SK" sz="2400" dirty="0"/>
              <a:t> </a:t>
            </a:r>
            <a:r>
              <a:rPr lang="sk-SK" sz="2400" dirty="0" err="1"/>
              <a:t>jelenti</a:t>
            </a:r>
            <a:r>
              <a:rPr lang="sk-SK" sz="2400" dirty="0" smtClean="0"/>
              <a:t>.</a:t>
            </a:r>
          </a:p>
          <a:p>
            <a:r>
              <a:rPr lang="sk-SK" sz="2400" dirty="0" err="1"/>
              <a:t>Az</a:t>
            </a:r>
            <a:r>
              <a:rPr lang="sk-SK" sz="2400" dirty="0"/>
              <a:t> </a:t>
            </a:r>
            <a:r>
              <a:rPr lang="sk-SK" sz="2400" dirty="0" err="1"/>
              <a:t>értékítéletet</a:t>
            </a:r>
            <a:r>
              <a:rPr lang="sk-SK" sz="2400" dirty="0"/>
              <a:t> </a:t>
            </a:r>
            <a:r>
              <a:rPr lang="sk-SK" sz="2400" dirty="0" err="1"/>
              <a:t>alátámasztja</a:t>
            </a:r>
            <a:r>
              <a:rPr lang="sk-SK" sz="2400" dirty="0"/>
              <a:t> a </a:t>
            </a:r>
            <a:r>
              <a:rPr lang="sk-SK" sz="2400" dirty="0" err="1"/>
              <a:t>vezetőképzésre</a:t>
            </a:r>
            <a:r>
              <a:rPr lang="sk-SK" sz="2400" dirty="0"/>
              <a:t> </a:t>
            </a:r>
            <a:r>
              <a:rPr lang="sk-SK" sz="2400" dirty="0" err="1"/>
              <a:t>adott</a:t>
            </a:r>
            <a:r>
              <a:rPr lang="sk-SK" sz="2400" dirty="0"/>
              <a:t> </a:t>
            </a:r>
            <a:r>
              <a:rPr lang="sk-SK" sz="2400" dirty="0" err="1"/>
              <a:t>alacsony</a:t>
            </a:r>
            <a:r>
              <a:rPr lang="sk-SK" sz="2400" dirty="0"/>
              <a:t> </a:t>
            </a:r>
            <a:r>
              <a:rPr lang="sk-SK" sz="2400" dirty="0" err="1"/>
              <a:t>pontszámok</a:t>
            </a:r>
            <a:r>
              <a:rPr lang="sk-SK" sz="2400" dirty="0"/>
              <a:t>. </a:t>
            </a:r>
            <a:endParaRPr lang="sk-SK" sz="2400" dirty="0" smtClean="0"/>
          </a:p>
          <a:p>
            <a:r>
              <a:rPr lang="sk-SK" sz="2400" dirty="0" err="1" smtClean="0"/>
              <a:t>Szignifikáns</a:t>
            </a:r>
            <a:r>
              <a:rPr lang="sk-SK" sz="2400" dirty="0" smtClean="0"/>
              <a:t> </a:t>
            </a:r>
            <a:r>
              <a:rPr lang="sk-SK" sz="2400" dirty="0" err="1"/>
              <a:t>különbség</a:t>
            </a:r>
            <a:r>
              <a:rPr lang="sk-SK" sz="2400" dirty="0"/>
              <a:t> volt </a:t>
            </a:r>
            <a:r>
              <a:rPr lang="sk-SK" sz="2400" dirty="0" smtClean="0"/>
              <a:t>a </a:t>
            </a:r>
            <a:r>
              <a:rPr lang="sk-SK" sz="2400" dirty="0"/>
              <a:t>KKV- </a:t>
            </a:r>
            <a:r>
              <a:rPr lang="sk-SK" sz="2400" dirty="0" err="1"/>
              <a:t>és</a:t>
            </a:r>
            <a:r>
              <a:rPr lang="sk-SK" sz="2400" dirty="0"/>
              <a:t> </a:t>
            </a:r>
            <a:r>
              <a:rPr lang="sk-SK" sz="2400" dirty="0" err="1"/>
              <a:t>multi</a:t>
            </a:r>
            <a:r>
              <a:rPr lang="sk-SK" sz="2400" dirty="0"/>
              <a:t> </a:t>
            </a:r>
            <a:r>
              <a:rPr lang="sk-SK" sz="2400" dirty="0" err="1"/>
              <a:t>vezetők</a:t>
            </a:r>
            <a:r>
              <a:rPr lang="sk-SK" sz="2400" dirty="0"/>
              <a:t> </a:t>
            </a:r>
            <a:r>
              <a:rPr lang="sk-SK" sz="2400" dirty="0" err="1"/>
              <a:t>véleménye</a:t>
            </a:r>
            <a:r>
              <a:rPr lang="sk-SK" sz="2400" dirty="0"/>
              <a:t> </a:t>
            </a:r>
            <a:r>
              <a:rPr lang="sk-SK" sz="2400" dirty="0" err="1"/>
              <a:t>között</a:t>
            </a:r>
            <a:r>
              <a:rPr lang="sk-SK" sz="2400" dirty="0"/>
              <a:t>, </a:t>
            </a:r>
            <a:r>
              <a:rPr lang="sk-SK" sz="2400" dirty="0" err="1"/>
              <a:t>valamint</a:t>
            </a:r>
            <a:r>
              <a:rPr lang="sk-SK" sz="2400" dirty="0"/>
              <a:t> </a:t>
            </a:r>
            <a:r>
              <a:rPr lang="sk-SK" sz="2400" dirty="0" smtClean="0"/>
              <a:t>a </a:t>
            </a:r>
            <a:r>
              <a:rPr lang="sk-SK" sz="2400" dirty="0" err="1"/>
              <a:t>három</a:t>
            </a:r>
            <a:r>
              <a:rPr lang="sk-SK" sz="2400" dirty="0"/>
              <a:t> </a:t>
            </a:r>
            <a:r>
              <a:rPr lang="sk-SK" sz="2400" dirty="0" err="1"/>
              <a:t>nemzet</a:t>
            </a:r>
            <a:r>
              <a:rPr lang="sk-SK" sz="2400" dirty="0"/>
              <a:t> </a:t>
            </a:r>
            <a:r>
              <a:rPr lang="sk-SK" sz="2400" dirty="0" err="1"/>
              <a:t>összevetése</a:t>
            </a:r>
            <a:r>
              <a:rPr lang="sk-SK" sz="2400" dirty="0"/>
              <a:t> </a:t>
            </a:r>
            <a:r>
              <a:rPr lang="sk-SK" sz="2400" dirty="0" err="1"/>
              <a:t>esetén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A </a:t>
            </a:r>
            <a:r>
              <a:rPr lang="sk-SK" sz="2400" dirty="0" err="1"/>
              <a:t>vezetési</a:t>
            </a:r>
            <a:r>
              <a:rPr lang="sk-SK" sz="2400" dirty="0"/>
              <a:t> </a:t>
            </a:r>
            <a:r>
              <a:rPr lang="sk-SK" sz="2400" dirty="0" err="1"/>
              <a:t>stílus</a:t>
            </a:r>
            <a:r>
              <a:rPr lang="sk-SK" sz="2400" dirty="0"/>
              <a:t> </a:t>
            </a:r>
            <a:r>
              <a:rPr lang="sk-SK" sz="2400" dirty="0" err="1"/>
              <a:t>változása</a:t>
            </a:r>
            <a:r>
              <a:rPr lang="sk-SK" sz="2400" dirty="0"/>
              <a:t> </a:t>
            </a:r>
            <a:r>
              <a:rPr lang="sk-SK" sz="2400" dirty="0" err="1"/>
              <a:t>és</a:t>
            </a:r>
            <a:r>
              <a:rPr lang="sk-SK" sz="2400" dirty="0"/>
              <a:t> a </a:t>
            </a:r>
            <a:r>
              <a:rPr lang="sk-SK" sz="2400" dirty="0" err="1"/>
              <a:t>személyes</a:t>
            </a:r>
            <a:r>
              <a:rPr lang="sk-SK" sz="2400" dirty="0"/>
              <a:t> </a:t>
            </a:r>
            <a:r>
              <a:rPr lang="sk-SK" sz="2400" dirty="0" err="1"/>
              <a:t>kapcsolatok</a:t>
            </a:r>
            <a:r>
              <a:rPr lang="sk-SK" sz="2400" dirty="0"/>
              <a:t> </a:t>
            </a:r>
            <a:r>
              <a:rPr lang="sk-SK" sz="2400" dirty="0" err="1"/>
              <a:t>változása</a:t>
            </a:r>
            <a:r>
              <a:rPr lang="sk-SK" sz="2400" dirty="0"/>
              <a:t> </a:t>
            </a:r>
            <a:r>
              <a:rPr lang="sk-SK" sz="2400" dirty="0" err="1" smtClean="0"/>
              <a:t>közötti</a:t>
            </a:r>
            <a:r>
              <a:rPr lang="sk-SK" sz="2400" dirty="0" smtClean="0"/>
              <a:t> </a:t>
            </a:r>
            <a:r>
              <a:rPr lang="sk-SK" sz="2400" dirty="0" err="1" smtClean="0"/>
              <a:t>korreláció</a:t>
            </a:r>
            <a:r>
              <a:rPr lang="sk-SK" sz="2400" dirty="0" smtClean="0"/>
              <a:t> </a:t>
            </a:r>
            <a:r>
              <a:rPr lang="sk-SK" sz="2400" dirty="0" err="1" smtClean="0"/>
              <a:t>szignifikáns</a:t>
            </a:r>
            <a:r>
              <a:rPr lang="sk-SK" sz="2400" dirty="0" smtClean="0"/>
              <a:t> </a:t>
            </a:r>
            <a:r>
              <a:rPr lang="sk-SK" sz="2400" dirty="0" err="1"/>
              <a:t>kapcsolatot</a:t>
            </a:r>
            <a:r>
              <a:rPr lang="sk-SK" sz="2400" dirty="0"/>
              <a:t> </a:t>
            </a:r>
            <a:r>
              <a:rPr lang="sk-SK" sz="2400" dirty="0" err="1" smtClean="0"/>
              <a:t>mutatott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39310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74974"/>
            <a:ext cx="7886700" cy="806851"/>
          </a:xfrm>
        </p:spPr>
        <p:txBody>
          <a:bodyPr>
            <a:normAutofit/>
          </a:bodyPr>
          <a:lstStyle/>
          <a:p>
            <a:r>
              <a:rPr lang="sk-SK" sz="3600" b="1" dirty="0" err="1" smtClean="0"/>
              <a:t>Kitekintés</a:t>
            </a:r>
            <a:r>
              <a:rPr lang="sk-SK" sz="3600" b="1" dirty="0" smtClean="0"/>
              <a:t> </a:t>
            </a:r>
            <a:r>
              <a:rPr lang="sk-SK" sz="3600" b="1" dirty="0"/>
              <a:t>&amp; </a:t>
            </a:r>
            <a:r>
              <a:rPr lang="sk-SK" sz="3600" b="1" dirty="0" err="1"/>
              <a:t>jövőkép</a:t>
            </a:r>
            <a:endParaRPr lang="sk-SK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81826"/>
            <a:ext cx="7886700" cy="56795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/>
              <a:t>Kihívás</a:t>
            </a:r>
          </a:p>
          <a:p>
            <a:pPr marL="0" indent="0">
              <a:buNone/>
            </a:pPr>
            <a:r>
              <a:rPr lang="hu-HU" dirty="0"/>
              <a:t>Magyar multi vezetők: </a:t>
            </a:r>
            <a:endParaRPr lang="hu-HU" dirty="0" smtClean="0"/>
          </a:p>
          <a:p>
            <a:r>
              <a:rPr lang="hu-HU" dirty="0" smtClean="0"/>
              <a:t>Nem </a:t>
            </a:r>
            <a:r>
              <a:rPr lang="hu-HU" dirty="0"/>
              <a:t>bírnak lépést tartani a gyors </a:t>
            </a:r>
            <a:r>
              <a:rPr lang="hu-HU" dirty="0" smtClean="0"/>
              <a:t>változással.</a:t>
            </a:r>
          </a:p>
          <a:p>
            <a:r>
              <a:rPr lang="hu-HU" dirty="0" smtClean="0"/>
              <a:t>Nehéz </a:t>
            </a:r>
            <a:r>
              <a:rPr lang="hu-HU" dirty="0"/>
              <a:t>jól képzett, magas technológiai tudással rendelkező dolgozókat </a:t>
            </a:r>
            <a:r>
              <a:rPr lang="hu-HU" dirty="0" smtClean="0"/>
              <a:t>felvenni.</a:t>
            </a:r>
          </a:p>
          <a:p>
            <a:r>
              <a:rPr lang="hu-HU" dirty="0" smtClean="0"/>
              <a:t>Kevés </a:t>
            </a:r>
            <a:r>
              <a:rPr lang="hu-HU" dirty="0"/>
              <a:t>technológiai tudás, lassú reagálás a változásra</a:t>
            </a:r>
            <a:r>
              <a:rPr lang="hu-HU" dirty="0" smtClean="0"/>
              <a:t>.</a:t>
            </a:r>
          </a:p>
          <a:p>
            <a:r>
              <a:rPr lang="hu-HU" dirty="0" smtClean="0"/>
              <a:t>Kevés </a:t>
            </a:r>
            <a:r>
              <a:rPr lang="hu-HU" dirty="0"/>
              <a:t>a tapasztalt és jól képzett </a:t>
            </a:r>
            <a:r>
              <a:rPr lang="hu-HU" dirty="0" smtClean="0"/>
              <a:t>munkaerő.</a:t>
            </a:r>
          </a:p>
          <a:p>
            <a:r>
              <a:rPr lang="hu-HU" dirty="0" smtClean="0"/>
              <a:t>Nehezen </a:t>
            </a:r>
            <a:r>
              <a:rPr lang="hu-HU" dirty="0"/>
              <a:t>megy az alkalmazkodás az új technológiákhoz</a:t>
            </a:r>
            <a:r>
              <a:rPr lang="hu-HU" dirty="0" smtClean="0"/>
              <a:t>.</a:t>
            </a:r>
          </a:p>
          <a:p>
            <a:r>
              <a:rPr lang="hu-HU" dirty="0" smtClean="0"/>
              <a:t>Vásárlói </a:t>
            </a:r>
            <a:r>
              <a:rPr lang="hu-HU" dirty="0"/>
              <a:t>igények mind magasabb szintű kielégítése</a:t>
            </a:r>
            <a:r>
              <a:rPr lang="hu-HU" dirty="0" smtClean="0"/>
              <a:t>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Szlovák KKV vezetők: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/>
              <a:t>smart</a:t>
            </a:r>
            <a:r>
              <a:rPr lang="hu-HU" dirty="0"/>
              <a:t> eszközök kezelése és a </a:t>
            </a:r>
            <a:r>
              <a:rPr lang="hu-HU" dirty="0" err="1"/>
              <a:t>Facebook</a:t>
            </a:r>
            <a:r>
              <a:rPr lang="hu-HU" dirty="0"/>
              <a:t>/ </a:t>
            </a:r>
            <a:r>
              <a:rPr lang="hu-HU" dirty="0" err="1"/>
              <a:t>Google</a:t>
            </a:r>
            <a:r>
              <a:rPr lang="hu-HU" dirty="0"/>
              <a:t> business </a:t>
            </a:r>
            <a:r>
              <a:rPr lang="hu-HU" dirty="0" smtClean="0"/>
              <a:t>megismerése.</a:t>
            </a:r>
          </a:p>
          <a:p>
            <a:r>
              <a:rPr lang="hu-HU" dirty="0" smtClean="0"/>
              <a:t>A </a:t>
            </a:r>
            <a:r>
              <a:rPr lang="hu-HU" dirty="0"/>
              <a:t>beszállítói megrendelések online formája </a:t>
            </a:r>
            <a:r>
              <a:rPr lang="hu-HU" dirty="0" smtClean="0"/>
              <a:t>kihívás.</a:t>
            </a:r>
          </a:p>
          <a:p>
            <a:r>
              <a:rPr lang="hu-HU" dirty="0" smtClean="0"/>
              <a:t>Az </a:t>
            </a:r>
            <a:r>
              <a:rPr lang="hu-HU" dirty="0"/>
              <a:t>új eszközök használatát </a:t>
            </a:r>
            <a:r>
              <a:rPr lang="hu-HU" dirty="0" smtClean="0"/>
              <a:t>kell elsajátítani.</a:t>
            </a:r>
          </a:p>
          <a:p>
            <a:r>
              <a:rPr lang="hu-HU" dirty="0" smtClean="0"/>
              <a:t>Mesterséges intelligencia.</a:t>
            </a:r>
          </a:p>
          <a:p>
            <a:r>
              <a:rPr lang="hu-HU" dirty="0" smtClean="0"/>
              <a:t>Nincs </a:t>
            </a:r>
            <a:r>
              <a:rPr lang="hu-HU" dirty="0"/>
              <a:t>kihívás</a:t>
            </a:r>
            <a:r>
              <a:rPr lang="hu-HU" dirty="0" smtClean="0"/>
              <a:t>.</a:t>
            </a:r>
            <a:endParaRPr lang="hu-HU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626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5336"/>
          </a:xfrm>
        </p:spPr>
        <p:txBody>
          <a:bodyPr>
            <a:normAutofit/>
          </a:bodyPr>
          <a:lstStyle/>
          <a:p>
            <a:r>
              <a:rPr lang="sk-SK" sz="3600" b="1" dirty="0" err="1"/>
              <a:t>Kitekintés</a:t>
            </a:r>
            <a:r>
              <a:rPr lang="sk-SK" sz="3600" b="1" dirty="0"/>
              <a:t> &amp; </a:t>
            </a:r>
            <a:r>
              <a:rPr lang="sk-SK" sz="3600" b="1" dirty="0" err="1"/>
              <a:t>jövőkép</a:t>
            </a:r>
            <a:endParaRPr lang="sk-SK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20463"/>
            <a:ext cx="7886700" cy="55379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/>
              <a:t>Vízió</a:t>
            </a:r>
          </a:p>
          <a:p>
            <a:pPr marL="0" indent="0">
              <a:buNone/>
            </a:pPr>
            <a:r>
              <a:rPr lang="hu-HU" dirty="0"/>
              <a:t>Szlovák multi: </a:t>
            </a:r>
            <a:endParaRPr lang="hu-HU" dirty="0" smtClean="0"/>
          </a:p>
          <a:p>
            <a:r>
              <a:rPr lang="hu-HU" dirty="0" smtClean="0"/>
              <a:t>Mesterséges </a:t>
            </a:r>
            <a:r>
              <a:rPr lang="hu-HU" dirty="0"/>
              <a:t>intelligencia alkalmazása, </a:t>
            </a:r>
            <a:r>
              <a:rPr lang="hu-HU" dirty="0" err="1"/>
              <a:t>robotizáció</a:t>
            </a:r>
            <a:r>
              <a:rPr lang="hu-HU" dirty="0" smtClean="0"/>
              <a:t>.</a:t>
            </a:r>
          </a:p>
          <a:p>
            <a:r>
              <a:rPr lang="hu-HU" dirty="0" smtClean="0"/>
              <a:t>Intelligens </a:t>
            </a:r>
            <a:r>
              <a:rPr lang="hu-HU" dirty="0"/>
              <a:t>gépek terjedése, emberi munkaerő csökkenése</a:t>
            </a:r>
            <a:r>
              <a:rPr lang="hu-HU" dirty="0" smtClean="0"/>
              <a:t>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Német KKV: </a:t>
            </a:r>
            <a:endParaRPr lang="hu-HU" dirty="0" smtClean="0"/>
          </a:p>
          <a:p>
            <a:r>
              <a:rPr lang="hu-HU" dirty="0" smtClean="0"/>
              <a:t>Terjeszkedés</a:t>
            </a:r>
            <a:r>
              <a:rPr lang="hu-HU" dirty="0"/>
              <a:t>, piaci helyzet változása</a:t>
            </a:r>
            <a:r>
              <a:rPr lang="hu-HU" dirty="0" smtClean="0"/>
              <a:t>.</a:t>
            </a:r>
          </a:p>
          <a:p>
            <a:r>
              <a:rPr lang="hu-HU" dirty="0" smtClean="0"/>
              <a:t>Vásárlói </a:t>
            </a:r>
            <a:r>
              <a:rPr lang="hu-HU" dirty="0"/>
              <a:t>kör bővülése, profit </a:t>
            </a:r>
            <a:r>
              <a:rPr lang="hu-HU" dirty="0" smtClean="0"/>
              <a:t>növekedése.</a:t>
            </a:r>
          </a:p>
          <a:p>
            <a:r>
              <a:rPr lang="hu-HU" dirty="0" smtClean="0"/>
              <a:t>Új </a:t>
            </a:r>
            <a:r>
              <a:rPr lang="hu-HU" dirty="0"/>
              <a:t>termékek, folyamatos </a:t>
            </a:r>
            <a:r>
              <a:rPr lang="hu-HU" dirty="0" smtClean="0"/>
              <a:t>bővítés.</a:t>
            </a:r>
          </a:p>
          <a:p>
            <a:r>
              <a:rPr lang="hu-HU" dirty="0" smtClean="0"/>
              <a:t>Új </a:t>
            </a:r>
            <a:r>
              <a:rPr lang="hu-HU" dirty="0"/>
              <a:t>szervezeti felállás működtetése</a:t>
            </a:r>
            <a:r>
              <a:rPr lang="hu-HU" dirty="0" smtClean="0"/>
              <a:t>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Német multi: </a:t>
            </a:r>
            <a:endParaRPr lang="hu-HU" dirty="0" smtClean="0"/>
          </a:p>
          <a:p>
            <a:r>
              <a:rPr lang="hu-HU" dirty="0" smtClean="0"/>
              <a:t>Innováció</a:t>
            </a:r>
            <a:r>
              <a:rPr lang="hu-HU" dirty="0"/>
              <a:t>, fejlődés, mind magasabb </a:t>
            </a:r>
            <a:r>
              <a:rPr lang="hu-HU" dirty="0" smtClean="0"/>
              <a:t>minőség.</a:t>
            </a:r>
          </a:p>
          <a:p>
            <a:r>
              <a:rPr lang="hu-HU" dirty="0" smtClean="0"/>
              <a:t>További </a:t>
            </a:r>
            <a:r>
              <a:rPr lang="hu-HU" dirty="0"/>
              <a:t>nemzetközi </a:t>
            </a:r>
            <a:r>
              <a:rPr lang="hu-HU" dirty="0" smtClean="0"/>
              <a:t>térnyerés.</a:t>
            </a:r>
          </a:p>
          <a:p>
            <a:r>
              <a:rPr lang="hu-HU" dirty="0" smtClean="0"/>
              <a:t>Beruházások </a:t>
            </a:r>
            <a:r>
              <a:rPr lang="hu-HU" dirty="0"/>
              <a:t>növelése a </a:t>
            </a:r>
            <a:r>
              <a:rPr lang="hu-HU" dirty="0" err="1"/>
              <a:t>digitalizációs</a:t>
            </a:r>
            <a:r>
              <a:rPr lang="hu-HU" dirty="0"/>
              <a:t> </a:t>
            </a:r>
            <a:r>
              <a:rPr lang="hu-HU" dirty="0" smtClean="0"/>
              <a:t>technológiákba.</a:t>
            </a:r>
          </a:p>
          <a:p>
            <a:r>
              <a:rPr lang="hu-HU" dirty="0" smtClean="0"/>
              <a:t>Teljes </a:t>
            </a:r>
            <a:r>
              <a:rPr lang="hu-HU" dirty="0" err="1"/>
              <a:t>robotizáció</a:t>
            </a:r>
            <a:r>
              <a:rPr lang="hu-HU" dirty="0"/>
              <a:t>, folyamatos fejlődés, </a:t>
            </a:r>
            <a:r>
              <a:rPr lang="hu-HU" dirty="0" smtClean="0"/>
              <a:t>fejlesztés.</a:t>
            </a:r>
          </a:p>
          <a:p>
            <a:r>
              <a:rPr lang="hu-HU" dirty="0" smtClean="0"/>
              <a:t>Automatizált </a:t>
            </a:r>
            <a:r>
              <a:rPr lang="hu-HU" dirty="0"/>
              <a:t>munkafolyamatok, elektromos autók</a:t>
            </a:r>
            <a:r>
              <a:rPr lang="hu-HU" dirty="0" smtClean="0"/>
              <a:t>.</a:t>
            </a:r>
            <a:endParaRPr lang="hu-HU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507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0789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Válaszok</a:t>
            </a:r>
            <a:endParaRPr lang="sk-SK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68946"/>
            <a:ext cx="7886700" cy="567958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sk-SK" dirty="0" smtClean="0"/>
              <a:t>A </a:t>
            </a:r>
            <a:r>
              <a:rPr lang="sk-SK" dirty="0" err="1"/>
              <a:t>vizsgált</a:t>
            </a:r>
            <a:r>
              <a:rPr lang="sk-SK" dirty="0"/>
              <a:t> </a:t>
            </a:r>
            <a:r>
              <a:rPr lang="sk-SK" dirty="0" err="1"/>
              <a:t>vállalatok</a:t>
            </a:r>
            <a:r>
              <a:rPr lang="sk-SK" dirty="0"/>
              <a:t> </a:t>
            </a:r>
            <a:r>
              <a:rPr lang="sk-SK" dirty="0" err="1"/>
              <a:t>vezetői</a:t>
            </a:r>
            <a:r>
              <a:rPr lang="sk-SK" dirty="0"/>
              <a:t> </a:t>
            </a:r>
            <a:r>
              <a:rPr lang="sk-SK" dirty="0" err="1"/>
              <a:t>tisztában</a:t>
            </a:r>
            <a:r>
              <a:rPr lang="sk-SK" dirty="0"/>
              <a:t> </a:t>
            </a:r>
            <a:r>
              <a:rPr lang="sk-SK" dirty="0" err="1"/>
              <a:t>vannak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új</a:t>
            </a:r>
            <a:r>
              <a:rPr lang="sk-SK" dirty="0"/>
              <a:t> kor </a:t>
            </a:r>
            <a:r>
              <a:rPr lang="sk-SK" dirty="0" err="1"/>
              <a:t>kikerülhetetlen</a:t>
            </a:r>
            <a:r>
              <a:rPr lang="sk-SK" dirty="0"/>
              <a:t> </a:t>
            </a:r>
            <a:r>
              <a:rPr lang="sk-SK" dirty="0" err="1"/>
              <a:t>kihívásaival</a:t>
            </a:r>
            <a:r>
              <a:rPr lang="sk-SK" dirty="0"/>
              <a:t>, de </a:t>
            </a:r>
            <a:r>
              <a:rPr lang="sk-SK" dirty="0" err="1"/>
              <a:t>az</a:t>
            </a:r>
            <a:r>
              <a:rPr lang="sk-SK" dirty="0"/>
              <a:t> I4.0 </a:t>
            </a:r>
            <a:r>
              <a:rPr lang="sk-SK" dirty="0" err="1"/>
              <a:t>fogalmát</a:t>
            </a:r>
            <a:r>
              <a:rPr lang="sk-SK" dirty="0"/>
              <a:t> </a:t>
            </a:r>
            <a:r>
              <a:rPr lang="sk-SK" dirty="0" err="1"/>
              <a:t>csak</a:t>
            </a:r>
            <a:r>
              <a:rPr lang="sk-SK" dirty="0"/>
              <a:t> </a:t>
            </a:r>
            <a:r>
              <a:rPr lang="sk-SK" dirty="0" err="1"/>
              <a:t>körülbelül</a:t>
            </a:r>
            <a:r>
              <a:rPr lang="sk-SK" dirty="0"/>
              <a:t> </a:t>
            </a:r>
            <a:r>
              <a:rPr lang="sk-SK" dirty="0" err="1"/>
              <a:t>tudják</a:t>
            </a:r>
            <a:r>
              <a:rPr lang="sk-SK" dirty="0"/>
              <a:t> </a:t>
            </a:r>
            <a:r>
              <a:rPr lang="sk-SK" dirty="0" err="1"/>
              <a:t>megfogalmazni</a:t>
            </a:r>
            <a:r>
              <a:rPr lang="sk-SK" dirty="0"/>
              <a:t>. </a:t>
            </a:r>
            <a:endParaRPr lang="sk-SK" dirty="0" smtClean="0"/>
          </a:p>
          <a:p>
            <a:pPr marL="514350" indent="-514350">
              <a:buAutoNum type="arabicPeriod"/>
            </a:pPr>
            <a:r>
              <a:rPr lang="sk-SK" dirty="0" smtClean="0"/>
              <a:t>A </a:t>
            </a:r>
            <a:r>
              <a:rPr lang="sk-SK" dirty="0" err="1" smtClean="0"/>
              <a:t>technikai</a:t>
            </a:r>
            <a:r>
              <a:rPr lang="sk-SK" dirty="0" smtClean="0"/>
              <a:t> </a:t>
            </a:r>
            <a:r>
              <a:rPr lang="sk-SK" dirty="0" err="1"/>
              <a:t>fejlődést</a:t>
            </a:r>
            <a:r>
              <a:rPr lang="sk-SK" dirty="0"/>
              <a:t> </a:t>
            </a:r>
            <a:r>
              <a:rPr lang="sk-SK" dirty="0" err="1"/>
              <a:t>érzik</a:t>
            </a:r>
            <a:r>
              <a:rPr lang="sk-SK" dirty="0"/>
              <a:t>, de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tulajdonítanak</a:t>
            </a:r>
            <a:r>
              <a:rPr lang="sk-SK" dirty="0"/>
              <a:t> </a:t>
            </a:r>
            <a:r>
              <a:rPr lang="sk-SK" dirty="0" err="1"/>
              <a:t>neki</a:t>
            </a:r>
            <a:r>
              <a:rPr lang="sk-SK" dirty="0"/>
              <a:t> </a:t>
            </a:r>
            <a:r>
              <a:rPr lang="sk-SK" dirty="0" err="1"/>
              <a:t>komoly</a:t>
            </a:r>
            <a:r>
              <a:rPr lang="sk-SK" dirty="0"/>
              <a:t> </a:t>
            </a:r>
            <a:r>
              <a:rPr lang="sk-SK" dirty="0" err="1"/>
              <a:t>jelentőséget</a:t>
            </a:r>
            <a:r>
              <a:rPr lang="sk-SK" dirty="0"/>
              <a:t>, </a:t>
            </a:r>
            <a:r>
              <a:rPr lang="sk-SK" dirty="0" err="1"/>
              <a:t>inkább</a:t>
            </a:r>
            <a:r>
              <a:rPr lang="sk-SK" dirty="0"/>
              <a:t> a </a:t>
            </a:r>
            <a:r>
              <a:rPr lang="sk-SK" dirty="0" err="1"/>
              <a:t>természetes</a:t>
            </a:r>
            <a:r>
              <a:rPr lang="sk-SK" dirty="0"/>
              <a:t> </a:t>
            </a:r>
            <a:r>
              <a:rPr lang="sk-SK" dirty="0" err="1"/>
              <a:t>fejlődés</a:t>
            </a:r>
            <a:r>
              <a:rPr lang="sk-SK" dirty="0"/>
              <a:t> </a:t>
            </a:r>
            <a:r>
              <a:rPr lang="sk-SK" dirty="0" err="1"/>
              <a:t>részeként</a:t>
            </a:r>
            <a:r>
              <a:rPr lang="sk-SK" dirty="0"/>
              <a:t> </a:t>
            </a:r>
            <a:r>
              <a:rPr lang="sk-SK" dirty="0" err="1"/>
              <a:t>kezelik</a:t>
            </a:r>
            <a:r>
              <a:rPr lang="sk-SK" dirty="0"/>
              <a:t>. </a:t>
            </a:r>
            <a:endParaRPr lang="sk-SK" dirty="0" smtClean="0"/>
          </a:p>
          <a:p>
            <a:pPr marL="514350" indent="-514350">
              <a:buAutoNum type="arabicPeriod"/>
            </a:pPr>
            <a:r>
              <a:rPr lang="sk-SK" dirty="0" err="1" smtClean="0"/>
              <a:t>Legnagyobb</a:t>
            </a:r>
            <a:r>
              <a:rPr lang="sk-SK" dirty="0" smtClean="0"/>
              <a:t> </a:t>
            </a:r>
            <a:r>
              <a:rPr lang="sk-SK" dirty="0" err="1"/>
              <a:t>problémát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emberi</a:t>
            </a:r>
            <a:r>
              <a:rPr lang="sk-SK" dirty="0"/>
              <a:t> </a:t>
            </a:r>
            <a:r>
              <a:rPr lang="sk-SK" dirty="0" err="1"/>
              <a:t>erőforrás</a:t>
            </a:r>
            <a:r>
              <a:rPr lang="sk-SK" dirty="0"/>
              <a:t>, a </a:t>
            </a:r>
            <a:r>
              <a:rPr lang="sk-SK" dirty="0" err="1"/>
              <a:t>szakértelem</a:t>
            </a:r>
            <a:r>
              <a:rPr lang="sk-SK" dirty="0"/>
              <a:t>, a </a:t>
            </a:r>
            <a:r>
              <a:rPr lang="sk-SK" dirty="0" err="1"/>
              <a:t>hiányzó</a:t>
            </a:r>
            <a:r>
              <a:rPr lang="sk-SK" dirty="0"/>
              <a:t> </a:t>
            </a:r>
            <a:r>
              <a:rPr lang="sk-SK" dirty="0" err="1"/>
              <a:t>emberi</a:t>
            </a:r>
            <a:r>
              <a:rPr lang="sk-SK" dirty="0"/>
              <a:t> </a:t>
            </a:r>
            <a:r>
              <a:rPr lang="sk-SK" dirty="0" err="1"/>
              <a:t>kapacitás</a:t>
            </a:r>
            <a:r>
              <a:rPr lang="sk-SK" dirty="0"/>
              <a:t>, a </a:t>
            </a:r>
            <a:r>
              <a:rPr lang="sk-SK" dirty="0" err="1"/>
              <a:t>fiatalok</a:t>
            </a:r>
            <a:r>
              <a:rPr lang="sk-SK" dirty="0"/>
              <a:t> </a:t>
            </a:r>
            <a:r>
              <a:rPr lang="sk-SK" dirty="0" err="1"/>
              <a:t>megtartása</a:t>
            </a:r>
            <a:r>
              <a:rPr lang="sk-SK" dirty="0"/>
              <a:t> </a:t>
            </a:r>
            <a:r>
              <a:rPr lang="sk-SK" dirty="0" err="1" smtClean="0"/>
              <a:t>jelenti</a:t>
            </a:r>
            <a:r>
              <a:rPr lang="sk-SK" dirty="0" smtClean="0"/>
              <a:t>.</a:t>
            </a:r>
          </a:p>
          <a:p>
            <a:pPr marL="514350" indent="-514350">
              <a:buAutoNum type="arabicPeriod"/>
            </a:pPr>
            <a:r>
              <a:rPr lang="sk-SK" dirty="0" smtClean="0"/>
              <a:t>A </a:t>
            </a:r>
            <a:r>
              <a:rPr lang="sk-SK" dirty="0" err="1"/>
              <a:t>multik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a KKV-k </a:t>
            </a:r>
            <a:r>
              <a:rPr lang="sk-SK" dirty="0" err="1"/>
              <a:t>gondolkodásában</a:t>
            </a:r>
            <a:r>
              <a:rPr lang="sk-SK" dirty="0"/>
              <a:t> </a:t>
            </a:r>
            <a:r>
              <a:rPr lang="sk-SK" dirty="0" err="1" smtClean="0"/>
              <a:t>erős</a:t>
            </a:r>
            <a:r>
              <a:rPr lang="sk-SK" dirty="0" smtClean="0"/>
              <a:t> </a:t>
            </a:r>
            <a:r>
              <a:rPr lang="sk-SK" dirty="0" err="1" smtClean="0"/>
              <a:t>különbség</a:t>
            </a:r>
            <a:r>
              <a:rPr lang="sk-SK" dirty="0"/>
              <a:t>. </a:t>
            </a:r>
            <a:r>
              <a:rPr lang="sk-SK" dirty="0" smtClean="0"/>
              <a:t>A </a:t>
            </a:r>
            <a:r>
              <a:rPr lang="sk-SK" dirty="0" err="1" smtClean="0"/>
              <a:t>multik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dirty="0" err="1"/>
              <a:t>digitalizáció</a:t>
            </a:r>
            <a:r>
              <a:rPr lang="sk-SK" dirty="0"/>
              <a:t> </a:t>
            </a:r>
            <a:r>
              <a:rPr lang="sk-SK" dirty="0" err="1"/>
              <a:t>eszközeit</a:t>
            </a:r>
            <a:r>
              <a:rPr lang="sk-SK" dirty="0"/>
              <a:t> </a:t>
            </a:r>
            <a:r>
              <a:rPr lang="sk-SK" dirty="0" err="1"/>
              <a:t>tartják</a:t>
            </a:r>
            <a:r>
              <a:rPr lang="sk-SK" dirty="0"/>
              <a:t> </a:t>
            </a:r>
            <a:r>
              <a:rPr lang="sk-SK" dirty="0" err="1" smtClean="0"/>
              <a:t>fontosnak</a:t>
            </a:r>
            <a:r>
              <a:rPr lang="sk-SK" dirty="0" smtClean="0"/>
              <a:t>, </a:t>
            </a:r>
            <a:r>
              <a:rPr lang="sk-SK" dirty="0"/>
              <a:t>a KKV-k </a:t>
            </a:r>
            <a:r>
              <a:rPr lang="sk-SK" dirty="0" err="1"/>
              <a:t>gondolkodásában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ember</a:t>
            </a:r>
            <a:r>
              <a:rPr lang="sk-SK" dirty="0"/>
              <a:t> </a:t>
            </a:r>
            <a:r>
              <a:rPr lang="sk-SK" dirty="0" err="1"/>
              <a:t>jelenléte</a:t>
            </a:r>
            <a:r>
              <a:rPr lang="sk-SK" dirty="0"/>
              <a:t> </a:t>
            </a:r>
            <a:r>
              <a:rPr lang="sk-SK" dirty="0" err="1" smtClean="0"/>
              <a:t>hangsúlyosabb</a:t>
            </a:r>
            <a:r>
              <a:rPr lang="sk-SK" dirty="0" smtClean="0"/>
              <a:t>.</a:t>
            </a:r>
          </a:p>
          <a:p>
            <a:pPr marL="514350" indent="-514350">
              <a:buAutoNum type="arabicPeriod"/>
            </a:pPr>
            <a:r>
              <a:rPr lang="sk-SK" dirty="0" err="1" smtClean="0"/>
              <a:t>Érdekes</a:t>
            </a:r>
            <a:r>
              <a:rPr lang="sk-SK" dirty="0" smtClean="0"/>
              <a:t>, </a:t>
            </a:r>
            <a:r>
              <a:rPr lang="sk-SK" dirty="0" err="1" smtClean="0"/>
              <a:t>hogy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értékek</a:t>
            </a:r>
            <a:r>
              <a:rPr lang="sk-SK" dirty="0" smtClean="0"/>
              <a:t> </a:t>
            </a:r>
            <a:r>
              <a:rPr lang="sk-SK" dirty="0" err="1" smtClean="0"/>
              <a:t>megfogalmazásakor</a:t>
            </a:r>
            <a:r>
              <a:rPr lang="sk-SK" dirty="0" smtClean="0"/>
              <a:t> </a:t>
            </a:r>
            <a:r>
              <a:rPr lang="sk-SK" dirty="0" err="1" smtClean="0"/>
              <a:t>ennek</a:t>
            </a:r>
            <a:r>
              <a:rPr lang="sk-SK" dirty="0" smtClean="0"/>
              <a:t> </a:t>
            </a:r>
            <a:r>
              <a:rPr lang="sk-SK" dirty="0" err="1" smtClean="0"/>
              <a:t>ellenkezője</a:t>
            </a:r>
            <a:r>
              <a:rPr lang="sk-SK" dirty="0" smtClean="0"/>
              <a:t> </a:t>
            </a:r>
            <a:r>
              <a:rPr lang="sk-SK" dirty="0" err="1" smtClean="0"/>
              <a:t>igaz</a:t>
            </a:r>
            <a:r>
              <a:rPr lang="sk-SK" dirty="0" smtClean="0"/>
              <a:t>. A KKV </a:t>
            </a:r>
            <a:r>
              <a:rPr lang="sk-SK" dirty="0" err="1" smtClean="0"/>
              <a:t>értékeik</a:t>
            </a:r>
            <a:r>
              <a:rPr lang="sk-SK" dirty="0" smtClean="0"/>
              <a:t> </a:t>
            </a:r>
            <a:r>
              <a:rPr lang="sk-SK" dirty="0" err="1"/>
              <a:t>inkább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üzleti</a:t>
            </a:r>
            <a:r>
              <a:rPr lang="sk-SK" dirty="0"/>
              <a:t> </a:t>
            </a:r>
            <a:r>
              <a:rPr lang="sk-SK" dirty="0" err="1"/>
              <a:t>megoldásokban</a:t>
            </a:r>
            <a:r>
              <a:rPr lang="sk-SK" dirty="0"/>
              <a:t> </a:t>
            </a:r>
            <a:r>
              <a:rPr lang="sk-SK" dirty="0" err="1"/>
              <a:t>öltenek</a:t>
            </a:r>
            <a:r>
              <a:rPr lang="sk-SK" dirty="0"/>
              <a:t> </a:t>
            </a:r>
            <a:r>
              <a:rPr lang="sk-SK" dirty="0" err="1"/>
              <a:t>testet</a:t>
            </a:r>
            <a:r>
              <a:rPr lang="sk-SK" dirty="0"/>
              <a:t>, </a:t>
            </a:r>
            <a:r>
              <a:rPr lang="sk-SK" dirty="0" err="1"/>
              <a:t>míg</a:t>
            </a:r>
            <a:r>
              <a:rPr lang="sk-SK" dirty="0"/>
              <a:t> a </a:t>
            </a:r>
            <a:r>
              <a:rPr lang="sk-SK" dirty="0" err="1"/>
              <a:t>multik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emberi</a:t>
            </a:r>
            <a:r>
              <a:rPr lang="sk-SK" dirty="0"/>
              <a:t> </a:t>
            </a:r>
            <a:r>
              <a:rPr lang="sk-SK" dirty="0" err="1"/>
              <a:t>erőforrás</a:t>
            </a:r>
            <a:r>
              <a:rPr lang="sk-SK" dirty="0"/>
              <a:t> </a:t>
            </a:r>
            <a:r>
              <a:rPr lang="sk-SK" dirty="0" err="1"/>
              <a:t>szerepét</a:t>
            </a:r>
            <a:r>
              <a:rPr lang="sk-SK" dirty="0"/>
              <a:t> </a:t>
            </a:r>
            <a:r>
              <a:rPr lang="sk-SK" dirty="0" err="1" smtClean="0"/>
              <a:t>hangsúlyozzák</a:t>
            </a:r>
            <a:r>
              <a:rPr lang="sk-SK" dirty="0" smtClean="0"/>
              <a:t>.</a:t>
            </a:r>
          </a:p>
          <a:p>
            <a:pPr marL="514350" indent="-514350">
              <a:buAutoNum type="arabicPeriod"/>
            </a:pPr>
            <a:r>
              <a:rPr lang="sk-SK" dirty="0" smtClean="0"/>
              <a:t>A </a:t>
            </a:r>
            <a:r>
              <a:rPr lang="sk-SK" dirty="0" err="1"/>
              <a:t>generációk</a:t>
            </a:r>
            <a:r>
              <a:rPr lang="sk-SK" dirty="0"/>
              <a:t> </a:t>
            </a:r>
            <a:r>
              <a:rPr lang="sk-SK" dirty="0" err="1"/>
              <a:t>közötti</a:t>
            </a:r>
            <a:r>
              <a:rPr lang="sk-SK" dirty="0"/>
              <a:t> </a:t>
            </a:r>
            <a:r>
              <a:rPr lang="sk-SK" dirty="0" err="1"/>
              <a:t>különbséget</a:t>
            </a:r>
            <a:r>
              <a:rPr lang="sk-SK" dirty="0"/>
              <a:t>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látják</a:t>
            </a:r>
            <a:r>
              <a:rPr lang="sk-SK" dirty="0"/>
              <a:t> </a:t>
            </a:r>
            <a:r>
              <a:rPr lang="sk-SK" dirty="0" err="1" smtClean="0"/>
              <a:t>problémának</a:t>
            </a:r>
            <a:r>
              <a:rPr lang="sk-SK" dirty="0" smtClean="0"/>
              <a:t>.</a:t>
            </a:r>
          </a:p>
          <a:p>
            <a:pPr marL="514350" indent="-514350">
              <a:buAutoNum type="arabicPeriod"/>
            </a:pPr>
            <a:r>
              <a:rPr lang="sk-SK" dirty="0" err="1" smtClean="0"/>
              <a:t>Érzik</a:t>
            </a:r>
            <a:r>
              <a:rPr lang="sk-SK" dirty="0" smtClean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új</a:t>
            </a:r>
            <a:r>
              <a:rPr lang="sk-SK" dirty="0"/>
              <a:t> kor </a:t>
            </a:r>
            <a:r>
              <a:rPr lang="sk-SK" dirty="0" err="1"/>
              <a:t>rohamos</a:t>
            </a:r>
            <a:r>
              <a:rPr lang="sk-SK" dirty="0"/>
              <a:t> </a:t>
            </a:r>
            <a:r>
              <a:rPr lang="sk-SK" dirty="0" err="1"/>
              <a:t>közeledését</a:t>
            </a:r>
            <a:r>
              <a:rPr lang="sk-SK" dirty="0"/>
              <a:t>, </a:t>
            </a:r>
            <a:r>
              <a:rPr lang="sk-SK" dirty="0" smtClean="0"/>
              <a:t>de </a:t>
            </a:r>
            <a:r>
              <a:rPr lang="sk-SK" dirty="0" err="1" smtClean="0"/>
              <a:t>nem</a:t>
            </a:r>
            <a:r>
              <a:rPr lang="sk-SK" dirty="0" smtClean="0"/>
              <a:t> </a:t>
            </a:r>
            <a:r>
              <a:rPr lang="sk-SK" dirty="0" err="1"/>
              <a:t>éreznek</a:t>
            </a:r>
            <a:r>
              <a:rPr lang="sk-SK" dirty="0"/>
              <a:t> </a:t>
            </a:r>
            <a:r>
              <a:rPr lang="sk-SK" dirty="0" err="1"/>
              <a:t>komoly</a:t>
            </a:r>
            <a:r>
              <a:rPr lang="sk-SK" dirty="0"/>
              <a:t> </a:t>
            </a:r>
            <a:r>
              <a:rPr lang="sk-SK" dirty="0" err="1"/>
              <a:t>késztetést</a:t>
            </a:r>
            <a:r>
              <a:rPr lang="sk-SK" dirty="0"/>
              <a:t> </a:t>
            </a:r>
            <a:r>
              <a:rPr lang="sk-SK" dirty="0" err="1"/>
              <a:t>arra</a:t>
            </a:r>
            <a:r>
              <a:rPr lang="sk-SK" dirty="0"/>
              <a:t>, </a:t>
            </a:r>
            <a:r>
              <a:rPr lang="sk-SK" dirty="0" err="1"/>
              <a:t>hogy</a:t>
            </a:r>
            <a:r>
              <a:rPr lang="sk-SK" dirty="0"/>
              <a:t> </a:t>
            </a:r>
            <a:r>
              <a:rPr lang="sk-SK" dirty="0" err="1" smtClean="0"/>
              <a:t>változtassanak</a:t>
            </a:r>
            <a:r>
              <a:rPr lang="sk-SK" dirty="0" smtClean="0"/>
              <a:t> </a:t>
            </a:r>
            <a:r>
              <a:rPr lang="sk-SK" dirty="0" err="1" smtClean="0"/>
              <a:t>vezetői</a:t>
            </a:r>
            <a:r>
              <a:rPr lang="sk-SK" dirty="0" smtClean="0"/>
              <a:t> </a:t>
            </a:r>
            <a:r>
              <a:rPr lang="sk-SK" dirty="0" err="1" smtClean="0"/>
              <a:t>viselkedésükön</a:t>
            </a:r>
            <a:r>
              <a:rPr lang="sk-SK" dirty="0" smtClean="0"/>
              <a:t>, </a:t>
            </a:r>
            <a:r>
              <a:rPr lang="sk-SK" dirty="0" err="1" smtClean="0"/>
              <a:t>gondolkodásukon</a:t>
            </a:r>
            <a:r>
              <a:rPr lang="sk-SK" dirty="0" smtClean="0"/>
              <a:t>, </a:t>
            </a:r>
            <a:r>
              <a:rPr lang="sk-SK" dirty="0" err="1" smtClean="0"/>
              <a:t>módszereiken</a:t>
            </a:r>
            <a:r>
              <a:rPr lang="sk-SK" dirty="0"/>
              <a:t>. A </a:t>
            </a:r>
            <a:r>
              <a:rPr lang="sk-SK" dirty="0" err="1"/>
              <a:t>legmerészebb</a:t>
            </a:r>
            <a:r>
              <a:rPr lang="sk-SK" dirty="0"/>
              <a:t> </a:t>
            </a:r>
            <a:r>
              <a:rPr lang="sk-SK" dirty="0" err="1"/>
              <a:t>elképzeléseik</a:t>
            </a:r>
            <a:r>
              <a:rPr lang="sk-SK" dirty="0"/>
              <a:t> a </a:t>
            </a:r>
            <a:r>
              <a:rPr lang="sk-SK" dirty="0" err="1"/>
              <a:t>jövővel</a:t>
            </a:r>
            <a:r>
              <a:rPr lang="sk-SK" dirty="0"/>
              <a:t> </a:t>
            </a:r>
            <a:r>
              <a:rPr lang="sk-SK" dirty="0" err="1"/>
              <a:t>kapcsolatban</a:t>
            </a:r>
            <a:r>
              <a:rPr lang="sk-SK" dirty="0"/>
              <a:t> a </a:t>
            </a:r>
            <a:r>
              <a:rPr lang="sk-SK" dirty="0" err="1"/>
              <a:t>német</a:t>
            </a:r>
            <a:r>
              <a:rPr lang="sk-SK" dirty="0"/>
              <a:t> </a:t>
            </a:r>
            <a:r>
              <a:rPr lang="sk-SK" dirty="0" err="1"/>
              <a:t>vezetőknek</a:t>
            </a:r>
            <a:r>
              <a:rPr lang="sk-SK" dirty="0"/>
              <a:t> </a:t>
            </a:r>
            <a:r>
              <a:rPr lang="sk-SK" dirty="0" err="1" smtClean="0"/>
              <a:t>vannak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1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6"/>
          <p:cNvPicPr>
            <a:picLocks noGrp="1"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07" b="8407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  <a:noFill/>
          <a:effectLst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566670"/>
            <a:ext cx="7886700" cy="5610293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200" dirty="0" smtClean="0"/>
              <a:t>„Nem </a:t>
            </a:r>
            <a:r>
              <a:rPr lang="hu-HU" sz="3200" dirty="0"/>
              <a:t>a legerősebb marad életben, nem is a legokosabb, hanem az, aki a legfogékonyabb a változásokra</a:t>
            </a:r>
            <a:r>
              <a:rPr lang="hu-HU" sz="3200" dirty="0" smtClean="0"/>
              <a:t>.”</a:t>
            </a:r>
          </a:p>
          <a:p>
            <a:pPr marL="0" indent="0" algn="ctr">
              <a:buNone/>
            </a:pPr>
            <a:endParaRPr lang="hu-HU" sz="3600" dirty="0"/>
          </a:p>
          <a:p>
            <a:pPr marL="0" indent="0" algn="ctr">
              <a:buNone/>
            </a:pPr>
            <a:r>
              <a:rPr lang="hu-HU" sz="3600" b="1" dirty="0" smtClean="0"/>
              <a:t>Köszönöm szépen a figyelmet!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xmlns="" val="14089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Miről lesz szó?</a:t>
            </a:r>
            <a:endParaRPr lang="sk-SK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út</a:t>
            </a:r>
          </a:p>
          <a:p>
            <a:r>
              <a:rPr lang="hu-HU" dirty="0" smtClean="0"/>
              <a:t>Háttér</a:t>
            </a:r>
          </a:p>
          <a:p>
            <a:r>
              <a:rPr lang="hu-HU" dirty="0" smtClean="0"/>
              <a:t>Kutatási kérdések</a:t>
            </a:r>
          </a:p>
          <a:p>
            <a:r>
              <a:rPr lang="hu-HU" dirty="0" smtClean="0"/>
              <a:t>Kutatás módszertan</a:t>
            </a:r>
          </a:p>
          <a:p>
            <a:r>
              <a:rPr lang="hu-HU" dirty="0" smtClean="0"/>
              <a:t>Kutatási eredmények</a:t>
            </a:r>
          </a:p>
          <a:p>
            <a:r>
              <a:rPr lang="hu-HU" dirty="0" smtClean="0"/>
              <a:t>Válaszok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2218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>
                <a:solidFill>
                  <a:prstClr val="black"/>
                </a:solidFill>
              </a:rPr>
              <a:t>Ipar </a:t>
            </a:r>
            <a:r>
              <a:rPr lang="hu-HU" sz="3600" b="1" dirty="0" smtClean="0">
                <a:solidFill>
                  <a:prstClr val="black"/>
                </a:solidFill>
              </a:rPr>
              <a:t>1.0</a:t>
            </a:r>
            <a:endParaRPr lang="sk-SK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886" y="1550023"/>
            <a:ext cx="7652464" cy="475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>
                <a:solidFill>
                  <a:prstClr val="black"/>
                </a:solidFill>
              </a:rPr>
              <a:t>Ipar </a:t>
            </a:r>
            <a:r>
              <a:rPr lang="hu-HU" sz="3600" b="1" dirty="0" smtClean="0">
                <a:solidFill>
                  <a:prstClr val="black"/>
                </a:solidFill>
              </a:rPr>
              <a:t>2.0</a:t>
            </a:r>
            <a:endParaRPr lang="sk-SK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639" y="1424067"/>
            <a:ext cx="8261900" cy="51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4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>
                <a:solidFill>
                  <a:prstClr val="black"/>
                </a:solidFill>
              </a:rPr>
              <a:t>Ipar </a:t>
            </a:r>
            <a:r>
              <a:rPr lang="hu-HU" sz="3600" b="1" dirty="0" smtClean="0">
                <a:solidFill>
                  <a:prstClr val="black"/>
                </a:solidFill>
              </a:rPr>
              <a:t>3.0</a:t>
            </a:r>
            <a:endParaRPr lang="sk-SK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543" y="3746504"/>
            <a:ext cx="5707756" cy="288668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7521" y="486945"/>
            <a:ext cx="5576552" cy="31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4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Ipar 4.0…..?</a:t>
            </a:r>
            <a:endParaRPr lang="sk-SK" sz="36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5775" y="3428999"/>
            <a:ext cx="6439436" cy="33066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53" y="1540505"/>
            <a:ext cx="4463737" cy="18885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492" y="362479"/>
            <a:ext cx="4486610" cy="235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0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2609"/>
          </a:xfrm>
        </p:spPr>
        <p:txBody>
          <a:bodyPr/>
          <a:lstStyle/>
          <a:p>
            <a:r>
              <a:rPr lang="hu-HU" sz="3600" b="1" dirty="0">
                <a:solidFill>
                  <a:prstClr val="black"/>
                </a:solidFill>
              </a:rPr>
              <a:t>Háttér</a:t>
            </a:r>
            <a:endParaRPr lang="sk-SK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97735"/>
            <a:ext cx="7886700" cy="4979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 smtClean="0"/>
              <a:t>Folyamatok</a:t>
            </a:r>
            <a:r>
              <a:rPr lang="sk-SK" dirty="0" smtClean="0"/>
              <a:t> – </a:t>
            </a:r>
            <a:r>
              <a:rPr lang="sk-SK" dirty="0" err="1" smtClean="0"/>
              <a:t>piaci</a:t>
            </a:r>
            <a:r>
              <a:rPr lang="sk-SK" dirty="0" smtClean="0"/>
              <a:t> </a:t>
            </a:r>
            <a:r>
              <a:rPr lang="sk-SK" dirty="0" err="1" smtClean="0"/>
              <a:t>szerkezet</a:t>
            </a:r>
            <a:r>
              <a:rPr lang="sk-SK" dirty="0" smtClean="0"/>
              <a:t> – </a:t>
            </a:r>
            <a:r>
              <a:rPr lang="sk-SK" dirty="0" err="1" smtClean="0"/>
              <a:t>vállalatok</a:t>
            </a:r>
            <a:r>
              <a:rPr lang="sk-SK" dirty="0" smtClean="0"/>
              <a:t> </a:t>
            </a:r>
            <a:r>
              <a:rPr lang="sk-SK" dirty="0" err="1" smtClean="0"/>
              <a:t>mindennapjai</a:t>
            </a:r>
            <a:r>
              <a:rPr lang="sk-SK" dirty="0" smtClean="0"/>
              <a:t> – </a:t>
            </a:r>
            <a:r>
              <a:rPr lang="sk-SK" dirty="0" err="1" smtClean="0"/>
              <a:t>vezetők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Közvetlen változó a </a:t>
            </a:r>
            <a:r>
              <a:rPr lang="hu-HU" b="1" i="1" dirty="0" smtClean="0"/>
              <a:t>technika.</a:t>
            </a:r>
            <a:endParaRPr lang="sk-SK" b="1" i="1" dirty="0" smtClean="0"/>
          </a:p>
          <a:p>
            <a:pPr marL="0" indent="0">
              <a:buNone/>
            </a:pPr>
            <a:r>
              <a:rPr lang="sk-SK" dirty="0" err="1" smtClean="0"/>
              <a:t>Közvetett</a:t>
            </a:r>
            <a:r>
              <a:rPr lang="sk-SK" dirty="0" smtClean="0"/>
              <a:t> </a:t>
            </a:r>
            <a:r>
              <a:rPr lang="sk-SK" dirty="0" err="1" smtClean="0"/>
              <a:t>változók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/>
              <a:t>emberek</a:t>
            </a:r>
            <a:r>
              <a:rPr lang="sk-SK" dirty="0"/>
              <a:t> </a:t>
            </a:r>
            <a:r>
              <a:rPr lang="sk-SK" dirty="0" err="1"/>
              <a:t>kezelése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 err="1"/>
              <a:t>tudás</a:t>
            </a:r>
            <a:r>
              <a:rPr lang="sk-SK" dirty="0"/>
              <a:t> </a:t>
            </a:r>
            <a:r>
              <a:rPr lang="sk-SK" dirty="0" err="1"/>
              <a:t>felértékelődése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 err="1"/>
              <a:t>kompetenciák</a:t>
            </a:r>
            <a:r>
              <a:rPr lang="sk-SK" dirty="0"/>
              <a:t> </a:t>
            </a:r>
            <a:r>
              <a:rPr lang="sk-SK" dirty="0" err="1"/>
              <a:t>változása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 err="1"/>
              <a:t>vezetési</a:t>
            </a:r>
            <a:r>
              <a:rPr lang="sk-SK" dirty="0"/>
              <a:t> </a:t>
            </a:r>
            <a:r>
              <a:rPr lang="sk-SK" dirty="0" err="1"/>
              <a:t>stílus</a:t>
            </a:r>
            <a:r>
              <a:rPr lang="sk-SK" dirty="0"/>
              <a:t> </a:t>
            </a:r>
            <a:r>
              <a:rPr lang="sk-SK" dirty="0" err="1"/>
              <a:t>változása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 err="1"/>
              <a:t>digitális</a:t>
            </a:r>
            <a:r>
              <a:rPr lang="sk-SK" dirty="0"/>
              <a:t> stratégia </a:t>
            </a:r>
            <a:r>
              <a:rPr lang="sk-SK" dirty="0" err="1"/>
              <a:t>készítés</a:t>
            </a:r>
            <a:r>
              <a:rPr lang="sk-SK" dirty="0"/>
              <a:t> </a:t>
            </a:r>
            <a:r>
              <a:rPr lang="sk-SK" dirty="0" err="1"/>
              <a:t>szükségessége</a:t>
            </a:r>
            <a:r>
              <a:rPr lang="sk-SK" dirty="0" smtClean="0"/>
              <a:t>, </a:t>
            </a:r>
            <a:r>
              <a:rPr lang="sk-SK" dirty="0" err="1" smtClean="0"/>
              <a:t>stb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035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0637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prstClr val="black"/>
                </a:solidFill>
              </a:rPr>
              <a:t>Háttér</a:t>
            </a:r>
            <a:endParaRPr lang="sk-SK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056068"/>
            <a:ext cx="3886200" cy="35545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 err="1"/>
              <a:t>Milyen</a:t>
            </a:r>
            <a:r>
              <a:rPr lang="sk-SK" dirty="0"/>
              <a:t> </a:t>
            </a:r>
            <a:r>
              <a:rPr lang="sk-SK" dirty="0" err="1"/>
              <a:t>ismeretekkel</a:t>
            </a:r>
            <a:r>
              <a:rPr lang="sk-SK" dirty="0"/>
              <a:t>, </a:t>
            </a:r>
            <a:r>
              <a:rPr lang="sk-SK" dirty="0" err="1"/>
              <a:t>készségekkel</a:t>
            </a:r>
            <a:r>
              <a:rPr lang="sk-SK" dirty="0"/>
              <a:t> </a:t>
            </a:r>
            <a:r>
              <a:rPr lang="sk-SK" dirty="0" err="1"/>
              <a:t>kell</a:t>
            </a:r>
            <a:r>
              <a:rPr lang="sk-SK" dirty="0"/>
              <a:t> </a:t>
            </a:r>
            <a:r>
              <a:rPr lang="sk-SK" dirty="0" err="1"/>
              <a:t>rendelkezniük</a:t>
            </a:r>
            <a:r>
              <a:rPr lang="sk-SK" dirty="0"/>
              <a:t> </a:t>
            </a:r>
            <a:r>
              <a:rPr lang="sk-SK" dirty="0" err="1"/>
              <a:t>azoknak</a:t>
            </a:r>
            <a:r>
              <a:rPr lang="sk-SK" dirty="0"/>
              <a:t> a </a:t>
            </a:r>
            <a:r>
              <a:rPr lang="sk-SK" dirty="0" err="1"/>
              <a:t>vezetőknek</a:t>
            </a:r>
            <a:r>
              <a:rPr lang="sk-SK" dirty="0"/>
              <a:t>, </a:t>
            </a:r>
            <a:r>
              <a:rPr lang="sk-SK" dirty="0" err="1"/>
              <a:t>akik</a:t>
            </a:r>
            <a:r>
              <a:rPr lang="sk-SK" dirty="0"/>
              <a:t> </a:t>
            </a:r>
            <a:r>
              <a:rPr lang="sk-SK" dirty="0" err="1"/>
              <a:t>sikeresek</a:t>
            </a:r>
            <a:r>
              <a:rPr lang="sk-SK" dirty="0"/>
              <a:t> </a:t>
            </a:r>
            <a:r>
              <a:rPr lang="sk-SK" dirty="0" err="1"/>
              <a:t>szeretnének</a:t>
            </a:r>
            <a:r>
              <a:rPr lang="sk-SK" dirty="0"/>
              <a:t> </a:t>
            </a:r>
            <a:r>
              <a:rPr lang="sk-SK" dirty="0" err="1"/>
              <a:t>lenni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új</a:t>
            </a:r>
            <a:r>
              <a:rPr lang="sk-SK" dirty="0"/>
              <a:t> </a:t>
            </a:r>
            <a:r>
              <a:rPr lang="sk-SK" dirty="0" err="1"/>
              <a:t>ipari</a:t>
            </a:r>
            <a:r>
              <a:rPr lang="sk-SK" dirty="0"/>
              <a:t> </a:t>
            </a:r>
            <a:r>
              <a:rPr lang="sk-SK" dirty="0" err="1"/>
              <a:t>forradalom</a:t>
            </a:r>
            <a:r>
              <a:rPr lang="sk-SK" dirty="0"/>
              <a:t> </a:t>
            </a:r>
            <a:r>
              <a:rPr lang="sk-SK" dirty="0" err="1"/>
              <a:t>idején</a:t>
            </a:r>
            <a:r>
              <a:rPr lang="sk-SK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Herold (2016) szerint</a:t>
            </a:r>
            <a:endParaRPr lang="sk-SK" dirty="0"/>
          </a:p>
          <a:p>
            <a:r>
              <a:rPr lang="hu-HU" dirty="0"/>
              <a:t>Tradicionális </a:t>
            </a:r>
            <a:r>
              <a:rPr lang="hu-HU" dirty="0" err="1"/>
              <a:t>leadership</a:t>
            </a:r>
            <a:r>
              <a:rPr lang="hu-HU" dirty="0"/>
              <a:t> </a:t>
            </a:r>
          </a:p>
          <a:p>
            <a:r>
              <a:rPr lang="hu-HU" dirty="0"/>
              <a:t>Sokszínűség </a:t>
            </a:r>
          </a:p>
          <a:p>
            <a:r>
              <a:rPr lang="hu-HU" dirty="0"/>
              <a:t>Agilis vezetés </a:t>
            </a:r>
          </a:p>
          <a:p>
            <a:r>
              <a:rPr lang="hu-HU" dirty="0"/>
              <a:t>Etikai </a:t>
            </a:r>
            <a:r>
              <a:rPr lang="hu-HU" dirty="0" smtClean="0"/>
              <a:t>felelősség</a:t>
            </a:r>
            <a:endParaRPr lang="hu-HU" dirty="0"/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056067"/>
            <a:ext cx="3886200" cy="41727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/>
              <a:t>Bowles</a:t>
            </a:r>
            <a:r>
              <a:rPr lang="hu-HU" dirty="0"/>
              <a:t> szerint (2016) szükség van</a:t>
            </a:r>
          </a:p>
          <a:p>
            <a:r>
              <a:rPr lang="hu-HU" dirty="0"/>
              <a:t>kritikus gondolkodásra, </a:t>
            </a:r>
          </a:p>
          <a:p>
            <a:r>
              <a:rPr lang="hu-HU" dirty="0"/>
              <a:t>együttműködési képességre, </a:t>
            </a:r>
          </a:p>
          <a:p>
            <a:r>
              <a:rPr lang="hu-HU" dirty="0"/>
              <a:t>kreativitásra, </a:t>
            </a:r>
          </a:p>
          <a:p>
            <a:r>
              <a:rPr lang="hu-HU" dirty="0"/>
              <a:t>kommunikációs képességekre,</a:t>
            </a:r>
          </a:p>
          <a:p>
            <a:pPr marL="0" indent="0">
              <a:buNone/>
            </a:pPr>
            <a:r>
              <a:rPr lang="hu-HU" dirty="0"/>
              <a:t>továbbá különböző jellemvonásokra:</a:t>
            </a:r>
          </a:p>
          <a:p>
            <a:r>
              <a:rPr lang="hu-HU" dirty="0"/>
              <a:t>kíváncsiságra, </a:t>
            </a:r>
          </a:p>
          <a:p>
            <a:r>
              <a:rPr lang="hu-HU" dirty="0"/>
              <a:t>kitartásra, </a:t>
            </a:r>
          </a:p>
          <a:p>
            <a:r>
              <a:rPr lang="hu-HU" dirty="0"/>
              <a:t>kezdeményezőkészségre, </a:t>
            </a:r>
          </a:p>
          <a:p>
            <a:r>
              <a:rPr lang="hu-HU" dirty="0"/>
              <a:t>szociális </a:t>
            </a:r>
            <a:r>
              <a:rPr lang="hu-HU" dirty="0" smtClean="0"/>
              <a:t>érzékenységre. </a:t>
            </a:r>
            <a:endParaRPr lang="hu-HU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Szövegdoboz 4"/>
          <p:cNvSpPr txBox="1"/>
          <p:nvPr/>
        </p:nvSpPr>
        <p:spPr>
          <a:xfrm>
            <a:off x="628650" y="5228823"/>
            <a:ext cx="8180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A </a:t>
            </a:r>
            <a:r>
              <a:rPr lang="sk-SK" sz="2400" dirty="0" err="1"/>
              <a:t>szaktudást</a:t>
            </a:r>
            <a:r>
              <a:rPr lang="sk-SK" sz="2400" dirty="0"/>
              <a:t> </a:t>
            </a:r>
            <a:r>
              <a:rPr lang="sk-SK" sz="2400" dirty="0" err="1"/>
              <a:t>infokommunikációs</a:t>
            </a:r>
            <a:r>
              <a:rPr lang="sk-SK" sz="2400" dirty="0"/>
              <a:t> </a:t>
            </a:r>
            <a:r>
              <a:rPr lang="sk-SK" sz="2400" dirty="0" err="1"/>
              <a:t>technológiai</a:t>
            </a:r>
            <a:r>
              <a:rPr lang="sk-SK" sz="2400" dirty="0"/>
              <a:t> </a:t>
            </a:r>
            <a:r>
              <a:rPr lang="sk-SK" sz="2400" dirty="0" err="1"/>
              <a:t>és</a:t>
            </a:r>
            <a:r>
              <a:rPr lang="sk-SK" sz="2400" dirty="0"/>
              <a:t> </a:t>
            </a:r>
            <a:r>
              <a:rPr lang="sk-SK" sz="2400" dirty="0" err="1"/>
              <a:t>pénzügyi</a:t>
            </a:r>
            <a:r>
              <a:rPr lang="sk-SK" sz="2400" dirty="0"/>
              <a:t> </a:t>
            </a:r>
            <a:r>
              <a:rPr lang="sk-SK" sz="2400" dirty="0" err="1"/>
              <a:t>ismeretekkel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bővíteni</a:t>
            </a:r>
            <a:r>
              <a:rPr lang="sk-SK" sz="2400" dirty="0"/>
              <a:t> </a:t>
            </a:r>
            <a:r>
              <a:rPr lang="sk-SK" sz="2400" dirty="0" err="1"/>
              <a:t>kell</a:t>
            </a:r>
            <a:r>
              <a:rPr lang="sk-SK" sz="2400" dirty="0"/>
              <a:t>. </a:t>
            </a:r>
            <a:r>
              <a:rPr lang="sk-SK" sz="2400" dirty="0" err="1"/>
              <a:t>Az</a:t>
            </a:r>
            <a:r>
              <a:rPr lang="sk-SK" sz="2400" dirty="0"/>
              <a:t> </a:t>
            </a:r>
            <a:r>
              <a:rPr lang="sk-SK" sz="2400" dirty="0" err="1"/>
              <a:t>egészet</a:t>
            </a:r>
            <a:r>
              <a:rPr lang="sk-SK" sz="2400" dirty="0"/>
              <a:t> </a:t>
            </a:r>
            <a:r>
              <a:rPr lang="sk-SK" sz="2400" dirty="0" err="1"/>
              <a:t>pedig</a:t>
            </a:r>
            <a:r>
              <a:rPr lang="sk-SK" sz="2400" dirty="0"/>
              <a:t> </a:t>
            </a:r>
            <a:r>
              <a:rPr lang="sk-SK" sz="2400" dirty="0" err="1"/>
              <a:t>az</a:t>
            </a:r>
            <a:r>
              <a:rPr lang="sk-SK" sz="2400" dirty="0"/>
              <a:t> </a:t>
            </a:r>
            <a:r>
              <a:rPr lang="sk-SK" sz="2400" dirty="0" err="1"/>
              <a:t>élethosszig</a:t>
            </a:r>
            <a:r>
              <a:rPr lang="sk-SK" sz="2400" dirty="0"/>
              <a:t> </a:t>
            </a:r>
            <a:r>
              <a:rPr lang="sk-SK" sz="2400" dirty="0" err="1"/>
              <a:t>tartó</a:t>
            </a:r>
            <a:r>
              <a:rPr lang="sk-SK" sz="2400" dirty="0"/>
              <a:t> </a:t>
            </a:r>
            <a:r>
              <a:rPr lang="sk-SK" sz="2400" dirty="0" err="1"/>
              <a:t>tanulás</a:t>
            </a:r>
            <a:r>
              <a:rPr lang="sk-SK" sz="2400" dirty="0"/>
              <a:t> </a:t>
            </a:r>
            <a:r>
              <a:rPr lang="sk-SK" sz="2400" dirty="0" err="1"/>
              <a:t>keretébe</a:t>
            </a:r>
            <a:r>
              <a:rPr lang="sk-SK" sz="2400" dirty="0"/>
              <a:t> </a:t>
            </a:r>
            <a:r>
              <a:rPr lang="sk-SK" sz="2400" dirty="0" err="1"/>
              <a:t>kell</a:t>
            </a:r>
            <a:r>
              <a:rPr lang="sk-SK" sz="2400" dirty="0"/>
              <a:t> </a:t>
            </a:r>
            <a:r>
              <a:rPr lang="sk-SK" sz="2400" dirty="0" err="1"/>
              <a:t>helyezni</a:t>
            </a:r>
            <a:r>
              <a:rPr lang="sk-S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25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1623</Words>
  <Application>Microsoft Office PowerPoint</Application>
  <PresentationFormat>On-screen Show (4:3)</PresentationFormat>
  <Paragraphs>243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Office-téma</vt:lpstr>
      <vt:lpstr>Ipar 4.0 menedzseri szemmel </vt:lpstr>
      <vt:lpstr>Slide 2</vt:lpstr>
      <vt:lpstr>Miről lesz szó?</vt:lpstr>
      <vt:lpstr>Ipar 1.0</vt:lpstr>
      <vt:lpstr>Ipar 2.0</vt:lpstr>
      <vt:lpstr>Ipar 3.0</vt:lpstr>
      <vt:lpstr>Ipar 4.0…..?</vt:lpstr>
      <vt:lpstr>Háttér</vt:lpstr>
      <vt:lpstr>Háttér</vt:lpstr>
      <vt:lpstr>Kutatási kérdések</vt:lpstr>
      <vt:lpstr>Kutatás módszertan</vt:lpstr>
      <vt:lpstr>Kutatás módszertan</vt:lpstr>
      <vt:lpstr>Kutatás módszertan</vt:lpstr>
      <vt:lpstr>Ipar 4.0 &amp; digitalizáció a mindennapokban</vt:lpstr>
      <vt:lpstr>Ipar 4.0 &amp; digitalizáció a mindennapokban</vt:lpstr>
      <vt:lpstr>Ipar 4.0 &amp; digitalizáció a mindennapokban</vt:lpstr>
      <vt:lpstr>Eltérő igények, elvárások, generációs különbségek</vt:lpstr>
      <vt:lpstr>Eltérő igények, elvárások, generációs különbségek</vt:lpstr>
      <vt:lpstr>Értékek &amp; felkészülés &amp; új kihívások</vt:lpstr>
      <vt:lpstr>Értékek &amp; felkészülés &amp; új kihívások</vt:lpstr>
      <vt:lpstr>Értékek &amp; felkészülés &amp; új kihívások</vt:lpstr>
      <vt:lpstr>Értékek &amp; felkészülés &amp; új kihívások</vt:lpstr>
      <vt:lpstr>Kitekintés &amp; jövőkép</vt:lpstr>
      <vt:lpstr>Kitekintés &amp; jövőkép</vt:lpstr>
      <vt:lpstr>Válaszok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Ipar 4.0 menedzseri szemmel</dc:title>
  <dc:creator>user</dc:creator>
  <cp:lastModifiedBy>Quszi</cp:lastModifiedBy>
  <cp:revision>31</cp:revision>
  <dcterms:created xsi:type="dcterms:W3CDTF">2018-04-26T12:58:14Z</dcterms:created>
  <dcterms:modified xsi:type="dcterms:W3CDTF">2018-05-03T11:01:22Z</dcterms:modified>
</cp:coreProperties>
</file>