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91" r:id="rId3"/>
    <p:sldId id="267" r:id="rId4"/>
    <p:sldId id="290" r:id="rId5"/>
    <p:sldId id="297" r:id="rId6"/>
    <p:sldId id="260" r:id="rId7"/>
    <p:sldId id="262" r:id="rId8"/>
    <p:sldId id="294" r:id="rId9"/>
    <p:sldId id="296" r:id="rId10"/>
    <p:sldId id="295" r:id="rId11"/>
    <p:sldId id="292" r:id="rId12"/>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52" autoAdjust="0"/>
    <p:restoredTop sz="94660"/>
  </p:normalViewPr>
  <p:slideViewPr>
    <p:cSldViewPr snapToGrid="0">
      <p:cViewPr varScale="1">
        <p:scale>
          <a:sx n="111" d="100"/>
          <a:sy n="111" d="100"/>
        </p:scale>
        <p:origin x="222" y="11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338D6F-F0E0-490D-94AA-E632299C76A9}" type="datetimeFigureOut">
              <a:rPr lang="hu-HU" smtClean="0"/>
              <a:t>2019. 05. 09.</a:t>
            </a:fld>
            <a:endParaRPr lang="hu-HU"/>
          </a:p>
        </p:txBody>
      </p:sp>
      <p:sp>
        <p:nvSpPr>
          <p:cNvPr id="4" name="Diakép hely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6" name="Élőláb hely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DA1BA8-1972-493F-BBA5-F003C30BC952}" type="slidenum">
              <a:rPr lang="hu-HU" smtClean="0"/>
              <a:t>‹#›</a:t>
            </a:fld>
            <a:endParaRPr lang="hu-HU"/>
          </a:p>
        </p:txBody>
      </p:sp>
    </p:spTree>
    <p:extLst>
      <p:ext uri="{BB962C8B-B14F-4D97-AF65-F5344CB8AC3E}">
        <p14:creationId xmlns:p14="http://schemas.microsoft.com/office/powerpoint/2010/main" val="1640915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iakép helye 1"/>
          <p:cNvSpPr>
            <a:spLocks noGrp="1" noRot="1" noChangeAspect="1" noTextEdit="1"/>
          </p:cNvSpPr>
          <p:nvPr>
            <p:ph type="sldImg"/>
          </p:nvPr>
        </p:nvSpPr>
        <p:spPr>
          <a:ln/>
        </p:spPr>
      </p:sp>
      <p:sp>
        <p:nvSpPr>
          <p:cNvPr id="15363" name="Jegyzetek helye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hu-HU" altLang="hu-HU"/>
          </a:p>
        </p:txBody>
      </p:sp>
      <p:sp>
        <p:nvSpPr>
          <p:cNvPr id="15364" name="Dia számának hely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5160ABC-565E-4C2F-8FE8-72BDC87B1EA9}" type="slidenum">
              <a:rPr lang="hu-HU" altLang="hu-HU" smtClean="0"/>
              <a:pPr>
                <a:spcBef>
                  <a:spcPct val="0"/>
                </a:spcBef>
              </a:pPr>
              <a:t>3</a:t>
            </a:fld>
            <a:endParaRPr lang="hu-HU" altLang="hu-HU"/>
          </a:p>
        </p:txBody>
      </p:sp>
    </p:spTree>
    <p:extLst>
      <p:ext uri="{BB962C8B-B14F-4D97-AF65-F5344CB8AC3E}">
        <p14:creationId xmlns:p14="http://schemas.microsoft.com/office/powerpoint/2010/main" val="2129679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A9D4773-85A6-4276-95B0-C6F56323F223}"/>
              </a:ext>
            </a:extLst>
          </p:cNvPr>
          <p:cNvSpPr>
            <a:spLocks noGrp="1"/>
          </p:cNvSpPr>
          <p:nvPr>
            <p:ph type="ctrTitle"/>
          </p:nvPr>
        </p:nvSpPr>
        <p:spPr>
          <a:xfrm>
            <a:off x="1524000" y="1122363"/>
            <a:ext cx="9144000" cy="2387600"/>
          </a:xfrm>
        </p:spPr>
        <p:txBody>
          <a:bodyPr anchor="b"/>
          <a:lstStyle>
            <a:lvl1pPr algn="ctr">
              <a:defRPr sz="6000"/>
            </a:lvl1pPr>
          </a:lstStyle>
          <a:p>
            <a:r>
              <a:rPr lang="hu-HU"/>
              <a:t>Mintacím szerkesztése</a:t>
            </a:r>
          </a:p>
        </p:txBody>
      </p:sp>
      <p:sp>
        <p:nvSpPr>
          <p:cNvPr id="3" name="Alcím 2">
            <a:extLst>
              <a:ext uri="{FF2B5EF4-FFF2-40B4-BE49-F238E27FC236}">
                <a16:creationId xmlns:a16="http://schemas.microsoft.com/office/drawing/2014/main" id="{250BBDAC-9F2A-4F43-8347-BA42438F668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a:t>Kattintson ide az alcím mintájának szerkesztéséhez</a:t>
            </a:r>
          </a:p>
        </p:txBody>
      </p:sp>
      <p:sp>
        <p:nvSpPr>
          <p:cNvPr id="4" name="Dátum helye 3">
            <a:extLst>
              <a:ext uri="{FF2B5EF4-FFF2-40B4-BE49-F238E27FC236}">
                <a16:creationId xmlns:a16="http://schemas.microsoft.com/office/drawing/2014/main" id="{446DF617-2B96-4F9C-8C75-A3E5A0218FEF}"/>
              </a:ext>
            </a:extLst>
          </p:cNvPr>
          <p:cNvSpPr>
            <a:spLocks noGrp="1"/>
          </p:cNvSpPr>
          <p:nvPr>
            <p:ph type="dt" sz="half" idx="10"/>
          </p:nvPr>
        </p:nvSpPr>
        <p:spPr/>
        <p:txBody>
          <a:bodyPr/>
          <a:lstStyle/>
          <a:p>
            <a:fld id="{481C6240-975A-40CF-8249-A7510B259188}" type="datetimeFigureOut">
              <a:rPr lang="hu-HU" smtClean="0"/>
              <a:t>2019. 05. 09.</a:t>
            </a:fld>
            <a:endParaRPr lang="hu-HU"/>
          </a:p>
        </p:txBody>
      </p:sp>
      <p:sp>
        <p:nvSpPr>
          <p:cNvPr id="5" name="Élőláb helye 4">
            <a:extLst>
              <a:ext uri="{FF2B5EF4-FFF2-40B4-BE49-F238E27FC236}">
                <a16:creationId xmlns:a16="http://schemas.microsoft.com/office/drawing/2014/main" id="{123F6EA6-B6D6-4FC0-AC0A-16D246E2D3BA}"/>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9A2F9598-B8EA-48E4-8898-B0FAD5114BB6}"/>
              </a:ext>
            </a:extLst>
          </p:cNvPr>
          <p:cNvSpPr>
            <a:spLocks noGrp="1"/>
          </p:cNvSpPr>
          <p:nvPr>
            <p:ph type="sldNum" sz="quarter" idx="12"/>
          </p:nvPr>
        </p:nvSpPr>
        <p:spPr/>
        <p:txBody>
          <a:bodyPr/>
          <a:lstStyle/>
          <a:p>
            <a:fld id="{6B5EF40A-1952-4CF1-AE29-03B5B77E83EE}" type="slidenum">
              <a:rPr lang="hu-HU" smtClean="0"/>
              <a:t>‹#›</a:t>
            </a:fld>
            <a:endParaRPr lang="hu-HU"/>
          </a:p>
        </p:txBody>
      </p:sp>
    </p:spTree>
    <p:extLst>
      <p:ext uri="{BB962C8B-B14F-4D97-AF65-F5344CB8AC3E}">
        <p14:creationId xmlns:p14="http://schemas.microsoft.com/office/powerpoint/2010/main" val="862540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F3AF660A-FB13-41F8-B406-77AF2D5CC1AC}"/>
              </a:ext>
            </a:extLst>
          </p:cNvPr>
          <p:cNvSpPr>
            <a:spLocks noGrp="1"/>
          </p:cNvSpPr>
          <p:nvPr>
            <p:ph type="title"/>
          </p:nvPr>
        </p:nvSpPr>
        <p:spPr/>
        <p:txBody>
          <a:bodyPr/>
          <a:lstStyle/>
          <a:p>
            <a:r>
              <a:rPr lang="hu-HU"/>
              <a:t>Mintacím szerkesztése</a:t>
            </a:r>
          </a:p>
        </p:txBody>
      </p:sp>
      <p:sp>
        <p:nvSpPr>
          <p:cNvPr id="3" name="Függőleges szöveg helye 2">
            <a:extLst>
              <a:ext uri="{FF2B5EF4-FFF2-40B4-BE49-F238E27FC236}">
                <a16:creationId xmlns:a16="http://schemas.microsoft.com/office/drawing/2014/main" id="{D14BE6FD-13CD-499F-8BB3-D83ACF633E0F}"/>
              </a:ext>
            </a:extLst>
          </p:cNvPr>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DC2D4D5F-83A5-4610-BC2B-B73A57E9AF3D}"/>
              </a:ext>
            </a:extLst>
          </p:cNvPr>
          <p:cNvSpPr>
            <a:spLocks noGrp="1"/>
          </p:cNvSpPr>
          <p:nvPr>
            <p:ph type="dt" sz="half" idx="10"/>
          </p:nvPr>
        </p:nvSpPr>
        <p:spPr/>
        <p:txBody>
          <a:bodyPr/>
          <a:lstStyle/>
          <a:p>
            <a:fld id="{481C6240-975A-40CF-8249-A7510B259188}" type="datetimeFigureOut">
              <a:rPr lang="hu-HU" smtClean="0"/>
              <a:t>2019. 05. 09.</a:t>
            </a:fld>
            <a:endParaRPr lang="hu-HU"/>
          </a:p>
        </p:txBody>
      </p:sp>
      <p:sp>
        <p:nvSpPr>
          <p:cNvPr id="5" name="Élőláb helye 4">
            <a:extLst>
              <a:ext uri="{FF2B5EF4-FFF2-40B4-BE49-F238E27FC236}">
                <a16:creationId xmlns:a16="http://schemas.microsoft.com/office/drawing/2014/main" id="{5EC28679-1247-4D70-85E5-E4DEB55AFD6E}"/>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ADEA72A4-05A6-44DA-9E70-7CA73D714484}"/>
              </a:ext>
            </a:extLst>
          </p:cNvPr>
          <p:cNvSpPr>
            <a:spLocks noGrp="1"/>
          </p:cNvSpPr>
          <p:nvPr>
            <p:ph type="sldNum" sz="quarter" idx="12"/>
          </p:nvPr>
        </p:nvSpPr>
        <p:spPr/>
        <p:txBody>
          <a:bodyPr/>
          <a:lstStyle/>
          <a:p>
            <a:fld id="{6B5EF40A-1952-4CF1-AE29-03B5B77E83EE}" type="slidenum">
              <a:rPr lang="hu-HU" smtClean="0"/>
              <a:t>‹#›</a:t>
            </a:fld>
            <a:endParaRPr lang="hu-HU"/>
          </a:p>
        </p:txBody>
      </p:sp>
    </p:spTree>
    <p:extLst>
      <p:ext uri="{BB962C8B-B14F-4D97-AF65-F5344CB8AC3E}">
        <p14:creationId xmlns:p14="http://schemas.microsoft.com/office/powerpoint/2010/main" val="1057238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a:extLst>
              <a:ext uri="{FF2B5EF4-FFF2-40B4-BE49-F238E27FC236}">
                <a16:creationId xmlns:a16="http://schemas.microsoft.com/office/drawing/2014/main" id="{EFF801DE-3531-4E8D-97B9-189E9C58678F}"/>
              </a:ext>
            </a:extLst>
          </p:cNvPr>
          <p:cNvSpPr>
            <a:spLocks noGrp="1"/>
          </p:cNvSpPr>
          <p:nvPr>
            <p:ph type="title" orient="vert"/>
          </p:nvPr>
        </p:nvSpPr>
        <p:spPr>
          <a:xfrm>
            <a:off x="8724900" y="365125"/>
            <a:ext cx="2628900" cy="5811838"/>
          </a:xfrm>
        </p:spPr>
        <p:txBody>
          <a:bodyPr vert="eaVert"/>
          <a:lstStyle/>
          <a:p>
            <a:r>
              <a:rPr lang="hu-HU"/>
              <a:t>Mintacím szerkesztése</a:t>
            </a:r>
          </a:p>
        </p:txBody>
      </p:sp>
      <p:sp>
        <p:nvSpPr>
          <p:cNvPr id="3" name="Függőleges szöveg helye 2">
            <a:extLst>
              <a:ext uri="{FF2B5EF4-FFF2-40B4-BE49-F238E27FC236}">
                <a16:creationId xmlns:a16="http://schemas.microsoft.com/office/drawing/2014/main" id="{16C4797A-94AC-473D-B2C8-D7E900A2D8FE}"/>
              </a:ext>
            </a:extLst>
          </p:cNvPr>
          <p:cNvSpPr>
            <a:spLocks noGrp="1"/>
          </p:cNvSpPr>
          <p:nvPr>
            <p:ph type="body" orient="vert" idx="1"/>
          </p:nvPr>
        </p:nvSpPr>
        <p:spPr>
          <a:xfrm>
            <a:off x="838200" y="365125"/>
            <a:ext cx="7734300" cy="5811838"/>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ED5DE8AE-C706-4A04-AC13-E3B5FAFED389}"/>
              </a:ext>
            </a:extLst>
          </p:cNvPr>
          <p:cNvSpPr>
            <a:spLocks noGrp="1"/>
          </p:cNvSpPr>
          <p:nvPr>
            <p:ph type="dt" sz="half" idx="10"/>
          </p:nvPr>
        </p:nvSpPr>
        <p:spPr/>
        <p:txBody>
          <a:bodyPr/>
          <a:lstStyle/>
          <a:p>
            <a:fld id="{481C6240-975A-40CF-8249-A7510B259188}" type="datetimeFigureOut">
              <a:rPr lang="hu-HU" smtClean="0"/>
              <a:t>2019. 05. 09.</a:t>
            </a:fld>
            <a:endParaRPr lang="hu-HU"/>
          </a:p>
        </p:txBody>
      </p:sp>
      <p:sp>
        <p:nvSpPr>
          <p:cNvPr id="5" name="Élőláb helye 4">
            <a:extLst>
              <a:ext uri="{FF2B5EF4-FFF2-40B4-BE49-F238E27FC236}">
                <a16:creationId xmlns:a16="http://schemas.microsoft.com/office/drawing/2014/main" id="{C6E2DFC7-18B0-4F31-AA55-F808FBEAC233}"/>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7D151ED6-31B7-4A30-B686-56517AF5A144}"/>
              </a:ext>
            </a:extLst>
          </p:cNvPr>
          <p:cNvSpPr>
            <a:spLocks noGrp="1"/>
          </p:cNvSpPr>
          <p:nvPr>
            <p:ph type="sldNum" sz="quarter" idx="12"/>
          </p:nvPr>
        </p:nvSpPr>
        <p:spPr/>
        <p:txBody>
          <a:bodyPr/>
          <a:lstStyle/>
          <a:p>
            <a:fld id="{6B5EF40A-1952-4CF1-AE29-03B5B77E83EE}" type="slidenum">
              <a:rPr lang="hu-HU" smtClean="0"/>
              <a:t>‹#›</a:t>
            </a:fld>
            <a:endParaRPr lang="hu-HU"/>
          </a:p>
        </p:txBody>
      </p:sp>
    </p:spTree>
    <p:extLst>
      <p:ext uri="{BB962C8B-B14F-4D97-AF65-F5344CB8AC3E}">
        <p14:creationId xmlns:p14="http://schemas.microsoft.com/office/powerpoint/2010/main" val="99194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80FBD70C-87AF-4B63-BF50-01F78D12BFA8}"/>
              </a:ext>
            </a:extLst>
          </p:cNvPr>
          <p:cNvSpPr>
            <a:spLocks noGrp="1"/>
          </p:cNvSpPr>
          <p:nvPr>
            <p:ph type="title"/>
          </p:nvPr>
        </p:nvSpPr>
        <p:spPr/>
        <p:txBody>
          <a:bodyPr/>
          <a:lstStyle/>
          <a:p>
            <a:r>
              <a:rPr lang="hu-HU"/>
              <a:t>Mintacím szerkesztése</a:t>
            </a:r>
          </a:p>
        </p:txBody>
      </p:sp>
      <p:sp>
        <p:nvSpPr>
          <p:cNvPr id="3" name="Tartalom helye 2">
            <a:extLst>
              <a:ext uri="{FF2B5EF4-FFF2-40B4-BE49-F238E27FC236}">
                <a16:creationId xmlns:a16="http://schemas.microsoft.com/office/drawing/2014/main" id="{D9F5C6D5-4E50-4D52-A236-9071A20AE873}"/>
              </a:ext>
            </a:extLst>
          </p:cNvPr>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3C3345C6-52A9-4B4E-B79A-887165552006}"/>
              </a:ext>
            </a:extLst>
          </p:cNvPr>
          <p:cNvSpPr>
            <a:spLocks noGrp="1"/>
          </p:cNvSpPr>
          <p:nvPr>
            <p:ph type="dt" sz="half" idx="10"/>
          </p:nvPr>
        </p:nvSpPr>
        <p:spPr/>
        <p:txBody>
          <a:bodyPr/>
          <a:lstStyle/>
          <a:p>
            <a:fld id="{481C6240-975A-40CF-8249-A7510B259188}" type="datetimeFigureOut">
              <a:rPr lang="hu-HU" smtClean="0"/>
              <a:t>2019. 05. 09.</a:t>
            </a:fld>
            <a:endParaRPr lang="hu-HU"/>
          </a:p>
        </p:txBody>
      </p:sp>
      <p:sp>
        <p:nvSpPr>
          <p:cNvPr id="5" name="Élőláb helye 4">
            <a:extLst>
              <a:ext uri="{FF2B5EF4-FFF2-40B4-BE49-F238E27FC236}">
                <a16:creationId xmlns:a16="http://schemas.microsoft.com/office/drawing/2014/main" id="{79E7296A-437B-43F1-9AE5-3BB2A9DF8347}"/>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E5CA32BA-A547-40FA-9E24-3EE938B24A9F}"/>
              </a:ext>
            </a:extLst>
          </p:cNvPr>
          <p:cNvSpPr>
            <a:spLocks noGrp="1"/>
          </p:cNvSpPr>
          <p:nvPr>
            <p:ph type="sldNum" sz="quarter" idx="12"/>
          </p:nvPr>
        </p:nvSpPr>
        <p:spPr/>
        <p:txBody>
          <a:bodyPr/>
          <a:lstStyle/>
          <a:p>
            <a:fld id="{6B5EF40A-1952-4CF1-AE29-03B5B77E83EE}" type="slidenum">
              <a:rPr lang="hu-HU" smtClean="0"/>
              <a:t>‹#›</a:t>
            </a:fld>
            <a:endParaRPr lang="hu-HU"/>
          </a:p>
        </p:txBody>
      </p:sp>
    </p:spTree>
    <p:extLst>
      <p:ext uri="{BB962C8B-B14F-4D97-AF65-F5344CB8AC3E}">
        <p14:creationId xmlns:p14="http://schemas.microsoft.com/office/powerpoint/2010/main" val="1060842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8A3DB565-D6D2-4489-8443-E939316C1E0B}"/>
              </a:ext>
            </a:extLst>
          </p:cNvPr>
          <p:cNvSpPr>
            <a:spLocks noGrp="1"/>
          </p:cNvSpPr>
          <p:nvPr>
            <p:ph type="title"/>
          </p:nvPr>
        </p:nvSpPr>
        <p:spPr>
          <a:xfrm>
            <a:off x="831850" y="1709738"/>
            <a:ext cx="10515600" cy="2852737"/>
          </a:xfrm>
        </p:spPr>
        <p:txBody>
          <a:bodyPr anchor="b"/>
          <a:lstStyle>
            <a:lvl1pPr>
              <a:defRPr sz="6000"/>
            </a:lvl1pPr>
          </a:lstStyle>
          <a:p>
            <a:r>
              <a:rPr lang="hu-HU"/>
              <a:t>Mintacím szerkesztése</a:t>
            </a:r>
          </a:p>
        </p:txBody>
      </p:sp>
      <p:sp>
        <p:nvSpPr>
          <p:cNvPr id="3" name="Szöveg helye 2">
            <a:extLst>
              <a:ext uri="{FF2B5EF4-FFF2-40B4-BE49-F238E27FC236}">
                <a16:creationId xmlns:a16="http://schemas.microsoft.com/office/drawing/2014/main" id="{4461CD6B-D187-43F8-A9B3-295BEC9B478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a:t>Mintaszöveg szerkesztése</a:t>
            </a:r>
          </a:p>
        </p:txBody>
      </p:sp>
      <p:sp>
        <p:nvSpPr>
          <p:cNvPr id="4" name="Dátum helye 3">
            <a:extLst>
              <a:ext uri="{FF2B5EF4-FFF2-40B4-BE49-F238E27FC236}">
                <a16:creationId xmlns:a16="http://schemas.microsoft.com/office/drawing/2014/main" id="{2977A4DF-F88E-4A73-8456-2BE0F429E6BD}"/>
              </a:ext>
            </a:extLst>
          </p:cNvPr>
          <p:cNvSpPr>
            <a:spLocks noGrp="1"/>
          </p:cNvSpPr>
          <p:nvPr>
            <p:ph type="dt" sz="half" idx="10"/>
          </p:nvPr>
        </p:nvSpPr>
        <p:spPr/>
        <p:txBody>
          <a:bodyPr/>
          <a:lstStyle/>
          <a:p>
            <a:fld id="{481C6240-975A-40CF-8249-A7510B259188}" type="datetimeFigureOut">
              <a:rPr lang="hu-HU" smtClean="0"/>
              <a:t>2019. 05. 09.</a:t>
            </a:fld>
            <a:endParaRPr lang="hu-HU"/>
          </a:p>
        </p:txBody>
      </p:sp>
      <p:sp>
        <p:nvSpPr>
          <p:cNvPr id="5" name="Élőláb helye 4">
            <a:extLst>
              <a:ext uri="{FF2B5EF4-FFF2-40B4-BE49-F238E27FC236}">
                <a16:creationId xmlns:a16="http://schemas.microsoft.com/office/drawing/2014/main" id="{C753165A-F568-4EA6-982E-9D10A9E8CCD3}"/>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3E69F559-5E69-4E62-94B4-AC51E46E5176}"/>
              </a:ext>
            </a:extLst>
          </p:cNvPr>
          <p:cNvSpPr>
            <a:spLocks noGrp="1"/>
          </p:cNvSpPr>
          <p:nvPr>
            <p:ph type="sldNum" sz="quarter" idx="12"/>
          </p:nvPr>
        </p:nvSpPr>
        <p:spPr/>
        <p:txBody>
          <a:bodyPr/>
          <a:lstStyle/>
          <a:p>
            <a:fld id="{6B5EF40A-1952-4CF1-AE29-03B5B77E83EE}" type="slidenum">
              <a:rPr lang="hu-HU" smtClean="0"/>
              <a:t>‹#›</a:t>
            </a:fld>
            <a:endParaRPr lang="hu-HU"/>
          </a:p>
        </p:txBody>
      </p:sp>
    </p:spTree>
    <p:extLst>
      <p:ext uri="{BB962C8B-B14F-4D97-AF65-F5344CB8AC3E}">
        <p14:creationId xmlns:p14="http://schemas.microsoft.com/office/powerpoint/2010/main" val="1409744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3F78B4E-8D17-40AD-9B11-840BE415A8DE}"/>
              </a:ext>
            </a:extLst>
          </p:cNvPr>
          <p:cNvSpPr>
            <a:spLocks noGrp="1"/>
          </p:cNvSpPr>
          <p:nvPr>
            <p:ph type="title"/>
          </p:nvPr>
        </p:nvSpPr>
        <p:spPr/>
        <p:txBody>
          <a:bodyPr/>
          <a:lstStyle/>
          <a:p>
            <a:r>
              <a:rPr lang="hu-HU"/>
              <a:t>Mintacím szerkesztése</a:t>
            </a:r>
          </a:p>
        </p:txBody>
      </p:sp>
      <p:sp>
        <p:nvSpPr>
          <p:cNvPr id="3" name="Tartalom helye 2">
            <a:extLst>
              <a:ext uri="{FF2B5EF4-FFF2-40B4-BE49-F238E27FC236}">
                <a16:creationId xmlns:a16="http://schemas.microsoft.com/office/drawing/2014/main" id="{05485D59-B8DD-461F-BAB1-E85E23465899}"/>
              </a:ext>
            </a:extLst>
          </p:cNvPr>
          <p:cNvSpPr>
            <a:spLocks noGrp="1"/>
          </p:cNvSpPr>
          <p:nvPr>
            <p:ph sz="half" idx="1"/>
          </p:nvPr>
        </p:nvSpPr>
        <p:spPr>
          <a:xfrm>
            <a:off x="838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artalom helye 3">
            <a:extLst>
              <a:ext uri="{FF2B5EF4-FFF2-40B4-BE49-F238E27FC236}">
                <a16:creationId xmlns:a16="http://schemas.microsoft.com/office/drawing/2014/main" id="{5E82478A-4310-4A2B-8E9F-4181EF4A826C}"/>
              </a:ext>
            </a:extLst>
          </p:cNvPr>
          <p:cNvSpPr>
            <a:spLocks noGrp="1"/>
          </p:cNvSpPr>
          <p:nvPr>
            <p:ph sz="half" idx="2"/>
          </p:nvPr>
        </p:nvSpPr>
        <p:spPr>
          <a:xfrm>
            <a:off x="6172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Dátum helye 4">
            <a:extLst>
              <a:ext uri="{FF2B5EF4-FFF2-40B4-BE49-F238E27FC236}">
                <a16:creationId xmlns:a16="http://schemas.microsoft.com/office/drawing/2014/main" id="{18A94183-FF0F-401D-A25F-2FB42B27BE12}"/>
              </a:ext>
            </a:extLst>
          </p:cNvPr>
          <p:cNvSpPr>
            <a:spLocks noGrp="1"/>
          </p:cNvSpPr>
          <p:nvPr>
            <p:ph type="dt" sz="half" idx="10"/>
          </p:nvPr>
        </p:nvSpPr>
        <p:spPr/>
        <p:txBody>
          <a:bodyPr/>
          <a:lstStyle/>
          <a:p>
            <a:fld id="{481C6240-975A-40CF-8249-A7510B259188}" type="datetimeFigureOut">
              <a:rPr lang="hu-HU" smtClean="0"/>
              <a:t>2019. 05. 09.</a:t>
            </a:fld>
            <a:endParaRPr lang="hu-HU"/>
          </a:p>
        </p:txBody>
      </p:sp>
      <p:sp>
        <p:nvSpPr>
          <p:cNvPr id="6" name="Élőláb helye 5">
            <a:extLst>
              <a:ext uri="{FF2B5EF4-FFF2-40B4-BE49-F238E27FC236}">
                <a16:creationId xmlns:a16="http://schemas.microsoft.com/office/drawing/2014/main" id="{7E722A76-3100-40EE-AA3E-1F37F7053790}"/>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4E4B7C09-A9C4-4AC2-8E3D-F73CA306EDC4}"/>
              </a:ext>
            </a:extLst>
          </p:cNvPr>
          <p:cNvSpPr>
            <a:spLocks noGrp="1"/>
          </p:cNvSpPr>
          <p:nvPr>
            <p:ph type="sldNum" sz="quarter" idx="12"/>
          </p:nvPr>
        </p:nvSpPr>
        <p:spPr/>
        <p:txBody>
          <a:bodyPr/>
          <a:lstStyle/>
          <a:p>
            <a:fld id="{6B5EF40A-1952-4CF1-AE29-03B5B77E83EE}" type="slidenum">
              <a:rPr lang="hu-HU" smtClean="0"/>
              <a:t>‹#›</a:t>
            </a:fld>
            <a:endParaRPr lang="hu-HU"/>
          </a:p>
        </p:txBody>
      </p:sp>
    </p:spTree>
    <p:extLst>
      <p:ext uri="{BB962C8B-B14F-4D97-AF65-F5344CB8AC3E}">
        <p14:creationId xmlns:p14="http://schemas.microsoft.com/office/powerpoint/2010/main" val="1740049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FAC9F3A6-3036-4710-90A0-F1719521FB47}"/>
              </a:ext>
            </a:extLst>
          </p:cNvPr>
          <p:cNvSpPr>
            <a:spLocks noGrp="1"/>
          </p:cNvSpPr>
          <p:nvPr>
            <p:ph type="title"/>
          </p:nvPr>
        </p:nvSpPr>
        <p:spPr>
          <a:xfrm>
            <a:off x="839788" y="365125"/>
            <a:ext cx="10515600" cy="1325563"/>
          </a:xfrm>
        </p:spPr>
        <p:txBody>
          <a:bodyPr/>
          <a:lstStyle/>
          <a:p>
            <a:r>
              <a:rPr lang="hu-HU"/>
              <a:t>Mintacím szerkesztése</a:t>
            </a:r>
          </a:p>
        </p:txBody>
      </p:sp>
      <p:sp>
        <p:nvSpPr>
          <p:cNvPr id="3" name="Szöveg helye 2">
            <a:extLst>
              <a:ext uri="{FF2B5EF4-FFF2-40B4-BE49-F238E27FC236}">
                <a16:creationId xmlns:a16="http://schemas.microsoft.com/office/drawing/2014/main" id="{D7FAB084-6B68-4DBF-8AD8-3A09569BB1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Tartalom helye 3">
            <a:extLst>
              <a:ext uri="{FF2B5EF4-FFF2-40B4-BE49-F238E27FC236}">
                <a16:creationId xmlns:a16="http://schemas.microsoft.com/office/drawing/2014/main" id="{867A4446-A146-4F82-8A2C-66117DDAC877}"/>
              </a:ext>
            </a:extLst>
          </p:cNvPr>
          <p:cNvSpPr>
            <a:spLocks noGrp="1"/>
          </p:cNvSpPr>
          <p:nvPr>
            <p:ph sz="half" idx="2"/>
          </p:nvPr>
        </p:nvSpPr>
        <p:spPr>
          <a:xfrm>
            <a:off x="839788" y="2505075"/>
            <a:ext cx="5157787"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Szöveg helye 4">
            <a:extLst>
              <a:ext uri="{FF2B5EF4-FFF2-40B4-BE49-F238E27FC236}">
                <a16:creationId xmlns:a16="http://schemas.microsoft.com/office/drawing/2014/main" id="{D38CD80E-B311-49DE-8C50-1F811A10B5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Tartalom helye 5">
            <a:extLst>
              <a:ext uri="{FF2B5EF4-FFF2-40B4-BE49-F238E27FC236}">
                <a16:creationId xmlns:a16="http://schemas.microsoft.com/office/drawing/2014/main" id="{AA6951AA-45EF-49A8-B3BC-F699F7495A61}"/>
              </a:ext>
            </a:extLst>
          </p:cNvPr>
          <p:cNvSpPr>
            <a:spLocks noGrp="1"/>
          </p:cNvSpPr>
          <p:nvPr>
            <p:ph sz="quarter" idx="4"/>
          </p:nvPr>
        </p:nvSpPr>
        <p:spPr>
          <a:xfrm>
            <a:off x="6172200" y="2505075"/>
            <a:ext cx="5183188"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7" name="Dátum helye 6">
            <a:extLst>
              <a:ext uri="{FF2B5EF4-FFF2-40B4-BE49-F238E27FC236}">
                <a16:creationId xmlns:a16="http://schemas.microsoft.com/office/drawing/2014/main" id="{F5ABD4F8-A2F1-4C46-87FF-64827AC97DCF}"/>
              </a:ext>
            </a:extLst>
          </p:cNvPr>
          <p:cNvSpPr>
            <a:spLocks noGrp="1"/>
          </p:cNvSpPr>
          <p:nvPr>
            <p:ph type="dt" sz="half" idx="10"/>
          </p:nvPr>
        </p:nvSpPr>
        <p:spPr/>
        <p:txBody>
          <a:bodyPr/>
          <a:lstStyle/>
          <a:p>
            <a:fld id="{481C6240-975A-40CF-8249-A7510B259188}" type="datetimeFigureOut">
              <a:rPr lang="hu-HU" smtClean="0"/>
              <a:t>2019. 05. 09.</a:t>
            </a:fld>
            <a:endParaRPr lang="hu-HU"/>
          </a:p>
        </p:txBody>
      </p:sp>
      <p:sp>
        <p:nvSpPr>
          <p:cNvPr id="8" name="Élőláb helye 7">
            <a:extLst>
              <a:ext uri="{FF2B5EF4-FFF2-40B4-BE49-F238E27FC236}">
                <a16:creationId xmlns:a16="http://schemas.microsoft.com/office/drawing/2014/main" id="{CA4F4339-28DE-4DF9-823E-B85DEDEE4F1E}"/>
              </a:ext>
            </a:extLst>
          </p:cNvPr>
          <p:cNvSpPr>
            <a:spLocks noGrp="1"/>
          </p:cNvSpPr>
          <p:nvPr>
            <p:ph type="ftr" sz="quarter" idx="11"/>
          </p:nvPr>
        </p:nvSpPr>
        <p:spPr/>
        <p:txBody>
          <a:bodyPr/>
          <a:lstStyle/>
          <a:p>
            <a:endParaRPr lang="hu-HU"/>
          </a:p>
        </p:txBody>
      </p:sp>
      <p:sp>
        <p:nvSpPr>
          <p:cNvPr id="9" name="Dia számának helye 8">
            <a:extLst>
              <a:ext uri="{FF2B5EF4-FFF2-40B4-BE49-F238E27FC236}">
                <a16:creationId xmlns:a16="http://schemas.microsoft.com/office/drawing/2014/main" id="{837C0849-00CD-4BE0-A15F-0E1D4111A15B}"/>
              </a:ext>
            </a:extLst>
          </p:cNvPr>
          <p:cNvSpPr>
            <a:spLocks noGrp="1"/>
          </p:cNvSpPr>
          <p:nvPr>
            <p:ph type="sldNum" sz="quarter" idx="12"/>
          </p:nvPr>
        </p:nvSpPr>
        <p:spPr/>
        <p:txBody>
          <a:bodyPr/>
          <a:lstStyle/>
          <a:p>
            <a:fld id="{6B5EF40A-1952-4CF1-AE29-03B5B77E83EE}" type="slidenum">
              <a:rPr lang="hu-HU" smtClean="0"/>
              <a:t>‹#›</a:t>
            </a:fld>
            <a:endParaRPr lang="hu-HU"/>
          </a:p>
        </p:txBody>
      </p:sp>
    </p:spTree>
    <p:extLst>
      <p:ext uri="{BB962C8B-B14F-4D97-AF65-F5344CB8AC3E}">
        <p14:creationId xmlns:p14="http://schemas.microsoft.com/office/powerpoint/2010/main" val="1815140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5EF2EDAB-A1F4-4822-AB0E-29572D0E1ECA}"/>
              </a:ext>
            </a:extLst>
          </p:cNvPr>
          <p:cNvSpPr>
            <a:spLocks noGrp="1"/>
          </p:cNvSpPr>
          <p:nvPr>
            <p:ph type="title"/>
          </p:nvPr>
        </p:nvSpPr>
        <p:spPr/>
        <p:txBody>
          <a:bodyPr/>
          <a:lstStyle/>
          <a:p>
            <a:r>
              <a:rPr lang="hu-HU"/>
              <a:t>Mintacím szerkesztése</a:t>
            </a:r>
          </a:p>
        </p:txBody>
      </p:sp>
      <p:sp>
        <p:nvSpPr>
          <p:cNvPr id="3" name="Dátum helye 2">
            <a:extLst>
              <a:ext uri="{FF2B5EF4-FFF2-40B4-BE49-F238E27FC236}">
                <a16:creationId xmlns:a16="http://schemas.microsoft.com/office/drawing/2014/main" id="{4907A386-33AD-4CFF-8989-3B1D2B59F4AD}"/>
              </a:ext>
            </a:extLst>
          </p:cNvPr>
          <p:cNvSpPr>
            <a:spLocks noGrp="1"/>
          </p:cNvSpPr>
          <p:nvPr>
            <p:ph type="dt" sz="half" idx="10"/>
          </p:nvPr>
        </p:nvSpPr>
        <p:spPr/>
        <p:txBody>
          <a:bodyPr/>
          <a:lstStyle/>
          <a:p>
            <a:fld id="{481C6240-975A-40CF-8249-A7510B259188}" type="datetimeFigureOut">
              <a:rPr lang="hu-HU" smtClean="0"/>
              <a:t>2019. 05. 09.</a:t>
            </a:fld>
            <a:endParaRPr lang="hu-HU"/>
          </a:p>
        </p:txBody>
      </p:sp>
      <p:sp>
        <p:nvSpPr>
          <p:cNvPr id="4" name="Élőláb helye 3">
            <a:extLst>
              <a:ext uri="{FF2B5EF4-FFF2-40B4-BE49-F238E27FC236}">
                <a16:creationId xmlns:a16="http://schemas.microsoft.com/office/drawing/2014/main" id="{566D7905-7174-4C53-8A44-B4DE7B5BA5B2}"/>
              </a:ext>
            </a:extLst>
          </p:cNvPr>
          <p:cNvSpPr>
            <a:spLocks noGrp="1"/>
          </p:cNvSpPr>
          <p:nvPr>
            <p:ph type="ftr" sz="quarter" idx="11"/>
          </p:nvPr>
        </p:nvSpPr>
        <p:spPr/>
        <p:txBody>
          <a:bodyPr/>
          <a:lstStyle/>
          <a:p>
            <a:endParaRPr lang="hu-HU"/>
          </a:p>
        </p:txBody>
      </p:sp>
      <p:sp>
        <p:nvSpPr>
          <p:cNvPr id="5" name="Dia számának helye 4">
            <a:extLst>
              <a:ext uri="{FF2B5EF4-FFF2-40B4-BE49-F238E27FC236}">
                <a16:creationId xmlns:a16="http://schemas.microsoft.com/office/drawing/2014/main" id="{3B06D48B-72B4-46AB-89CC-7AEA475D15C3}"/>
              </a:ext>
            </a:extLst>
          </p:cNvPr>
          <p:cNvSpPr>
            <a:spLocks noGrp="1"/>
          </p:cNvSpPr>
          <p:nvPr>
            <p:ph type="sldNum" sz="quarter" idx="12"/>
          </p:nvPr>
        </p:nvSpPr>
        <p:spPr/>
        <p:txBody>
          <a:bodyPr/>
          <a:lstStyle/>
          <a:p>
            <a:fld id="{6B5EF40A-1952-4CF1-AE29-03B5B77E83EE}" type="slidenum">
              <a:rPr lang="hu-HU" smtClean="0"/>
              <a:t>‹#›</a:t>
            </a:fld>
            <a:endParaRPr lang="hu-HU"/>
          </a:p>
        </p:txBody>
      </p:sp>
    </p:spTree>
    <p:extLst>
      <p:ext uri="{BB962C8B-B14F-4D97-AF65-F5344CB8AC3E}">
        <p14:creationId xmlns:p14="http://schemas.microsoft.com/office/powerpoint/2010/main" val="864310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a:extLst>
              <a:ext uri="{FF2B5EF4-FFF2-40B4-BE49-F238E27FC236}">
                <a16:creationId xmlns:a16="http://schemas.microsoft.com/office/drawing/2014/main" id="{8B6E897D-6A46-48FD-B87F-2C3293F259FB}"/>
              </a:ext>
            </a:extLst>
          </p:cNvPr>
          <p:cNvSpPr>
            <a:spLocks noGrp="1"/>
          </p:cNvSpPr>
          <p:nvPr>
            <p:ph type="dt" sz="half" idx="10"/>
          </p:nvPr>
        </p:nvSpPr>
        <p:spPr/>
        <p:txBody>
          <a:bodyPr/>
          <a:lstStyle/>
          <a:p>
            <a:fld id="{481C6240-975A-40CF-8249-A7510B259188}" type="datetimeFigureOut">
              <a:rPr lang="hu-HU" smtClean="0"/>
              <a:t>2019. 05. 09.</a:t>
            </a:fld>
            <a:endParaRPr lang="hu-HU"/>
          </a:p>
        </p:txBody>
      </p:sp>
      <p:sp>
        <p:nvSpPr>
          <p:cNvPr id="3" name="Élőláb helye 2">
            <a:extLst>
              <a:ext uri="{FF2B5EF4-FFF2-40B4-BE49-F238E27FC236}">
                <a16:creationId xmlns:a16="http://schemas.microsoft.com/office/drawing/2014/main" id="{E7E105AE-33C5-4318-876D-5BD0B54633B6}"/>
              </a:ext>
            </a:extLst>
          </p:cNvPr>
          <p:cNvSpPr>
            <a:spLocks noGrp="1"/>
          </p:cNvSpPr>
          <p:nvPr>
            <p:ph type="ftr" sz="quarter" idx="11"/>
          </p:nvPr>
        </p:nvSpPr>
        <p:spPr/>
        <p:txBody>
          <a:bodyPr/>
          <a:lstStyle/>
          <a:p>
            <a:endParaRPr lang="hu-HU"/>
          </a:p>
        </p:txBody>
      </p:sp>
      <p:sp>
        <p:nvSpPr>
          <p:cNvPr id="4" name="Dia számának helye 3">
            <a:extLst>
              <a:ext uri="{FF2B5EF4-FFF2-40B4-BE49-F238E27FC236}">
                <a16:creationId xmlns:a16="http://schemas.microsoft.com/office/drawing/2014/main" id="{A96B47AE-C897-4B14-A3BB-9564317E3054}"/>
              </a:ext>
            </a:extLst>
          </p:cNvPr>
          <p:cNvSpPr>
            <a:spLocks noGrp="1"/>
          </p:cNvSpPr>
          <p:nvPr>
            <p:ph type="sldNum" sz="quarter" idx="12"/>
          </p:nvPr>
        </p:nvSpPr>
        <p:spPr/>
        <p:txBody>
          <a:bodyPr/>
          <a:lstStyle/>
          <a:p>
            <a:fld id="{6B5EF40A-1952-4CF1-AE29-03B5B77E83EE}" type="slidenum">
              <a:rPr lang="hu-HU" smtClean="0"/>
              <a:t>‹#›</a:t>
            </a:fld>
            <a:endParaRPr lang="hu-HU"/>
          </a:p>
        </p:txBody>
      </p:sp>
    </p:spTree>
    <p:extLst>
      <p:ext uri="{BB962C8B-B14F-4D97-AF65-F5344CB8AC3E}">
        <p14:creationId xmlns:p14="http://schemas.microsoft.com/office/powerpoint/2010/main" val="1619589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A63C36B8-29B2-4B54-93CD-CCA5B46F77F7}"/>
              </a:ext>
            </a:extLst>
          </p:cNvPr>
          <p:cNvSpPr>
            <a:spLocks noGrp="1"/>
          </p:cNvSpPr>
          <p:nvPr>
            <p:ph type="title"/>
          </p:nvPr>
        </p:nvSpPr>
        <p:spPr>
          <a:xfrm>
            <a:off x="839788" y="457200"/>
            <a:ext cx="3932237" cy="1600200"/>
          </a:xfrm>
        </p:spPr>
        <p:txBody>
          <a:bodyPr anchor="b"/>
          <a:lstStyle>
            <a:lvl1pPr>
              <a:defRPr sz="3200"/>
            </a:lvl1pPr>
          </a:lstStyle>
          <a:p>
            <a:r>
              <a:rPr lang="hu-HU"/>
              <a:t>Mintacím szerkesztése</a:t>
            </a:r>
          </a:p>
        </p:txBody>
      </p:sp>
      <p:sp>
        <p:nvSpPr>
          <p:cNvPr id="3" name="Tartalom helye 2">
            <a:extLst>
              <a:ext uri="{FF2B5EF4-FFF2-40B4-BE49-F238E27FC236}">
                <a16:creationId xmlns:a16="http://schemas.microsoft.com/office/drawing/2014/main" id="{1C40A357-1B82-46B6-BD6D-4326380DFE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Szöveg helye 3">
            <a:extLst>
              <a:ext uri="{FF2B5EF4-FFF2-40B4-BE49-F238E27FC236}">
                <a16:creationId xmlns:a16="http://schemas.microsoft.com/office/drawing/2014/main" id="{FC6CE1CF-CEB1-456C-93B2-90D88277D4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átum helye 4">
            <a:extLst>
              <a:ext uri="{FF2B5EF4-FFF2-40B4-BE49-F238E27FC236}">
                <a16:creationId xmlns:a16="http://schemas.microsoft.com/office/drawing/2014/main" id="{3C47DFF3-77D2-4454-8F6D-27E939C0DD8D}"/>
              </a:ext>
            </a:extLst>
          </p:cNvPr>
          <p:cNvSpPr>
            <a:spLocks noGrp="1"/>
          </p:cNvSpPr>
          <p:nvPr>
            <p:ph type="dt" sz="half" idx="10"/>
          </p:nvPr>
        </p:nvSpPr>
        <p:spPr/>
        <p:txBody>
          <a:bodyPr/>
          <a:lstStyle/>
          <a:p>
            <a:fld id="{481C6240-975A-40CF-8249-A7510B259188}" type="datetimeFigureOut">
              <a:rPr lang="hu-HU" smtClean="0"/>
              <a:t>2019. 05. 09.</a:t>
            </a:fld>
            <a:endParaRPr lang="hu-HU"/>
          </a:p>
        </p:txBody>
      </p:sp>
      <p:sp>
        <p:nvSpPr>
          <p:cNvPr id="6" name="Élőláb helye 5">
            <a:extLst>
              <a:ext uri="{FF2B5EF4-FFF2-40B4-BE49-F238E27FC236}">
                <a16:creationId xmlns:a16="http://schemas.microsoft.com/office/drawing/2014/main" id="{53340FC5-C36A-4645-8525-1D0A9FD5C732}"/>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778E023B-BF7A-4881-9E7E-6466685CC58D}"/>
              </a:ext>
            </a:extLst>
          </p:cNvPr>
          <p:cNvSpPr>
            <a:spLocks noGrp="1"/>
          </p:cNvSpPr>
          <p:nvPr>
            <p:ph type="sldNum" sz="quarter" idx="12"/>
          </p:nvPr>
        </p:nvSpPr>
        <p:spPr/>
        <p:txBody>
          <a:bodyPr/>
          <a:lstStyle/>
          <a:p>
            <a:fld id="{6B5EF40A-1952-4CF1-AE29-03B5B77E83EE}" type="slidenum">
              <a:rPr lang="hu-HU" smtClean="0"/>
              <a:t>‹#›</a:t>
            </a:fld>
            <a:endParaRPr lang="hu-HU"/>
          </a:p>
        </p:txBody>
      </p:sp>
    </p:spTree>
    <p:extLst>
      <p:ext uri="{BB962C8B-B14F-4D97-AF65-F5344CB8AC3E}">
        <p14:creationId xmlns:p14="http://schemas.microsoft.com/office/powerpoint/2010/main" val="4106091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A25CA8FF-7A5E-407F-B766-61F57366C48E}"/>
              </a:ext>
            </a:extLst>
          </p:cNvPr>
          <p:cNvSpPr>
            <a:spLocks noGrp="1"/>
          </p:cNvSpPr>
          <p:nvPr>
            <p:ph type="title"/>
          </p:nvPr>
        </p:nvSpPr>
        <p:spPr>
          <a:xfrm>
            <a:off x="839788" y="457200"/>
            <a:ext cx="3932237" cy="1600200"/>
          </a:xfrm>
        </p:spPr>
        <p:txBody>
          <a:bodyPr anchor="b"/>
          <a:lstStyle>
            <a:lvl1pPr>
              <a:defRPr sz="3200"/>
            </a:lvl1pPr>
          </a:lstStyle>
          <a:p>
            <a:r>
              <a:rPr lang="hu-HU"/>
              <a:t>Mintacím szerkesztése</a:t>
            </a:r>
          </a:p>
        </p:txBody>
      </p:sp>
      <p:sp>
        <p:nvSpPr>
          <p:cNvPr id="3" name="Kép helye 2">
            <a:extLst>
              <a:ext uri="{FF2B5EF4-FFF2-40B4-BE49-F238E27FC236}">
                <a16:creationId xmlns:a16="http://schemas.microsoft.com/office/drawing/2014/main" id="{C16B5817-FCDF-494D-9751-239FA3E7417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a:extLst>
              <a:ext uri="{FF2B5EF4-FFF2-40B4-BE49-F238E27FC236}">
                <a16:creationId xmlns:a16="http://schemas.microsoft.com/office/drawing/2014/main" id="{DEB10AD8-37BC-4220-BC60-B0F32F22C1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átum helye 4">
            <a:extLst>
              <a:ext uri="{FF2B5EF4-FFF2-40B4-BE49-F238E27FC236}">
                <a16:creationId xmlns:a16="http://schemas.microsoft.com/office/drawing/2014/main" id="{0B7F3258-1F52-4AFB-B20A-DF0AD08FCF3F}"/>
              </a:ext>
            </a:extLst>
          </p:cNvPr>
          <p:cNvSpPr>
            <a:spLocks noGrp="1"/>
          </p:cNvSpPr>
          <p:nvPr>
            <p:ph type="dt" sz="half" idx="10"/>
          </p:nvPr>
        </p:nvSpPr>
        <p:spPr/>
        <p:txBody>
          <a:bodyPr/>
          <a:lstStyle/>
          <a:p>
            <a:fld id="{481C6240-975A-40CF-8249-A7510B259188}" type="datetimeFigureOut">
              <a:rPr lang="hu-HU" smtClean="0"/>
              <a:t>2019. 05. 09.</a:t>
            </a:fld>
            <a:endParaRPr lang="hu-HU"/>
          </a:p>
        </p:txBody>
      </p:sp>
      <p:sp>
        <p:nvSpPr>
          <p:cNvPr id="6" name="Élőláb helye 5">
            <a:extLst>
              <a:ext uri="{FF2B5EF4-FFF2-40B4-BE49-F238E27FC236}">
                <a16:creationId xmlns:a16="http://schemas.microsoft.com/office/drawing/2014/main" id="{40A8938D-C639-4A75-AF09-B0EFD3BB3B28}"/>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1A069390-B7F5-41E0-ABC2-167A67E96836}"/>
              </a:ext>
            </a:extLst>
          </p:cNvPr>
          <p:cNvSpPr>
            <a:spLocks noGrp="1"/>
          </p:cNvSpPr>
          <p:nvPr>
            <p:ph type="sldNum" sz="quarter" idx="12"/>
          </p:nvPr>
        </p:nvSpPr>
        <p:spPr/>
        <p:txBody>
          <a:bodyPr/>
          <a:lstStyle/>
          <a:p>
            <a:fld id="{6B5EF40A-1952-4CF1-AE29-03B5B77E83EE}" type="slidenum">
              <a:rPr lang="hu-HU" smtClean="0"/>
              <a:t>‹#›</a:t>
            </a:fld>
            <a:endParaRPr lang="hu-HU"/>
          </a:p>
        </p:txBody>
      </p:sp>
    </p:spTree>
    <p:extLst>
      <p:ext uri="{BB962C8B-B14F-4D97-AF65-F5344CB8AC3E}">
        <p14:creationId xmlns:p14="http://schemas.microsoft.com/office/powerpoint/2010/main" val="2845802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a:extLst>
              <a:ext uri="{FF2B5EF4-FFF2-40B4-BE49-F238E27FC236}">
                <a16:creationId xmlns:a16="http://schemas.microsoft.com/office/drawing/2014/main" id="{6A786421-CAD0-4789-917A-1E21CB5CD0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u-HU"/>
              <a:t>Mintacím szerkesztése</a:t>
            </a:r>
          </a:p>
        </p:txBody>
      </p:sp>
      <p:sp>
        <p:nvSpPr>
          <p:cNvPr id="3" name="Szöveg helye 2">
            <a:extLst>
              <a:ext uri="{FF2B5EF4-FFF2-40B4-BE49-F238E27FC236}">
                <a16:creationId xmlns:a16="http://schemas.microsoft.com/office/drawing/2014/main" id="{4E39FBDE-B3F8-45F1-9809-5C20AD52AF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53638999-950B-434E-ADA5-D221B16074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1C6240-975A-40CF-8249-A7510B259188}" type="datetimeFigureOut">
              <a:rPr lang="hu-HU" smtClean="0"/>
              <a:t>2019. 05. 09.</a:t>
            </a:fld>
            <a:endParaRPr lang="hu-HU"/>
          </a:p>
        </p:txBody>
      </p:sp>
      <p:sp>
        <p:nvSpPr>
          <p:cNvPr id="5" name="Élőláb helye 4">
            <a:extLst>
              <a:ext uri="{FF2B5EF4-FFF2-40B4-BE49-F238E27FC236}">
                <a16:creationId xmlns:a16="http://schemas.microsoft.com/office/drawing/2014/main" id="{931C04C3-8EA7-45F6-BF7C-C754FA7A87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a:extLst>
              <a:ext uri="{FF2B5EF4-FFF2-40B4-BE49-F238E27FC236}">
                <a16:creationId xmlns:a16="http://schemas.microsoft.com/office/drawing/2014/main" id="{248D7315-35CD-4921-A4AB-3061AFA3A6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5EF40A-1952-4CF1-AE29-03B5B77E83EE}" type="slidenum">
              <a:rPr lang="hu-HU" smtClean="0"/>
              <a:t>‹#›</a:t>
            </a:fld>
            <a:endParaRPr lang="hu-HU"/>
          </a:p>
        </p:txBody>
      </p:sp>
    </p:spTree>
    <p:extLst>
      <p:ext uri="{BB962C8B-B14F-4D97-AF65-F5344CB8AC3E}">
        <p14:creationId xmlns:p14="http://schemas.microsoft.com/office/powerpoint/2010/main" val="11280824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AC49079E-82B5-4F67-B6FC-CFBF81FBB13B}"/>
              </a:ext>
            </a:extLst>
          </p:cNvPr>
          <p:cNvSpPr>
            <a:spLocks noGrp="1"/>
          </p:cNvSpPr>
          <p:nvPr>
            <p:ph type="ctrTitle"/>
          </p:nvPr>
        </p:nvSpPr>
        <p:spPr/>
        <p:txBody>
          <a:bodyPr>
            <a:normAutofit fontScale="90000"/>
          </a:bodyPr>
          <a:lstStyle/>
          <a:p>
            <a:r>
              <a:rPr lang="hu-HU" b="1" dirty="0"/>
              <a:t>A magyar gazdaság tudásgazdasággá alakításának feltételei</a:t>
            </a:r>
          </a:p>
        </p:txBody>
      </p:sp>
      <p:sp>
        <p:nvSpPr>
          <p:cNvPr id="3" name="Alcím 2">
            <a:extLst>
              <a:ext uri="{FF2B5EF4-FFF2-40B4-BE49-F238E27FC236}">
                <a16:creationId xmlns:a16="http://schemas.microsoft.com/office/drawing/2014/main" id="{5FC99A71-64F5-4F6C-BB8B-9DBA1F0ADD08}"/>
              </a:ext>
            </a:extLst>
          </p:cNvPr>
          <p:cNvSpPr>
            <a:spLocks noGrp="1"/>
          </p:cNvSpPr>
          <p:nvPr>
            <p:ph type="subTitle" idx="1"/>
          </p:nvPr>
        </p:nvSpPr>
        <p:spPr>
          <a:xfrm>
            <a:off x="1524000" y="3429000"/>
            <a:ext cx="9144000" cy="2723444"/>
          </a:xfrm>
        </p:spPr>
        <p:txBody>
          <a:bodyPr>
            <a:normAutofit fontScale="92500" lnSpcReduction="20000"/>
          </a:bodyPr>
          <a:lstStyle/>
          <a:p>
            <a:r>
              <a:rPr lang="hu-HU" dirty="0"/>
              <a:t>Boda György</a:t>
            </a:r>
          </a:p>
          <a:p>
            <a:endParaRPr lang="hu-HU" dirty="0"/>
          </a:p>
          <a:p>
            <a:r>
              <a:rPr lang="hu-HU" dirty="0"/>
              <a:t>A MAGYAR TUDOMÁNYOS AKADÉMIA</a:t>
            </a:r>
          </a:p>
          <a:p>
            <a:r>
              <a:rPr lang="hu-HU" dirty="0"/>
              <a:t>Gazdálkodástudományi Bizottság</a:t>
            </a:r>
          </a:p>
          <a:p>
            <a:r>
              <a:rPr lang="hu-HU" dirty="0"/>
              <a:t>Tudásmenedzsment Munkabizottsága</a:t>
            </a:r>
          </a:p>
          <a:p>
            <a:r>
              <a:rPr lang="hu-HU" dirty="0"/>
              <a:t>konferenciája,</a:t>
            </a:r>
          </a:p>
          <a:p>
            <a:r>
              <a:rPr lang="hu-HU" dirty="0"/>
              <a:t>Budapest, 2019 május 8</a:t>
            </a:r>
          </a:p>
        </p:txBody>
      </p:sp>
    </p:spTree>
    <p:extLst>
      <p:ext uri="{BB962C8B-B14F-4D97-AF65-F5344CB8AC3E}">
        <p14:creationId xmlns:p14="http://schemas.microsoft.com/office/powerpoint/2010/main" val="2363150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343845B-48E0-4AD0-B3CE-16FE623B8D39}"/>
              </a:ext>
            </a:extLst>
          </p:cNvPr>
          <p:cNvSpPr>
            <a:spLocks noGrp="1"/>
          </p:cNvSpPr>
          <p:nvPr>
            <p:ph type="title"/>
          </p:nvPr>
        </p:nvSpPr>
        <p:spPr/>
        <p:txBody>
          <a:bodyPr/>
          <a:lstStyle/>
          <a:p>
            <a:r>
              <a:rPr lang="hu-HU" dirty="0"/>
              <a:t>Tartalék diák</a:t>
            </a:r>
          </a:p>
        </p:txBody>
      </p:sp>
      <p:sp>
        <p:nvSpPr>
          <p:cNvPr id="3" name="Szöveg helye 2">
            <a:extLst>
              <a:ext uri="{FF2B5EF4-FFF2-40B4-BE49-F238E27FC236}">
                <a16:creationId xmlns:a16="http://schemas.microsoft.com/office/drawing/2014/main" id="{5F8AC576-79CF-4D48-93D5-92F6491F044E}"/>
              </a:ext>
            </a:extLst>
          </p:cNvPr>
          <p:cNvSpPr>
            <a:spLocks noGrp="1"/>
          </p:cNvSpPr>
          <p:nvPr>
            <p:ph type="body" idx="1"/>
          </p:nvPr>
        </p:nvSpPr>
        <p:spPr/>
        <p:txBody>
          <a:bodyPr/>
          <a:lstStyle/>
          <a:p>
            <a:endParaRPr lang="hu-HU"/>
          </a:p>
        </p:txBody>
      </p:sp>
    </p:spTree>
    <p:extLst>
      <p:ext uri="{BB962C8B-B14F-4D97-AF65-F5344CB8AC3E}">
        <p14:creationId xmlns:p14="http://schemas.microsoft.com/office/powerpoint/2010/main" val="2139306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A56C167C-6CB6-471D-8902-9F0EF18F3CF4}"/>
              </a:ext>
            </a:extLst>
          </p:cNvPr>
          <p:cNvSpPr>
            <a:spLocks noGrp="1"/>
          </p:cNvSpPr>
          <p:nvPr>
            <p:ph type="title"/>
          </p:nvPr>
        </p:nvSpPr>
        <p:spPr/>
        <p:txBody>
          <a:bodyPr/>
          <a:lstStyle/>
          <a:p>
            <a:r>
              <a:rPr lang="en-GB" dirty="0" err="1"/>
              <a:t>Ajatshatru</a:t>
            </a:r>
            <a:r>
              <a:rPr lang="en-GB" dirty="0"/>
              <a:t>: „</a:t>
            </a:r>
            <a:r>
              <a:rPr lang="en-GB" dirty="0" err="1"/>
              <a:t>Sonadana</a:t>
            </a:r>
            <a:r>
              <a:rPr lang="en-GB" dirty="0"/>
              <a:t>! I intend to hold a spiritual debate between Buddha and you”.</a:t>
            </a:r>
          </a:p>
        </p:txBody>
      </p:sp>
      <p:sp>
        <p:nvSpPr>
          <p:cNvPr id="3" name="Tartalom helye 2">
            <a:extLst>
              <a:ext uri="{FF2B5EF4-FFF2-40B4-BE49-F238E27FC236}">
                <a16:creationId xmlns:a16="http://schemas.microsoft.com/office/drawing/2014/main" id="{C5E7A852-EC2B-485A-B2FF-D7D3D30A869B}"/>
              </a:ext>
            </a:extLst>
          </p:cNvPr>
          <p:cNvSpPr>
            <a:spLocks noGrp="1"/>
          </p:cNvSpPr>
          <p:nvPr>
            <p:ph idx="1"/>
          </p:nvPr>
        </p:nvSpPr>
        <p:spPr/>
        <p:txBody>
          <a:bodyPr>
            <a:normAutofit fontScale="47500" lnSpcReduction="20000"/>
          </a:bodyPr>
          <a:lstStyle/>
          <a:p>
            <a:r>
              <a:rPr lang="en-GB" b="1" dirty="0"/>
              <a:t>Buddha</a:t>
            </a:r>
            <a:r>
              <a:rPr lang="en-GB" dirty="0"/>
              <a:t>: Could you tell me what are the virtues of a true Brahmin?</a:t>
            </a:r>
          </a:p>
          <a:p>
            <a:r>
              <a:rPr lang="en-GB" b="1" dirty="0" err="1"/>
              <a:t>Sonadana</a:t>
            </a:r>
            <a:r>
              <a:rPr lang="en-GB" dirty="0"/>
              <a:t>: Monk Gautam, there are five virtues a true brahmin should possess.</a:t>
            </a:r>
          </a:p>
          <a:p>
            <a:pPr lvl="1"/>
            <a:r>
              <a:rPr lang="en-GB" dirty="0"/>
              <a:t>He should be handsome,</a:t>
            </a:r>
          </a:p>
          <a:p>
            <a:pPr lvl="1"/>
            <a:r>
              <a:rPr lang="en-GB" dirty="0"/>
              <a:t>Proficient in chanting mantras and performing rituals,</a:t>
            </a:r>
          </a:p>
          <a:p>
            <a:pPr lvl="1"/>
            <a:r>
              <a:rPr lang="en-GB" dirty="0"/>
              <a:t>He should be pure of blood, preferably from seven generations,</a:t>
            </a:r>
          </a:p>
          <a:p>
            <a:pPr lvl="1"/>
            <a:r>
              <a:rPr lang="en-GB" dirty="0"/>
              <a:t>He should be fount of knowledge and</a:t>
            </a:r>
          </a:p>
          <a:p>
            <a:pPr lvl="1"/>
            <a:r>
              <a:rPr lang="en-GB" dirty="0"/>
              <a:t>Perform good deeds.</a:t>
            </a:r>
          </a:p>
          <a:p>
            <a:r>
              <a:rPr lang="en-GB" b="1" dirty="0"/>
              <a:t>Buddha</a:t>
            </a:r>
            <a:r>
              <a:rPr lang="en-GB" dirty="0"/>
              <a:t>: </a:t>
            </a:r>
            <a:r>
              <a:rPr lang="hu-HU" dirty="0"/>
              <a:t>O</a:t>
            </a:r>
            <a:r>
              <a:rPr lang="en-GB" dirty="0" err="1"/>
              <a:t>ut</a:t>
            </a:r>
            <a:r>
              <a:rPr lang="en-GB" dirty="0"/>
              <a:t> of these five what are the leading virtues? If a person lacks any of them, can be called a true Brahmin?</a:t>
            </a:r>
          </a:p>
          <a:p>
            <a:r>
              <a:rPr lang="en-GB" b="1" dirty="0" err="1"/>
              <a:t>Sonadana</a:t>
            </a:r>
            <a:r>
              <a:rPr lang="en-GB" dirty="0"/>
              <a:t>: The last two virtues. He should be a fount of knowledge and do noble deeds.</a:t>
            </a:r>
          </a:p>
          <a:p>
            <a:r>
              <a:rPr lang="en-GB" b="1" dirty="0"/>
              <a:t>Buddha</a:t>
            </a:r>
            <a:r>
              <a:rPr lang="en-GB" dirty="0"/>
              <a:t>: Which virtue you consider is superior between these two?</a:t>
            </a:r>
          </a:p>
          <a:p>
            <a:r>
              <a:rPr lang="en-GB" b="1" dirty="0" err="1"/>
              <a:t>Sonadana</a:t>
            </a:r>
            <a:r>
              <a:rPr lang="en-GB" dirty="0"/>
              <a:t>: Good deeds and knowledge never can be separated. For instance we use our one hand to clean the other and we use one foot to clean the other. Likewise good deeds and knowledge complement each other. Good deeds enlighten your conscience. </a:t>
            </a:r>
          </a:p>
          <a:p>
            <a:r>
              <a:rPr lang="en-GB" b="1" dirty="0"/>
              <a:t>Buddha</a:t>
            </a:r>
            <a:r>
              <a:rPr lang="en-GB" dirty="0"/>
              <a:t>: You are right sage </a:t>
            </a:r>
            <a:r>
              <a:rPr lang="en-GB" dirty="0" err="1"/>
              <a:t>Sonadana</a:t>
            </a:r>
            <a:r>
              <a:rPr lang="en-GB" dirty="0"/>
              <a:t>. Good deed and knowledge are the most valuable virtues of life. Could you tell us how do we attain supreme knowledge and do noble deeds?</a:t>
            </a:r>
          </a:p>
          <a:p>
            <a:r>
              <a:rPr lang="en-GB" b="1" dirty="0" err="1"/>
              <a:t>Sonadana</a:t>
            </a:r>
            <a:r>
              <a:rPr lang="en-GB" dirty="0"/>
              <a:t>: Oh, benevolent one, please help me find the answer to this question. I’m only aware of the principles. But you learnt the ultimate truth by becoming a Buddha.</a:t>
            </a:r>
          </a:p>
          <a:p>
            <a:r>
              <a:rPr lang="en-GB" b="1" dirty="0"/>
              <a:t>Buddha</a:t>
            </a:r>
            <a:r>
              <a:rPr lang="en-GB" dirty="0"/>
              <a:t>: There are three stages of attaining salvation. </a:t>
            </a:r>
            <a:r>
              <a:rPr lang="en-GB" b="1" dirty="0"/>
              <a:t>Ethical conduct, meditation and wisdom</a:t>
            </a:r>
            <a:r>
              <a:rPr lang="en-GB" dirty="0"/>
              <a:t>. If we follow the ethics, our practice of meditation gets ennobled. The practice of meditation uplifts knowledge. That helps in following high morals and ethics. So we can get rid of avarice, wrath, lust, materialistic desire and ambitions. After getting rid of this vices, one can attain salvation.</a:t>
            </a:r>
          </a:p>
          <a:p>
            <a:endParaRPr lang="hu-HU" dirty="0"/>
          </a:p>
        </p:txBody>
      </p:sp>
      <p:sp>
        <p:nvSpPr>
          <p:cNvPr id="4" name="Szövegdoboz 3">
            <a:extLst>
              <a:ext uri="{FF2B5EF4-FFF2-40B4-BE49-F238E27FC236}">
                <a16:creationId xmlns:a16="http://schemas.microsoft.com/office/drawing/2014/main" id="{CAEAFE60-D4B6-4509-9FB2-2B41A1A0E385}"/>
              </a:ext>
            </a:extLst>
          </p:cNvPr>
          <p:cNvSpPr txBox="1"/>
          <p:nvPr/>
        </p:nvSpPr>
        <p:spPr>
          <a:xfrm>
            <a:off x="993422" y="6366933"/>
            <a:ext cx="5667022" cy="369332"/>
          </a:xfrm>
          <a:prstGeom prst="rect">
            <a:avLst/>
          </a:prstGeom>
          <a:noFill/>
        </p:spPr>
        <p:txBody>
          <a:bodyPr wrap="square" rtlCol="0">
            <a:spAutoFit/>
          </a:bodyPr>
          <a:lstStyle/>
          <a:p>
            <a:r>
              <a:rPr lang="hu-HU" dirty="0" err="1"/>
              <a:t>Resource</a:t>
            </a:r>
            <a:r>
              <a:rPr lang="hu-HU" dirty="0"/>
              <a:t>: Buddha </a:t>
            </a:r>
            <a:r>
              <a:rPr lang="hu-HU" dirty="0" err="1"/>
              <a:t>movie</a:t>
            </a:r>
            <a:r>
              <a:rPr lang="hu-HU" dirty="0"/>
              <a:t>, </a:t>
            </a:r>
            <a:r>
              <a:rPr lang="hu-HU" dirty="0" err="1"/>
              <a:t>epidode</a:t>
            </a:r>
            <a:r>
              <a:rPr lang="hu-HU" dirty="0"/>
              <a:t> 47</a:t>
            </a:r>
          </a:p>
        </p:txBody>
      </p:sp>
    </p:spTree>
    <p:extLst>
      <p:ext uri="{BB962C8B-B14F-4D97-AF65-F5344CB8AC3E}">
        <p14:creationId xmlns:p14="http://schemas.microsoft.com/office/powerpoint/2010/main" val="3857152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A3B8C708-49FA-463A-A86D-CFA3B152B636}"/>
              </a:ext>
            </a:extLst>
          </p:cNvPr>
          <p:cNvSpPr>
            <a:spLocks noGrp="1"/>
          </p:cNvSpPr>
          <p:nvPr>
            <p:ph type="title"/>
          </p:nvPr>
        </p:nvSpPr>
        <p:spPr/>
        <p:txBody>
          <a:bodyPr/>
          <a:lstStyle/>
          <a:p>
            <a:r>
              <a:rPr lang="hu-HU" b="1" dirty="0"/>
              <a:t>Tudásgazdaság nincs tudáseszközök nélkül</a:t>
            </a:r>
          </a:p>
        </p:txBody>
      </p:sp>
      <p:sp>
        <p:nvSpPr>
          <p:cNvPr id="3" name="Tartalom helye 2">
            <a:extLst>
              <a:ext uri="{FF2B5EF4-FFF2-40B4-BE49-F238E27FC236}">
                <a16:creationId xmlns:a16="http://schemas.microsoft.com/office/drawing/2014/main" id="{71B76443-56EF-4550-9EC4-BAF0B659BD20}"/>
              </a:ext>
            </a:extLst>
          </p:cNvPr>
          <p:cNvSpPr>
            <a:spLocks noGrp="1"/>
          </p:cNvSpPr>
          <p:nvPr>
            <p:ph idx="1"/>
          </p:nvPr>
        </p:nvSpPr>
        <p:spPr/>
        <p:txBody>
          <a:bodyPr>
            <a:normAutofit lnSpcReduction="10000"/>
          </a:bodyPr>
          <a:lstStyle/>
          <a:p>
            <a:r>
              <a:rPr lang="hu-HU" dirty="0"/>
              <a:t>A tudás képesség a megfelelő cselekvésre.</a:t>
            </a:r>
          </a:p>
          <a:p>
            <a:r>
              <a:rPr lang="hu-HU" dirty="0"/>
              <a:t>A megfelelő cselekvést függ az erkölcstől, a világnézettől és az ezek segítségével feldolgozott ismeretektől.</a:t>
            </a:r>
          </a:p>
          <a:p>
            <a:r>
              <a:rPr lang="hu-HU" dirty="0"/>
              <a:t>Az ismereteket azonban fel kell halmozni, mely döntően befektetések eredménye.</a:t>
            </a:r>
          </a:p>
          <a:p>
            <a:r>
              <a:rPr lang="hu-HU" dirty="0"/>
              <a:t>A befektetések eredményeként tudás eszközök jönnek létre.</a:t>
            </a:r>
          </a:p>
          <a:p>
            <a:r>
              <a:rPr lang="hu-HU" dirty="0"/>
              <a:t>A magyar gazdaság tudásgazdasággá válásának alapfeltétele, hogy</a:t>
            </a:r>
          </a:p>
          <a:p>
            <a:pPr lvl="1">
              <a:buFont typeface="Courier New" panose="02070309020205020404" pitchFamily="49" charset="0"/>
              <a:buChar char="o"/>
            </a:pPr>
            <a:r>
              <a:rPr lang="hu-HU" dirty="0"/>
              <a:t>a termelési függvényében a tudás eszközök kapjanak meghatározó helyet, illetve hogy</a:t>
            </a:r>
          </a:p>
          <a:p>
            <a:pPr lvl="1">
              <a:buFont typeface="Courier New" panose="02070309020205020404" pitchFamily="49" charset="0"/>
              <a:buChar char="o"/>
            </a:pPr>
            <a:r>
              <a:rPr lang="hu-HU" dirty="0"/>
              <a:t>Azokat tudásigényes tevékenységekben használják.</a:t>
            </a:r>
          </a:p>
        </p:txBody>
      </p:sp>
    </p:spTree>
    <p:extLst>
      <p:ext uri="{BB962C8B-B14F-4D97-AF65-F5344CB8AC3E}">
        <p14:creationId xmlns:p14="http://schemas.microsoft.com/office/powerpoint/2010/main" val="726879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3"/>
          <p:cNvGrpSpPr>
            <a:grpSpLocks noChangeAspect="1"/>
          </p:cNvGrpSpPr>
          <p:nvPr/>
        </p:nvGrpSpPr>
        <p:grpSpPr bwMode="auto">
          <a:xfrm>
            <a:off x="5448301" y="2051050"/>
            <a:ext cx="1495425" cy="2266950"/>
            <a:chOff x="2472" y="1292"/>
            <a:chExt cx="942" cy="1428"/>
          </a:xfrm>
        </p:grpSpPr>
        <p:sp>
          <p:nvSpPr>
            <p:cNvPr id="14502" name="AutoShape 62"/>
            <p:cNvSpPr>
              <a:spLocks noChangeAspect="1" noChangeArrowheads="1" noTextEdit="1"/>
            </p:cNvSpPr>
            <p:nvPr/>
          </p:nvSpPr>
          <p:spPr bwMode="auto">
            <a:xfrm>
              <a:off x="2472" y="1292"/>
              <a:ext cx="923" cy="1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hu-HU"/>
            </a:p>
          </p:txBody>
        </p:sp>
        <p:sp>
          <p:nvSpPr>
            <p:cNvPr id="14503" name="Rectangle 64"/>
            <p:cNvSpPr>
              <a:spLocks noChangeArrowheads="1"/>
            </p:cNvSpPr>
            <p:nvPr/>
          </p:nvSpPr>
          <p:spPr bwMode="auto">
            <a:xfrm>
              <a:off x="3054" y="1676"/>
              <a:ext cx="54"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2400" i="1">
                  <a:solidFill>
                    <a:srgbClr val="000000"/>
                  </a:solidFill>
                  <a:latin typeface="Arial" panose="020B0604020202020204" pitchFamily="34" charset="0"/>
                </a:rPr>
                <a:t>I</a:t>
              </a:r>
              <a:endParaRPr lang="hu-HU" altLang="hu-HU" sz="2400" b="0">
                <a:latin typeface="Arial" panose="020B0604020202020204" pitchFamily="34" charset="0"/>
              </a:endParaRPr>
            </a:p>
          </p:txBody>
        </p:sp>
        <p:sp>
          <p:nvSpPr>
            <p:cNvPr id="14504" name="Rectangle 65"/>
            <p:cNvSpPr>
              <a:spLocks noChangeArrowheads="1"/>
            </p:cNvSpPr>
            <p:nvPr/>
          </p:nvSpPr>
          <p:spPr bwMode="auto">
            <a:xfrm>
              <a:off x="3108" y="1772"/>
              <a:ext cx="72"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600" i="1">
                  <a:solidFill>
                    <a:srgbClr val="000000"/>
                  </a:solidFill>
                  <a:latin typeface="Arial" panose="020B0604020202020204" pitchFamily="34" charset="0"/>
                </a:rPr>
                <a:t>2</a:t>
              </a:r>
              <a:endParaRPr lang="hu-HU" altLang="hu-HU" sz="2400" b="0">
                <a:latin typeface="Arial" panose="020B0604020202020204" pitchFamily="34" charset="0"/>
              </a:endParaRPr>
            </a:p>
          </p:txBody>
        </p:sp>
        <p:sp>
          <p:nvSpPr>
            <p:cNvPr id="14505" name="Rectangle 66"/>
            <p:cNvSpPr>
              <a:spLocks noChangeArrowheads="1"/>
            </p:cNvSpPr>
            <p:nvPr/>
          </p:nvSpPr>
          <p:spPr bwMode="auto">
            <a:xfrm>
              <a:off x="3180" y="1652"/>
              <a:ext cx="93"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600" i="1">
                  <a:solidFill>
                    <a:srgbClr val="000000"/>
                  </a:solidFill>
                  <a:latin typeface="Arial" panose="020B0604020202020204" pitchFamily="34" charset="0"/>
                </a:rPr>
                <a:t>K</a:t>
              </a:r>
              <a:endParaRPr lang="hu-HU" altLang="hu-HU" sz="2400" b="0">
                <a:latin typeface="Arial" panose="020B0604020202020204" pitchFamily="34" charset="0"/>
              </a:endParaRPr>
            </a:p>
          </p:txBody>
        </p:sp>
        <p:sp>
          <p:nvSpPr>
            <p:cNvPr id="14506" name="Freeform 67"/>
            <p:cNvSpPr>
              <a:spLocks/>
            </p:cNvSpPr>
            <p:nvPr/>
          </p:nvSpPr>
          <p:spPr bwMode="auto">
            <a:xfrm>
              <a:off x="2490" y="1310"/>
              <a:ext cx="505" cy="307"/>
            </a:xfrm>
            <a:custGeom>
              <a:avLst/>
              <a:gdLst>
                <a:gd name="T0" fmla="*/ 0 w 505"/>
                <a:gd name="T1" fmla="*/ 0 h 307"/>
                <a:gd name="T2" fmla="*/ 82 w 505"/>
                <a:gd name="T3" fmla="*/ 75 h 307"/>
                <a:gd name="T4" fmla="*/ 165 w 505"/>
                <a:gd name="T5" fmla="*/ 141 h 307"/>
                <a:gd name="T6" fmla="*/ 249 w 505"/>
                <a:gd name="T7" fmla="*/ 197 h 307"/>
                <a:gd name="T8" fmla="*/ 333 w 505"/>
                <a:gd name="T9" fmla="*/ 244 h 307"/>
                <a:gd name="T10" fmla="*/ 419 w 505"/>
                <a:gd name="T11" fmla="*/ 280 h 307"/>
                <a:gd name="T12" fmla="*/ 505 w 505"/>
                <a:gd name="T13" fmla="*/ 307 h 307"/>
                <a:gd name="T14" fmla="*/ 0 60000 65536"/>
                <a:gd name="T15" fmla="*/ 0 60000 65536"/>
                <a:gd name="T16" fmla="*/ 0 60000 65536"/>
                <a:gd name="T17" fmla="*/ 0 60000 65536"/>
                <a:gd name="T18" fmla="*/ 0 60000 65536"/>
                <a:gd name="T19" fmla="*/ 0 60000 65536"/>
                <a:gd name="T20" fmla="*/ 0 60000 65536"/>
                <a:gd name="T21" fmla="*/ 0 w 505"/>
                <a:gd name="T22" fmla="*/ 0 h 307"/>
                <a:gd name="T23" fmla="*/ 505 w 505"/>
                <a:gd name="T24" fmla="*/ 307 h 30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5" h="307">
                  <a:moveTo>
                    <a:pt x="0" y="0"/>
                  </a:moveTo>
                  <a:lnTo>
                    <a:pt x="82" y="75"/>
                  </a:lnTo>
                  <a:lnTo>
                    <a:pt x="165" y="141"/>
                  </a:lnTo>
                  <a:lnTo>
                    <a:pt x="249" y="197"/>
                  </a:lnTo>
                  <a:lnTo>
                    <a:pt x="333" y="244"/>
                  </a:lnTo>
                  <a:lnTo>
                    <a:pt x="419" y="280"/>
                  </a:lnTo>
                  <a:lnTo>
                    <a:pt x="505" y="307"/>
                  </a:lnTo>
                </a:path>
              </a:pathLst>
            </a:custGeom>
            <a:noFill/>
            <a:ln w="2698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14507" name="Freeform 68"/>
            <p:cNvSpPr>
              <a:spLocks/>
            </p:cNvSpPr>
            <p:nvPr/>
          </p:nvSpPr>
          <p:spPr bwMode="auto">
            <a:xfrm>
              <a:off x="2978" y="1578"/>
              <a:ext cx="81" cy="74"/>
            </a:xfrm>
            <a:custGeom>
              <a:avLst/>
              <a:gdLst>
                <a:gd name="T0" fmla="*/ 16 w 81"/>
                <a:gd name="T1" fmla="*/ 0 h 74"/>
                <a:gd name="T2" fmla="*/ 81 w 81"/>
                <a:gd name="T3" fmla="*/ 53 h 74"/>
                <a:gd name="T4" fmla="*/ 0 w 81"/>
                <a:gd name="T5" fmla="*/ 74 h 74"/>
                <a:gd name="T6" fmla="*/ 16 w 81"/>
                <a:gd name="T7" fmla="*/ 0 h 74"/>
                <a:gd name="T8" fmla="*/ 0 60000 65536"/>
                <a:gd name="T9" fmla="*/ 0 60000 65536"/>
                <a:gd name="T10" fmla="*/ 0 60000 65536"/>
                <a:gd name="T11" fmla="*/ 0 60000 65536"/>
                <a:gd name="T12" fmla="*/ 0 w 81"/>
                <a:gd name="T13" fmla="*/ 0 h 74"/>
                <a:gd name="T14" fmla="*/ 81 w 81"/>
                <a:gd name="T15" fmla="*/ 74 h 74"/>
              </a:gdLst>
              <a:ahLst/>
              <a:cxnLst>
                <a:cxn ang="T8">
                  <a:pos x="T0" y="T1"/>
                </a:cxn>
                <a:cxn ang="T9">
                  <a:pos x="T2" y="T3"/>
                </a:cxn>
                <a:cxn ang="T10">
                  <a:pos x="T4" y="T5"/>
                </a:cxn>
                <a:cxn ang="T11">
                  <a:pos x="T6" y="T7"/>
                </a:cxn>
              </a:cxnLst>
              <a:rect l="T12" t="T13" r="T14" b="T15"/>
              <a:pathLst>
                <a:path w="81" h="74">
                  <a:moveTo>
                    <a:pt x="16" y="0"/>
                  </a:moveTo>
                  <a:lnTo>
                    <a:pt x="81" y="53"/>
                  </a:lnTo>
                  <a:lnTo>
                    <a:pt x="0" y="74"/>
                  </a:lnTo>
                  <a:lnTo>
                    <a:pt x="1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u-HU"/>
            </a:p>
          </p:txBody>
        </p:sp>
        <p:sp>
          <p:nvSpPr>
            <p:cNvPr id="14508" name="Rectangle 69"/>
            <p:cNvSpPr>
              <a:spLocks noChangeArrowheads="1"/>
            </p:cNvSpPr>
            <p:nvPr/>
          </p:nvSpPr>
          <p:spPr bwMode="auto">
            <a:xfrm>
              <a:off x="2970" y="2252"/>
              <a:ext cx="290"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b="0">
                  <a:solidFill>
                    <a:srgbClr val="000000"/>
                  </a:solidFill>
                  <a:latin typeface="Arial" panose="020B0604020202020204" pitchFamily="34" charset="0"/>
                </a:rPr>
                <a:t>Munka</a:t>
              </a:r>
              <a:endParaRPr lang="hu-HU" altLang="hu-HU" sz="2400" b="0">
                <a:latin typeface="Arial" panose="020B0604020202020204" pitchFamily="34" charset="0"/>
              </a:endParaRPr>
            </a:p>
          </p:txBody>
        </p:sp>
        <p:sp>
          <p:nvSpPr>
            <p:cNvPr id="14509" name="Rectangle 70"/>
            <p:cNvSpPr>
              <a:spLocks noChangeArrowheads="1"/>
            </p:cNvSpPr>
            <p:nvPr/>
          </p:nvSpPr>
          <p:spPr bwMode="auto">
            <a:xfrm>
              <a:off x="3258" y="2252"/>
              <a:ext cx="32"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b="0">
                  <a:solidFill>
                    <a:srgbClr val="000000"/>
                  </a:solidFill>
                  <a:latin typeface="Arial" panose="020B0604020202020204" pitchFamily="34" charset="0"/>
                </a:rPr>
                <a:t>-</a:t>
              </a:r>
              <a:endParaRPr lang="hu-HU" altLang="hu-HU" sz="2400" b="0">
                <a:latin typeface="Arial" panose="020B0604020202020204" pitchFamily="34" charset="0"/>
              </a:endParaRPr>
            </a:p>
          </p:txBody>
        </p:sp>
        <p:sp>
          <p:nvSpPr>
            <p:cNvPr id="14510" name="Rectangle 71"/>
            <p:cNvSpPr>
              <a:spLocks noChangeArrowheads="1"/>
            </p:cNvSpPr>
            <p:nvPr/>
          </p:nvSpPr>
          <p:spPr bwMode="auto">
            <a:xfrm>
              <a:off x="2970" y="2366"/>
              <a:ext cx="348"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b="0">
                  <a:solidFill>
                    <a:srgbClr val="000000"/>
                  </a:solidFill>
                  <a:latin typeface="Arial" panose="020B0604020202020204" pitchFamily="34" charset="0"/>
                </a:rPr>
                <a:t>vállalók </a:t>
              </a:r>
              <a:endParaRPr lang="hu-HU" altLang="hu-HU" sz="2400" b="0">
                <a:latin typeface="Arial" panose="020B0604020202020204" pitchFamily="34" charset="0"/>
              </a:endParaRPr>
            </a:p>
          </p:txBody>
        </p:sp>
        <p:sp>
          <p:nvSpPr>
            <p:cNvPr id="14511" name="Rectangle 72"/>
            <p:cNvSpPr>
              <a:spLocks noChangeArrowheads="1"/>
            </p:cNvSpPr>
            <p:nvPr/>
          </p:nvSpPr>
          <p:spPr bwMode="auto">
            <a:xfrm>
              <a:off x="2904" y="2486"/>
              <a:ext cx="510"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a:solidFill>
                    <a:srgbClr val="000000"/>
                  </a:solidFill>
                  <a:latin typeface="Arial" panose="020B0604020202020204" pitchFamily="34" charset="0"/>
                </a:rPr>
                <a:t>személyes </a:t>
              </a:r>
              <a:endParaRPr lang="hu-HU" altLang="hu-HU" sz="2400">
                <a:latin typeface="Arial" panose="020B0604020202020204" pitchFamily="34" charset="0"/>
              </a:endParaRPr>
            </a:p>
          </p:txBody>
        </p:sp>
        <p:sp>
          <p:nvSpPr>
            <p:cNvPr id="14512" name="Rectangle 73"/>
            <p:cNvSpPr>
              <a:spLocks noChangeArrowheads="1"/>
            </p:cNvSpPr>
            <p:nvPr/>
          </p:nvSpPr>
          <p:spPr bwMode="auto">
            <a:xfrm>
              <a:off x="2988" y="2600"/>
              <a:ext cx="312"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a:solidFill>
                    <a:srgbClr val="000000"/>
                  </a:solidFill>
                  <a:latin typeface="Arial" panose="020B0604020202020204" pitchFamily="34" charset="0"/>
                </a:rPr>
                <a:t>tudása</a:t>
              </a:r>
              <a:endParaRPr lang="hu-HU" altLang="hu-HU" sz="2400">
                <a:latin typeface="Arial" panose="020B0604020202020204" pitchFamily="34" charset="0"/>
              </a:endParaRPr>
            </a:p>
          </p:txBody>
        </p:sp>
      </p:grpSp>
      <p:grpSp>
        <p:nvGrpSpPr>
          <p:cNvPr id="3" name="Group 21"/>
          <p:cNvGrpSpPr>
            <a:grpSpLocks noChangeAspect="1"/>
          </p:cNvGrpSpPr>
          <p:nvPr/>
        </p:nvGrpSpPr>
        <p:grpSpPr bwMode="auto">
          <a:xfrm>
            <a:off x="3013076" y="2051051"/>
            <a:ext cx="2003425" cy="2544763"/>
            <a:chOff x="938" y="1292"/>
            <a:chExt cx="1262" cy="1603"/>
          </a:xfrm>
        </p:grpSpPr>
        <p:sp>
          <p:nvSpPr>
            <p:cNvPr id="14482" name="AutoShape 20"/>
            <p:cNvSpPr>
              <a:spLocks noChangeAspect="1" noChangeArrowheads="1" noTextEdit="1"/>
            </p:cNvSpPr>
            <p:nvPr/>
          </p:nvSpPr>
          <p:spPr bwMode="auto">
            <a:xfrm>
              <a:off x="938" y="1292"/>
              <a:ext cx="1262" cy="1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hu-HU"/>
            </a:p>
          </p:txBody>
        </p:sp>
        <p:sp>
          <p:nvSpPr>
            <p:cNvPr id="14483" name="Rectangle 22"/>
            <p:cNvSpPr>
              <a:spLocks noChangeArrowheads="1"/>
            </p:cNvSpPr>
            <p:nvPr/>
          </p:nvSpPr>
          <p:spPr bwMode="auto">
            <a:xfrm>
              <a:off x="1154" y="1682"/>
              <a:ext cx="54"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2400" i="1">
                  <a:solidFill>
                    <a:srgbClr val="000000"/>
                  </a:solidFill>
                  <a:latin typeface="Arial" panose="020B0604020202020204" pitchFamily="34" charset="0"/>
                </a:rPr>
                <a:t>I</a:t>
              </a:r>
              <a:endParaRPr lang="hu-HU" altLang="hu-HU" sz="2400" b="0">
                <a:latin typeface="Arial" panose="020B0604020202020204" pitchFamily="34" charset="0"/>
              </a:endParaRPr>
            </a:p>
          </p:txBody>
        </p:sp>
        <p:sp>
          <p:nvSpPr>
            <p:cNvPr id="14484" name="Rectangle 23"/>
            <p:cNvSpPr>
              <a:spLocks noChangeArrowheads="1"/>
            </p:cNvSpPr>
            <p:nvPr/>
          </p:nvSpPr>
          <p:spPr bwMode="auto">
            <a:xfrm>
              <a:off x="1208" y="1772"/>
              <a:ext cx="72"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600" i="1">
                  <a:solidFill>
                    <a:srgbClr val="000000"/>
                  </a:solidFill>
                  <a:latin typeface="Arial" panose="020B0604020202020204" pitchFamily="34" charset="0"/>
                </a:rPr>
                <a:t>1</a:t>
              </a:r>
              <a:endParaRPr lang="hu-HU" altLang="hu-HU" sz="2400" b="0">
                <a:latin typeface="Arial" panose="020B0604020202020204" pitchFamily="34" charset="0"/>
              </a:endParaRPr>
            </a:p>
          </p:txBody>
        </p:sp>
        <p:sp>
          <p:nvSpPr>
            <p:cNvPr id="14485" name="Rectangle 24"/>
            <p:cNvSpPr>
              <a:spLocks noChangeArrowheads="1"/>
            </p:cNvSpPr>
            <p:nvPr/>
          </p:nvSpPr>
          <p:spPr bwMode="auto">
            <a:xfrm>
              <a:off x="1280" y="1652"/>
              <a:ext cx="8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600" i="1">
                  <a:solidFill>
                    <a:srgbClr val="000000"/>
                  </a:solidFill>
                  <a:latin typeface="Arial" panose="020B0604020202020204" pitchFamily="34" charset="0"/>
                </a:rPr>
                <a:t>E</a:t>
              </a:r>
              <a:endParaRPr lang="hu-HU" altLang="hu-HU" sz="2400" b="0">
                <a:latin typeface="Arial" panose="020B0604020202020204" pitchFamily="34" charset="0"/>
              </a:endParaRPr>
            </a:p>
          </p:txBody>
        </p:sp>
        <p:sp>
          <p:nvSpPr>
            <p:cNvPr id="14486" name="Freeform 25"/>
            <p:cNvSpPr>
              <a:spLocks/>
            </p:cNvSpPr>
            <p:nvPr/>
          </p:nvSpPr>
          <p:spPr bwMode="auto">
            <a:xfrm>
              <a:off x="1374" y="1310"/>
              <a:ext cx="809" cy="291"/>
            </a:xfrm>
            <a:custGeom>
              <a:avLst/>
              <a:gdLst>
                <a:gd name="T0" fmla="*/ 809 w 809"/>
                <a:gd name="T1" fmla="*/ 0 h 291"/>
                <a:gd name="T2" fmla="*/ 644 w 809"/>
                <a:gd name="T3" fmla="*/ 44 h 291"/>
                <a:gd name="T4" fmla="*/ 491 w 809"/>
                <a:gd name="T5" fmla="*/ 90 h 291"/>
                <a:gd name="T6" fmla="*/ 350 w 809"/>
                <a:gd name="T7" fmla="*/ 138 h 291"/>
                <a:gd name="T8" fmla="*/ 221 w 809"/>
                <a:gd name="T9" fmla="*/ 187 h 291"/>
                <a:gd name="T10" fmla="*/ 105 w 809"/>
                <a:gd name="T11" fmla="*/ 238 h 291"/>
                <a:gd name="T12" fmla="*/ 0 w 809"/>
                <a:gd name="T13" fmla="*/ 291 h 291"/>
                <a:gd name="T14" fmla="*/ 0 60000 65536"/>
                <a:gd name="T15" fmla="*/ 0 60000 65536"/>
                <a:gd name="T16" fmla="*/ 0 60000 65536"/>
                <a:gd name="T17" fmla="*/ 0 60000 65536"/>
                <a:gd name="T18" fmla="*/ 0 60000 65536"/>
                <a:gd name="T19" fmla="*/ 0 60000 65536"/>
                <a:gd name="T20" fmla="*/ 0 60000 65536"/>
                <a:gd name="T21" fmla="*/ 0 w 809"/>
                <a:gd name="T22" fmla="*/ 0 h 291"/>
                <a:gd name="T23" fmla="*/ 809 w 809"/>
                <a:gd name="T24" fmla="*/ 291 h 29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09" h="291">
                  <a:moveTo>
                    <a:pt x="809" y="0"/>
                  </a:moveTo>
                  <a:lnTo>
                    <a:pt x="644" y="44"/>
                  </a:lnTo>
                  <a:lnTo>
                    <a:pt x="491" y="90"/>
                  </a:lnTo>
                  <a:lnTo>
                    <a:pt x="350" y="138"/>
                  </a:lnTo>
                  <a:lnTo>
                    <a:pt x="221" y="187"/>
                  </a:lnTo>
                  <a:lnTo>
                    <a:pt x="105" y="238"/>
                  </a:lnTo>
                  <a:lnTo>
                    <a:pt x="0" y="291"/>
                  </a:lnTo>
                </a:path>
              </a:pathLst>
            </a:custGeom>
            <a:noFill/>
            <a:ln w="2698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14487" name="Freeform 26"/>
            <p:cNvSpPr>
              <a:spLocks/>
            </p:cNvSpPr>
            <p:nvPr/>
          </p:nvSpPr>
          <p:spPr bwMode="auto">
            <a:xfrm>
              <a:off x="1317" y="1563"/>
              <a:ext cx="83" cy="70"/>
            </a:xfrm>
            <a:custGeom>
              <a:avLst/>
              <a:gdLst>
                <a:gd name="T0" fmla="*/ 47 w 83"/>
                <a:gd name="T1" fmla="*/ 0 h 70"/>
                <a:gd name="T2" fmla="*/ 0 w 83"/>
                <a:gd name="T3" fmla="*/ 70 h 70"/>
                <a:gd name="T4" fmla="*/ 83 w 83"/>
                <a:gd name="T5" fmla="*/ 66 h 70"/>
                <a:gd name="T6" fmla="*/ 47 w 83"/>
                <a:gd name="T7" fmla="*/ 0 h 70"/>
                <a:gd name="T8" fmla="*/ 0 60000 65536"/>
                <a:gd name="T9" fmla="*/ 0 60000 65536"/>
                <a:gd name="T10" fmla="*/ 0 60000 65536"/>
                <a:gd name="T11" fmla="*/ 0 60000 65536"/>
                <a:gd name="T12" fmla="*/ 0 w 83"/>
                <a:gd name="T13" fmla="*/ 0 h 70"/>
                <a:gd name="T14" fmla="*/ 83 w 83"/>
                <a:gd name="T15" fmla="*/ 70 h 70"/>
              </a:gdLst>
              <a:ahLst/>
              <a:cxnLst>
                <a:cxn ang="T8">
                  <a:pos x="T0" y="T1"/>
                </a:cxn>
                <a:cxn ang="T9">
                  <a:pos x="T2" y="T3"/>
                </a:cxn>
                <a:cxn ang="T10">
                  <a:pos x="T4" y="T5"/>
                </a:cxn>
                <a:cxn ang="T11">
                  <a:pos x="T6" y="T7"/>
                </a:cxn>
              </a:cxnLst>
              <a:rect l="T12" t="T13" r="T14" b="T15"/>
              <a:pathLst>
                <a:path w="83" h="70">
                  <a:moveTo>
                    <a:pt x="47" y="0"/>
                  </a:moveTo>
                  <a:lnTo>
                    <a:pt x="0" y="70"/>
                  </a:lnTo>
                  <a:lnTo>
                    <a:pt x="83" y="66"/>
                  </a:lnTo>
                  <a:lnTo>
                    <a:pt x="4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u-HU"/>
            </a:p>
          </p:txBody>
        </p:sp>
        <p:sp>
          <p:nvSpPr>
            <p:cNvPr id="14488" name="Rectangle 27"/>
            <p:cNvSpPr>
              <a:spLocks noChangeArrowheads="1"/>
            </p:cNvSpPr>
            <p:nvPr/>
          </p:nvSpPr>
          <p:spPr bwMode="auto">
            <a:xfrm>
              <a:off x="1082" y="1989"/>
              <a:ext cx="297"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a:solidFill>
                    <a:srgbClr val="000000"/>
                  </a:solidFill>
                  <a:latin typeface="Arial" panose="020B0604020202020204" pitchFamily="34" charset="0"/>
                </a:rPr>
                <a:t>Külső </a:t>
              </a:r>
              <a:endParaRPr lang="hu-HU" altLang="hu-HU" sz="2400">
                <a:latin typeface="Arial" panose="020B0604020202020204" pitchFamily="34" charset="0"/>
              </a:endParaRPr>
            </a:p>
          </p:txBody>
        </p:sp>
        <p:sp>
          <p:nvSpPr>
            <p:cNvPr id="14489" name="Rectangle 28"/>
            <p:cNvSpPr>
              <a:spLocks noChangeArrowheads="1"/>
            </p:cNvSpPr>
            <p:nvPr/>
          </p:nvSpPr>
          <p:spPr bwMode="auto">
            <a:xfrm>
              <a:off x="950" y="2086"/>
              <a:ext cx="592"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dirty="0">
                  <a:solidFill>
                    <a:srgbClr val="000000"/>
                  </a:solidFill>
                  <a:latin typeface="Arial" panose="020B0604020202020204" pitchFamily="34" charset="0"/>
                </a:rPr>
                <a:t>immateriális </a:t>
              </a:r>
              <a:endParaRPr lang="hu-HU" altLang="hu-HU" sz="2400" dirty="0">
                <a:latin typeface="Arial" panose="020B0604020202020204" pitchFamily="34" charset="0"/>
              </a:endParaRPr>
            </a:p>
          </p:txBody>
        </p:sp>
        <p:sp>
          <p:nvSpPr>
            <p:cNvPr id="14490" name="Rectangle 29"/>
            <p:cNvSpPr>
              <a:spLocks noChangeArrowheads="1"/>
            </p:cNvSpPr>
            <p:nvPr/>
          </p:nvSpPr>
          <p:spPr bwMode="auto">
            <a:xfrm>
              <a:off x="1004" y="2200"/>
              <a:ext cx="451"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a:solidFill>
                    <a:srgbClr val="000000"/>
                  </a:solidFill>
                  <a:latin typeface="Arial" panose="020B0604020202020204" pitchFamily="34" charset="0"/>
                </a:rPr>
                <a:t>termelési </a:t>
              </a:r>
            </a:p>
            <a:p>
              <a:pPr eaLnBrk="1" hangingPunct="1">
                <a:spcBef>
                  <a:spcPct val="0"/>
                </a:spcBef>
                <a:buFontTx/>
                <a:buNone/>
              </a:pPr>
              <a:r>
                <a:rPr lang="hu-HU" altLang="hu-HU" sz="1200">
                  <a:solidFill>
                    <a:srgbClr val="000000"/>
                  </a:solidFill>
                  <a:latin typeface="Arial" panose="020B0604020202020204" pitchFamily="34" charset="0"/>
                </a:rPr>
                <a:t>tényezők</a:t>
              </a:r>
              <a:endParaRPr lang="hu-HU" altLang="hu-HU" sz="2400">
                <a:latin typeface="Arial" panose="020B0604020202020204" pitchFamily="34" charset="0"/>
              </a:endParaRPr>
            </a:p>
          </p:txBody>
        </p:sp>
        <p:sp>
          <p:nvSpPr>
            <p:cNvPr id="14491" name="Rectangle 30"/>
            <p:cNvSpPr>
              <a:spLocks noChangeArrowheads="1"/>
            </p:cNvSpPr>
            <p:nvPr/>
          </p:nvSpPr>
          <p:spPr bwMode="auto">
            <a:xfrm>
              <a:off x="1046" y="2426"/>
              <a:ext cx="32"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b="0">
                  <a:solidFill>
                    <a:srgbClr val="000000"/>
                  </a:solidFill>
                  <a:latin typeface="Arial" panose="020B0604020202020204" pitchFamily="34" charset="0"/>
                </a:rPr>
                <a:t>(</a:t>
              </a:r>
              <a:endParaRPr lang="hu-HU" altLang="hu-HU" sz="2400" b="0">
                <a:latin typeface="Arial" panose="020B0604020202020204" pitchFamily="34" charset="0"/>
              </a:endParaRPr>
            </a:p>
          </p:txBody>
        </p:sp>
        <p:sp>
          <p:nvSpPr>
            <p:cNvPr id="14492" name="Rectangle 31"/>
            <p:cNvSpPr>
              <a:spLocks noChangeArrowheads="1"/>
            </p:cNvSpPr>
            <p:nvPr/>
          </p:nvSpPr>
          <p:spPr bwMode="auto">
            <a:xfrm>
              <a:off x="1082" y="2426"/>
              <a:ext cx="252"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b="0">
                  <a:solidFill>
                    <a:srgbClr val="000000"/>
                  </a:solidFill>
                  <a:latin typeface="Arial" panose="020B0604020202020204" pitchFamily="34" charset="0"/>
                </a:rPr>
                <a:t>vevők</a:t>
              </a:r>
              <a:endParaRPr lang="hu-HU" altLang="hu-HU" sz="2400" b="0">
                <a:latin typeface="Arial" panose="020B0604020202020204" pitchFamily="34" charset="0"/>
              </a:endParaRPr>
            </a:p>
          </p:txBody>
        </p:sp>
        <p:sp>
          <p:nvSpPr>
            <p:cNvPr id="14493" name="Rectangle 32"/>
            <p:cNvSpPr>
              <a:spLocks noChangeArrowheads="1"/>
            </p:cNvSpPr>
            <p:nvPr/>
          </p:nvSpPr>
          <p:spPr bwMode="auto">
            <a:xfrm>
              <a:off x="1334" y="2426"/>
              <a:ext cx="55"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b="0">
                  <a:solidFill>
                    <a:srgbClr val="000000"/>
                  </a:solidFill>
                  <a:latin typeface="Arial" panose="020B0604020202020204" pitchFamily="34" charset="0"/>
                </a:rPr>
                <a:t>, </a:t>
              </a:r>
              <a:endParaRPr lang="hu-HU" altLang="hu-HU" sz="2400" b="0">
                <a:latin typeface="Arial" panose="020B0604020202020204" pitchFamily="34" charset="0"/>
              </a:endParaRPr>
            </a:p>
          </p:txBody>
        </p:sp>
        <p:sp>
          <p:nvSpPr>
            <p:cNvPr id="14494" name="Rectangle 33"/>
            <p:cNvSpPr>
              <a:spLocks noChangeArrowheads="1"/>
            </p:cNvSpPr>
            <p:nvPr/>
          </p:nvSpPr>
          <p:spPr bwMode="auto">
            <a:xfrm>
              <a:off x="1016" y="2546"/>
              <a:ext cx="349"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b="0">
                  <a:solidFill>
                    <a:srgbClr val="000000"/>
                  </a:solidFill>
                  <a:latin typeface="Arial" panose="020B0604020202020204" pitchFamily="34" charset="0"/>
                </a:rPr>
                <a:t>szállítók</a:t>
              </a:r>
              <a:endParaRPr lang="hu-HU" altLang="hu-HU" sz="2400" b="0">
                <a:latin typeface="Arial" panose="020B0604020202020204" pitchFamily="34" charset="0"/>
              </a:endParaRPr>
            </a:p>
          </p:txBody>
        </p:sp>
        <p:sp>
          <p:nvSpPr>
            <p:cNvPr id="14495" name="Rectangle 34"/>
            <p:cNvSpPr>
              <a:spLocks noChangeArrowheads="1"/>
            </p:cNvSpPr>
            <p:nvPr/>
          </p:nvSpPr>
          <p:spPr bwMode="auto">
            <a:xfrm>
              <a:off x="1364" y="2546"/>
              <a:ext cx="55"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b="0">
                  <a:solidFill>
                    <a:srgbClr val="000000"/>
                  </a:solidFill>
                  <a:latin typeface="Arial" panose="020B0604020202020204" pitchFamily="34" charset="0"/>
                </a:rPr>
                <a:t>, </a:t>
              </a:r>
              <a:endParaRPr lang="hu-HU" altLang="hu-HU" sz="2400" b="0">
                <a:latin typeface="Arial" panose="020B0604020202020204" pitchFamily="34" charset="0"/>
              </a:endParaRPr>
            </a:p>
          </p:txBody>
        </p:sp>
        <p:sp>
          <p:nvSpPr>
            <p:cNvPr id="14496" name="Rectangle 35"/>
            <p:cNvSpPr>
              <a:spLocks noChangeArrowheads="1"/>
            </p:cNvSpPr>
            <p:nvPr/>
          </p:nvSpPr>
          <p:spPr bwMode="auto">
            <a:xfrm>
              <a:off x="980" y="2660"/>
              <a:ext cx="424"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b="0">
                  <a:solidFill>
                    <a:srgbClr val="000000"/>
                  </a:solidFill>
                  <a:latin typeface="Arial" panose="020B0604020202020204" pitchFamily="34" charset="0"/>
                </a:rPr>
                <a:t>márkanév</a:t>
              </a:r>
              <a:endParaRPr lang="hu-HU" altLang="hu-HU" sz="2400" b="0">
                <a:latin typeface="Arial" panose="020B0604020202020204" pitchFamily="34" charset="0"/>
              </a:endParaRPr>
            </a:p>
          </p:txBody>
        </p:sp>
        <p:sp>
          <p:nvSpPr>
            <p:cNvPr id="14497" name="Rectangle 36"/>
            <p:cNvSpPr>
              <a:spLocks noChangeArrowheads="1"/>
            </p:cNvSpPr>
            <p:nvPr/>
          </p:nvSpPr>
          <p:spPr bwMode="auto">
            <a:xfrm>
              <a:off x="1400" y="2660"/>
              <a:ext cx="55"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b="0">
                  <a:solidFill>
                    <a:srgbClr val="000000"/>
                  </a:solidFill>
                  <a:latin typeface="Arial" panose="020B0604020202020204" pitchFamily="34" charset="0"/>
                </a:rPr>
                <a:t>, </a:t>
              </a:r>
              <a:endParaRPr lang="hu-HU" altLang="hu-HU" sz="2400" b="0">
                <a:latin typeface="Arial" panose="020B0604020202020204" pitchFamily="34" charset="0"/>
              </a:endParaRPr>
            </a:p>
          </p:txBody>
        </p:sp>
        <p:sp>
          <p:nvSpPr>
            <p:cNvPr id="14498" name="Rectangle 37"/>
            <p:cNvSpPr>
              <a:spLocks noChangeArrowheads="1"/>
            </p:cNvSpPr>
            <p:nvPr/>
          </p:nvSpPr>
          <p:spPr bwMode="auto">
            <a:xfrm>
              <a:off x="956" y="2774"/>
              <a:ext cx="252"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b="0">
                  <a:solidFill>
                    <a:srgbClr val="000000"/>
                  </a:solidFill>
                  <a:latin typeface="Arial" panose="020B0604020202020204" pitchFamily="34" charset="0"/>
                </a:rPr>
                <a:t>imázs</a:t>
              </a:r>
              <a:endParaRPr lang="hu-HU" altLang="hu-HU" sz="2400" b="0">
                <a:latin typeface="Arial" panose="020B0604020202020204" pitchFamily="34" charset="0"/>
              </a:endParaRPr>
            </a:p>
          </p:txBody>
        </p:sp>
        <p:sp>
          <p:nvSpPr>
            <p:cNvPr id="14499" name="Rectangle 38"/>
            <p:cNvSpPr>
              <a:spLocks noChangeArrowheads="1"/>
            </p:cNvSpPr>
            <p:nvPr/>
          </p:nvSpPr>
          <p:spPr bwMode="auto">
            <a:xfrm>
              <a:off x="1208" y="2774"/>
              <a:ext cx="55"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b="0">
                  <a:solidFill>
                    <a:srgbClr val="000000"/>
                  </a:solidFill>
                  <a:latin typeface="Arial" panose="020B0604020202020204" pitchFamily="34" charset="0"/>
                </a:rPr>
                <a:t>, </a:t>
              </a:r>
              <a:endParaRPr lang="hu-HU" altLang="hu-HU" sz="2400" b="0">
                <a:latin typeface="Arial" panose="020B0604020202020204" pitchFamily="34" charset="0"/>
              </a:endParaRPr>
            </a:p>
          </p:txBody>
        </p:sp>
        <p:sp>
          <p:nvSpPr>
            <p:cNvPr id="14500" name="Rectangle 39"/>
            <p:cNvSpPr>
              <a:spLocks noChangeArrowheads="1"/>
            </p:cNvSpPr>
            <p:nvPr/>
          </p:nvSpPr>
          <p:spPr bwMode="auto">
            <a:xfrm>
              <a:off x="1262" y="2774"/>
              <a:ext cx="157"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b="0">
                  <a:solidFill>
                    <a:srgbClr val="000000"/>
                  </a:solidFill>
                  <a:latin typeface="Arial" panose="020B0604020202020204" pitchFamily="34" charset="0"/>
                </a:rPr>
                <a:t>stb.</a:t>
              </a:r>
              <a:endParaRPr lang="hu-HU" altLang="hu-HU" sz="2400" b="0">
                <a:latin typeface="Arial" panose="020B0604020202020204" pitchFamily="34" charset="0"/>
              </a:endParaRPr>
            </a:p>
          </p:txBody>
        </p:sp>
        <p:sp>
          <p:nvSpPr>
            <p:cNvPr id="14501" name="Rectangle 40"/>
            <p:cNvSpPr>
              <a:spLocks noChangeArrowheads="1"/>
            </p:cNvSpPr>
            <p:nvPr/>
          </p:nvSpPr>
          <p:spPr bwMode="auto">
            <a:xfrm>
              <a:off x="1388" y="2774"/>
              <a:ext cx="60"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b="0">
                  <a:solidFill>
                    <a:srgbClr val="000000"/>
                  </a:solidFill>
                  <a:latin typeface="Arial" panose="020B0604020202020204" pitchFamily="34" charset="0"/>
                </a:rPr>
                <a:t>.)</a:t>
              </a:r>
              <a:endParaRPr lang="hu-HU" altLang="hu-HU" sz="2400" b="0">
                <a:latin typeface="Arial" panose="020B0604020202020204" pitchFamily="34" charset="0"/>
              </a:endParaRPr>
            </a:p>
          </p:txBody>
        </p:sp>
      </p:grpSp>
      <p:grpSp>
        <p:nvGrpSpPr>
          <p:cNvPr id="4" name="Group 4"/>
          <p:cNvGrpSpPr>
            <a:grpSpLocks noChangeAspect="1"/>
          </p:cNvGrpSpPr>
          <p:nvPr/>
        </p:nvGrpSpPr>
        <p:grpSpPr bwMode="auto">
          <a:xfrm>
            <a:off x="1797050" y="2051050"/>
            <a:ext cx="2859088" cy="2484438"/>
            <a:chOff x="172" y="1292"/>
            <a:chExt cx="1801" cy="1565"/>
          </a:xfrm>
        </p:grpSpPr>
        <p:sp>
          <p:nvSpPr>
            <p:cNvPr id="14470" name="AutoShape 3"/>
            <p:cNvSpPr>
              <a:spLocks noChangeAspect="1" noChangeArrowheads="1" noTextEdit="1"/>
            </p:cNvSpPr>
            <p:nvPr/>
          </p:nvSpPr>
          <p:spPr bwMode="auto">
            <a:xfrm>
              <a:off x="172" y="1292"/>
              <a:ext cx="1801" cy="1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hu-HU"/>
            </a:p>
          </p:txBody>
        </p:sp>
        <p:sp>
          <p:nvSpPr>
            <p:cNvPr id="14471" name="Rectangle 5"/>
            <p:cNvSpPr>
              <a:spLocks noChangeArrowheads="1"/>
            </p:cNvSpPr>
            <p:nvPr/>
          </p:nvSpPr>
          <p:spPr bwMode="auto">
            <a:xfrm>
              <a:off x="274" y="2180"/>
              <a:ext cx="420"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GB" altLang="hu-HU" sz="1200">
                  <a:solidFill>
                    <a:srgbClr val="000000"/>
                  </a:solidFill>
                  <a:latin typeface="Arial" panose="020B0604020202020204" pitchFamily="34" charset="0"/>
                </a:rPr>
                <a:t>Tangible </a:t>
              </a:r>
              <a:endParaRPr lang="en-GB" altLang="hu-HU" sz="2400">
                <a:latin typeface="Arial" panose="020B0604020202020204" pitchFamily="34" charset="0"/>
              </a:endParaRPr>
            </a:p>
          </p:txBody>
        </p:sp>
        <p:sp>
          <p:nvSpPr>
            <p:cNvPr id="14472" name="Rectangle 6"/>
            <p:cNvSpPr>
              <a:spLocks noChangeArrowheads="1"/>
            </p:cNvSpPr>
            <p:nvPr/>
          </p:nvSpPr>
          <p:spPr bwMode="auto">
            <a:xfrm>
              <a:off x="256" y="2294"/>
              <a:ext cx="451"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a:solidFill>
                    <a:srgbClr val="000000"/>
                  </a:solidFill>
                  <a:latin typeface="Arial" panose="020B0604020202020204" pitchFamily="34" charset="0"/>
                </a:rPr>
                <a:t>termelési </a:t>
              </a:r>
            </a:p>
            <a:p>
              <a:pPr eaLnBrk="1" hangingPunct="1">
                <a:spcBef>
                  <a:spcPct val="0"/>
                </a:spcBef>
                <a:buFontTx/>
                <a:buNone/>
              </a:pPr>
              <a:r>
                <a:rPr lang="hu-HU" altLang="hu-HU" sz="1200" b="0">
                  <a:solidFill>
                    <a:srgbClr val="000000"/>
                  </a:solidFill>
                  <a:latin typeface="Arial" panose="020B0604020202020204" pitchFamily="34" charset="0"/>
                </a:rPr>
                <a:t> </a:t>
              </a:r>
              <a:r>
                <a:rPr lang="hu-HU" altLang="hu-HU" sz="1200">
                  <a:solidFill>
                    <a:srgbClr val="000000"/>
                  </a:solidFill>
                  <a:latin typeface="Arial" panose="020B0604020202020204" pitchFamily="34" charset="0"/>
                </a:rPr>
                <a:t>tényezők</a:t>
              </a:r>
              <a:endParaRPr lang="hu-HU" altLang="hu-HU" sz="2400">
                <a:latin typeface="Arial" panose="020B0604020202020204" pitchFamily="34" charset="0"/>
              </a:endParaRPr>
            </a:p>
          </p:txBody>
        </p:sp>
        <p:sp>
          <p:nvSpPr>
            <p:cNvPr id="14473" name="Rectangle 7"/>
            <p:cNvSpPr>
              <a:spLocks noChangeArrowheads="1"/>
            </p:cNvSpPr>
            <p:nvPr/>
          </p:nvSpPr>
          <p:spPr bwMode="auto">
            <a:xfrm>
              <a:off x="244" y="2520"/>
              <a:ext cx="32"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b="0">
                  <a:solidFill>
                    <a:srgbClr val="000000"/>
                  </a:solidFill>
                  <a:latin typeface="Arial" panose="020B0604020202020204" pitchFamily="34" charset="0"/>
                </a:rPr>
                <a:t>(</a:t>
              </a:r>
              <a:endParaRPr lang="hu-HU" altLang="hu-HU" sz="2400" b="0">
                <a:latin typeface="Arial" panose="020B0604020202020204" pitchFamily="34" charset="0"/>
              </a:endParaRPr>
            </a:p>
          </p:txBody>
        </p:sp>
        <p:sp>
          <p:nvSpPr>
            <p:cNvPr id="14474" name="Rectangle 8"/>
            <p:cNvSpPr>
              <a:spLocks noChangeArrowheads="1"/>
            </p:cNvSpPr>
            <p:nvPr/>
          </p:nvSpPr>
          <p:spPr bwMode="auto">
            <a:xfrm>
              <a:off x="280" y="2523"/>
              <a:ext cx="365"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b="0">
                  <a:solidFill>
                    <a:srgbClr val="000000"/>
                  </a:solidFill>
                  <a:latin typeface="Arial" panose="020B0604020202020204" pitchFamily="34" charset="0"/>
                </a:rPr>
                <a:t>épületek</a:t>
              </a:r>
              <a:endParaRPr lang="hu-HU" altLang="hu-HU" sz="2400" b="0">
                <a:latin typeface="Arial" panose="020B0604020202020204" pitchFamily="34" charset="0"/>
              </a:endParaRPr>
            </a:p>
          </p:txBody>
        </p:sp>
        <p:sp>
          <p:nvSpPr>
            <p:cNvPr id="14475" name="Rectangle 10"/>
            <p:cNvSpPr>
              <a:spLocks noChangeArrowheads="1"/>
            </p:cNvSpPr>
            <p:nvPr/>
          </p:nvSpPr>
          <p:spPr bwMode="auto">
            <a:xfrm>
              <a:off x="340" y="2622"/>
              <a:ext cx="290"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b="0">
                  <a:solidFill>
                    <a:srgbClr val="000000"/>
                  </a:solidFill>
                  <a:latin typeface="Arial" panose="020B0604020202020204" pitchFamily="34" charset="0"/>
                </a:rPr>
                <a:t>gépek,</a:t>
              </a:r>
              <a:endParaRPr lang="hu-HU" altLang="hu-HU" sz="2400" b="0">
                <a:latin typeface="Arial" panose="020B0604020202020204" pitchFamily="34" charset="0"/>
              </a:endParaRPr>
            </a:p>
          </p:txBody>
        </p:sp>
        <p:sp>
          <p:nvSpPr>
            <p:cNvPr id="14476" name="Rectangle 12"/>
            <p:cNvSpPr>
              <a:spLocks noChangeArrowheads="1"/>
            </p:cNvSpPr>
            <p:nvPr/>
          </p:nvSpPr>
          <p:spPr bwMode="auto">
            <a:xfrm>
              <a:off x="259" y="2741"/>
              <a:ext cx="236"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b="0">
                  <a:solidFill>
                    <a:srgbClr val="000000"/>
                  </a:solidFill>
                  <a:latin typeface="Arial" panose="020B0604020202020204" pitchFamily="34" charset="0"/>
                </a:rPr>
                <a:t>pénz,</a:t>
              </a:r>
              <a:endParaRPr lang="hu-HU" altLang="hu-HU" sz="2400" b="0">
                <a:latin typeface="Arial" panose="020B0604020202020204" pitchFamily="34" charset="0"/>
              </a:endParaRPr>
            </a:p>
          </p:txBody>
        </p:sp>
        <p:sp>
          <p:nvSpPr>
            <p:cNvPr id="14477" name="Rectangle 14"/>
            <p:cNvSpPr>
              <a:spLocks noChangeArrowheads="1"/>
            </p:cNvSpPr>
            <p:nvPr/>
          </p:nvSpPr>
          <p:spPr bwMode="auto">
            <a:xfrm>
              <a:off x="510" y="2741"/>
              <a:ext cx="157"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b="0">
                  <a:solidFill>
                    <a:srgbClr val="000000"/>
                  </a:solidFill>
                  <a:latin typeface="Arial" panose="020B0604020202020204" pitchFamily="34" charset="0"/>
                </a:rPr>
                <a:t>stb.</a:t>
              </a:r>
              <a:endParaRPr lang="hu-HU" altLang="hu-HU" sz="2400" b="0">
                <a:latin typeface="Arial" panose="020B0604020202020204" pitchFamily="34" charset="0"/>
              </a:endParaRPr>
            </a:p>
          </p:txBody>
        </p:sp>
        <p:sp>
          <p:nvSpPr>
            <p:cNvPr id="14478" name="Rectangle 15"/>
            <p:cNvSpPr>
              <a:spLocks noChangeArrowheads="1"/>
            </p:cNvSpPr>
            <p:nvPr/>
          </p:nvSpPr>
          <p:spPr bwMode="auto">
            <a:xfrm>
              <a:off x="636" y="2741"/>
              <a:ext cx="60"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b="0">
                  <a:solidFill>
                    <a:srgbClr val="000000"/>
                  </a:solidFill>
                  <a:latin typeface="Arial" panose="020B0604020202020204" pitchFamily="34" charset="0"/>
                </a:rPr>
                <a:t>.)</a:t>
              </a:r>
              <a:endParaRPr lang="hu-HU" altLang="hu-HU" sz="2400" b="0">
                <a:latin typeface="Arial" panose="020B0604020202020204" pitchFamily="34" charset="0"/>
              </a:endParaRPr>
            </a:p>
          </p:txBody>
        </p:sp>
        <p:sp>
          <p:nvSpPr>
            <p:cNvPr id="14479" name="Freeform 16"/>
            <p:cNvSpPr>
              <a:spLocks/>
            </p:cNvSpPr>
            <p:nvPr/>
          </p:nvSpPr>
          <p:spPr bwMode="auto">
            <a:xfrm>
              <a:off x="659" y="1310"/>
              <a:ext cx="1297" cy="358"/>
            </a:xfrm>
            <a:custGeom>
              <a:avLst/>
              <a:gdLst>
                <a:gd name="T0" fmla="*/ 1297 w 1297"/>
                <a:gd name="T1" fmla="*/ 0 h 358"/>
                <a:gd name="T2" fmla="*/ 974 w 1297"/>
                <a:gd name="T3" fmla="*/ 100 h 358"/>
                <a:gd name="T4" fmla="*/ 650 w 1297"/>
                <a:gd name="T5" fmla="*/ 193 h 358"/>
                <a:gd name="T6" fmla="*/ 326 w 1297"/>
                <a:gd name="T7" fmla="*/ 279 h 358"/>
                <a:gd name="T8" fmla="*/ 0 w 1297"/>
                <a:gd name="T9" fmla="*/ 358 h 358"/>
                <a:gd name="T10" fmla="*/ 0 60000 65536"/>
                <a:gd name="T11" fmla="*/ 0 60000 65536"/>
                <a:gd name="T12" fmla="*/ 0 60000 65536"/>
                <a:gd name="T13" fmla="*/ 0 60000 65536"/>
                <a:gd name="T14" fmla="*/ 0 60000 65536"/>
                <a:gd name="T15" fmla="*/ 0 w 1297"/>
                <a:gd name="T16" fmla="*/ 0 h 358"/>
                <a:gd name="T17" fmla="*/ 1297 w 1297"/>
                <a:gd name="T18" fmla="*/ 358 h 358"/>
              </a:gdLst>
              <a:ahLst/>
              <a:cxnLst>
                <a:cxn ang="T10">
                  <a:pos x="T0" y="T1"/>
                </a:cxn>
                <a:cxn ang="T11">
                  <a:pos x="T2" y="T3"/>
                </a:cxn>
                <a:cxn ang="T12">
                  <a:pos x="T4" y="T5"/>
                </a:cxn>
                <a:cxn ang="T13">
                  <a:pos x="T6" y="T7"/>
                </a:cxn>
                <a:cxn ang="T14">
                  <a:pos x="T8" y="T9"/>
                </a:cxn>
              </a:cxnLst>
              <a:rect l="T15" t="T16" r="T17" b="T18"/>
              <a:pathLst>
                <a:path w="1297" h="358">
                  <a:moveTo>
                    <a:pt x="1297" y="0"/>
                  </a:moveTo>
                  <a:lnTo>
                    <a:pt x="974" y="100"/>
                  </a:lnTo>
                  <a:lnTo>
                    <a:pt x="650" y="193"/>
                  </a:lnTo>
                  <a:lnTo>
                    <a:pt x="326" y="279"/>
                  </a:lnTo>
                  <a:lnTo>
                    <a:pt x="0" y="358"/>
                  </a:lnTo>
                </a:path>
              </a:pathLst>
            </a:custGeom>
            <a:noFill/>
            <a:ln w="2698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14480" name="Freeform 17"/>
            <p:cNvSpPr>
              <a:spLocks/>
            </p:cNvSpPr>
            <p:nvPr/>
          </p:nvSpPr>
          <p:spPr bwMode="auto">
            <a:xfrm>
              <a:off x="595" y="1629"/>
              <a:ext cx="81" cy="73"/>
            </a:xfrm>
            <a:custGeom>
              <a:avLst/>
              <a:gdLst>
                <a:gd name="T0" fmla="*/ 65 w 81"/>
                <a:gd name="T1" fmla="*/ 0 h 73"/>
                <a:gd name="T2" fmla="*/ 0 w 81"/>
                <a:gd name="T3" fmla="*/ 53 h 73"/>
                <a:gd name="T4" fmla="*/ 81 w 81"/>
                <a:gd name="T5" fmla="*/ 73 h 73"/>
                <a:gd name="T6" fmla="*/ 65 w 81"/>
                <a:gd name="T7" fmla="*/ 0 h 73"/>
                <a:gd name="T8" fmla="*/ 0 60000 65536"/>
                <a:gd name="T9" fmla="*/ 0 60000 65536"/>
                <a:gd name="T10" fmla="*/ 0 60000 65536"/>
                <a:gd name="T11" fmla="*/ 0 60000 65536"/>
                <a:gd name="T12" fmla="*/ 0 w 81"/>
                <a:gd name="T13" fmla="*/ 0 h 73"/>
                <a:gd name="T14" fmla="*/ 81 w 81"/>
                <a:gd name="T15" fmla="*/ 73 h 73"/>
              </a:gdLst>
              <a:ahLst/>
              <a:cxnLst>
                <a:cxn ang="T8">
                  <a:pos x="T0" y="T1"/>
                </a:cxn>
                <a:cxn ang="T9">
                  <a:pos x="T2" y="T3"/>
                </a:cxn>
                <a:cxn ang="T10">
                  <a:pos x="T4" y="T5"/>
                </a:cxn>
                <a:cxn ang="T11">
                  <a:pos x="T6" y="T7"/>
                </a:cxn>
              </a:cxnLst>
              <a:rect l="T12" t="T13" r="T14" b="T15"/>
              <a:pathLst>
                <a:path w="81" h="73">
                  <a:moveTo>
                    <a:pt x="65" y="0"/>
                  </a:moveTo>
                  <a:lnTo>
                    <a:pt x="0" y="53"/>
                  </a:lnTo>
                  <a:lnTo>
                    <a:pt x="81" y="73"/>
                  </a:lnTo>
                  <a:lnTo>
                    <a:pt x="6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u-HU"/>
            </a:p>
          </p:txBody>
        </p:sp>
        <p:sp>
          <p:nvSpPr>
            <p:cNvPr id="14481" name="Rectangle 18"/>
            <p:cNvSpPr>
              <a:spLocks noChangeArrowheads="1"/>
            </p:cNvSpPr>
            <p:nvPr/>
          </p:nvSpPr>
          <p:spPr bwMode="auto">
            <a:xfrm>
              <a:off x="442" y="1664"/>
              <a:ext cx="118"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2400" i="1">
                  <a:solidFill>
                    <a:srgbClr val="000000"/>
                  </a:solidFill>
                  <a:latin typeface="Arial" panose="020B0604020202020204" pitchFamily="34" charset="0"/>
                </a:rPr>
                <a:t>T</a:t>
              </a:r>
              <a:endParaRPr lang="hu-HU" altLang="hu-HU" sz="2400" b="0">
                <a:latin typeface="Arial" panose="020B0604020202020204" pitchFamily="34" charset="0"/>
              </a:endParaRPr>
            </a:p>
          </p:txBody>
        </p:sp>
      </p:grpSp>
      <p:grpSp>
        <p:nvGrpSpPr>
          <p:cNvPr id="5" name="Group 4"/>
          <p:cNvGrpSpPr>
            <a:grpSpLocks noChangeAspect="1"/>
          </p:cNvGrpSpPr>
          <p:nvPr/>
        </p:nvGrpSpPr>
        <p:grpSpPr bwMode="auto">
          <a:xfrm>
            <a:off x="5497513" y="2051050"/>
            <a:ext cx="3911600" cy="2351088"/>
            <a:chOff x="2503" y="1253"/>
            <a:chExt cx="2464" cy="1481"/>
          </a:xfrm>
        </p:grpSpPr>
        <p:sp>
          <p:nvSpPr>
            <p:cNvPr id="14460" name="AutoShape 3"/>
            <p:cNvSpPr>
              <a:spLocks noChangeAspect="1" noChangeArrowheads="1" noTextEdit="1"/>
            </p:cNvSpPr>
            <p:nvPr/>
          </p:nvSpPr>
          <p:spPr bwMode="auto">
            <a:xfrm>
              <a:off x="2503" y="1253"/>
              <a:ext cx="2464" cy="1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hu-HU"/>
            </a:p>
          </p:txBody>
        </p:sp>
        <p:sp>
          <p:nvSpPr>
            <p:cNvPr id="14461" name="Freeform 5"/>
            <p:cNvSpPr>
              <a:spLocks/>
            </p:cNvSpPr>
            <p:nvPr/>
          </p:nvSpPr>
          <p:spPr bwMode="auto">
            <a:xfrm>
              <a:off x="2521" y="1271"/>
              <a:ext cx="2023" cy="430"/>
            </a:xfrm>
            <a:custGeom>
              <a:avLst/>
              <a:gdLst>
                <a:gd name="T0" fmla="*/ 0 w 2023"/>
                <a:gd name="T1" fmla="*/ 0 h 430"/>
                <a:gd name="T2" fmla="*/ 315 w 2023"/>
                <a:gd name="T3" fmla="*/ 99 h 430"/>
                <a:gd name="T4" fmla="*/ 621 w 2023"/>
                <a:gd name="T5" fmla="*/ 185 h 430"/>
                <a:gd name="T6" fmla="*/ 919 w 2023"/>
                <a:gd name="T7" fmla="*/ 259 h 430"/>
                <a:gd name="T8" fmla="*/ 1208 w 2023"/>
                <a:gd name="T9" fmla="*/ 321 h 430"/>
                <a:gd name="T10" fmla="*/ 1488 w 2023"/>
                <a:gd name="T11" fmla="*/ 370 h 430"/>
                <a:gd name="T12" fmla="*/ 1760 w 2023"/>
                <a:gd name="T13" fmla="*/ 406 h 430"/>
                <a:gd name="T14" fmla="*/ 2023 w 2023"/>
                <a:gd name="T15" fmla="*/ 430 h 430"/>
                <a:gd name="T16" fmla="*/ 0 60000 65536"/>
                <a:gd name="T17" fmla="*/ 0 60000 65536"/>
                <a:gd name="T18" fmla="*/ 0 60000 65536"/>
                <a:gd name="T19" fmla="*/ 0 60000 65536"/>
                <a:gd name="T20" fmla="*/ 0 60000 65536"/>
                <a:gd name="T21" fmla="*/ 0 60000 65536"/>
                <a:gd name="T22" fmla="*/ 0 60000 65536"/>
                <a:gd name="T23" fmla="*/ 0 60000 65536"/>
                <a:gd name="T24" fmla="*/ 0 w 2023"/>
                <a:gd name="T25" fmla="*/ 0 h 430"/>
                <a:gd name="T26" fmla="*/ 2023 w 2023"/>
                <a:gd name="T27" fmla="*/ 430 h 43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023" h="430">
                  <a:moveTo>
                    <a:pt x="0" y="0"/>
                  </a:moveTo>
                  <a:lnTo>
                    <a:pt x="315" y="99"/>
                  </a:lnTo>
                  <a:lnTo>
                    <a:pt x="621" y="185"/>
                  </a:lnTo>
                  <a:lnTo>
                    <a:pt x="919" y="259"/>
                  </a:lnTo>
                  <a:lnTo>
                    <a:pt x="1208" y="321"/>
                  </a:lnTo>
                  <a:lnTo>
                    <a:pt x="1488" y="370"/>
                  </a:lnTo>
                  <a:lnTo>
                    <a:pt x="1760" y="406"/>
                  </a:lnTo>
                  <a:lnTo>
                    <a:pt x="2023" y="430"/>
                  </a:lnTo>
                </a:path>
              </a:pathLst>
            </a:custGeom>
            <a:noFill/>
            <a:ln w="2698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14462" name="Freeform 6"/>
            <p:cNvSpPr>
              <a:spLocks/>
            </p:cNvSpPr>
            <p:nvPr/>
          </p:nvSpPr>
          <p:spPr bwMode="auto">
            <a:xfrm>
              <a:off x="4533" y="1663"/>
              <a:ext cx="76" cy="75"/>
            </a:xfrm>
            <a:custGeom>
              <a:avLst/>
              <a:gdLst>
                <a:gd name="T0" fmla="*/ 4 w 76"/>
                <a:gd name="T1" fmla="*/ 0 h 75"/>
                <a:gd name="T2" fmla="*/ 76 w 76"/>
                <a:gd name="T3" fmla="*/ 42 h 75"/>
                <a:gd name="T4" fmla="*/ 0 w 76"/>
                <a:gd name="T5" fmla="*/ 75 h 75"/>
                <a:gd name="T6" fmla="*/ 4 w 76"/>
                <a:gd name="T7" fmla="*/ 0 h 75"/>
                <a:gd name="T8" fmla="*/ 0 60000 65536"/>
                <a:gd name="T9" fmla="*/ 0 60000 65536"/>
                <a:gd name="T10" fmla="*/ 0 60000 65536"/>
                <a:gd name="T11" fmla="*/ 0 60000 65536"/>
                <a:gd name="T12" fmla="*/ 0 w 76"/>
                <a:gd name="T13" fmla="*/ 0 h 75"/>
                <a:gd name="T14" fmla="*/ 76 w 76"/>
                <a:gd name="T15" fmla="*/ 75 h 75"/>
              </a:gdLst>
              <a:ahLst/>
              <a:cxnLst>
                <a:cxn ang="T8">
                  <a:pos x="T0" y="T1"/>
                </a:cxn>
                <a:cxn ang="T9">
                  <a:pos x="T2" y="T3"/>
                </a:cxn>
                <a:cxn ang="T10">
                  <a:pos x="T4" y="T5"/>
                </a:cxn>
                <a:cxn ang="T11">
                  <a:pos x="T6" y="T7"/>
                </a:cxn>
              </a:cxnLst>
              <a:rect l="T12" t="T13" r="T14" b="T15"/>
              <a:pathLst>
                <a:path w="76" h="75">
                  <a:moveTo>
                    <a:pt x="4" y="0"/>
                  </a:moveTo>
                  <a:lnTo>
                    <a:pt x="76" y="42"/>
                  </a:lnTo>
                  <a:lnTo>
                    <a:pt x="0" y="75"/>
                  </a:lnTo>
                  <a:lnTo>
                    <a:pt x="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u-HU"/>
            </a:p>
          </p:txBody>
        </p:sp>
        <p:sp>
          <p:nvSpPr>
            <p:cNvPr id="14463" name="Rectangle 7"/>
            <p:cNvSpPr>
              <a:spLocks noChangeArrowheads="1"/>
            </p:cNvSpPr>
            <p:nvPr/>
          </p:nvSpPr>
          <p:spPr bwMode="auto">
            <a:xfrm>
              <a:off x="4531" y="2273"/>
              <a:ext cx="290"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b="0">
                  <a:solidFill>
                    <a:srgbClr val="000000"/>
                  </a:solidFill>
                  <a:latin typeface="Arial" panose="020B0604020202020204" pitchFamily="34" charset="0"/>
                </a:rPr>
                <a:t>Munka</a:t>
              </a:r>
              <a:endParaRPr lang="hu-HU" altLang="hu-HU" sz="2400" b="0">
                <a:latin typeface="Arial" panose="020B0604020202020204" pitchFamily="34" charset="0"/>
              </a:endParaRPr>
            </a:p>
          </p:txBody>
        </p:sp>
        <p:sp>
          <p:nvSpPr>
            <p:cNvPr id="14464" name="Rectangle 8"/>
            <p:cNvSpPr>
              <a:spLocks noChangeArrowheads="1"/>
            </p:cNvSpPr>
            <p:nvPr/>
          </p:nvSpPr>
          <p:spPr bwMode="auto">
            <a:xfrm>
              <a:off x="4819" y="2273"/>
              <a:ext cx="32"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b="0">
                  <a:solidFill>
                    <a:srgbClr val="000000"/>
                  </a:solidFill>
                  <a:latin typeface="Arial" panose="020B0604020202020204" pitchFamily="34" charset="0"/>
                </a:rPr>
                <a:t>-</a:t>
              </a:r>
              <a:endParaRPr lang="hu-HU" altLang="hu-HU" sz="2400" b="0">
                <a:latin typeface="Arial" panose="020B0604020202020204" pitchFamily="34" charset="0"/>
              </a:endParaRPr>
            </a:p>
          </p:txBody>
        </p:sp>
        <p:sp>
          <p:nvSpPr>
            <p:cNvPr id="14465" name="Rectangle 9"/>
            <p:cNvSpPr>
              <a:spLocks noChangeArrowheads="1"/>
            </p:cNvSpPr>
            <p:nvPr/>
          </p:nvSpPr>
          <p:spPr bwMode="auto">
            <a:xfrm>
              <a:off x="4531" y="2387"/>
              <a:ext cx="348"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b="0">
                  <a:solidFill>
                    <a:srgbClr val="000000"/>
                  </a:solidFill>
                  <a:latin typeface="Arial" panose="020B0604020202020204" pitchFamily="34" charset="0"/>
                </a:rPr>
                <a:t>vállalók </a:t>
              </a:r>
              <a:endParaRPr lang="hu-HU" altLang="hu-HU" sz="2400" b="0">
                <a:latin typeface="Arial" panose="020B0604020202020204" pitchFamily="34" charset="0"/>
              </a:endParaRPr>
            </a:p>
          </p:txBody>
        </p:sp>
        <p:sp>
          <p:nvSpPr>
            <p:cNvPr id="14466" name="Rectangle 10"/>
            <p:cNvSpPr>
              <a:spLocks noChangeArrowheads="1"/>
            </p:cNvSpPr>
            <p:nvPr/>
          </p:nvSpPr>
          <p:spPr bwMode="auto">
            <a:xfrm>
              <a:off x="4510" y="2501"/>
              <a:ext cx="393"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a:solidFill>
                    <a:srgbClr val="000000"/>
                  </a:solidFill>
                  <a:latin typeface="Arial" panose="020B0604020202020204" pitchFamily="34" charset="0"/>
                </a:rPr>
                <a:t>elkötele-</a:t>
              </a:r>
            </a:p>
            <a:p>
              <a:pPr eaLnBrk="1" hangingPunct="1">
                <a:spcBef>
                  <a:spcPct val="0"/>
                </a:spcBef>
                <a:buFontTx/>
                <a:buNone/>
              </a:pPr>
              <a:r>
                <a:rPr lang="hu-HU" altLang="hu-HU" sz="1200">
                  <a:solidFill>
                    <a:srgbClr val="000000"/>
                  </a:solidFill>
                  <a:latin typeface="Arial" panose="020B0604020202020204" pitchFamily="34" charset="0"/>
                </a:rPr>
                <a:t>zettsége</a:t>
              </a:r>
              <a:endParaRPr lang="hu-HU" altLang="hu-HU" sz="2400">
                <a:latin typeface="Arial" panose="020B0604020202020204" pitchFamily="34" charset="0"/>
              </a:endParaRPr>
            </a:p>
          </p:txBody>
        </p:sp>
        <p:sp>
          <p:nvSpPr>
            <p:cNvPr id="14467" name="Rectangle 11"/>
            <p:cNvSpPr>
              <a:spLocks noChangeArrowheads="1"/>
            </p:cNvSpPr>
            <p:nvPr/>
          </p:nvSpPr>
          <p:spPr bwMode="auto">
            <a:xfrm>
              <a:off x="4585" y="1655"/>
              <a:ext cx="54"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2400" i="1">
                  <a:solidFill>
                    <a:srgbClr val="000000"/>
                  </a:solidFill>
                  <a:latin typeface="Arial" panose="020B0604020202020204" pitchFamily="34" charset="0"/>
                </a:rPr>
                <a:t>I</a:t>
              </a:r>
              <a:endParaRPr lang="hu-HU" altLang="hu-HU" sz="2400" b="0">
                <a:latin typeface="Arial" panose="020B0604020202020204" pitchFamily="34" charset="0"/>
              </a:endParaRPr>
            </a:p>
          </p:txBody>
        </p:sp>
        <p:sp>
          <p:nvSpPr>
            <p:cNvPr id="14468" name="Rectangle 12"/>
            <p:cNvSpPr>
              <a:spLocks noChangeArrowheads="1"/>
            </p:cNvSpPr>
            <p:nvPr/>
          </p:nvSpPr>
          <p:spPr bwMode="auto">
            <a:xfrm>
              <a:off x="4639" y="1745"/>
              <a:ext cx="72"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600" i="1">
                  <a:solidFill>
                    <a:srgbClr val="000000"/>
                  </a:solidFill>
                  <a:latin typeface="Arial" panose="020B0604020202020204" pitchFamily="34" charset="0"/>
                </a:rPr>
                <a:t>2</a:t>
              </a:r>
              <a:endParaRPr lang="hu-HU" altLang="hu-HU" sz="2400" b="0">
                <a:latin typeface="Arial" panose="020B0604020202020204" pitchFamily="34" charset="0"/>
              </a:endParaRPr>
            </a:p>
          </p:txBody>
        </p:sp>
        <p:sp>
          <p:nvSpPr>
            <p:cNvPr id="14469" name="Rectangle 13"/>
            <p:cNvSpPr>
              <a:spLocks noChangeArrowheads="1"/>
            </p:cNvSpPr>
            <p:nvPr/>
          </p:nvSpPr>
          <p:spPr bwMode="auto">
            <a:xfrm>
              <a:off x="4711" y="1625"/>
              <a:ext cx="10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600" i="1">
                  <a:solidFill>
                    <a:srgbClr val="000000"/>
                  </a:solidFill>
                  <a:latin typeface="Arial" panose="020B0604020202020204" pitchFamily="34" charset="0"/>
                </a:rPr>
                <a:t>M</a:t>
              </a:r>
              <a:endParaRPr lang="hu-HU" altLang="hu-HU" sz="2400" b="0">
                <a:latin typeface="Arial" panose="020B0604020202020204" pitchFamily="34" charset="0"/>
              </a:endParaRPr>
            </a:p>
          </p:txBody>
        </p:sp>
      </p:grpSp>
      <p:sp>
        <p:nvSpPr>
          <p:cNvPr id="14342" name="AutoShape 3"/>
          <p:cNvSpPr>
            <a:spLocks noChangeAspect="1" noChangeArrowheads="1" noTextEdit="1"/>
          </p:cNvSpPr>
          <p:nvPr/>
        </p:nvSpPr>
        <p:spPr bwMode="auto">
          <a:xfrm>
            <a:off x="2884488" y="592138"/>
            <a:ext cx="7315200" cy="405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hu-HU"/>
          </a:p>
        </p:txBody>
      </p:sp>
      <p:grpSp>
        <p:nvGrpSpPr>
          <p:cNvPr id="6" name="Group 22"/>
          <p:cNvGrpSpPr>
            <a:grpSpLocks noChangeAspect="1"/>
          </p:cNvGrpSpPr>
          <p:nvPr/>
        </p:nvGrpSpPr>
        <p:grpSpPr bwMode="auto">
          <a:xfrm>
            <a:off x="5884863" y="2282825"/>
            <a:ext cx="4768850" cy="4046538"/>
            <a:chOff x="2747" y="1444"/>
            <a:chExt cx="3004" cy="2549"/>
          </a:xfrm>
        </p:grpSpPr>
        <p:sp>
          <p:nvSpPr>
            <p:cNvPr id="14454" name="Rectangle 23"/>
            <p:cNvSpPr>
              <a:spLocks noChangeArrowheads="1"/>
            </p:cNvSpPr>
            <p:nvPr/>
          </p:nvSpPr>
          <p:spPr bwMode="auto">
            <a:xfrm>
              <a:off x="2762" y="1444"/>
              <a:ext cx="2962" cy="2171"/>
            </a:xfrm>
            <a:prstGeom prst="rect">
              <a:avLst/>
            </a:prstGeom>
            <a:noFill/>
            <a:ln w="317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hu-HU" altLang="hu-HU" sz="2400"/>
            </a:p>
          </p:txBody>
        </p:sp>
        <p:sp>
          <p:nvSpPr>
            <p:cNvPr id="14455" name="Rectangle 24"/>
            <p:cNvSpPr>
              <a:spLocks noChangeArrowheads="1"/>
            </p:cNvSpPr>
            <p:nvPr/>
          </p:nvSpPr>
          <p:spPr bwMode="auto">
            <a:xfrm>
              <a:off x="2794" y="3338"/>
              <a:ext cx="846"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400">
                  <a:solidFill>
                    <a:srgbClr val="000000"/>
                  </a:solidFill>
                </a:rPr>
                <a:t>Emberi erőforrás</a:t>
              </a:r>
              <a:endParaRPr lang="hu-HU" altLang="hu-HU" sz="2400"/>
            </a:p>
          </p:txBody>
        </p:sp>
        <p:sp>
          <p:nvSpPr>
            <p:cNvPr id="14456" name="Rectangle 26"/>
            <p:cNvSpPr>
              <a:spLocks noChangeArrowheads="1"/>
            </p:cNvSpPr>
            <p:nvPr/>
          </p:nvSpPr>
          <p:spPr bwMode="auto">
            <a:xfrm>
              <a:off x="2781" y="3458"/>
              <a:ext cx="2178"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400">
                  <a:solidFill>
                    <a:srgbClr val="000000"/>
                  </a:solidFill>
                </a:rPr>
                <a:t>(emberi tulajdonban lévő termelési tényezők)</a:t>
              </a:r>
              <a:endParaRPr lang="hu-HU" altLang="hu-HU" sz="2400"/>
            </a:p>
          </p:txBody>
        </p:sp>
        <p:sp>
          <p:nvSpPr>
            <p:cNvPr id="14457" name="Freeform 28"/>
            <p:cNvSpPr>
              <a:spLocks/>
            </p:cNvSpPr>
            <p:nvPr/>
          </p:nvSpPr>
          <p:spPr bwMode="auto">
            <a:xfrm>
              <a:off x="2747" y="3647"/>
              <a:ext cx="3004" cy="180"/>
            </a:xfrm>
            <a:custGeom>
              <a:avLst/>
              <a:gdLst>
                <a:gd name="T0" fmla="*/ 0 w 8433"/>
                <a:gd name="T1" fmla="*/ 0 h 480"/>
                <a:gd name="T2" fmla="*/ 0 w 8433"/>
                <a:gd name="T3" fmla="*/ 0 h 480"/>
                <a:gd name="T4" fmla="*/ 0 w 8433"/>
                <a:gd name="T5" fmla="*/ 0 h 480"/>
                <a:gd name="T6" fmla="*/ 0 w 8433"/>
                <a:gd name="T7" fmla="*/ 0 h 480"/>
                <a:gd name="T8" fmla="*/ 0 w 8433"/>
                <a:gd name="T9" fmla="*/ 0 h 480"/>
                <a:gd name="T10" fmla="*/ 0 w 8433"/>
                <a:gd name="T11" fmla="*/ 0 h 480"/>
                <a:gd name="T12" fmla="*/ 0 w 8433"/>
                <a:gd name="T13" fmla="*/ 0 h 480"/>
                <a:gd name="T14" fmla="*/ 0 w 8433"/>
                <a:gd name="T15" fmla="*/ 0 h 480"/>
                <a:gd name="T16" fmla="*/ 0 w 8433"/>
                <a:gd name="T17" fmla="*/ 0 h 480"/>
                <a:gd name="T18" fmla="*/ 0 w 8433"/>
                <a:gd name="T19" fmla="*/ 0 h 480"/>
                <a:gd name="T20" fmla="*/ 0 w 8433"/>
                <a:gd name="T21" fmla="*/ 0 h 480"/>
                <a:gd name="T22" fmla="*/ 0 w 8433"/>
                <a:gd name="T23" fmla="*/ 0 h 480"/>
                <a:gd name="T24" fmla="*/ 0 w 8433"/>
                <a:gd name="T25" fmla="*/ 0 h 480"/>
                <a:gd name="T26" fmla="*/ 0 w 8433"/>
                <a:gd name="T27" fmla="*/ 0 h 480"/>
                <a:gd name="T28" fmla="*/ 0 w 8433"/>
                <a:gd name="T29" fmla="*/ 0 h 480"/>
                <a:gd name="T30" fmla="*/ 0 w 8433"/>
                <a:gd name="T31" fmla="*/ 0 h 480"/>
                <a:gd name="T32" fmla="*/ 0 w 8433"/>
                <a:gd name="T33" fmla="*/ 0 h 480"/>
                <a:gd name="T34" fmla="*/ 0 w 8433"/>
                <a:gd name="T35" fmla="*/ 0 h 480"/>
                <a:gd name="T36" fmla="*/ 0 w 8433"/>
                <a:gd name="T37" fmla="*/ 0 h 480"/>
                <a:gd name="T38" fmla="*/ 0 w 8433"/>
                <a:gd name="T39" fmla="*/ 0 h 480"/>
                <a:gd name="T40" fmla="*/ 0 w 8433"/>
                <a:gd name="T41" fmla="*/ 0 h 480"/>
                <a:gd name="T42" fmla="*/ 0 w 8433"/>
                <a:gd name="T43" fmla="*/ 0 h 480"/>
                <a:gd name="T44" fmla="*/ 0 w 8433"/>
                <a:gd name="T45" fmla="*/ 0 h 480"/>
                <a:gd name="T46" fmla="*/ 0 w 8433"/>
                <a:gd name="T47" fmla="*/ 0 h 480"/>
                <a:gd name="T48" fmla="*/ 0 w 8433"/>
                <a:gd name="T49" fmla="*/ 0 h 480"/>
                <a:gd name="T50" fmla="*/ 0 w 8433"/>
                <a:gd name="T51" fmla="*/ 0 h 480"/>
                <a:gd name="T52" fmla="*/ 0 w 8433"/>
                <a:gd name="T53" fmla="*/ 0 h 480"/>
                <a:gd name="T54" fmla="*/ 0 w 8433"/>
                <a:gd name="T55" fmla="*/ 0 h 480"/>
                <a:gd name="T56" fmla="*/ 0 w 8433"/>
                <a:gd name="T57" fmla="*/ 0 h 480"/>
                <a:gd name="T58" fmla="*/ 0 w 8433"/>
                <a:gd name="T59" fmla="*/ 0 h 480"/>
                <a:gd name="T60" fmla="*/ 0 w 8433"/>
                <a:gd name="T61" fmla="*/ 0 h 480"/>
                <a:gd name="T62" fmla="*/ 0 w 8433"/>
                <a:gd name="T63" fmla="*/ 0 h 480"/>
                <a:gd name="T64" fmla="*/ 0 w 8433"/>
                <a:gd name="T65" fmla="*/ 0 h 480"/>
                <a:gd name="T66" fmla="*/ 0 w 8433"/>
                <a:gd name="T67" fmla="*/ 0 h 480"/>
                <a:gd name="T68" fmla="*/ 0 w 8433"/>
                <a:gd name="T69" fmla="*/ 0 h 480"/>
                <a:gd name="T70" fmla="*/ 0 w 8433"/>
                <a:gd name="T71" fmla="*/ 0 h 480"/>
                <a:gd name="T72" fmla="*/ 0 w 8433"/>
                <a:gd name="T73" fmla="*/ 0 h 480"/>
                <a:gd name="T74" fmla="*/ 0 w 8433"/>
                <a:gd name="T75" fmla="*/ 0 h 480"/>
                <a:gd name="T76" fmla="*/ 0 w 8433"/>
                <a:gd name="T77" fmla="*/ 0 h 48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8433"/>
                <a:gd name="T118" fmla="*/ 0 h 480"/>
                <a:gd name="T119" fmla="*/ 8433 w 8433"/>
                <a:gd name="T120" fmla="*/ 480 h 48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8433" h="480">
                  <a:moveTo>
                    <a:pt x="0" y="2"/>
                  </a:moveTo>
                  <a:lnTo>
                    <a:pt x="20" y="94"/>
                  </a:lnTo>
                  <a:lnTo>
                    <a:pt x="98" y="168"/>
                  </a:lnTo>
                  <a:lnTo>
                    <a:pt x="195" y="220"/>
                  </a:lnTo>
                  <a:cubicBezTo>
                    <a:pt x="195" y="220"/>
                    <a:pt x="195" y="222"/>
                    <a:pt x="195" y="222"/>
                  </a:cubicBezTo>
                  <a:lnTo>
                    <a:pt x="244" y="235"/>
                  </a:lnTo>
                  <a:cubicBezTo>
                    <a:pt x="254" y="236"/>
                    <a:pt x="264" y="238"/>
                    <a:pt x="274" y="239"/>
                  </a:cubicBezTo>
                  <a:lnTo>
                    <a:pt x="332" y="244"/>
                  </a:lnTo>
                  <a:cubicBezTo>
                    <a:pt x="342" y="246"/>
                    <a:pt x="361" y="246"/>
                    <a:pt x="371" y="246"/>
                  </a:cubicBezTo>
                  <a:lnTo>
                    <a:pt x="3933" y="246"/>
                  </a:lnTo>
                  <a:lnTo>
                    <a:pt x="3894" y="244"/>
                  </a:lnTo>
                  <a:lnTo>
                    <a:pt x="3953" y="250"/>
                  </a:lnTo>
                  <a:lnTo>
                    <a:pt x="3924" y="246"/>
                  </a:lnTo>
                  <a:lnTo>
                    <a:pt x="3972" y="259"/>
                  </a:lnTo>
                  <a:lnTo>
                    <a:pt x="3972" y="258"/>
                  </a:lnTo>
                  <a:lnTo>
                    <a:pt x="4070" y="308"/>
                  </a:lnTo>
                  <a:lnTo>
                    <a:pt x="4070" y="306"/>
                  </a:lnTo>
                  <a:lnTo>
                    <a:pt x="4129" y="380"/>
                  </a:lnTo>
                  <a:lnTo>
                    <a:pt x="4138" y="471"/>
                  </a:lnTo>
                  <a:cubicBezTo>
                    <a:pt x="4148" y="476"/>
                    <a:pt x="4177" y="480"/>
                    <a:pt x="4216" y="480"/>
                  </a:cubicBezTo>
                  <a:cubicBezTo>
                    <a:pt x="4265" y="480"/>
                    <a:pt x="4295" y="476"/>
                    <a:pt x="4295" y="471"/>
                  </a:cubicBezTo>
                  <a:lnTo>
                    <a:pt x="4314" y="380"/>
                  </a:lnTo>
                  <a:lnTo>
                    <a:pt x="4382" y="306"/>
                  </a:lnTo>
                  <a:lnTo>
                    <a:pt x="4480" y="258"/>
                  </a:lnTo>
                  <a:lnTo>
                    <a:pt x="4480" y="259"/>
                  </a:lnTo>
                  <a:lnTo>
                    <a:pt x="4529" y="246"/>
                  </a:lnTo>
                  <a:lnTo>
                    <a:pt x="4499" y="250"/>
                  </a:lnTo>
                  <a:lnTo>
                    <a:pt x="4558" y="244"/>
                  </a:lnTo>
                  <a:lnTo>
                    <a:pt x="4509" y="246"/>
                  </a:lnTo>
                  <a:lnTo>
                    <a:pt x="8072" y="246"/>
                  </a:lnTo>
                  <a:cubicBezTo>
                    <a:pt x="8091" y="246"/>
                    <a:pt x="8111" y="246"/>
                    <a:pt x="8120" y="244"/>
                  </a:cubicBezTo>
                  <a:lnTo>
                    <a:pt x="8179" y="239"/>
                  </a:lnTo>
                  <a:cubicBezTo>
                    <a:pt x="8189" y="238"/>
                    <a:pt x="8198" y="236"/>
                    <a:pt x="8208" y="235"/>
                  </a:cubicBezTo>
                  <a:lnTo>
                    <a:pt x="8257" y="222"/>
                  </a:lnTo>
                  <a:cubicBezTo>
                    <a:pt x="8257" y="222"/>
                    <a:pt x="8257" y="220"/>
                    <a:pt x="8257" y="220"/>
                  </a:cubicBezTo>
                  <a:lnTo>
                    <a:pt x="8355" y="171"/>
                  </a:lnTo>
                  <a:cubicBezTo>
                    <a:pt x="8355" y="170"/>
                    <a:pt x="8355" y="170"/>
                    <a:pt x="8355" y="168"/>
                  </a:cubicBezTo>
                  <a:lnTo>
                    <a:pt x="8413" y="94"/>
                  </a:lnTo>
                  <a:lnTo>
                    <a:pt x="8433" y="2"/>
                  </a:lnTo>
                  <a:lnTo>
                    <a:pt x="8276" y="0"/>
                  </a:lnTo>
                  <a:lnTo>
                    <a:pt x="8267" y="92"/>
                  </a:lnTo>
                  <a:lnTo>
                    <a:pt x="8208" y="167"/>
                  </a:lnTo>
                  <a:lnTo>
                    <a:pt x="8208" y="164"/>
                  </a:lnTo>
                  <a:lnTo>
                    <a:pt x="8111" y="214"/>
                  </a:lnTo>
                  <a:lnTo>
                    <a:pt x="8111" y="212"/>
                  </a:lnTo>
                  <a:lnTo>
                    <a:pt x="8062" y="226"/>
                  </a:lnTo>
                  <a:lnTo>
                    <a:pt x="8091" y="222"/>
                  </a:lnTo>
                  <a:lnTo>
                    <a:pt x="8032" y="227"/>
                  </a:lnTo>
                  <a:lnTo>
                    <a:pt x="8072" y="224"/>
                  </a:lnTo>
                  <a:lnTo>
                    <a:pt x="4509" y="224"/>
                  </a:lnTo>
                  <a:cubicBezTo>
                    <a:pt x="4499" y="224"/>
                    <a:pt x="4480" y="226"/>
                    <a:pt x="4470" y="227"/>
                  </a:cubicBezTo>
                  <a:lnTo>
                    <a:pt x="4412" y="232"/>
                  </a:lnTo>
                  <a:cubicBezTo>
                    <a:pt x="4402" y="234"/>
                    <a:pt x="4392" y="235"/>
                    <a:pt x="4382" y="236"/>
                  </a:cubicBezTo>
                  <a:lnTo>
                    <a:pt x="4334" y="250"/>
                  </a:lnTo>
                  <a:cubicBezTo>
                    <a:pt x="4334" y="250"/>
                    <a:pt x="4334" y="251"/>
                    <a:pt x="4334" y="251"/>
                  </a:cubicBezTo>
                  <a:lnTo>
                    <a:pt x="4236" y="303"/>
                  </a:lnTo>
                  <a:lnTo>
                    <a:pt x="4158" y="379"/>
                  </a:lnTo>
                  <a:lnTo>
                    <a:pt x="4138" y="470"/>
                  </a:lnTo>
                  <a:lnTo>
                    <a:pt x="4295" y="470"/>
                  </a:lnTo>
                  <a:lnTo>
                    <a:pt x="4275" y="379"/>
                  </a:lnTo>
                  <a:lnTo>
                    <a:pt x="4216" y="304"/>
                  </a:lnTo>
                  <a:cubicBezTo>
                    <a:pt x="4216" y="303"/>
                    <a:pt x="4216" y="303"/>
                    <a:pt x="4216" y="302"/>
                  </a:cubicBezTo>
                  <a:lnTo>
                    <a:pt x="4119" y="251"/>
                  </a:lnTo>
                  <a:cubicBezTo>
                    <a:pt x="4119" y="251"/>
                    <a:pt x="4119" y="250"/>
                    <a:pt x="4119" y="250"/>
                  </a:cubicBezTo>
                  <a:lnTo>
                    <a:pt x="4070" y="236"/>
                  </a:lnTo>
                  <a:cubicBezTo>
                    <a:pt x="4060" y="235"/>
                    <a:pt x="4051" y="234"/>
                    <a:pt x="4041" y="232"/>
                  </a:cubicBezTo>
                  <a:lnTo>
                    <a:pt x="3982" y="227"/>
                  </a:lnTo>
                  <a:cubicBezTo>
                    <a:pt x="3972" y="226"/>
                    <a:pt x="3953" y="224"/>
                    <a:pt x="3933" y="224"/>
                  </a:cubicBezTo>
                  <a:lnTo>
                    <a:pt x="371" y="224"/>
                  </a:lnTo>
                  <a:lnTo>
                    <a:pt x="420" y="227"/>
                  </a:lnTo>
                  <a:lnTo>
                    <a:pt x="361" y="222"/>
                  </a:lnTo>
                  <a:lnTo>
                    <a:pt x="391" y="226"/>
                  </a:lnTo>
                  <a:lnTo>
                    <a:pt x="342" y="212"/>
                  </a:lnTo>
                  <a:lnTo>
                    <a:pt x="342" y="214"/>
                  </a:lnTo>
                  <a:lnTo>
                    <a:pt x="244" y="166"/>
                  </a:lnTo>
                  <a:lnTo>
                    <a:pt x="176" y="92"/>
                  </a:lnTo>
                  <a:lnTo>
                    <a:pt x="156" y="0"/>
                  </a:lnTo>
                  <a:lnTo>
                    <a:pt x="0" y="2"/>
                  </a:lnTo>
                  <a:close/>
                </a:path>
              </a:pathLst>
            </a:custGeom>
            <a:solidFill>
              <a:srgbClr val="FF0000"/>
            </a:solidFill>
            <a:ln w="0">
              <a:solidFill>
                <a:srgbClr val="000000"/>
              </a:solidFill>
              <a:prstDash val="solid"/>
              <a:round/>
              <a:headEnd/>
              <a:tailEnd/>
            </a:ln>
          </p:spPr>
          <p:txBody>
            <a:bodyPr/>
            <a:lstStyle/>
            <a:p>
              <a:endParaRPr lang="hu-HU"/>
            </a:p>
          </p:txBody>
        </p:sp>
        <p:sp>
          <p:nvSpPr>
            <p:cNvPr id="14458" name="Freeform 29"/>
            <p:cNvSpPr>
              <a:spLocks/>
            </p:cNvSpPr>
            <p:nvPr/>
          </p:nvSpPr>
          <p:spPr bwMode="auto">
            <a:xfrm>
              <a:off x="2747" y="3647"/>
              <a:ext cx="3004" cy="180"/>
            </a:xfrm>
            <a:custGeom>
              <a:avLst/>
              <a:gdLst>
                <a:gd name="T0" fmla="*/ 0 w 8433"/>
                <a:gd name="T1" fmla="*/ 0 h 480"/>
                <a:gd name="T2" fmla="*/ 0 w 8433"/>
                <a:gd name="T3" fmla="*/ 0 h 480"/>
                <a:gd name="T4" fmla="*/ 0 w 8433"/>
                <a:gd name="T5" fmla="*/ 0 h 480"/>
                <a:gd name="T6" fmla="*/ 0 w 8433"/>
                <a:gd name="T7" fmla="*/ 0 h 480"/>
                <a:gd name="T8" fmla="*/ 0 w 8433"/>
                <a:gd name="T9" fmla="*/ 0 h 480"/>
                <a:gd name="T10" fmla="*/ 0 w 8433"/>
                <a:gd name="T11" fmla="*/ 0 h 480"/>
                <a:gd name="T12" fmla="*/ 0 w 8433"/>
                <a:gd name="T13" fmla="*/ 0 h 480"/>
                <a:gd name="T14" fmla="*/ 0 w 8433"/>
                <a:gd name="T15" fmla="*/ 0 h 480"/>
                <a:gd name="T16" fmla="*/ 0 w 8433"/>
                <a:gd name="T17" fmla="*/ 0 h 480"/>
                <a:gd name="T18" fmla="*/ 0 w 8433"/>
                <a:gd name="T19" fmla="*/ 0 h 480"/>
                <a:gd name="T20" fmla="*/ 0 w 8433"/>
                <a:gd name="T21" fmla="*/ 0 h 480"/>
                <a:gd name="T22" fmla="*/ 0 w 8433"/>
                <a:gd name="T23" fmla="*/ 0 h 480"/>
                <a:gd name="T24" fmla="*/ 0 w 8433"/>
                <a:gd name="T25" fmla="*/ 0 h 480"/>
                <a:gd name="T26" fmla="*/ 0 w 8433"/>
                <a:gd name="T27" fmla="*/ 0 h 480"/>
                <a:gd name="T28" fmla="*/ 0 w 8433"/>
                <a:gd name="T29" fmla="*/ 0 h 480"/>
                <a:gd name="T30" fmla="*/ 0 w 8433"/>
                <a:gd name="T31" fmla="*/ 0 h 480"/>
                <a:gd name="T32" fmla="*/ 0 w 8433"/>
                <a:gd name="T33" fmla="*/ 0 h 480"/>
                <a:gd name="T34" fmla="*/ 0 w 8433"/>
                <a:gd name="T35" fmla="*/ 0 h 480"/>
                <a:gd name="T36" fmla="*/ 0 w 8433"/>
                <a:gd name="T37" fmla="*/ 0 h 480"/>
                <a:gd name="T38" fmla="*/ 0 w 8433"/>
                <a:gd name="T39" fmla="*/ 0 h 480"/>
                <a:gd name="T40" fmla="*/ 0 w 8433"/>
                <a:gd name="T41" fmla="*/ 0 h 480"/>
                <a:gd name="T42" fmla="*/ 0 w 8433"/>
                <a:gd name="T43" fmla="*/ 0 h 480"/>
                <a:gd name="T44" fmla="*/ 0 w 8433"/>
                <a:gd name="T45" fmla="*/ 0 h 480"/>
                <a:gd name="T46" fmla="*/ 0 w 8433"/>
                <a:gd name="T47" fmla="*/ 0 h 480"/>
                <a:gd name="T48" fmla="*/ 0 w 8433"/>
                <a:gd name="T49" fmla="*/ 0 h 480"/>
                <a:gd name="T50" fmla="*/ 0 w 8433"/>
                <a:gd name="T51" fmla="*/ 0 h 480"/>
                <a:gd name="T52" fmla="*/ 0 w 8433"/>
                <a:gd name="T53" fmla="*/ 0 h 480"/>
                <a:gd name="T54" fmla="*/ 0 w 8433"/>
                <a:gd name="T55" fmla="*/ 0 h 480"/>
                <a:gd name="T56" fmla="*/ 0 w 8433"/>
                <a:gd name="T57" fmla="*/ 0 h 480"/>
                <a:gd name="T58" fmla="*/ 0 w 8433"/>
                <a:gd name="T59" fmla="*/ 0 h 480"/>
                <a:gd name="T60" fmla="*/ 0 w 8433"/>
                <a:gd name="T61" fmla="*/ 0 h 480"/>
                <a:gd name="T62" fmla="*/ 0 w 8433"/>
                <a:gd name="T63" fmla="*/ 0 h 480"/>
                <a:gd name="T64" fmla="*/ 0 w 8433"/>
                <a:gd name="T65" fmla="*/ 0 h 480"/>
                <a:gd name="T66" fmla="*/ 0 w 8433"/>
                <a:gd name="T67" fmla="*/ 0 h 480"/>
                <a:gd name="T68" fmla="*/ 0 w 8433"/>
                <a:gd name="T69" fmla="*/ 0 h 480"/>
                <a:gd name="T70" fmla="*/ 0 w 8433"/>
                <a:gd name="T71" fmla="*/ 0 h 480"/>
                <a:gd name="T72" fmla="*/ 0 w 8433"/>
                <a:gd name="T73" fmla="*/ 0 h 480"/>
                <a:gd name="T74" fmla="*/ 0 w 8433"/>
                <a:gd name="T75" fmla="*/ 0 h 480"/>
                <a:gd name="T76" fmla="*/ 0 w 8433"/>
                <a:gd name="T77" fmla="*/ 0 h 48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8433"/>
                <a:gd name="T118" fmla="*/ 0 h 480"/>
                <a:gd name="T119" fmla="*/ 8433 w 8433"/>
                <a:gd name="T120" fmla="*/ 480 h 48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8433" h="480">
                  <a:moveTo>
                    <a:pt x="0" y="2"/>
                  </a:moveTo>
                  <a:lnTo>
                    <a:pt x="20" y="94"/>
                  </a:lnTo>
                  <a:lnTo>
                    <a:pt x="98" y="168"/>
                  </a:lnTo>
                  <a:lnTo>
                    <a:pt x="195" y="220"/>
                  </a:lnTo>
                  <a:cubicBezTo>
                    <a:pt x="195" y="220"/>
                    <a:pt x="195" y="222"/>
                    <a:pt x="195" y="222"/>
                  </a:cubicBezTo>
                  <a:lnTo>
                    <a:pt x="244" y="235"/>
                  </a:lnTo>
                  <a:cubicBezTo>
                    <a:pt x="254" y="236"/>
                    <a:pt x="264" y="238"/>
                    <a:pt x="274" y="239"/>
                  </a:cubicBezTo>
                  <a:lnTo>
                    <a:pt x="332" y="244"/>
                  </a:lnTo>
                  <a:cubicBezTo>
                    <a:pt x="342" y="246"/>
                    <a:pt x="361" y="246"/>
                    <a:pt x="371" y="246"/>
                  </a:cubicBezTo>
                  <a:lnTo>
                    <a:pt x="3933" y="246"/>
                  </a:lnTo>
                  <a:lnTo>
                    <a:pt x="3894" y="244"/>
                  </a:lnTo>
                  <a:lnTo>
                    <a:pt x="3953" y="250"/>
                  </a:lnTo>
                  <a:lnTo>
                    <a:pt x="3924" y="246"/>
                  </a:lnTo>
                  <a:lnTo>
                    <a:pt x="3972" y="259"/>
                  </a:lnTo>
                  <a:lnTo>
                    <a:pt x="3972" y="258"/>
                  </a:lnTo>
                  <a:lnTo>
                    <a:pt x="4070" y="308"/>
                  </a:lnTo>
                  <a:lnTo>
                    <a:pt x="4070" y="306"/>
                  </a:lnTo>
                  <a:lnTo>
                    <a:pt x="4129" y="380"/>
                  </a:lnTo>
                  <a:lnTo>
                    <a:pt x="4138" y="471"/>
                  </a:lnTo>
                  <a:cubicBezTo>
                    <a:pt x="4148" y="476"/>
                    <a:pt x="4177" y="480"/>
                    <a:pt x="4216" y="480"/>
                  </a:cubicBezTo>
                  <a:cubicBezTo>
                    <a:pt x="4265" y="480"/>
                    <a:pt x="4295" y="476"/>
                    <a:pt x="4295" y="471"/>
                  </a:cubicBezTo>
                  <a:lnTo>
                    <a:pt x="4314" y="380"/>
                  </a:lnTo>
                  <a:lnTo>
                    <a:pt x="4382" y="306"/>
                  </a:lnTo>
                  <a:lnTo>
                    <a:pt x="4480" y="258"/>
                  </a:lnTo>
                  <a:lnTo>
                    <a:pt x="4480" y="259"/>
                  </a:lnTo>
                  <a:lnTo>
                    <a:pt x="4529" y="246"/>
                  </a:lnTo>
                  <a:lnTo>
                    <a:pt x="4499" y="250"/>
                  </a:lnTo>
                  <a:lnTo>
                    <a:pt x="4558" y="244"/>
                  </a:lnTo>
                  <a:lnTo>
                    <a:pt x="4509" y="246"/>
                  </a:lnTo>
                  <a:lnTo>
                    <a:pt x="8072" y="246"/>
                  </a:lnTo>
                  <a:cubicBezTo>
                    <a:pt x="8091" y="246"/>
                    <a:pt x="8111" y="246"/>
                    <a:pt x="8120" y="244"/>
                  </a:cubicBezTo>
                  <a:lnTo>
                    <a:pt x="8179" y="239"/>
                  </a:lnTo>
                  <a:cubicBezTo>
                    <a:pt x="8189" y="238"/>
                    <a:pt x="8198" y="236"/>
                    <a:pt x="8208" y="235"/>
                  </a:cubicBezTo>
                  <a:lnTo>
                    <a:pt x="8257" y="222"/>
                  </a:lnTo>
                  <a:cubicBezTo>
                    <a:pt x="8257" y="222"/>
                    <a:pt x="8257" y="220"/>
                    <a:pt x="8257" y="220"/>
                  </a:cubicBezTo>
                  <a:lnTo>
                    <a:pt x="8355" y="171"/>
                  </a:lnTo>
                  <a:cubicBezTo>
                    <a:pt x="8355" y="170"/>
                    <a:pt x="8355" y="170"/>
                    <a:pt x="8355" y="168"/>
                  </a:cubicBezTo>
                  <a:lnTo>
                    <a:pt x="8413" y="94"/>
                  </a:lnTo>
                  <a:lnTo>
                    <a:pt x="8433" y="2"/>
                  </a:lnTo>
                  <a:lnTo>
                    <a:pt x="8276" y="0"/>
                  </a:lnTo>
                  <a:lnTo>
                    <a:pt x="8267" y="92"/>
                  </a:lnTo>
                  <a:lnTo>
                    <a:pt x="8208" y="167"/>
                  </a:lnTo>
                  <a:lnTo>
                    <a:pt x="8208" y="164"/>
                  </a:lnTo>
                  <a:lnTo>
                    <a:pt x="8111" y="214"/>
                  </a:lnTo>
                  <a:lnTo>
                    <a:pt x="8111" y="212"/>
                  </a:lnTo>
                  <a:lnTo>
                    <a:pt x="8062" y="226"/>
                  </a:lnTo>
                  <a:lnTo>
                    <a:pt x="8091" y="222"/>
                  </a:lnTo>
                  <a:lnTo>
                    <a:pt x="8032" y="227"/>
                  </a:lnTo>
                  <a:lnTo>
                    <a:pt x="8072" y="224"/>
                  </a:lnTo>
                  <a:lnTo>
                    <a:pt x="4509" y="224"/>
                  </a:lnTo>
                  <a:cubicBezTo>
                    <a:pt x="4499" y="224"/>
                    <a:pt x="4480" y="226"/>
                    <a:pt x="4470" y="227"/>
                  </a:cubicBezTo>
                  <a:lnTo>
                    <a:pt x="4412" y="232"/>
                  </a:lnTo>
                  <a:cubicBezTo>
                    <a:pt x="4402" y="234"/>
                    <a:pt x="4392" y="235"/>
                    <a:pt x="4382" y="236"/>
                  </a:cubicBezTo>
                  <a:lnTo>
                    <a:pt x="4334" y="250"/>
                  </a:lnTo>
                  <a:cubicBezTo>
                    <a:pt x="4334" y="250"/>
                    <a:pt x="4334" y="251"/>
                    <a:pt x="4334" y="251"/>
                  </a:cubicBezTo>
                  <a:lnTo>
                    <a:pt x="4236" y="303"/>
                  </a:lnTo>
                  <a:lnTo>
                    <a:pt x="4158" y="379"/>
                  </a:lnTo>
                  <a:lnTo>
                    <a:pt x="4138" y="470"/>
                  </a:lnTo>
                  <a:lnTo>
                    <a:pt x="4295" y="470"/>
                  </a:lnTo>
                  <a:lnTo>
                    <a:pt x="4275" y="379"/>
                  </a:lnTo>
                  <a:lnTo>
                    <a:pt x="4216" y="304"/>
                  </a:lnTo>
                  <a:cubicBezTo>
                    <a:pt x="4216" y="303"/>
                    <a:pt x="4216" y="303"/>
                    <a:pt x="4216" y="302"/>
                  </a:cubicBezTo>
                  <a:lnTo>
                    <a:pt x="4119" y="251"/>
                  </a:lnTo>
                  <a:cubicBezTo>
                    <a:pt x="4119" y="251"/>
                    <a:pt x="4119" y="250"/>
                    <a:pt x="4119" y="250"/>
                  </a:cubicBezTo>
                  <a:lnTo>
                    <a:pt x="4070" y="236"/>
                  </a:lnTo>
                  <a:cubicBezTo>
                    <a:pt x="4060" y="235"/>
                    <a:pt x="4051" y="234"/>
                    <a:pt x="4041" y="232"/>
                  </a:cubicBezTo>
                  <a:lnTo>
                    <a:pt x="3982" y="227"/>
                  </a:lnTo>
                  <a:cubicBezTo>
                    <a:pt x="3972" y="226"/>
                    <a:pt x="3953" y="224"/>
                    <a:pt x="3933" y="224"/>
                  </a:cubicBezTo>
                  <a:lnTo>
                    <a:pt x="371" y="224"/>
                  </a:lnTo>
                  <a:lnTo>
                    <a:pt x="420" y="227"/>
                  </a:lnTo>
                  <a:lnTo>
                    <a:pt x="361" y="222"/>
                  </a:lnTo>
                  <a:lnTo>
                    <a:pt x="391" y="226"/>
                  </a:lnTo>
                  <a:lnTo>
                    <a:pt x="342" y="212"/>
                  </a:lnTo>
                  <a:lnTo>
                    <a:pt x="342" y="214"/>
                  </a:lnTo>
                  <a:lnTo>
                    <a:pt x="244" y="166"/>
                  </a:lnTo>
                  <a:lnTo>
                    <a:pt x="176" y="92"/>
                  </a:lnTo>
                  <a:lnTo>
                    <a:pt x="156" y="0"/>
                  </a:lnTo>
                  <a:lnTo>
                    <a:pt x="0" y="2"/>
                  </a:lnTo>
                  <a:close/>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14459" name="Rectangle 30"/>
            <p:cNvSpPr>
              <a:spLocks noChangeArrowheads="1"/>
            </p:cNvSpPr>
            <p:nvPr/>
          </p:nvSpPr>
          <p:spPr bwMode="auto">
            <a:xfrm>
              <a:off x="4190" y="3799"/>
              <a:ext cx="125"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2000" i="1">
                  <a:solidFill>
                    <a:srgbClr val="000000"/>
                  </a:solidFill>
                </a:rPr>
                <a:t>H</a:t>
              </a:r>
              <a:endParaRPr lang="hu-HU" altLang="hu-HU" sz="2000" i="1"/>
            </a:p>
          </p:txBody>
        </p:sp>
      </p:grpSp>
      <p:sp>
        <p:nvSpPr>
          <p:cNvPr id="14344" name="AutoShape 43"/>
          <p:cNvSpPr>
            <a:spLocks noChangeAspect="1" noChangeArrowheads="1" noTextEdit="1"/>
          </p:cNvSpPr>
          <p:nvPr/>
        </p:nvSpPr>
        <p:spPr bwMode="auto">
          <a:xfrm>
            <a:off x="1673226" y="466725"/>
            <a:ext cx="7015163" cy="219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hu-HU"/>
          </a:p>
        </p:txBody>
      </p:sp>
      <p:sp>
        <p:nvSpPr>
          <p:cNvPr id="14345" name="Title 58"/>
          <p:cNvSpPr>
            <a:spLocks noGrp="1"/>
          </p:cNvSpPr>
          <p:nvPr>
            <p:ph type="title"/>
          </p:nvPr>
        </p:nvSpPr>
        <p:spPr>
          <a:xfrm>
            <a:off x="310816" y="240380"/>
            <a:ext cx="11646569" cy="836613"/>
          </a:xfrm>
        </p:spPr>
        <p:txBody>
          <a:bodyPr>
            <a:normAutofit fontScale="90000"/>
          </a:bodyPr>
          <a:lstStyle/>
          <a:p>
            <a:r>
              <a:rPr lang="hu-HU" altLang="hu-HU" b="1" dirty="0"/>
              <a:t>A vállalati értékteremtés során felhasznált termelési tényezők</a:t>
            </a:r>
            <a:endParaRPr lang="hu-HU" altLang="hu-HU" b="1" dirty="0">
              <a:latin typeface="Cambria" panose="02040503050406030204" pitchFamily="18" charset="0"/>
              <a:ea typeface="ＭＳ Ｐゴシック" panose="020B0600070205080204" pitchFamily="34" charset="-128"/>
            </a:endParaRPr>
          </a:p>
        </p:txBody>
      </p:sp>
      <p:grpSp>
        <p:nvGrpSpPr>
          <p:cNvPr id="7" name="Csoportba foglalás 102"/>
          <p:cNvGrpSpPr>
            <a:grpSpLocks/>
          </p:cNvGrpSpPr>
          <p:nvPr/>
        </p:nvGrpSpPr>
        <p:grpSpPr bwMode="auto">
          <a:xfrm>
            <a:off x="2900364" y="611189"/>
            <a:ext cx="7542285" cy="4016375"/>
            <a:chOff x="1376363" y="333102"/>
            <a:chExt cx="7543009" cy="4016375"/>
          </a:xfrm>
        </p:grpSpPr>
        <p:sp>
          <p:nvSpPr>
            <p:cNvPr id="14449" name="Freeform 8"/>
            <p:cNvSpPr>
              <a:spLocks/>
            </p:cNvSpPr>
            <p:nvPr/>
          </p:nvSpPr>
          <p:spPr bwMode="auto">
            <a:xfrm>
              <a:off x="7839075" y="2755627"/>
              <a:ext cx="146050" cy="115888"/>
            </a:xfrm>
            <a:custGeom>
              <a:avLst/>
              <a:gdLst>
                <a:gd name="T0" fmla="*/ 2147483646 w 92"/>
                <a:gd name="T1" fmla="*/ 2147483646 h 73"/>
                <a:gd name="T2" fmla="*/ 0 w 92"/>
                <a:gd name="T3" fmla="*/ 2147483646 h 73"/>
                <a:gd name="T4" fmla="*/ 2147483646 w 92"/>
                <a:gd name="T5" fmla="*/ 0 h 73"/>
                <a:gd name="T6" fmla="*/ 2147483646 w 92"/>
                <a:gd name="T7" fmla="*/ 2147483646 h 73"/>
                <a:gd name="T8" fmla="*/ 0 60000 65536"/>
                <a:gd name="T9" fmla="*/ 0 60000 65536"/>
                <a:gd name="T10" fmla="*/ 0 60000 65536"/>
                <a:gd name="T11" fmla="*/ 0 60000 65536"/>
                <a:gd name="T12" fmla="*/ 0 w 92"/>
                <a:gd name="T13" fmla="*/ 0 h 73"/>
                <a:gd name="T14" fmla="*/ 92 w 92"/>
                <a:gd name="T15" fmla="*/ 73 h 73"/>
              </a:gdLst>
              <a:ahLst/>
              <a:cxnLst>
                <a:cxn ang="T8">
                  <a:pos x="T0" y="T1"/>
                </a:cxn>
                <a:cxn ang="T9">
                  <a:pos x="T2" y="T3"/>
                </a:cxn>
                <a:cxn ang="T10">
                  <a:pos x="T4" y="T5"/>
                </a:cxn>
                <a:cxn ang="T11">
                  <a:pos x="T6" y="T7"/>
                </a:cxn>
              </a:cxnLst>
              <a:rect l="T12" t="T13" r="T14" b="T15"/>
              <a:pathLst>
                <a:path w="92" h="73">
                  <a:moveTo>
                    <a:pt x="92" y="51"/>
                  </a:moveTo>
                  <a:lnTo>
                    <a:pt x="0" y="73"/>
                  </a:lnTo>
                  <a:lnTo>
                    <a:pt x="60" y="0"/>
                  </a:lnTo>
                  <a:lnTo>
                    <a:pt x="92" y="5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u-HU"/>
            </a:p>
          </p:txBody>
        </p:sp>
        <p:grpSp>
          <p:nvGrpSpPr>
            <p:cNvPr id="14450" name="Csoportba foglalás 78"/>
            <p:cNvGrpSpPr>
              <a:grpSpLocks/>
            </p:cNvGrpSpPr>
            <p:nvPr/>
          </p:nvGrpSpPr>
          <p:grpSpPr bwMode="auto">
            <a:xfrm>
              <a:off x="1376363" y="333102"/>
              <a:ext cx="7543009" cy="4016375"/>
              <a:chOff x="1376363" y="333102"/>
              <a:chExt cx="7543009" cy="4016375"/>
            </a:xfrm>
          </p:grpSpPr>
          <p:sp>
            <p:nvSpPr>
              <p:cNvPr id="14451" name="Rectangle 5"/>
              <p:cNvSpPr>
                <a:spLocks noChangeArrowheads="1"/>
              </p:cNvSpPr>
              <p:nvPr/>
            </p:nvSpPr>
            <p:spPr bwMode="auto">
              <a:xfrm>
                <a:off x="6516688" y="333102"/>
                <a:ext cx="240268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400">
                    <a:solidFill>
                      <a:srgbClr val="000000"/>
                    </a:solidFill>
                  </a:rPr>
                  <a:t>Tudás alapú termelési tényezők</a:t>
                </a:r>
                <a:endParaRPr lang="hu-HU" altLang="hu-HU" sz="2400"/>
              </a:p>
            </p:txBody>
          </p:sp>
          <p:sp>
            <p:nvSpPr>
              <p:cNvPr id="14452" name="Rectangle 6"/>
              <p:cNvSpPr>
                <a:spLocks noChangeArrowheads="1"/>
              </p:cNvSpPr>
              <p:nvPr/>
            </p:nvSpPr>
            <p:spPr bwMode="auto">
              <a:xfrm>
                <a:off x="1376363" y="2847702"/>
                <a:ext cx="6588125" cy="1501775"/>
              </a:xfrm>
              <a:prstGeom prst="rect">
                <a:avLst/>
              </a:prstGeom>
              <a:noFill/>
              <a:ln w="317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hu-HU" altLang="hu-HU" sz="2400"/>
              </a:p>
            </p:txBody>
          </p:sp>
          <p:sp>
            <p:nvSpPr>
              <p:cNvPr id="14453" name="Freeform 9"/>
              <p:cNvSpPr>
                <a:spLocks/>
              </p:cNvSpPr>
              <p:nvPr/>
            </p:nvSpPr>
            <p:spPr bwMode="auto">
              <a:xfrm>
                <a:off x="7921625" y="569640"/>
                <a:ext cx="371475" cy="2263775"/>
              </a:xfrm>
              <a:custGeom>
                <a:avLst/>
                <a:gdLst>
                  <a:gd name="T0" fmla="*/ 2147483646 w 234"/>
                  <a:gd name="T1" fmla="*/ 0 h 1426"/>
                  <a:gd name="T2" fmla="*/ 0 w 234"/>
                  <a:gd name="T3" fmla="*/ 2147483646 h 1426"/>
                  <a:gd name="T4" fmla="*/ 0 w 234"/>
                  <a:gd name="T5" fmla="*/ 2147483646 h 1426"/>
                  <a:gd name="T6" fmla="*/ 0 60000 65536"/>
                  <a:gd name="T7" fmla="*/ 0 60000 65536"/>
                  <a:gd name="T8" fmla="*/ 0 60000 65536"/>
                  <a:gd name="T9" fmla="*/ 0 w 234"/>
                  <a:gd name="T10" fmla="*/ 0 h 1426"/>
                  <a:gd name="T11" fmla="*/ 234 w 234"/>
                  <a:gd name="T12" fmla="*/ 1426 h 1426"/>
                </a:gdLst>
                <a:ahLst/>
                <a:cxnLst>
                  <a:cxn ang="T6">
                    <a:pos x="T0" y="T1"/>
                  </a:cxn>
                  <a:cxn ang="T7">
                    <a:pos x="T2" y="T3"/>
                  </a:cxn>
                  <a:cxn ang="T8">
                    <a:pos x="T4" y="T5"/>
                  </a:cxn>
                </a:cxnLst>
                <a:rect l="T9" t="T10" r="T11" b="T12"/>
                <a:pathLst>
                  <a:path w="234" h="1426">
                    <a:moveTo>
                      <a:pt x="168" y="0"/>
                    </a:moveTo>
                    <a:cubicBezTo>
                      <a:pt x="234" y="779"/>
                      <a:pt x="158" y="1417"/>
                      <a:pt x="0" y="1426"/>
                    </a:cubicBezTo>
                    <a:cubicBezTo>
                      <a:pt x="0" y="1426"/>
                      <a:pt x="0" y="1426"/>
                      <a:pt x="0" y="1426"/>
                    </a:cubicBezTo>
                  </a:path>
                </a:pathLst>
              </a:custGeom>
              <a:noFill/>
              <a:ln w="158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hu-HU"/>
              </a:p>
            </p:txBody>
          </p:sp>
        </p:grpSp>
      </p:grpSp>
      <p:grpSp>
        <p:nvGrpSpPr>
          <p:cNvPr id="9" name="Csoportba foglalás 100"/>
          <p:cNvGrpSpPr>
            <a:grpSpLocks/>
          </p:cNvGrpSpPr>
          <p:nvPr/>
        </p:nvGrpSpPr>
        <p:grpSpPr bwMode="auto">
          <a:xfrm>
            <a:off x="1539875" y="2284413"/>
            <a:ext cx="4338638" cy="4024312"/>
            <a:chOff x="15875" y="2006327"/>
            <a:chExt cx="4338638" cy="4024908"/>
          </a:xfrm>
        </p:grpSpPr>
        <p:sp>
          <p:nvSpPr>
            <p:cNvPr id="14442" name="Rectangle 13"/>
            <p:cNvSpPr>
              <a:spLocks noChangeArrowheads="1"/>
            </p:cNvSpPr>
            <p:nvPr/>
          </p:nvSpPr>
          <p:spPr bwMode="auto">
            <a:xfrm>
              <a:off x="38100" y="2006327"/>
              <a:ext cx="4284663" cy="3446463"/>
            </a:xfrm>
            <a:prstGeom prst="rect">
              <a:avLst/>
            </a:prstGeom>
            <a:noFill/>
            <a:ln w="317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hu-HU" altLang="hu-HU" sz="2400"/>
            </a:p>
          </p:txBody>
        </p:sp>
        <p:grpSp>
          <p:nvGrpSpPr>
            <p:cNvPr id="14443" name="Csoportba foglalás 99"/>
            <p:cNvGrpSpPr>
              <a:grpSpLocks/>
            </p:cNvGrpSpPr>
            <p:nvPr/>
          </p:nvGrpSpPr>
          <p:grpSpPr bwMode="auto">
            <a:xfrm>
              <a:off x="15875" y="5190852"/>
              <a:ext cx="4338638" cy="840383"/>
              <a:chOff x="15875" y="5190852"/>
              <a:chExt cx="4338638" cy="840383"/>
            </a:xfrm>
          </p:grpSpPr>
          <p:sp>
            <p:nvSpPr>
              <p:cNvPr id="14444" name="Rectangle 14"/>
              <p:cNvSpPr>
                <a:spLocks noChangeArrowheads="1"/>
              </p:cNvSpPr>
              <p:nvPr/>
            </p:nvSpPr>
            <p:spPr bwMode="auto">
              <a:xfrm>
                <a:off x="85725" y="5190852"/>
                <a:ext cx="2123979" cy="2154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400">
                    <a:solidFill>
                      <a:srgbClr val="000000"/>
                    </a:solidFill>
                  </a:rPr>
                  <a:t>Vállalati termelési tényezők</a:t>
                </a:r>
                <a:endParaRPr lang="hu-HU" altLang="hu-HU" sz="2400"/>
              </a:p>
            </p:txBody>
          </p:sp>
          <p:sp>
            <p:nvSpPr>
              <p:cNvPr id="14445" name="Rectangle 15"/>
              <p:cNvSpPr>
                <a:spLocks noChangeArrowheads="1"/>
              </p:cNvSpPr>
              <p:nvPr/>
            </p:nvSpPr>
            <p:spPr bwMode="auto">
              <a:xfrm>
                <a:off x="1133475" y="5190852"/>
                <a:ext cx="65" cy="36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hu-HU" altLang="hu-HU" sz="2400"/>
              </a:p>
            </p:txBody>
          </p:sp>
          <p:sp>
            <p:nvSpPr>
              <p:cNvPr id="14446" name="Rectangle 17"/>
              <p:cNvSpPr>
                <a:spLocks noChangeArrowheads="1"/>
              </p:cNvSpPr>
              <p:nvPr/>
            </p:nvSpPr>
            <p:spPr bwMode="auto">
              <a:xfrm>
                <a:off x="2068513" y="5723458"/>
                <a:ext cx="17152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2000" i="1">
                    <a:solidFill>
                      <a:srgbClr val="000000"/>
                    </a:solidFill>
                  </a:rPr>
                  <a:t>E</a:t>
                </a:r>
                <a:endParaRPr lang="hu-HU" altLang="hu-HU" sz="2000" i="1"/>
              </a:p>
            </p:txBody>
          </p:sp>
          <p:sp>
            <p:nvSpPr>
              <p:cNvPr id="14447" name="Freeform 18"/>
              <p:cNvSpPr>
                <a:spLocks/>
              </p:cNvSpPr>
              <p:nvPr/>
            </p:nvSpPr>
            <p:spPr bwMode="auto">
              <a:xfrm>
                <a:off x="15875" y="5503590"/>
                <a:ext cx="4338638" cy="285750"/>
              </a:xfrm>
              <a:custGeom>
                <a:avLst/>
                <a:gdLst>
                  <a:gd name="T0" fmla="*/ 2147483646 w 7349"/>
                  <a:gd name="T1" fmla="*/ 2147483646 h 480"/>
                  <a:gd name="T2" fmla="*/ 2147483646 w 7349"/>
                  <a:gd name="T3" fmla="*/ 2147483646 h 480"/>
                  <a:gd name="T4" fmla="*/ 2147483646 w 7349"/>
                  <a:gd name="T5" fmla="*/ 2147483646 h 480"/>
                  <a:gd name="T6" fmla="*/ 2147483646 w 7349"/>
                  <a:gd name="T7" fmla="*/ 2147483646 h 480"/>
                  <a:gd name="T8" fmla="*/ 2147483646 w 7349"/>
                  <a:gd name="T9" fmla="*/ 2147483646 h 480"/>
                  <a:gd name="T10" fmla="*/ 2147483646 w 7349"/>
                  <a:gd name="T11" fmla="*/ 2147483646 h 480"/>
                  <a:gd name="T12" fmla="*/ 2147483646 w 7349"/>
                  <a:gd name="T13" fmla="*/ 2147483646 h 480"/>
                  <a:gd name="T14" fmla="*/ 2147483646 w 7349"/>
                  <a:gd name="T15" fmla="*/ 2147483646 h 480"/>
                  <a:gd name="T16" fmla="*/ 2147483646 w 7349"/>
                  <a:gd name="T17" fmla="*/ 2147483646 h 480"/>
                  <a:gd name="T18" fmla="*/ 2147483646 w 7349"/>
                  <a:gd name="T19" fmla="*/ 2147483646 h 480"/>
                  <a:gd name="T20" fmla="*/ 2147483646 w 7349"/>
                  <a:gd name="T21" fmla="*/ 2147483646 h 480"/>
                  <a:gd name="T22" fmla="*/ 2147483646 w 7349"/>
                  <a:gd name="T23" fmla="*/ 2147483646 h 480"/>
                  <a:gd name="T24" fmla="*/ 2147483646 w 7349"/>
                  <a:gd name="T25" fmla="*/ 2147483646 h 480"/>
                  <a:gd name="T26" fmla="*/ 2147483646 w 7349"/>
                  <a:gd name="T27" fmla="*/ 2147483646 h 480"/>
                  <a:gd name="T28" fmla="*/ 2147483646 w 7349"/>
                  <a:gd name="T29" fmla="*/ 2147483646 h 480"/>
                  <a:gd name="T30" fmla="*/ 2147483646 w 7349"/>
                  <a:gd name="T31" fmla="*/ 2147483646 h 480"/>
                  <a:gd name="T32" fmla="*/ 2147483646 w 7349"/>
                  <a:gd name="T33" fmla="*/ 2147483646 h 480"/>
                  <a:gd name="T34" fmla="*/ 2147483646 w 7349"/>
                  <a:gd name="T35" fmla="*/ 2147483646 h 480"/>
                  <a:gd name="T36" fmla="*/ 2147483646 w 7349"/>
                  <a:gd name="T37" fmla="*/ 2147483646 h 480"/>
                  <a:gd name="T38" fmla="*/ 2147483646 w 7349"/>
                  <a:gd name="T39" fmla="*/ 0 h 480"/>
                  <a:gd name="T40" fmla="*/ 2147483646 w 7349"/>
                  <a:gd name="T41" fmla="*/ 2147483646 h 480"/>
                  <a:gd name="T42" fmla="*/ 2147483646 w 7349"/>
                  <a:gd name="T43" fmla="*/ 2147483646 h 480"/>
                  <a:gd name="T44" fmla="*/ 2147483646 w 7349"/>
                  <a:gd name="T45" fmla="*/ 2147483646 h 480"/>
                  <a:gd name="T46" fmla="*/ 2147483646 w 7349"/>
                  <a:gd name="T47" fmla="*/ 2147483646 h 480"/>
                  <a:gd name="T48" fmla="*/ 2147483646 w 7349"/>
                  <a:gd name="T49" fmla="*/ 2147483646 h 480"/>
                  <a:gd name="T50" fmla="*/ 2147483646 w 7349"/>
                  <a:gd name="T51" fmla="*/ 2147483646 h 480"/>
                  <a:gd name="T52" fmla="*/ 2147483646 w 7349"/>
                  <a:gd name="T53" fmla="*/ 2147483646 h 480"/>
                  <a:gd name="T54" fmla="*/ 2147483646 w 7349"/>
                  <a:gd name="T55" fmla="*/ 2147483646 h 480"/>
                  <a:gd name="T56" fmla="*/ 2147483646 w 7349"/>
                  <a:gd name="T57" fmla="*/ 2147483646 h 480"/>
                  <a:gd name="T58" fmla="*/ 2147483646 w 7349"/>
                  <a:gd name="T59" fmla="*/ 2147483646 h 480"/>
                  <a:gd name="T60" fmla="*/ 2147483646 w 7349"/>
                  <a:gd name="T61" fmla="*/ 2147483646 h 480"/>
                  <a:gd name="T62" fmla="*/ 2147483646 w 7349"/>
                  <a:gd name="T63" fmla="*/ 2147483646 h 480"/>
                  <a:gd name="T64" fmla="*/ 2147483646 w 7349"/>
                  <a:gd name="T65" fmla="*/ 2147483646 h 480"/>
                  <a:gd name="T66" fmla="*/ 2147483646 w 7349"/>
                  <a:gd name="T67" fmla="*/ 2147483646 h 480"/>
                  <a:gd name="T68" fmla="*/ 2147483646 w 7349"/>
                  <a:gd name="T69" fmla="*/ 2147483646 h 480"/>
                  <a:gd name="T70" fmla="*/ 2147483646 w 7349"/>
                  <a:gd name="T71" fmla="*/ 2147483646 h 480"/>
                  <a:gd name="T72" fmla="*/ 2147483646 w 7349"/>
                  <a:gd name="T73" fmla="*/ 2147483646 h 480"/>
                  <a:gd name="T74" fmla="*/ 2147483646 w 7349"/>
                  <a:gd name="T75" fmla="*/ 2147483646 h 480"/>
                  <a:gd name="T76" fmla="*/ 0 w 7349"/>
                  <a:gd name="T77" fmla="*/ 2147483646 h 48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7349"/>
                  <a:gd name="T118" fmla="*/ 0 h 480"/>
                  <a:gd name="T119" fmla="*/ 7349 w 7349"/>
                  <a:gd name="T120" fmla="*/ 480 h 48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7349" h="480">
                    <a:moveTo>
                      <a:pt x="0" y="2"/>
                    </a:moveTo>
                    <a:lnTo>
                      <a:pt x="17" y="94"/>
                    </a:lnTo>
                    <a:lnTo>
                      <a:pt x="85" y="168"/>
                    </a:lnTo>
                    <a:lnTo>
                      <a:pt x="170" y="220"/>
                    </a:lnTo>
                    <a:cubicBezTo>
                      <a:pt x="170" y="220"/>
                      <a:pt x="170" y="222"/>
                      <a:pt x="170" y="222"/>
                    </a:cubicBezTo>
                    <a:lnTo>
                      <a:pt x="213" y="235"/>
                    </a:lnTo>
                    <a:cubicBezTo>
                      <a:pt x="221" y="236"/>
                      <a:pt x="230" y="238"/>
                      <a:pt x="238" y="239"/>
                    </a:cubicBezTo>
                    <a:lnTo>
                      <a:pt x="289" y="244"/>
                    </a:lnTo>
                    <a:cubicBezTo>
                      <a:pt x="298" y="246"/>
                      <a:pt x="315" y="246"/>
                      <a:pt x="323" y="246"/>
                    </a:cubicBezTo>
                    <a:lnTo>
                      <a:pt x="3428" y="246"/>
                    </a:lnTo>
                    <a:lnTo>
                      <a:pt x="3394" y="244"/>
                    </a:lnTo>
                    <a:lnTo>
                      <a:pt x="3445" y="250"/>
                    </a:lnTo>
                    <a:lnTo>
                      <a:pt x="3419" y="246"/>
                    </a:lnTo>
                    <a:lnTo>
                      <a:pt x="3462" y="259"/>
                    </a:lnTo>
                    <a:lnTo>
                      <a:pt x="3462" y="258"/>
                    </a:lnTo>
                    <a:lnTo>
                      <a:pt x="3547" y="308"/>
                    </a:lnTo>
                    <a:lnTo>
                      <a:pt x="3547" y="306"/>
                    </a:lnTo>
                    <a:lnTo>
                      <a:pt x="3598" y="380"/>
                    </a:lnTo>
                    <a:lnTo>
                      <a:pt x="3606" y="471"/>
                    </a:lnTo>
                    <a:cubicBezTo>
                      <a:pt x="3615" y="476"/>
                      <a:pt x="3640" y="480"/>
                      <a:pt x="3674" y="480"/>
                    </a:cubicBezTo>
                    <a:cubicBezTo>
                      <a:pt x="3717" y="480"/>
                      <a:pt x="3742" y="476"/>
                      <a:pt x="3742" y="471"/>
                    </a:cubicBezTo>
                    <a:lnTo>
                      <a:pt x="3759" y="380"/>
                    </a:lnTo>
                    <a:lnTo>
                      <a:pt x="3819" y="306"/>
                    </a:lnTo>
                    <a:lnTo>
                      <a:pt x="3904" y="258"/>
                    </a:lnTo>
                    <a:lnTo>
                      <a:pt x="3904" y="259"/>
                    </a:lnTo>
                    <a:lnTo>
                      <a:pt x="3946" y="246"/>
                    </a:lnTo>
                    <a:lnTo>
                      <a:pt x="3921" y="250"/>
                    </a:lnTo>
                    <a:lnTo>
                      <a:pt x="3972" y="244"/>
                    </a:lnTo>
                    <a:lnTo>
                      <a:pt x="3929" y="246"/>
                    </a:lnTo>
                    <a:lnTo>
                      <a:pt x="7034" y="246"/>
                    </a:lnTo>
                    <a:cubicBezTo>
                      <a:pt x="7051" y="246"/>
                      <a:pt x="7068" y="246"/>
                      <a:pt x="7076" y="244"/>
                    </a:cubicBezTo>
                    <a:lnTo>
                      <a:pt x="7127" y="239"/>
                    </a:lnTo>
                    <a:cubicBezTo>
                      <a:pt x="7136" y="238"/>
                      <a:pt x="7144" y="236"/>
                      <a:pt x="7153" y="235"/>
                    </a:cubicBezTo>
                    <a:lnTo>
                      <a:pt x="7195" y="222"/>
                    </a:lnTo>
                    <a:cubicBezTo>
                      <a:pt x="7195" y="222"/>
                      <a:pt x="7195" y="220"/>
                      <a:pt x="7195" y="220"/>
                    </a:cubicBezTo>
                    <a:lnTo>
                      <a:pt x="7281" y="171"/>
                    </a:lnTo>
                    <a:cubicBezTo>
                      <a:pt x="7281" y="170"/>
                      <a:pt x="7281" y="170"/>
                      <a:pt x="7281" y="168"/>
                    </a:cubicBezTo>
                    <a:lnTo>
                      <a:pt x="7332" y="94"/>
                    </a:lnTo>
                    <a:lnTo>
                      <a:pt x="7349" y="2"/>
                    </a:lnTo>
                    <a:lnTo>
                      <a:pt x="7213" y="0"/>
                    </a:lnTo>
                    <a:lnTo>
                      <a:pt x="7204" y="92"/>
                    </a:lnTo>
                    <a:lnTo>
                      <a:pt x="7153" y="167"/>
                    </a:lnTo>
                    <a:lnTo>
                      <a:pt x="7153" y="164"/>
                    </a:lnTo>
                    <a:lnTo>
                      <a:pt x="7068" y="214"/>
                    </a:lnTo>
                    <a:lnTo>
                      <a:pt x="7068" y="212"/>
                    </a:lnTo>
                    <a:lnTo>
                      <a:pt x="7025" y="226"/>
                    </a:lnTo>
                    <a:lnTo>
                      <a:pt x="7051" y="222"/>
                    </a:lnTo>
                    <a:lnTo>
                      <a:pt x="7000" y="227"/>
                    </a:lnTo>
                    <a:lnTo>
                      <a:pt x="7034" y="224"/>
                    </a:lnTo>
                    <a:lnTo>
                      <a:pt x="3929" y="224"/>
                    </a:lnTo>
                    <a:cubicBezTo>
                      <a:pt x="3921" y="224"/>
                      <a:pt x="3904" y="226"/>
                      <a:pt x="3895" y="227"/>
                    </a:cubicBezTo>
                    <a:lnTo>
                      <a:pt x="3844" y="232"/>
                    </a:lnTo>
                    <a:cubicBezTo>
                      <a:pt x="3836" y="234"/>
                      <a:pt x="3827" y="235"/>
                      <a:pt x="3819" y="236"/>
                    </a:cubicBezTo>
                    <a:lnTo>
                      <a:pt x="3776" y="250"/>
                    </a:lnTo>
                    <a:cubicBezTo>
                      <a:pt x="3776" y="250"/>
                      <a:pt x="3776" y="251"/>
                      <a:pt x="3776" y="251"/>
                    </a:cubicBezTo>
                    <a:lnTo>
                      <a:pt x="3691" y="303"/>
                    </a:lnTo>
                    <a:lnTo>
                      <a:pt x="3623" y="379"/>
                    </a:lnTo>
                    <a:lnTo>
                      <a:pt x="3606" y="470"/>
                    </a:lnTo>
                    <a:lnTo>
                      <a:pt x="3742" y="470"/>
                    </a:lnTo>
                    <a:lnTo>
                      <a:pt x="3725" y="379"/>
                    </a:lnTo>
                    <a:lnTo>
                      <a:pt x="3674" y="304"/>
                    </a:lnTo>
                    <a:cubicBezTo>
                      <a:pt x="3674" y="303"/>
                      <a:pt x="3674" y="303"/>
                      <a:pt x="3674" y="302"/>
                    </a:cubicBezTo>
                    <a:lnTo>
                      <a:pt x="3589" y="251"/>
                    </a:lnTo>
                    <a:cubicBezTo>
                      <a:pt x="3589" y="251"/>
                      <a:pt x="3589" y="250"/>
                      <a:pt x="3589" y="250"/>
                    </a:cubicBezTo>
                    <a:lnTo>
                      <a:pt x="3547" y="236"/>
                    </a:lnTo>
                    <a:cubicBezTo>
                      <a:pt x="3538" y="235"/>
                      <a:pt x="3530" y="234"/>
                      <a:pt x="3521" y="232"/>
                    </a:cubicBezTo>
                    <a:lnTo>
                      <a:pt x="3470" y="227"/>
                    </a:lnTo>
                    <a:cubicBezTo>
                      <a:pt x="3462" y="226"/>
                      <a:pt x="3445" y="224"/>
                      <a:pt x="3428" y="224"/>
                    </a:cubicBezTo>
                    <a:lnTo>
                      <a:pt x="323" y="224"/>
                    </a:lnTo>
                    <a:lnTo>
                      <a:pt x="366" y="227"/>
                    </a:lnTo>
                    <a:lnTo>
                      <a:pt x="315" y="222"/>
                    </a:lnTo>
                    <a:lnTo>
                      <a:pt x="340" y="226"/>
                    </a:lnTo>
                    <a:lnTo>
                      <a:pt x="298" y="212"/>
                    </a:lnTo>
                    <a:lnTo>
                      <a:pt x="298" y="214"/>
                    </a:lnTo>
                    <a:lnTo>
                      <a:pt x="213" y="166"/>
                    </a:lnTo>
                    <a:lnTo>
                      <a:pt x="153" y="92"/>
                    </a:lnTo>
                    <a:lnTo>
                      <a:pt x="136" y="0"/>
                    </a:lnTo>
                    <a:lnTo>
                      <a:pt x="0" y="2"/>
                    </a:lnTo>
                    <a:close/>
                  </a:path>
                </a:pathLst>
              </a:custGeom>
              <a:solidFill>
                <a:srgbClr val="FF0000"/>
              </a:solidFill>
              <a:ln w="0">
                <a:solidFill>
                  <a:srgbClr val="000000"/>
                </a:solidFill>
                <a:prstDash val="solid"/>
                <a:round/>
                <a:headEnd/>
                <a:tailEnd/>
              </a:ln>
            </p:spPr>
            <p:txBody>
              <a:bodyPr/>
              <a:lstStyle/>
              <a:p>
                <a:endParaRPr lang="hu-HU"/>
              </a:p>
            </p:txBody>
          </p:sp>
          <p:sp>
            <p:nvSpPr>
              <p:cNvPr id="14448" name="Freeform 19"/>
              <p:cNvSpPr>
                <a:spLocks/>
              </p:cNvSpPr>
              <p:nvPr/>
            </p:nvSpPr>
            <p:spPr bwMode="auto">
              <a:xfrm>
                <a:off x="15875" y="5503590"/>
                <a:ext cx="4338638" cy="285750"/>
              </a:xfrm>
              <a:custGeom>
                <a:avLst/>
                <a:gdLst>
                  <a:gd name="T0" fmla="*/ 2147483646 w 7349"/>
                  <a:gd name="T1" fmla="*/ 2147483646 h 480"/>
                  <a:gd name="T2" fmla="*/ 2147483646 w 7349"/>
                  <a:gd name="T3" fmla="*/ 2147483646 h 480"/>
                  <a:gd name="T4" fmla="*/ 2147483646 w 7349"/>
                  <a:gd name="T5" fmla="*/ 2147483646 h 480"/>
                  <a:gd name="T6" fmla="*/ 2147483646 w 7349"/>
                  <a:gd name="T7" fmla="*/ 2147483646 h 480"/>
                  <a:gd name="T8" fmla="*/ 2147483646 w 7349"/>
                  <a:gd name="T9" fmla="*/ 2147483646 h 480"/>
                  <a:gd name="T10" fmla="*/ 2147483646 w 7349"/>
                  <a:gd name="T11" fmla="*/ 2147483646 h 480"/>
                  <a:gd name="T12" fmla="*/ 2147483646 w 7349"/>
                  <a:gd name="T13" fmla="*/ 2147483646 h 480"/>
                  <a:gd name="T14" fmla="*/ 2147483646 w 7349"/>
                  <a:gd name="T15" fmla="*/ 2147483646 h 480"/>
                  <a:gd name="T16" fmla="*/ 2147483646 w 7349"/>
                  <a:gd name="T17" fmla="*/ 2147483646 h 480"/>
                  <a:gd name="T18" fmla="*/ 2147483646 w 7349"/>
                  <a:gd name="T19" fmla="*/ 2147483646 h 480"/>
                  <a:gd name="T20" fmla="*/ 2147483646 w 7349"/>
                  <a:gd name="T21" fmla="*/ 2147483646 h 480"/>
                  <a:gd name="T22" fmla="*/ 2147483646 w 7349"/>
                  <a:gd name="T23" fmla="*/ 2147483646 h 480"/>
                  <a:gd name="T24" fmla="*/ 2147483646 w 7349"/>
                  <a:gd name="T25" fmla="*/ 2147483646 h 480"/>
                  <a:gd name="T26" fmla="*/ 2147483646 w 7349"/>
                  <a:gd name="T27" fmla="*/ 2147483646 h 480"/>
                  <a:gd name="T28" fmla="*/ 2147483646 w 7349"/>
                  <a:gd name="T29" fmla="*/ 2147483646 h 480"/>
                  <a:gd name="T30" fmla="*/ 2147483646 w 7349"/>
                  <a:gd name="T31" fmla="*/ 2147483646 h 480"/>
                  <a:gd name="T32" fmla="*/ 2147483646 w 7349"/>
                  <a:gd name="T33" fmla="*/ 2147483646 h 480"/>
                  <a:gd name="T34" fmla="*/ 2147483646 w 7349"/>
                  <a:gd name="T35" fmla="*/ 2147483646 h 480"/>
                  <a:gd name="T36" fmla="*/ 2147483646 w 7349"/>
                  <a:gd name="T37" fmla="*/ 2147483646 h 480"/>
                  <a:gd name="T38" fmla="*/ 2147483646 w 7349"/>
                  <a:gd name="T39" fmla="*/ 0 h 480"/>
                  <a:gd name="T40" fmla="*/ 2147483646 w 7349"/>
                  <a:gd name="T41" fmla="*/ 2147483646 h 480"/>
                  <a:gd name="T42" fmla="*/ 2147483646 w 7349"/>
                  <a:gd name="T43" fmla="*/ 2147483646 h 480"/>
                  <a:gd name="T44" fmla="*/ 2147483646 w 7349"/>
                  <a:gd name="T45" fmla="*/ 2147483646 h 480"/>
                  <a:gd name="T46" fmla="*/ 2147483646 w 7349"/>
                  <a:gd name="T47" fmla="*/ 2147483646 h 480"/>
                  <a:gd name="T48" fmla="*/ 2147483646 w 7349"/>
                  <a:gd name="T49" fmla="*/ 2147483646 h 480"/>
                  <a:gd name="T50" fmla="*/ 2147483646 w 7349"/>
                  <a:gd name="T51" fmla="*/ 2147483646 h 480"/>
                  <a:gd name="T52" fmla="*/ 2147483646 w 7349"/>
                  <a:gd name="T53" fmla="*/ 2147483646 h 480"/>
                  <a:gd name="T54" fmla="*/ 2147483646 w 7349"/>
                  <a:gd name="T55" fmla="*/ 2147483646 h 480"/>
                  <a:gd name="T56" fmla="*/ 2147483646 w 7349"/>
                  <a:gd name="T57" fmla="*/ 2147483646 h 480"/>
                  <a:gd name="T58" fmla="*/ 2147483646 w 7349"/>
                  <a:gd name="T59" fmla="*/ 2147483646 h 480"/>
                  <a:gd name="T60" fmla="*/ 2147483646 w 7349"/>
                  <a:gd name="T61" fmla="*/ 2147483646 h 480"/>
                  <a:gd name="T62" fmla="*/ 2147483646 w 7349"/>
                  <a:gd name="T63" fmla="*/ 2147483646 h 480"/>
                  <a:gd name="T64" fmla="*/ 2147483646 w 7349"/>
                  <a:gd name="T65" fmla="*/ 2147483646 h 480"/>
                  <a:gd name="T66" fmla="*/ 2147483646 w 7349"/>
                  <a:gd name="T67" fmla="*/ 2147483646 h 480"/>
                  <a:gd name="T68" fmla="*/ 2147483646 w 7349"/>
                  <a:gd name="T69" fmla="*/ 2147483646 h 480"/>
                  <a:gd name="T70" fmla="*/ 2147483646 w 7349"/>
                  <a:gd name="T71" fmla="*/ 2147483646 h 480"/>
                  <a:gd name="T72" fmla="*/ 2147483646 w 7349"/>
                  <a:gd name="T73" fmla="*/ 2147483646 h 480"/>
                  <a:gd name="T74" fmla="*/ 2147483646 w 7349"/>
                  <a:gd name="T75" fmla="*/ 2147483646 h 480"/>
                  <a:gd name="T76" fmla="*/ 0 w 7349"/>
                  <a:gd name="T77" fmla="*/ 2147483646 h 48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7349"/>
                  <a:gd name="T118" fmla="*/ 0 h 480"/>
                  <a:gd name="T119" fmla="*/ 7349 w 7349"/>
                  <a:gd name="T120" fmla="*/ 480 h 48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7349" h="480">
                    <a:moveTo>
                      <a:pt x="0" y="2"/>
                    </a:moveTo>
                    <a:lnTo>
                      <a:pt x="17" y="94"/>
                    </a:lnTo>
                    <a:lnTo>
                      <a:pt x="85" y="168"/>
                    </a:lnTo>
                    <a:lnTo>
                      <a:pt x="170" y="220"/>
                    </a:lnTo>
                    <a:cubicBezTo>
                      <a:pt x="170" y="220"/>
                      <a:pt x="170" y="222"/>
                      <a:pt x="170" y="222"/>
                    </a:cubicBezTo>
                    <a:lnTo>
                      <a:pt x="213" y="235"/>
                    </a:lnTo>
                    <a:cubicBezTo>
                      <a:pt x="221" y="236"/>
                      <a:pt x="230" y="238"/>
                      <a:pt x="238" y="239"/>
                    </a:cubicBezTo>
                    <a:lnTo>
                      <a:pt x="289" y="244"/>
                    </a:lnTo>
                    <a:cubicBezTo>
                      <a:pt x="298" y="246"/>
                      <a:pt x="315" y="246"/>
                      <a:pt x="323" y="246"/>
                    </a:cubicBezTo>
                    <a:lnTo>
                      <a:pt x="3428" y="246"/>
                    </a:lnTo>
                    <a:lnTo>
                      <a:pt x="3394" y="244"/>
                    </a:lnTo>
                    <a:lnTo>
                      <a:pt x="3445" y="250"/>
                    </a:lnTo>
                    <a:lnTo>
                      <a:pt x="3419" y="246"/>
                    </a:lnTo>
                    <a:lnTo>
                      <a:pt x="3462" y="259"/>
                    </a:lnTo>
                    <a:lnTo>
                      <a:pt x="3462" y="258"/>
                    </a:lnTo>
                    <a:lnTo>
                      <a:pt x="3547" y="308"/>
                    </a:lnTo>
                    <a:lnTo>
                      <a:pt x="3547" y="306"/>
                    </a:lnTo>
                    <a:lnTo>
                      <a:pt x="3598" y="380"/>
                    </a:lnTo>
                    <a:lnTo>
                      <a:pt x="3606" y="471"/>
                    </a:lnTo>
                    <a:cubicBezTo>
                      <a:pt x="3615" y="476"/>
                      <a:pt x="3640" y="480"/>
                      <a:pt x="3674" y="480"/>
                    </a:cubicBezTo>
                    <a:cubicBezTo>
                      <a:pt x="3717" y="480"/>
                      <a:pt x="3742" y="476"/>
                      <a:pt x="3742" y="471"/>
                    </a:cubicBezTo>
                    <a:lnTo>
                      <a:pt x="3759" y="380"/>
                    </a:lnTo>
                    <a:lnTo>
                      <a:pt x="3819" y="306"/>
                    </a:lnTo>
                    <a:lnTo>
                      <a:pt x="3904" y="258"/>
                    </a:lnTo>
                    <a:lnTo>
                      <a:pt x="3904" y="259"/>
                    </a:lnTo>
                    <a:lnTo>
                      <a:pt x="3946" y="246"/>
                    </a:lnTo>
                    <a:lnTo>
                      <a:pt x="3921" y="250"/>
                    </a:lnTo>
                    <a:lnTo>
                      <a:pt x="3972" y="244"/>
                    </a:lnTo>
                    <a:lnTo>
                      <a:pt x="3929" y="246"/>
                    </a:lnTo>
                    <a:lnTo>
                      <a:pt x="7034" y="246"/>
                    </a:lnTo>
                    <a:cubicBezTo>
                      <a:pt x="7051" y="246"/>
                      <a:pt x="7068" y="246"/>
                      <a:pt x="7076" y="244"/>
                    </a:cubicBezTo>
                    <a:lnTo>
                      <a:pt x="7127" y="239"/>
                    </a:lnTo>
                    <a:cubicBezTo>
                      <a:pt x="7136" y="238"/>
                      <a:pt x="7144" y="236"/>
                      <a:pt x="7153" y="235"/>
                    </a:cubicBezTo>
                    <a:lnTo>
                      <a:pt x="7195" y="222"/>
                    </a:lnTo>
                    <a:cubicBezTo>
                      <a:pt x="7195" y="222"/>
                      <a:pt x="7195" y="220"/>
                      <a:pt x="7195" y="220"/>
                    </a:cubicBezTo>
                    <a:lnTo>
                      <a:pt x="7281" y="171"/>
                    </a:lnTo>
                    <a:cubicBezTo>
                      <a:pt x="7281" y="170"/>
                      <a:pt x="7281" y="170"/>
                      <a:pt x="7281" y="168"/>
                    </a:cubicBezTo>
                    <a:lnTo>
                      <a:pt x="7332" y="94"/>
                    </a:lnTo>
                    <a:lnTo>
                      <a:pt x="7349" y="2"/>
                    </a:lnTo>
                    <a:lnTo>
                      <a:pt x="7213" y="0"/>
                    </a:lnTo>
                    <a:lnTo>
                      <a:pt x="7204" y="92"/>
                    </a:lnTo>
                    <a:lnTo>
                      <a:pt x="7153" y="167"/>
                    </a:lnTo>
                    <a:lnTo>
                      <a:pt x="7153" y="164"/>
                    </a:lnTo>
                    <a:lnTo>
                      <a:pt x="7068" y="214"/>
                    </a:lnTo>
                    <a:lnTo>
                      <a:pt x="7068" y="212"/>
                    </a:lnTo>
                    <a:lnTo>
                      <a:pt x="7025" y="226"/>
                    </a:lnTo>
                    <a:lnTo>
                      <a:pt x="7051" y="222"/>
                    </a:lnTo>
                    <a:lnTo>
                      <a:pt x="7000" y="227"/>
                    </a:lnTo>
                    <a:lnTo>
                      <a:pt x="7034" y="224"/>
                    </a:lnTo>
                    <a:lnTo>
                      <a:pt x="3929" y="224"/>
                    </a:lnTo>
                    <a:cubicBezTo>
                      <a:pt x="3921" y="224"/>
                      <a:pt x="3904" y="226"/>
                      <a:pt x="3895" y="227"/>
                    </a:cubicBezTo>
                    <a:lnTo>
                      <a:pt x="3844" y="232"/>
                    </a:lnTo>
                    <a:cubicBezTo>
                      <a:pt x="3836" y="234"/>
                      <a:pt x="3827" y="235"/>
                      <a:pt x="3819" y="236"/>
                    </a:cubicBezTo>
                    <a:lnTo>
                      <a:pt x="3776" y="250"/>
                    </a:lnTo>
                    <a:cubicBezTo>
                      <a:pt x="3776" y="250"/>
                      <a:pt x="3776" y="251"/>
                      <a:pt x="3776" y="251"/>
                    </a:cubicBezTo>
                    <a:lnTo>
                      <a:pt x="3691" y="303"/>
                    </a:lnTo>
                    <a:lnTo>
                      <a:pt x="3623" y="379"/>
                    </a:lnTo>
                    <a:lnTo>
                      <a:pt x="3606" y="470"/>
                    </a:lnTo>
                    <a:lnTo>
                      <a:pt x="3742" y="470"/>
                    </a:lnTo>
                    <a:lnTo>
                      <a:pt x="3725" y="379"/>
                    </a:lnTo>
                    <a:lnTo>
                      <a:pt x="3674" y="304"/>
                    </a:lnTo>
                    <a:cubicBezTo>
                      <a:pt x="3674" y="303"/>
                      <a:pt x="3674" y="303"/>
                      <a:pt x="3674" y="302"/>
                    </a:cubicBezTo>
                    <a:lnTo>
                      <a:pt x="3589" y="251"/>
                    </a:lnTo>
                    <a:cubicBezTo>
                      <a:pt x="3589" y="251"/>
                      <a:pt x="3589" y="250"/>
                      <a:pt x="3589" y="250"/>
                    </a:cubicBezTo>
                    <a:lnTo>
                      <a:pt x="3547" y="236"/>
                    </a:lnTo>
                    <a:cubicBezTo>
                      <a:pt x="3538" y="235"/>
                      <a:pt x="3530" y="234"/>
                      <a:pt x="3521" y="232"/>
                    </a:cubicBezTo>
                    <a:lnTo>
                      <a:pt x="3470" y="227"/>
                    </a:lnTo>
                    <a:cubicBezTo>
                      <a:pt x="3462" y="226"/>
                      <a:pt x="3445" y="224"/>
                      <a:pt x="3428" y="224"/>
                    </a:cubicBezTo>
                    <a:lnTo>
                      <a:pt x="323" y="224"/>
                    </a:lnTo>
                    <a:lnTo>
                      <a:pt x="366" y="227"/>
                    </a:lnTo>
                    <a:lnTo>
                      <a:pt x="315" y="222"/>
                    </a:lnTo>
                    <a:lnTo>
                      <a:pt x="340" y="226"/>
                    </a:lnTo>
                    <a:lnTo>
                      <a:pt x="298" y="212"/>
                    </a:lnTo>
                    <a:lnTo>
                      <a:pt x="298" y="214"/>
                    </a:lnTo>
                    <a:lnTo>
                      <a:pt x="213" y="166"/>
                    </a:lnTo>
                    <a:lnTo>
                      <a:pt x="153" y="92"/>
                    </a:lnTo>
                    <a:lnTo>
                      <a:pt x="136" y="0"/>
                    </a:lnTo>
                    <a:lnTo>
                      <a:pt x="0" y="2"/>
                    </a:lnTo>
                    <a:close/>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hu-HU"/>
              </a:p>
            </p:txBody>
          </p:sp>
        </p:grpSp>
      </p:grpSp>
      <p:grpSp>
        <p:nvGrpSpPr>
          <p:cNvPr id="11" name="Csoportba foglalás 101"/>
          <p:cNvGrpSpPr>
            <a:grpSpLocks/>
          </p:cNvGrpSpPr>
          <p:nvPr/>
        </p:nvGrpSpPr>
        <p:grpSpPr bwMode="auto">
          <a:xfrm>
            <a:off x="3497264" y="6237288"/>
            <a:ext cx="4975225" cy="576262"/>
            <a:chOff x="1984815" y="6061208"/>
            <a:chExt cx="4975001" cy="575916"/>
          </a:xfrm>
        </p:grpSpPr>
        <p:sp>
          <p:nvSpPr>
            <p:cNvPr id="14440" name="Szövegdoboz 24"/>
            <p:cNvSpPr txBox="1">
              <a:spLocks noChangeArrowheads="1"/>
            </p:cNvSpPr>
            <p:nvPr/>
          </p:nvSpPr>
          <p:spPr bwMode="auto">
            <a:xfrm>
              <a:off x="3708400" y="6237015"/>
              <a:ext cx="1511300" cy="400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2000" i="1"/>
                <a:t>H = F</a:t>
              </a:r>
              <a:r>
                <a:rPr lang="hu-HU" altLang="hu-HU" sz="2000" i="1" baseline="-25000"/>
                <a:t>2</a:t>
              </a:r>
              <a:r>
                <a:rPr lang="hu-HU" altLang="hu-HU" sz="2000" i="1"/>
                <a:t> (E)</a:t>
              </a:r>
            </a:p>
          </p:txBody>
        </p:sp>
        <p:sp>
          <p:nvSpPr>
            <p:cNvPr id="14441" name="Freeform 19"/>
            <p:cNvSpPr>
              <a:spLocks/>
            </p:cNvSpPr>
            <p:nvPr/>
          </p:nvSpPr>
          <p:spPr bwMode="auto">
            <a:xfrm>
              <a:off x="1984815" y="6061208"/>
              <a:ext cx="4975001" cy="285750"/>
            </a:xfrm>
            <a:custGeom>
              <a:avLst/>
              <a:gdLst>
                <a:gd name="T0" fmla="*/ 2147483646 w 7349"/>
                <a:gd name="T1" fmla="*/ 2147483646 h 480"/>
                <a:gd name="T2" fmla="*/ 2147483646 w 7349"/>
                <a:gd name="T3" fmla="*/ 2147483646 h 480"/>
                <a:gd name="T4" fmla="*/ 2147483646 w 7349"/>
                <a:gd name="T5" fmla="*/ 2147483646 h 480"/>
                <a:gd name="T6" fmla="*/ 2147483646 w 7349"/>
                <a:gd name="T7" fmla="*/ 2147483646 h 480"/>
                <a:gd name="T8" fmla="*/ 2147483646 w 7349"/>
                <a:gd name="T9" fmla="*/ 2147483646 h 480"/>
                <a:gd name="T10" fmla="*/ 2147483646 w 7349"/>
                <a:gd name="T11" fmla="*/ 2147483646 h 480"/>
                <a:gd name="T12" fmla="*/ 2147483646 w 7349"/>
                <a:gd name="T13" fmla="*/ 2147483646 h 480"/>
                <a:gd name="T14" fmla="*/ 2147483646 w 7349"/>
                <a:gd name="T15" fmla="*/ 2147483646 h 480"/>
                <a:gd name="T16" fmla="*/ 2147483646 w 7349"/>
                <a:gd name="T17" fmla="*/ 2147483646 h 480"/>
                <a:gd name="T18" fmla="*/ 2147483646 w 7349"/>
                <a:gd name="T19" fmla="*/ 2147483646 h 480"/>
                <a:gd name="T20" fmla="*/ 2147483646 w 7349"/>
                <a:gd name="T21" fmla="*/ 2147483646 h 480"/>
                <a:gd name="T22" fmla="*/ 2147483646 w 7349"/>
                <a:gd name="T23" fmla="*/ 2147483646 h 480"/>
                <a:gd name="T24" fmla="*/ 2147483646 w 7349"/>
                <a:gd name="T25" fmla="*/ 2147483646 h 480"/>
                <a:gd name="T26" fmla="*/ 2147483646 w 7349"/>
                <a:gd name="T27" fmla="*/ 2147483646 h 480"/>
                <a:gd name="T28" fmla="*/ 2147483646 w 7349"/>
                <a:gd name="T29" fmla="*/ 2147483646 h 480"/>
                <a:gd name="T30" fmla="*/ 2147483646 w 7349"/>
                <a:gd name="T31" fmla="*/ 2147483646 h 480"/>
                <a:gd name="T32" fmla="*/ 2147483646 w 7349"/>
                <a:gd name="T33" fmla="*/ 2147483646 h 480"/>
                <a:gd name="T34" fmla="*/ 2147483646 w 7349"/>
                <a:gd name="T35" fmla="*/ 2147483646 h 480"/>
                <a:gd name="T36" fmla="*/ 2147483646 w 7349"/>
                <a:gd name="T37" fmla="*/ 2147483646 h 480"/>
                <a:gd name="T38" fmla="*/ 2147483646 w 7349"/>
                <a:gd name="T39" fmla="*/ 0 h 480"/>
                <a:gd name="T40" fmla="*/ 2147483646 w 7349"/>
                <a:gd name="T41" fmla="*/ 2147483646 h 480"/>
                <a:gd name="T42" fmla="*/ 2147483646 w 7349"/>
                <a:gd name="T43" fmla="*/ 2147483646 h 480"/>
                <a:gd name="T44" fmla="*/ 2147483646 w 7349"/>
                <a:gd name="T45" fmla="*/ 2147483646 h 480"/>
                <a:gd name="T46" fmla="*/ 2147483646 w 7349"/>
                <a:gd name="T47" fmla="*/ 2147483646 h 480"/>
                <a:gd name="T48" fmla="*/ 2147483646 w 7349"/>
                <a:gd name="T49" fmla="*/ 2147483646 h 480"/>
                <a:gd name="T50" fmla="*/ 2147483646 w 7349"/>
                <a:gd name="T51" fmla="*/ 2147483646 h 480"/>
                <a:gd name="T52" fmla="*/ 2147483646 w 7349"/>
                <a:gd name="T53" fmla="*/ 2147483646 h 480"/>
                <a:gd name="T54" fmla="*/ 2147483646 w 7349"/>
                <a:gd name="T55" fmla="*/ 2147483646 h 480"/>
                <a:gd name="T56" fmla="*/ 2147483646 w 7349"/>
                <a:gd name="T57" fmla="*/ 2147483646 h 480"/>
                <a:gd name="T58" fmla="*/ 2147483646 w 7349"/>
                <a:gd name="T59" fmla="*/ 2147483646 h 480"/>
                <a:gd name="T60" fmla="*/ 2147483646 w 7349"/>
                <a:gd name="T61" fmla="*/ 2147483646 h 480"/>
                <a:gd name="T62" fmla="*/ 2147483646 w 7349"/>
                <a:gd name="T63" fmla="*/ 2147483646 h 480"/>
                <a:gd name="T64" fmla="*/ 2147483646 w 7349"/>
                <a:gd name="T65" fmla="*/ 2147483646 h 480"/>
                <a:gd name="T66" fmla="*/ 2147483646 w 7349"/>
                <a:gd name="T67" fmla="*/ 2147483646 h 480"/>
                <a:gd name="T68" fmla="*/ 2147483646 w 7349"/>
                <a:gd name="T69" fmla="*/ 2147483646 h 480"/>
                <a:gd name="T70" fmla="*/ 2147483646 w 7349"/>
                <a:gd name="T71" fmla="*/ 2147483646 h 480"/>
                <a:gd name="T72" fmla="*/ 2147483646 w 7349"/>
                <a:gd name="T73" fmla="*/ 2147483646 h 480"/>
                <a:gd name="T74" fmla="*/ 2147483646 w 7349"/>
                <a:gd name="T75" fmla="*/ 2147483646 h 480"/>
                <a:gd name="T76" fmla="*/ 0 w 7349"/>
                <a:gd name="T77" fmla="*/ 2147483646 h 48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7349"/>
                <a:gd name="T118" fmla="*/ 0 h 480"/>
                <a:gd name="T119" fmla="*/ 7349 w 7349"/>
                <a:gd name="T120" fmla="*/ 480 h 48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7349" h="480">
                  <a:moveTo>
                    <a:pt x="0" y="2"/>
                  </a:moveTo>
                  <a:lnTo>
                    <a:pt x="17" y="94"/>
                  </a:lnTo>
                  <a:lnTo>
                    <a:pt x="85" y="168"/>
                  </a:lnTo>
                  <a:lnTo>
                    <a:pt x="170" y="220"/>
                  </a:lnTo>
                  <a:cubicBezTo>
                    <a:pt x="170" y="220"/>
                    <a:pt x="170" y="222"/>
                    <a:pt x="170" y="222"/>
                  </a:cubicBezTo>
                  <a:lnTo>
                    <a:pt x="213" y="235"/>
                  </a:lnTo>
                  <a:cubicBezTo>
                    <a:pt x="221" y="236"/>
                    <a:pt x="230" y="238"/>
                    <a:pt x="238" y="239"/>
                  </a:cubicBezTo>
                  <a:lnTo>
                    <a:pt x="289" y="244"/>
                  </a:lnTo>
                  <a:cubicBezTo>
                    <a:pt x="298" y="246"/>
                    <a:pt x="315" y="246"/>
                    <a:pt x="323" y="246"/>
                  </a:cubicBezTo>
                  <a:lnTo>
                    <a:pt x="3428" y="246"/>
                  </a:lnTo>
                  <a:lnTo>
                    <a:pt x="3394" y="244"/>
                  </a:lnTo>
                  <a:lnTo>
                    <a:pt x="3445" y="250"/>
                  </a:lnTo>
                  <a:lnTo>
                    <a:pt x="3419" y="246"/>
                  </a:lnTo>
                  <a:lnTo>
                    <a:pt x="3462" y="259"/>
                  </a:lnTo>
                  <a:lnTo>
                    <a:pt x="3462" y="258"/>
                  </a:lnTo>
                  <a:lnTo>
                    <a:pt x="3547" y="308"/>
                  </a:lnTo>
                  <a:lnTo>
                    <a:pt x="3547" y="306"/>
                  </a:lnTo>
                  <a:lnTo>
                    <a:pt x="3598" y="380"/>
                  </a:lnTo>
                  <a:lnTo>
                    <a:pt x="3606" y="471"/>
                  </a:lnTo>
                  <a:cubicBezTo>
                    <a:pt x="3615" y="476"/>
                    <a:pt x="3640" y="480"/>
                    <a:pt x="3674" y="480"/>
                  </a:cubicBezTo>
                  <a:cubicBezTo>
                    <a:pt x="3717" y="480"/>
                    <a:pt x="3742" y="476"/>
                    <a:pt x="3742" y="471"/>
                  </a:cubicBezTo>
                  <a:lnTo>
                    <a:pt x="3759" y="380"/>
                  </a:lnTo>
                  <a:lnTo>
                    <a:pt x="3819" y="306"/>
                  </a:lnTo>
                  <a:lnTo>
                    <a:pt x="3904" y="258"/>
                  </a:lnTo>
                  <a:lnTo>
                    <a:pt x="3904" y="259"/>
                  </a:lnTo>
                  <a:lnTo>
                    <a:pt x="3946" y="246"/>
                  </a:lnTo>
                  <a:lnTo>
                    <a:pt x="3921" y="250"/>
                  </a:lnTo>
                  <a:lnTo>
                    <a:pt x="3972" y="244"/>
                  </a:lnTo>
                  <a:lnTo>
                    <a:pt x="3929" y="246"/>
                  </a:lnTo>
                  <a:lnTo>
                    <a:pt x="7034" y="246"/>
                  </a:lnTo>
                  <a:cubicBezTo>
                    <a:pt x="7051" y="246"/>
                    <a:pt x="7068" y="246"/>
                    <a:pt x="7076" y="244"/>
                  </a:cubicBezTo>
                  <a:lnTo>
                    <a:pt x="7127" y="239"/>
                  </a:lnTo>
                  <a:cubicBezTo>
                    <a:pt x="7136" y="238"/>
                    <a:pt x="7144" y="236"/>
                    <a:pt x="7153" y="235"/>
                  </a:cubicBezTo>
                  <a:lnTo>
                    <a:pt x="7195" y="222"/>
                  </a:lnTo>
                  <a:cubicBezTo>
                    <a:pt x="7195" y="222"/>
                    <a:pt x="7195" y="220"/>
                    <a:pt x="7195" y="220"/>
                  </a:cubicBezTo>
                  <a:lnTo>
                    <a:pt x="7281" y="171"/>
                  </a:lnTo>
                  <a:cubicBezTo>
                    <a:pt x="7281" y="170"/>
                    <a:pt x="7281" y="170"/>
                    <a:pt x="7281" y="168"/>
                  </a:cubicBezTo>
                  <a:lnTo>
                    <a:pt x="7332" y="94"/>
                  </a:lnTo>
                  <a:lnTo>
                    <a:pt x="7349" y="2"/>
                  </a:lnTo>
                  <a:lnTo>
                    <a:pt x="7213" y="0"/>
                  </a:lnTo>
                  <a:lnTo>
                    <a:pt x="7204" y="92"/>
                  </a:lnTo>
                  <a:lnTo>
                    <a:pt x="7153" y="167"/>
                  </a:lnTo>
                  <a:lnTo>
                    <a:pt x="7153" y="164"/>
                  </a:lnTo>
                  <a:lnTo>
                    <a:pt x="7068" y="214"/>
                  </a:lnTo>
                  <a:lnTo>
                    <a:pt x="7068" y="212"/>
                  </a:lnTo>
                  <a:lnTo>
                    <a:pt x="7025" y="226"/>
                  </a:lnTo>
                  <a:lnTo>
                    <a:pt x="7051" y="222"/>
                  </a:lnTo>
                  <a:lnTo>
                    <a:pt x="7000" y="227"/>
                  </a:lnTo>
                  <a:lnTo>
                    <a:pt x="7034" y="224"/>
                  </a:lnTo>
                  <a:lnTo>
                    <a:pt x="3929" y="224"/>
                  </a:lnTo>
                  <a:cubicBezTo>
                    <a:pt x="3921" y="224"/>
                    <a:pt x="3904" y="226"/>
                    <a:pt x="3895" y="227"/>
                  </a:cubicBezTo>
                  <a:lnTo>
                    <a:pt x="3844" y="232"/>
                  </a:lnTo>
                  <a:cubicBezTo>
                    <a:pt x="3836" y="234"/>
                    <a:pt x="3827" y="235"/>
                    <a:pt x="3819" y="236"/>
                  </a:cubicBezTo>
                  <a:lnTo>
                    <a:pt x="3776" y="250"/>
                  </a:lnTo>
                  <a:cubicBezTo>
                    <a:pt x="3776" y="250"/>
                    <a:pt x="3776" y="251"/>
                    <a:pt x="3776" y="251"/>
                  </a:cubicBezTo>
                  <a:lnTo>
                    <a:pt x="3691" y="303"/>
                  </a:lnTo>
                  <a:lnTo>
                    <a:pt x="3623" y="379"/>
                  </a:lnTo>
                  <a:lnTo>
                    <a:pt x="3606" y="470"/>
                  </a:lnTo>
                  <a:lnTo>
                    <a:pt x="3742" y="470"/>
                  </a:lnTo>
                  <a:lnTo>
                    <a:pt x="3725" y="379"/>
                  </a:lnTo>
                  <a:lnTo>
                    <a:pt x="3674" y="304"/>
                  </a:lnTo>
                  <a:cubicBezTo>
                    <a:pt x="3674" y="303"/>
                    <a:pt x="3674" y="303"/>
                    <a:pt x="3674" y="302"/>
                  </a:cubicBezTo>
                  <a:lnTo>
                    <a:pt x="3589" y="251"/>
                  </a:lnTo>
                  <a:cubicBezTo>
                    <a:pt x="3589" y="251"/>
                    <a:pt x="3589" y="250"/>
                    <a:pt x="3589" y="250"/>
                  </a:cubicBezTo>
                  <a:lnTo>
                    <a:pt x="3547" y="236"/>
                  </a:lnTo>
                  <a:cubicBezTo>
                    <a:pt x="3538" y="235"/>
                    <a:pt x="3530" y="234"/>
                    <a:pt x="3521" y="232"/>
                  </a:cubicBezTo>
                  <a:lnTo>
                    <a:pt x="3470" y="227"/>
                  </a:lnTo>
                  <a:cubicBezTo>
                    <a:pt x="3462" y="226"/>
                    <a:pt x="3445" y="224"/>
                    <a:pt x="3428" y="224"/>
                  </a:cubicBezTo>
                  <a:lnTo>
                    <a:pt x="323" y="224"/>
                  </a:lnTo>
                  <a:lnTo>
                    <a:pt x="366" y="227"/>
                  </a:lnTo>
                  <a:lnTo>
                    <a:pt x="315" y="222"/>
                  </a:lnTo>
                  <a:lnTo>
                    <a:pt x="340" y="226"/>
                  </a:lnTo>
                  <a:lnTo>
                    <a:pt x="298" y="212"/>
                  </a:lnTo>
                  <a:lnTo>
                    <a:pt x="298" y="214"/>
                  </a:lnTo>
                  <a:lnTo>
                    <a:pt x="213" y="166"/>
                  </a:lnTo>
                  <a:lnTo>
                    <a:pt x="153" y="92"/>
                  </a:lnTo>
                  <a:lnTo>
                    <a:pt x="136" y="0"/>
                  </a:lnTo>
                  <a:lnTo>
                    <a:pt x="0" y="2"/>
                  </a:lnTo>
                  <a:close/>
                </a:path>
              </a:pathLst>
            </a:custGeom>
            <a:solidFill>
              <a:srgbClr val="FF0000"/>
            </a:solidFill>
            <a:ln w="3175" cap="rnd">
              <a:solidFill>
                <a:srgbClr val="FF0000"/>
              </a:solidFill>
              <a:prstDash val="solid"/>
              <a:round/>
              <a:headEnd/>
              <a:tailEnd/>
            </a:ln>
          </p:spPr>
          <p:txBody>
            <a:bodyPr/>
            <a:lstStyle/>
            <a:p>
              <a:endParaRPr lang="hu-HU"/>
            </a:p>
          </p:txBody>
        </p:sp>
      </p:grpSp>
      <p:grpSp>
        <p:nvGrpSpPr>
          <p:cNvPr id="17" name="Group 57"/>
          <p:cNvGrpSpPr>
            <a:grpSpLocks noChangeAspect="1"/>
          </p:cNvGrpSpPr>
          <p:nvPr/>
        </p:nvGrpSpPr>
        <p:grpSpPr bwMode="auto">
          <a:xfrm>
            <a:off x="1703388" y="1474790"/>
            <a:ext cx="4757738" cy="627063"/>
            <a:chOff x="158" y="890"/>
            <a:chExt cx="2997" cy="395"/>
          </a:xfrm>
        </p:grpSpPr>
        <p:sp>
          <p:nvSpPr>
            <p:cNvPr id="14407" name="AutoShape 56"/>
            <p:cNvSpPr>
              <a:spLocks noChangeAspect="1" noChangeArrowheads="1" noTextEdit="1"/>
            </p:cNvSpPr>
            <p:nvPr/>
          </p:nvSpPr>
          <p:spPr bwMode="auto">
            <a:xfrm>
              <a:off x="158" y="890"/>
              <a:ext cx="2997" cy="3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hu-HU"/>
            </a:p>
          </p:txBody>
        </p:sp>
        <p:sp>
          <p:nvSpPr>
            <p:cNvPr id="14408" name="Rectangle 58"/>
            <p:cNvSpPr>
              <a:spLocks noChangeArrowheads="1"/>
            </p:cNvSpPr>
            <p:nvPr/>
          </p:nvSpPr>
          <p:spPr bwMode="auto">
            <a:xfrm>
              <a:off x="1370" y="1040"/>
              <a:ext cx="159"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2400" i="1">
                  <a:solidFill>
                    <a:srgbClr val="000000"/>
                  </a:solidFill>
                </a:rPr>
                <a:t>Y </a:t>
              </a:r>
              <a:endParaRPr lang="hu-HU" altLang="hu-HU" sz="2400"/>
            </a:p>
          </p:txBody>
        </p:sp>
        <p:sp>
          <p:nvSpPr>
            <p:cNvPr id="14409" name="Rectangle 59"/>
            <p:cNvSpPr>
              <a:spLocks noChangeArrowheads="1"/>
            </p:cNvSpPr>
            <p:nvPr/>
          </p:nvSpPr>
          <p:spPr bwMode="auto">
            <a:xfrm>
              <a:off x="1519" y="1040"/>
              <a:ext cx="159"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2400" i="1">
                  <a:solidFill>
                    <a:srgbClr val="000000"/>
                  </a:solidFill>
                </a:rPr>
                <a:t>= </a:t>
              </a:r>
              <a:endParaRPr lang="hu-HU" altLang="hu-HU" sz="2400"/>
            </a:p>
          </p:txBody>
        </p:sp>
        <p:sp>
          <p:nvSpPr>
            <p:cNvPr id="14410" name="Rectangle 60"/>
            <p:cNvSpPr>
              <a:spLocks noChangeArrowheads="1"/>
            </p:cNvSpPr>
            <p:nvPr/>
          </p:nvSpPr>
          <p:spPr bwMode="auto">
            <a:xfrm>
              <a:off x="1655" y="1040"/>
              <a:ext cx="194"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2400" i="1">
                  <a:solidFill>
                    <a:srgbClr val="000000"/>
                  </a:solidFill>
                </a:rPr>
                <a:t>F</a:t>
              </a:r>
              <a:r>
                <a:rPr lang="hu-HU" altLang="hu-HU" sz="2400" i="1" baseline="-25000">
                  <a:solidFill>
                    <a:srgbClr val="000000"/>
                  </a:solidFill>
                </a:rPr>
                <a:t>1</a:t>
              </a:r>
              <a:endParaRPr lang="hu-HU" altLang="hu-HU" sz="2400" baseline="-25000"/>
            </a:p>
          </p:txBody>
        </p:sp>
        <p:sp>
          <p:nvSpPr>
            <p:cNvPr id="14411" name="Rectangle 61"/>
            <p:cNvSpPr>
              <a:spLocks noChangeArrowheads="1"/>
            </p:cNvSpPr>
            <p:nvPr/>
          </p:nvSpPr>
          <p:spPr bwMode="auto">
            <a:xfrm>
              <a:off x="1868" y="1040"/>
              <a:ext cx="113"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2400" i="1">
                  <a:solidFill>
                    <a:srgbClr val="000000"/>
                  </a:solidFill>
                </a:rPr>
                <a:t>( </a:t>
              </a:r>
              <a:endParaRPr lang="hu-HU" altLang="hu-HU" sz="2400"/>
            </a:p>
          </p:txBody>
        </p:sp>
        <p:sp>
          <p:nvSpPr>
            <p:cNvPr id="14412" name="Rectangle 62"/>
            <p:cNvSpPr>
              <a:spLocks noChangeArrowheads="1"/>
            </p:cNvSpPr>
            <p:nvPr/>
          </p:nvSpPr>
          <p:spPr bwMode="auto">
            <a:xfrm>
              <a:off x="1982" y="1040"/>
              <a:ext cx="118"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2400" i="1">
                  <a:solidFill>
                    <a:srgbClr val="000000"/>
                  </a:solidFill>
                </a:rPr>
                <a:t>T</a:t>
              </a:r>
              <a:endParaRPr lang="hu-HU" altLang="hu-HU" sz="2400"/>
            </a:p>
          </p:txBody>
        </p:sp>
        <p:sp>
          <p:nvSpPr>
            <p:cNvPr id="14413" name="Rectangle 63"/>
            <p:cNvSpPr>
              <a:spLocks noChangeArrowheads="1"/>
            </p:cNvSpPr>
            <p:nvPr/>
          </p:nvSpPr>
          <p:spPr bwMode="auto">
            <a:xfrm>
              <a:off x="2102" y="1040"/>
              <a:ext cx="97"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2400" i="1">
                  <a:solidFill>
                    <a:srgbClr val="000000"/>
                  </a:solidFill>
                </a:rPr>
                <a:t>, </a:t>
              </a:r>
              <a:endParaRPr lang="hu-HU" altLang="hu-HU" sz="2400"/>
            </a:p>
          </p:txBody>
        </p:sp>
        <p:sp>
          <p:nvSpPr>
            <p:cNvPr id="14414" name="Rectangle 64"/>
            <p:cNvSpPr>
              <a:spLocks noChangeArrowheads="1"/>
            </p:cNvSpPr>
            <p:nvPr/>
          </p:nvSpPr>
          <p:spPr bwMode="auto">
            <a:xfrm>
              <a:off x="2210" y="1040"/>
              <a:ext cx="76"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2400" i="1">
                  <a:solidFill>
                    <a:srgbClr val="000000"/>
                  </a:solidFill>
                </a:rPr>
                <a:t>I</a:t>
              </a:r>
              <a:endParaRPr lang="hu-HU" altLang="hu-HU" sz="2400"/>
            </a:p>
          </p:txBody>
        </p:sp>
        <p:sp>
          <p:nvSpPr>
            <p:cNvPr id="14415" name="Rectangle 65"/>
            <p:cNvSpPr>
              <a:spLocks noChangeArrowheads="1"/>
            </p:cNvSpPr>
            <p:nvPr/>
          </p:nvSpPr>
          <p:spPr bwMode="auto">
            <a:xfrm>
              <a:off x="2258" y="1124"/>
              <a:ext cx="65"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600" i="1">
                  <a:solidFill>
                    <a:srgbClr val="000000"/>
                  </a:solidFill>
                </a:rPr>
                <a:t>1</a:t>
              </a:r>
              <a:endParaRPr lang="hu-HU" altLang="hu-HU" sz="2400"/>
            </a:p>
          </p:txBody>
        </p:sp>
        <p:sp>
          <p:nvSpPr>
            <p:cNvPr id="14416" name="Rectangle 66"/>
            <p:cNvSpPr>
              <a:spLocks noChangeArrowheads="1"/>
            </p:cNvSpPr>
            <p:nvPr/>
          </p:nvSpPr>
          <p:spPr bwMode="auto">
            <a:xfrm>
              <a:off x="2330" y="1040"/>
              <a:ext cx="97"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2400" i="1">
                  <a:solidFill>
                    <a:srgbClr val="000000"/>
                  </a:solidFill>
                </a:rPr>
                <a:t>, </a:t>
              </a:r>
              <a:endParaRPr lang="hu-HU" altLang="hu-HU" sz="2400"/>
            </a:p>
          </p:txBody>
        </p:sp>
        <p:sp>
          <p:nvSpPr>
            <p:cNvPr id="14417" name="Rectangle 67"/>
            <p:cNvSpPr>
              <a:spLocks noChangeArrowheads="1"/>
            </p:cNvSpPr>
            <p:nvPr/>
          </p:nvSpPr>
          <p:spPr bwMode="auto">
            <a:xfrm>
              <a:off x="2438" y="1040"/>
              <a:ext cx="76"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2400" i="1">
                  <a:solidFill>
                    <a:srgbClr val="000000"/>
                  </a:solidFill>
                </a:rPr>
                <a:t>I</a:t>
              </a:r>
              <a:endParaRPr lang="hu-HU" altLang="hu-HU" sz="2400"/>
            </a:p>
          </p:txBody>
        </p:sp>
        <p:sp>
          <p:nvSpPr>
            <p:cNvPr id="14418" name="Rectangle 68"/>
            <p:cNvSpPr>
              <a:spLocks noChangeArrowheads="1"/>
            </p:cNvSpPr>
            <p:nvPr/>
          </p:nvSpPr>
          <p:spPr bwMode="auto">
            <a:xfrm>
              <a:off x="2492" y="1124"/>
              <a:ext cx="65"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600" i="1">
                  <a:solidFill>
                    <a:srgbClr val="000000"/>
                  </a:solidFill>
                </a:rPr>
                <a:t>2</a:t>
              </a:r>
              <a:endParaRPr lang="hu-HU" altLang="hu-HU" sz="2400"/>
            </a:p>
          </p:txBody>
        </p:sp>
        <p:sp>
          <p:nvSpPr>
            <p:cNvPr id="14419" name="Rectangle 69"/>
            <p:cNvSpPr>
              <a:spLocks noChangeArrowheads="1"/>
            </p:cNvSpPr>
            <p:nvPr/>
          </p:nvSpPr>
          <p:spPr bwMode="auto">
            <a:xfrm>
              <a:off x="2558" y="1040"/>
              <a:ext cx="97"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2400" i="1">
                  <a:solidFill>
                    <a:srgbClr val="000000"/>
                  </a:solidFill>
                </a:rPr>
                <a:t>, </a:t>
              </a:r>
              <a:endParaRPr lang="hu-HU" altLang="hu-HU" sz="2400"/>
            </a:p>
          </p:txBody>
        </p:sp>
        <p:sp>
          <p:nvSpPr>
            <p:cNvPr id="14420" name="Rectangle 70"/>
            <p:cNvSpPr>
              <a:spLocks noChangeArrowheads="1"/>
            </p:cNvSpPr>
            <p:nvPr/>
          </p:nvSpPr>
          <p:spPr bwMode="auto">
            <a:xfrm>
              <a:off x="2666" y="1040"/>
              <a:ext cx="118"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2400" i="1">
                  <a:solidFill>
                    <a:srgbClr val="000000"/>
                  </a:solidFill>
                </a:rPr>
                <a:t>L</a:t>
              </a:r>
              <a:endParaRPr lang="hu-HU" altLang="hu-HU" sz="2400"/>
            </a:p>
          </p:txBody>
        </p:sp>
        <p:sp>
          <p:nvSpPr>
            <p:cNvPr id="14421" name="Rectangle 71"/>
            <p:cNvSpPr>
              <a:spLocks noChangeArrowheads="1"/>
            </p:cNvSpPr>
            <p:nvPr/>
          </p:nvSpPr>
          <p:spPr bwMode="auto">
            <a:xfrm>
              <a:off x="2786" y="1040"/>
              <a:ext cx="97"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2400" i="1">
                  <a:solidFill>
                    <a:srgbClr val="000000"/>
                  </a:solidFill>
                </a:rPr>
                <a:t>, </a:t>
              </a:r>
              <a:endParaRPr lang="hu-HU" altLang="hu-HU" sz="2400"/>
            </a:p>
          </p:txBody>
        </p:sp>
        <p:sp>
          <p:nvSpPr>
            <p:cNvPr id="14422" name="Rectangle 72"/>
            <p:cNvSpPr>
              <a:spLocks noChangeArrowheads="1"/>
            </p:cNvSpPr>
            <p:nvPr/>
          </p:nvSpPr>
          <p:spPr bwMode="auto">
            <a:xfrm>
              <a:off x="2888" y="1040"/>
              <a:ext cx="189"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2400" i="1">
                  <a:solidFill>
                    <a:srgbClr val="000000"/>
                  </a:solidFill>
                </a:rPr>
                <a:t>N </a:t>
              </a:r>
              <a:endParaRPr lang="hu-HU" altLang="hu-HU" sz="2400"/>
            </a:p>
          </p:txBody>
        </p:sp>
        <p:sp>
          <p:nvSpPr>
            <p:cNvPr id="14423" name="Rectangle 73"/>
            <p:cNvSpPr>
              <a:spLocks noChangeArrowheads="1"/>
            </p:cNvSpPr>
            <p:nvPr/>
          </p:nvSpPr>
          <p:spPr bwMode="auto">
            <a:xfrm>
              <a:off x="3080" y="1040"/>
              <a:ext cx="65"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2400" i="1">
                  <a:solidFill>
                    <a:srgbClr val="000000"/>
                  </a:solidFill>
                </a:rPr>
                <a:t>)</a:t>
              </a:r>
              <a:endParaRPr lang="hu-HU" altLang="hu-HU" sz="2400"/>
            </a:p>
          </p:txBody>
        </p:sp>
        <p:sp>
          <p:nvSpPr>
            <p:cNvPr id="14424" name="Rectangle 74"/>
            <p:cNvSpPr>
              <a:spLocks noChangeArrowheads="1"/>
            </p:cNvSpPr>
            <p:nvPr/>
          </p:nvSpPr>
          <p:spPr bwMode="auto">
            <a:xfrm>
              <a:off x="170" y="920"/>
              <a:ext cx="684"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2400">
                  <a:solidFill>
                    <a:srgbClr val="000000"/>
                  </a:solidFill>
                </a:rPr>
                <a:t>Új érték</a:t>
              </a:r>
              <a:endParaRPr lang="hu-HU" altLang="hu-HU" sz="2400"/>
            </a:p>
          </p:txBody>
        </p:sp>
        <p:sp>
          <p:nvSpPr>
            <p:cNvPr id="14425" name="Freeform 75"/>
            <p:cNvSpPr>
              <a:spLocks/>
            </p:cNvSpPr>
            <p:nvPr/>
          </p:nvSpPr>
          <p:spPr bwMode="auto">
            <a:xfrm>
              <a:off x="868" y="1021"/>
              <a:ext cx="446" cy="98"/>
            </a:xfrm>
            <a:custGeom>
              <a:avLst/>
              <a:gdLst>
                <a:gd name="T0" fmla="*/ 0 w 446"/>
                <a:gd name="T1" fmla="*/ 0 h 98"/>
                <a:gd name="T2" fmla="*/ 95 w 446"/>
                <a:gd name="T3" fmla="*/ 21 h 98"/>
                <a:gd name="T4" fmla="*/ 182 w 446"/>
                <a:gd name="T5" fmla="*/ 39 h 98"/>
                <a:gd name="T6" fmla="*/ 260 w 446"/>
                <a:gd name="T7" fmla="*/ 57 h 98"/>
                <a:gd name="T8" fmla="*/ 331 w 446"/>
                <a:gd name="T9" fmla="*/ 72 h 98"/>
                <a:gd name="T10" fmla="*/ 393 w 446"/>
                <a:gd name="T11" fmla="*/ 86 h 98"/>
                <a:gd name="T12" fmla="*/ 446 w 446"/>
                <a:gd name="T13" fmla="*/ 98 h 98"/>
                <a:gd name="T14" fmla="*/ 0 60000 65536"/>
                <a:gd name="T15" fmla="*/ 0 60000 65536"/>
                <a:gd name="T16" fmla="*/ 0 60000 65536"/>
                <a:gd name="T17" fmla="*/ 0 60000 65536"/>
                <a:gd name="T18" fmla="*/ 0 60000 65536"/>
                <a:gd name="T19" fmla="*/ 0 60000 65536"/>
                <a:gd name="T20" fmla="*/ 0 60000 65536"/>
                <a:gd name="T21" fmla="*/ 0 w 446"/>
                <a:gd name="T22" fmla="*/ 0 h 98"/>
                <a:gd name="T23" fmla="*/ 446 w 446"/>
                <a:gd name="T24" fmla="*/ 98 h 9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6" h="98">
                  <a:moveTo>
                    <a:pt x="0" y="0"/>
                  </a:moveTo>
                  <a:lnTo>
                    <a:pt x="95" y="21"/>
                  </a:lnTo>
                  <a:lnTo>
                    <a:pt x="182" y="39"/>
                  </a:lnTo>
                  <a:lnTo>
                    <a:pt x="260" y="57"/>
                  </a:lnTo>
                  <a:lnTo>
                    <a:pt x="331" y="72"/>
                  </a:lnTo>
                  <a:lnTo>
                    <a:pt x="393" y="86"/>
                  </a:lnTo>
                  <a:lnTo>
                    <a:pt x="446" y="98"/>
                  </a:lnTo>
                </a:path>
              </a:pathLst>
            </a:custGeom>
            <a:noFill/>
            <a:ln w="2698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14426" name="Freeform 76"/>
            <p:cNvSpPr>
              <a:spLocks/>
            </p:cNvSpPr>
            <p:nvPr/>
          </p:nvSpPr>
          <p:spPr bwMode="auto">
            <a:xfrm>
              <a:off x="1242" y="1073"/>
              <a:ext cx="82" cy="73"/>
            </a:xfrm>
            <a:custGeom>
              <a:avLst/>
              <a:gdLst>
                <a:gd name="T0" fmla="*/ 17 w 82"/>
                <a:gd name="T1" fmla="*/ 0 h 73"/>
                <a:gd name="T2" fmla="*/ 82 w 82"/>
                <a:gd name="T3" fmla="*/ 54 h 73"/>
                <a:gd name="T4" fmla="*/ 0 w 82"/>
                <a:gd name="T5" fmla="*/ 73 h 73"/>
                <a:gd name="T6" fmla="*/ 17 w 82"/>
                <a:gd name="T7" fmla="*/ 0 h 73"/>
                <a:gd name="T8" fmla="*/ 0 60000 65536"/>
                <a:gd name="T9" fmla="*/ 0 60000 65536"/>
                <a:gd name="T10" fmla="*/ 0 60000 65536"/>
                <a:gd name="T11" fmla="*/ 0 60000 65536"/>
                <a:gd name="T12" fmla="*/ 0 w 82"/>
                <a:gd name="T13" fmla="*/ 0 h 73"/>
                <a:gd name="T14" fmla="*/ 82 w 82"/>
                <a:gd name="T15" fmla="*/ 73 h 73"/>
              </a:gdLst>
              <a:ahLst/>
              <a:cxnLst>
                <a:cxn ang="T8">
                  <a:pos x="T0" y="T1"/>
                </a:cxn>
                <a:cxn ang="T9">
                  <a:pos x="T2" y="T3"/>
                </a:cxn>
                <a:cxn ang="T10">
                  <a:pos x="T4" y="T5"/>
                </a:cxn>
                <a:cxn ang="T11">
                  <a:pos x="T6" y="T7"/>
                </a:cxn>
              </a:cxnLst>
              <a:rect l="T12" t="T13" r="T14" b="T15"/>
              <a:pathLst>
                <a:path w="82" h="73">
                  <a:moveTo>
                    <a:pt x="17" y="0"/>
                  </a:moveTo>
                  <a:lnTo>
                    <a:pt x="82" y="54"/>
                  </a:lnTo>
                  <a:lnTo>
                    <a:pt x="0" y="73"/>
                  </a:lnTo>
                  <a:lnTo>
                    <a:pt x="1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u-HU"/>
            </a:p>
          </p:txBody>
        </p:sp>
      </p:grpSp>
      <p:grpSp>
        <p:nvGrpSpPr>
          <p:cNvPr id="18" name="Csoportba foglalás 103"/>
          <p:cNvGrpSpPr>
            <a:grpSpLocks/>
          </p:cNvGrpSpPr>
          <p:nvPr/>
        </p:nvGrpSpPr>
        <p:grpSpPr bwMode="auto">
          <a:xfrm>
            <a:off x="4079876" y="1330325"/>
            <a:ext cx="1439863" cy="647700"/>
            <a:chOff x="2555875" y="1052513"/>
            <a:chExt cx="1439863" cy="647700"/>
          </a:xfrm>
        </p:grpSpPr>
        <p:sp>
          <p:nvSpPr>
            <p:cNvPr id="105" name="Felhő 104"/>
            <p:cNvSpPr/>
            <p:nvPr/>
          </p:nvSpPr>
          <p:spPr>
            <a:xfrm>
              <a:off x="2555875" y="1052513"/>
              <a:ext cx="1368425" cy="647700"/>
            </a:xfrm>
            <a:prstGeom prst="cloudCallout">
              <a:avLst>
                <a:gd name="adj1" fmla="val 3108"/>
                <a:gd name="adj2" fmla="val 197278"/>
              </a:avLst>
            </a:prstGeom>
            <a:solidFill>
              <a:schemeClr val="accent1">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hu-HU" dirty="0"/>
            </a:p>
          </p:txBody>
        </p:sp>
        <p:sp>
          <p:nvSpPr>
            <p:cNvPr id="14406" name="Szövegdoboz 71"/>
            <p:cNvSpPr txBox="1">
              <a:spLocks noChangeArrowheads="1"/>
            </p:cNvSpPr>
            <p:nvPr/>
          </p:nvSpPr>
          <p:spPr bwMode="auto">
            <a:xfrm>
              <a:off x="2627313" y="1125538"/>
              <a:ext cx="13684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hu-HU" altLang="hu-HU" sz="1800" dirty="0"/>
                <a:t>Innováció</a:t>
              </a:r>
              <a:endParaRPr lang="hu-HU" altLang="hu-HU" sz="2400" dirty="0"/>
            </a:p>
          </p:txBody>
        </p:sp>
      </p:grpSp>
      <p:grpSp>
        <p:nvGrpSpPr>
          <p:cNvPr id="19" name="Group 43"/>
          <p:cNvGrpSpPr>
            <a:grpSpLocks noChangeAspect="1"/>
          </p:cNvGrpSpPr>
          <p:nvPr/>
        </p:nvGrpSpPr>
        <p:grpSpPr bwMode="auto">
          <a:xfrm>
            <a:off x="4343400" y="2051051"/>
            <a:ext cx="1104900" cy="2562225"/>
            <a:chOff x="1776" y="1292"/>
            <a:chExt cx="696" cy="1614"/>
          </a:xfrm>
        </p:grpSpPr>
        <p:sp>
          <p:nvSpPr>
            <p:cNvPr id="14387" name="AutoShape 42"/>
            <p:cNvSpPr>
              <a:spLocks noChangeAspect="1" noChangeArrowheads="1" noTextEdit="1"/>
            </p:cNvSpPr>
            <p:nvPr/>
          </p:nvSpPr>
          <p:spPr bwMode="auto">
            <a:xfrm>
              <a:off x="1776" y="1292"/>
              <a:ext cx="696" cy="16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hu-HU"/>
            </a:p>
          </p:txBody>
        </p:sp>
        <p:sp>
          <p:nvSpPr>
            <p:cNvPr id="14388" name="Rectangle 44"/>
            <p:cNvSpPr>
              <a:spLocks noChangeArrowheads="1"/>
            </p:cNvSpPr>
            <p:nvPr/>
          </p:nvSpPr>
          <p:spPr bwMode="auto">
            <a:xfrm>
              <a:off x="2040" y="1682"/>
              <a:ext cx="54"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2400" i="1">
                  <a:solidFill>
                    <a:srgbClr val="000000"/>
                  </a:solidFill>
                  <a:latin typeface="Arial" panose="020B0604020202020204" pitchFamily="34" charset="0"/>
                </a:rPr>
                <a:t>I</a:t>
              </a:r>
              <a:endParaRPr lang="hu-HU" altLang="hu-HU" sz="2400" b="0">
                <a:latin typeface="Arial" panose="020B0604020202020204" pitchFamily="34" charset="0"/>
              </a:endParaRPr>
            </a:p>
          </p:txBody>
        </p:sp>
        <p:sp>
          <p:nvSpPr>
            <p:cNvPr id="14389" name="Rectangle 45"/>
            <p:cNvSpPr>
              <a:spLocks noChangeArrowheads="1"/>
            </p:cNvSpPr>
            <p:nvPr/>
          </p:nvSpPr>
          <p:spPr bwMode="auto">
            <a:xfrm>
              <a:off x="2088" y="1772"/>
              <a:ext cx="72"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600" i="1">
                  <a:solidFill>
                    <a:srgbClr val="000000"/>
                  </a:solidFill>
                  <a:latin typeface="Arial" panose="020B0604020202020204" pitchFamily="34" charset="0"/>
                </a:rPr>
                <a:t>1</a:t>
              </a:r>
              <a:endParaRPr lang="hu-HU" altLang="hu-HU" sz="2400" b="0">
                <a:latin typeface="Arial" panose="020B0604020202020204" pitchFamily="34" charset="0"/>
              </a:endParaRPr>
            </a:p>
          </p:txBody>
        </p:sp>
        <p:sp>
          <p:nvSpPr>
            <p:cNvPr id="14390" name="Rectangle 46"/>
            <p:cNvSpPr>
              <a:spLocks noChangeArrowheads="1"/>
            </p:cNvSpPr>
            <p:nvPr/>
          </p:nvSpPr>
          <p:spPr bwMode="auto">
            <a:xfrm>
              <a:off x="2160" y="1652"/>
              <a:ext cx="3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600" i="1">
                  <a:solidFill>
                    <a:srgbClr val="000000"/>
                  </a:solidFill>
                  <a:latin typeface="Arial" panose="020B0604020202020204" pitchFamily="34" charset="0"/>
                </a:rPr>
                <a:t>I</a:t>
              </a:r>
              <a:endParaRPr lang="hu-HU" altLang="hu-HU" sz="2400" b="0">
                <a:latin typeface="Arial" panose="020B0604020202020204" pitchFamily="34" charset="0"/>
              </a:endParaRPr>
            </a:p>
          </p:txBody>
        </p:sp>
        <p:sp>
          <p:nvSpPr>
            <p:cNvPr id="14391" name="Freeform 47"/>
            <p:cNvSpPr>
              <a:spLocks/>
            </p:cNvSpPr>
            <p:nvPr/>
          </p:nvSpPr>
          <p:spPr bwMode="auto">
            <a:xfrm>
              <a:off x="2169" y="1310"/>
              <a:ext cx="76" cy="272"/>
            </a:xfrm>
            <a:custGeom>
              <a:avLst/>
              <a:gdLst>
                <a:gd name="T0" fmla="*/ 76 w 76"/>
                <a:gd name="T1" fmla="*/ 0 h 272"/>
                <a:gd name="T2" fmla="*/ 72 w 76"/>
                <a:gd name="T3" fmla="*/ 64 h 272"/>
                <a:gd name="T4" fmla="*/ 61 w 76"/>
                <a:gd name="T5" fmla="*/ 124 h 272"/>
                <a:gd name="T6" fmla="*/ 46 w 76"/>
                <a:gd name="T7" fmla="*/ 178 h 272"/>
                <a:gd name="T8" fmla="*/ 26 w 76"/>
                <a:gd name="T9" fmla="*/ 228 h 272"/>
                <a:gd name="T10" fmla="*/ 0 w 76"/>
                <a:gd name="T11" fmla="*/ 272 h 272"/>
                <a:gd name="T12" fmla="*/ 0 60000 65536"/>
                <a:gd name="T13" fmla="*/ 0 60000 65536"/>
                <a:gd name="T14" fmla="*/ 0 60000 65536"/>
                <a:gd name="T15" fmla="*/ 0 60000 65536"/>
                <a:gd name="T16" fmla="*/ 0 60000 65536"/>
                <a:gd name="T17" fmla="*/ 0 60000 65536"/>
                <a:gd name="T18" fmla="*/ 0 w 76"/>
                <a:gd name="T19" fmla="*/ 0 h 272"/>
                <a:gd name="T20" fmla="*/ 76 w 76"/>
                <a:gd name="T21" fmla="*/ 272 h 272"/>
              </a:gdLst>
              <a:ahLst/>
              <a:cxnLst>
                <a:cxn ang="T12">
                  <a:pos x="T0" y="T1"/>
                </a:cxn>
                <a:cxn ang="T13">
                  <a:pos x="T2" y="T3"/>
                </a:cxn>
                <a:cxn ang="T14">
                  <a:pos x="T4" y="T5"/>
                </a:cxn>
                <a:cxn ang="T15">
                  <a:pos x="T6" y="T7"/>
                </a:cxn>
                <a:cxn ang="T16">
                  <a:pos x="T8" y="T9"/>
                </a:cxn>
                <a:cxn ang="T17">
                  <a:pos x="T10" y="T11"/>
                </a:cxn>
              </a:cxnLst>
              <a:rect l="T18" t="T19" r="T20" b="T21"/>
              <a:pathLst>
                <a:path w="76" h="272">
                  <a:moveTo>
                    <a:pt x="76" y="0"/>
                  </a:moveTo>
                  <a:lnTo>
                    <a:pt x="72" y="64"/>
                  </a:lnTo>
                  <a:lnTo>
                    <a:pt x="61" y="124"/>
                  </a:lnTo>
                  <a:lnTo>
                    <a:pt x="46" y="178"/>
                  </a:lnTo>
                  <a:lnTo>
                    <a:pt x="26" y="228"/>
                  </a:lnTo>
                  <a:lnTo>
                    <a:pt x="0" y="272"/>
                  </a:lnTo>
                </a:path>
              </a:pathLst>
            </a:custGeom>
            <a:noFill/>
            <a:ln w="2698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14392" name="Freeform 48"/>
            <p:cNvSpPr>
              <a:spLocks/>
            </p:cNvSpPr>
            <p:nvPr/>
          </p:nvSpPr>
          <p:spPr bwMode="auto">
            <a:xfrm>
              <a:off x="2128" y="1551"/>
              <a:ext cx="76" cy="82"/>
            </a:xfrm>
            <a:custGeom>
              <a:avLst/>
              <a:gdLst>
                <a:gd name="T0" fmla="*/ 18 w 76"/>
                <a:gd name="T1" fmla="*/ 0 h 82"/>
                <a:gd name="T2" fmla="*/ 0 w 76"/>
                <a:gd name="T3" fmla="*/ 82 h 82"/>
                <a:gd name="T4" fmla="*/ 76 w 76"/>
                <a:gd name="T5" fmla="*/ 48 h 82"/>
                <a:gd name="T6" fmla="*/ 18 w 76"/>
                <a:gd name="T7" fmla="*/ 0 h 82"/>
                <a:gd name="T8" fmla="*/ 0 60000 65536"/>
                <a:gd name="T9" fmla="*/ 0 60000 65536"/>
                <a:gd name="T10" fmla="*/ 0 60000 65536"/>
                <a:gd name="T11" fmla="*/ 0 60000 65536"/>
                <a:gd name="T12" fmla="*/ 0 w 76"/>
                <a:gd name="T13" fmla="*/ 0 h 82"/>
                <a:gd name="T14" fmla="*/ 76 w 76"/>
                <a:gd name="T15" fmla="*/ 82 h 82"/>
              </a:gdLst>
              <a:ahLst/>
              <a:cxnLst>
                <a:cxn ang="T8">
                  <a:pos x="T0" y="T1"/>
                </a:cxn>
                <a:cxn ang="T9">
                  <a:pos x="T2" y="T3"/>
                </a:cxn>
                <a:cxn ang="T10">
                  <a:pos x="T4" y="T5"/>
                </a:cxn>
                <a:cxn ang="T11">
                  <a:pos x="T6" y="T7"/>
                </a:cxn>
              </a:cxnLst>
              <a:rect l="T12" t="T13" r="T14" b="T15"/>
              <a:pathLst>
                <a:path w="76" h="82">
                  <a:moveTo>
                    <a:pt x="18" y="0"/>
                  </a:moveTo>
                  <a:lnTo>
                    <a:pt x="0" y="82"/>
                  </a:lnTo>
                  <a:lnTo>
                    <a:pt x="76" y="48"/>
                  </a:lnTo>
                  <a:lnTo>
                    <a:pt x="1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u-HU"/>
            </a:p>
          </p:txBody>
        </p:sp>
        <p:sp>
          <p:nvSpPr>
            <p:cNvPr id="14393" name="Rectangle 49"/>
            <p:cNvSpPr>
              <a:spLocks noChangeArrowheads="1"/>
            </p:cNvSpPr>
            <p:nvPr/>
          </p:nvSpPr>
          <p:spPr bwMode="auto">
            <a:xfrm>
              <a:off x="1992" y="1979"/>
              <a:ext cx="291"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a:solidFill>
                    <a:srgbClr val="000000"/>
                  </a:solidFill>
                  <a:latin typeface="Arial" panose="020B0604020202020204" pitchFamily="34" charset="0"/>
                </a:rPr>
                <a:t>Belső</a:t>
              </a:r>
              <a:r>
                <a:rPr lang="hu-HU" altLang="hu-HU" sz="1200" b="0">
                  <a:solidFill>
                    <a:srgbClr val="000000"/>
                  </a:solidFill>
                  <a:latin typeface="Arial" panose="020B0604020202020204" pitchFamily="34" charset="0"/>
                </a:rPr>
                <a:t> </a:t>
              </a:r>
              <a:endParaRPr lang="hu-HU" altLang="hu-HU" sz="2400" b="0">
                <a:latin typeface="Arial" panose="020B0604020202020204" pitchFamily="34" charset="0"/>
              </a:endParaRPr>
            </a:p>
          </p:txBody>
        </p:sp>
        <p:sp>
          <p:nvSpPr>
            <p:cNvPr id="14394" name="Rectangle 50"/>
            <p:cNvSpPr>
              <a:spLocks noChangeArrowheads="1"/>
            </p:cNvSpPr>
            <p:nvPr/>
          </p:nvSpPr>
          <p:spPr bwMode="auto">
            <a:xfrm>
              <a:off x="1854" y="2086"/>
              <a:ext cx="592"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a:solidFill>
                    <a:srgbClr val="000000"/>
                  </a:solidFill>
                  <a:latin typeface="Arial" panose="020B0604020202020204" pitchFamily="34" charset="0"/>
                </a:rPr>
                <a:t>immateriális</a:t>
              </a:r>
              <a:r>
                <a:rPr lang="hu-HU" altLang="hu-HU" sz="1200" b="0">
                  <a:solidFill>
                    <a:srgbClr val="000000"/>
                  </a:solidFill>
                  <a:latin typeface="Arial" panose="020B0604020202020204" pitchFamily="34" charset="0"/>
                </a:rPr>
                <a:t> </a:t>
              </a:r>
              <a:endParaRPr lang="hu-HU" altLang="hu-HU" sz="2400" b="0">
                <a:latin typeface="Arial" panose="020B0604020202020204" pitchFamily="34" charset="0"/>
              </a:endParaRPr>
            </a:p>
          </p:txBody>
        </p:sp>
        <p:sp>
          <p:nvSpPr>
            <p:cNvPr id="14395" name="Rectangle 51"/>
            <p:cNvSpPr>
              <a:spLocks noChangeArrowheads="1"/>
            </p:cNvSpPr>
            <p:nvPr/>
          </p:nvSpPr>
          <p:spPr bwMode="auto">
            <a:xfrm>
              <a:off x="1908" y="2205"/>
              <a:ext cx="424"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a:solidFill>
                    <a:srgbClr val="000000"/>
                  </a:solidFill>
                  <a:latin typeface="Arial" panose="020B0604020202020204" pitchFamily="34" charset="0"/>
                </a:rPr>
                <a:t>termelési</a:t>
              </a:r>
            </a:p>
            <a:p>
              <a:pPr eaLnBrk="1" hangingPunct="1">
                <a:spcBef>
                  <a:spcPct val="0"/>
                </a:spcBef>
                <a:buFontTx/>
                <a:buNone/>
              </a:pPr>
              <a:r>
                <a:rPr lang="hu-HU" altLang="hu-HU" sz="1200">
                  <a:solidFill>
                    <a:srgbClr val="000000"/>
                  </a:solidFill>
                  <a:latin typeface="Arial" panose="020B0604020202020204" pitchFamily="34" charset="0"/>
                </a:rPr>
                <a:t>tényezők</a:t>
              </a:r>
              <a:endParaRPr lang="hu-HU" altLang="hu-HU" sz="2400">
                <a:latin typeface="Arial" panose="020B0604020202020204" pitchFamily="34" charset="0"/>
              </a:endParaRPr>
            </a:p>
          </p:txBody>
        </p:sp>
        <p:sp>
          <p:nvSpPr>
            <p:cNvPr id="14396" name="Rectangle 52"/>
            <p:cNvSpPr>
              <a:spLocks noChangeArrowheads="1"/>
            </p:cNvSpPr>
            <p:nvPr/>
          </p:nvSpPr>
          <p:spPr bwMode="auto">
            <a:xfrm>
              <a:off x="1788" y="2438"/>
              <a:ext cx="32"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b="0">
                  <a:solidFill>
                    <a:srgbClr val="000000"/>
                  </a:solidFill>
                  <a:latin typeface="Arial" panose="020B0604020202020204" pitchFamily="34" charset="0"/>
                </a:rPr>
                <a:t>(</a:t>
              </a:r>
              <a:endParaRPr lang="hu-HU" altLang="hu-HU" sz="2400" b="0">
                <a:latin typeface="Arial" panose="020B0604020202020204" pitchFamily="34" charset="0"/>
              </a:endParaRPr>
            </a:p>
          </p:txBody>
        </p:sp>
        <p:sp>
          <p:nvSpPr>
            <p:cNvPr id="14397" name="Rectangle 53"/>
            <p:cNvSpPr>
              <a:spLocks noChangeArrowheads="1"/>
            </p:cNvSpPr>
            <p:nvPr/>
          </p:nvSpPr>
          <p:spPr bwMode="auto">
            <a:xfrm>
              <a:off x="1818" y="2438"/>
              <a:ext cx="597"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b="0">
                  <a:solidFill>
                    <a:srgbClr val="000000"/>
                  </a:solidFill>
                  <a:latin typeface="Arial" panose="020B0604020202020204" pitchFamily="34" charset="0"/>
                </a:rPr>
                <a:t>szervezettség</a:t>
              </a:r>
              <a:endParaRPr lang="hu-HU" altLang="hu-HU" sz="2400" b="0">
                <a:latin typeface="Arial" panose="020B0604020202020204" pitchFamily="34" charset="0"/>
              </a:endParaRPr>
            </a:p>
          </p:txBody>
        </p:sp>
        <p:sp>
          <p:nvSpPr>
            <p:cNvPr id="14398" name="Rectangle 54"/>
            <p:cNvSpPr>
              <a:spLocks noChangeArrowheads="1"/>
            </p:cNvSpPr>
            <p:nvPr/>
          </p:nvSpPr>
          <p:spPr bwMode="auto">
            <a:xfrm>
              <a:off x="2412" y="2438"/>
              <a:ext cx="55"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b="0">
                  <a:solidFill>
                    <a:srgbClr val="000000"/>
                  </a:solidFill>
                  <a:latin typeface="Arial" panose="020B0604020202020204" pitchFamily="34" charset="0"/>
                </a:rPr>
                <a:t>, </a:t>
              </a:r>
              <a:endParaRPr lang="hu-HU" altLang="hu-HU" sz="2400" b="0">
                <a:latin typeface="Arial" panose="020B0604020202020204" pitchFamily="34" charset="0"/>
              </a:endParaRPr>
            </a:p>
          </p:txBody>
        </p:sp>
        <p:sp>
          <p:nvSpPr>
            <p:cNvPr id="14399" name="Rectangle 55"/>
            <p:cNvSpPr>
              <a:spLocks noChangeArrowheads="1"/>
            </p:cNvSpPr>
            <p:nvPr/>
          </p:nvSpPr>
          <p:spPr bwMode="auto">
            <a:xfrm>
              <a:off x="1866" y="2552"/>
              <a:ext cx="461"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b="0">
                  <a:solidFill>
                    <a:srgbClr val="000000"/>
                  </a:solidFill>
                  <a:latin typeface="Arial" panose="020B0604020202020204" pitchFamily="34" charset="0"/>
                </a:rPr>
                <a:t>tudásbázis</a:t>
              </a:r>
              <a:endParaRPr lang="hu-HU" altLang="hu-HU" sz="2400" b="0">
                <a:latin typeface="Arial" panose="020B0604020202020204" pitchFamily="34" charset="0"/>
              </a:endParaRPr>
            </a:p>
          </p:txBody>
        </p:sp>
        <p:sp>
          <p:nvSpPr>
            <p:cNvPr id="14400" name="Rectangle 56"/>
            <p:cNvSpPr>
              <a:spLocks noChangeArrowheads="1"/>
            </p:cNvSpPr>
            <p:nvPr/>
          </p:nvSpPr>
          <p:spPr bwMode="auto">
            <a:xfrm>
              <a:off x="2328" y="2552"/>
              <a:ext cx="55"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b="0">
                  <a:solidFill>
                    <a:srgbClr val="000000"/>
                  </a:solidFill>
                  <a:latin typeface="Arial" panose="020B0604020202020204" pitchFamily="34" charset="0"/>
                </a:rPr>
                <a:t>, </a:t>
              </a:r>
              <a:endParaRPr lang="hu-HU" altLang="hu-HU" sz="2400" b="0">
                <a:latin typeface="Arial" panose="020B0604020202020204" pitchFamily="34" charset="0"/>
              </a:endParaRPr>
            </a:p>
          </p:txBody>
        </p:sp>
        <p:sp>
          <p:nvSpPr>
            <p:cNvPr id="14401" name="Rectangle 57"/>
            <p:cNvSpPr>
              <a:spLocks noChangeArrowheads="1"/>
            </p:cNvSpPr>
            <p:nvPr/>
          </p:nvSpPr>
          <p:spPr bwMode="auto">
            <a:xfrm>
              <a:off x="1866" y="2672"/>
              <a:ext cx="468"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b="0">
                  <a:solidFill>
                    <a:srgbClr val="000000"/>
                  </a:solidFill>
                  <a:latin typeface="Arial" panose="020B0604020202020204" pitchFamily="34" charset="0"/>
                </a:rPr>
                <a:t>folyamatok</a:t>
              </a:r>
              <a:endParaRPr lang="hu-HU" altLang="hu-HU" sz="2400" b="0">
                <a:latin typeface="Arial" panose="020B0604020202020204" pitchFamily="34" charset="0"/>
              </a:endParaRPr>
            </a:p>
          </p:txBody>
        </p:sp>
        <p:sp>
          <p:nvSpPr>
            <p:cNvPr id="14402" name="Rectangle 58"/>
            <p:cNvSpPr>
              <a:spLocks noChangeArrowheads="1"/>
            </p:cNvSpPr>
            <p:nvPr/>
          </p:nvSpPr>
          <p:spPr bwMode="auto">
            <a:xfrm>
              <a:off x="2328" y="2672"/>
              <a:ext cx="55"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b="0">
                  <a:solidFill>
                    <a:srgbClr val="000000"/>
                  </a:solidFill>
                  <a:latin typeface="Arial" panose="020B0604020202020204" pitchFamily="34" charset="0"/>
                </a:rPr>
                <a:t>, </a:t>
              </a:r>
              <a:endParaRPr lang="hu-HU" altLang="hu-HU" sz="2400" b="0">
                <a:latin typeface="Arial" panose="020B0604020202020204" pitchFamily="34" charset="0"/>
              </a:endParaRPr>
            </a:p>
          </p:txBody>
        </p:sp>
        <p:sp>
          <p:nvSpPr>
            <p:cNvPr id="14403" name="Rectangle 59"/>
            <p:cNvSpPr>
              <a:spLocks noChangeArrowheads="1"/>
            </p:cNvSpPr>
            <p:nvPr/>
          </p:nvSpPr>
          <p:spPr bwMode="auto">
            <a:xfrm>
              <a:off x="1890" y="2786"/>
              <a:ext cx="414"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b="0" dirty="0">
                  <a:solidFill>
                    <a:srgbClr val="000000"/>
                  </a:solidFill>
                  <a:latin typeface="Arial" panose="020B0604020202020204" pitchFamily="34" charset="0"/>
                </a:rPr>
                <a:t>szervezet</a:t>
              </a:r>
              <a:endParaRPr lang="hu-HU" altLang="hu-HU" sz="2400" b="0" dirty="0">
                <a:latin typeface="Arial" panose="020B0604020202020204" pitchFamily="34" charset="0"/>
              </a:endParaRPr>
            </a:p>
          </p:txBody>
        </p:sp>
        <p:sp>
          <p:nvSpPr>
            <p:cNvPr id="14404" name="Rectangle 60"/>
            <p:cNvSpPr>
              <a:spLocks noChangeArrowheads="1"/>
            </p:cNvSpPr>
            <p:nvPr/>
          </p:nvSpPr>
          <p:spPr bwMode="auto">
            <a:xfrm>
              <a:off x="2298" y="2786"/>
              <a:ext cx="32"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b="0">
                  <a:solidFill>
                    <a:srgbClr val="000000"/>
                  </a:solidFill>
                  <a:latin typeface="Arial" panose="020B0604020202020204" pitchFamily="34" charset="0"/>
                </a:rPr>
                <a:t>)</a:t>
              </a:r>
              <a:endParaRPr lang="hu-HU" altLang="hu-HU" sz="2400" b="0">
                <a:latin typeface="Arial" panose="020B0604020202020204" pitchFamily="34" charset="0"/>
              </a:endParaRPr>
            </a:p>
          </p:txBody>
        </p:sp>
      </p:grpSp>
      <p:grpSp>
        <p:nvGrpSpPr>
          <p:cNvPr id="20" name="Group 76"/>
          <p:cNvGrpSpPr>
            <a:grpSpLocks noChangeAspect="1"/>
          </p:cNvGrpSpPr>
          <p:nvPr/>
        </p:nvGrpSpPr>
        <p:grpSpPr bwMode="auto">
          <a:xfrm>
            <a:off x="5448301" y="2038350"/>
            <a:ext cx="2568575" cy="2173288"/>
            <a:chOff x="2472" y="1284"/>
            <a:chExt cx="1618" cy="1369"/>
          </a:xfrm>
        </p:grpSpPr>
        <p:sp>
          <p:nvSpPr>
            <p:cNvPr id="14377" name="AutoShape 75"/>
            <p:cNvSpPr>
              <a:spLocks noChangeAspect="1" noChangeArrowheads="1" noTextEdit="1"/>
            </p:cNvSpPr>
            <p:nvPr/>
          </p:nvSpPr>
          <p:spPr bwMode="auto">
            <a:xfrm>
              <a:off x="2472" y="1284"/>
              <a:ext cx="1593" cy="1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hu-HU"/>
            </a:p>
          </p:txBody>
        </p:sp>
        <p:sp>
          <p:nvSpPr>
            <p:cNvPr id="14378" name="Rectangle 77"/>
            <p:cNvSpPr>
              <a:spLocks noChangeArrowheads="1"/>
            </p:cNvSpPr>
            <p:nvPr/>
          </p:nvSpPr>
          <p:spPr bwMode="auto">
            <a:xfrm>
              <a:off x="3786" y="1698"/>
              <a:ext cx="54"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2400" i="1">
                  <a:solidFill>
                    <a:srgbClr val="000000"/>
                  </a:solidFill>
                  <a:latin typeface="Arial" panose="020B0604020202020204" pitchFamily="34" charset="0"/>
                </a:rPr>
                <a:t>I</a:t>
              </a:r>
              <a:endParaRPr lang="hu-HU" altLang="hu-HU" sz="2400" b="0">
                <a:latin typeface="Arial" panose="020B0604020202020204" pitchFamily="34" charset="0"/>
              </a:endParaRPr>
            </a:p>
          </p:txBody>
        </p:sp>
        <p:sp>
          <p:nvSpPr>
            <p:cNvPr id="14379" name="Rectangle 78"/>
            <p:cNvSpPr>
              <a:spLocks noChangeArrowheads="1"/>
            </p:cNvSpPr>
            <p:nvPr/>
          </p:nvSpPr>
          <p:spPr bwMode="auto">
            <a:xfrm>
              <a:off x="3840" y="1782"/>
              <a:ext cx="72"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600" i="1">
                  <a:solidFill>
                    <a:srgbClr val="000000"/>
                  </a:solidFill>
                  <a:latin typeface="Arial" panose="020B0604020202020204" pitchFamily="34" charset="0"/>
                </a:rPr>
                <a:t>2</a:t>
              </a:r>
              <a:endParaRPr lang="hu-HU" altLang="hu-HU" sz="2400" b="0">
                <a:latin typeface="Arial" panose="020B0604020202020204" pitchFamily="34" charset="0"/>
              </a:endParaRPr>
            </a:p>
          </p:txBody>
        </p:sp>
        <p:sp>
          <p:nvSpPr>
            <p:cNvPr id="14380" name="Rectangle 79"/>
            <p:cNvSpPr>
              <a:spLocks noChangeArrowheads="1"/>
            </p:cNvSpPr>
            <p:nvPr/>
          </p:nvSpPr>
          <p:spPr bwMode="auto">
            <a:xfrm>
              <a:off x="3912" y="1668"/>
              <a:ext cx="8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600" i="1">
                  <a:solidFill>
                    <a:srgbClr val="000000"/>
                  </a:solidFill>
                  <a:latin typeface="Arial" panose="020B0604020202020204" pitchFamily="34" charset="0"/>
                </a:rPr>
                <a:t>S</a:t>
              </a:r>
              <a:endParaRPr lang="hu-HU" altLang="hu-HU" sz="2400" b="0">
                <a:latin typeface="Arial" panose="020B0604020202020204" pitchFamily="34" charset="0"/>
              </a:endParaRPr>
            </a:p>
          </p:txBody>
        </p:sp>
        <p:sp>
          <p:nvSpPr>
            <p:cNvPr id="14381" name="Freeform 80"/>
            <p:cNvSpPr>
              <a:spLocks/>
            </p:cNvSpPr>
            <p:nvPr/>
          </p:nvSpPr>
          <p:spPr bwMode="auto">
            <a:xfrm>
              <a:off x="2490" y="1302"/>
              <a:ext cx="1223" cy="408"/>
            </a:xfrm>
            <a:custGeom>
              <a:avLst/>
              <a:gdLst>
                <a:gd name="T0" fmla="*/ 0 w 1223"/>
                <a:gd name="T1" fmla="*/ 0 h 408"/>
                <a:gd name="T2" fmla="*/ 186 w 1223"/>
                <a:gd name="T3" fmla="*/ 90 h 408"/>
                <a:gd name="T4" fmla="*/ 362 w 1223"/>
                <a:gd name="T5" fmla="*/ 168 h 408"/>
                <a:gd name="T6" fmla="*/ 529 w 1223"/>
                <a:gd name="T7" fmla="*/ 236 h 408"/>
                <a:gd name="T8" fmla="*/ 687 w 1223"/>
                <a:gd name="T9" fmla="*/ 293 h 408"/>
                <a:gd name="T10" fmla="*/ 835 w 1223"/>
                <a:gd name="T11" fmla="*/ 338 h 408"/>
                <a:gd name="T12" fmla="*/ 974 w 1223"/>
                <a:gd name="T13" fmla="*/ 373 h 408"/>
                <a:gd name="T14" fmla="*/ 1103 w 1223"/>
                <a:gd name="T15" fmla="*/ 396 h 408"/>
                <a:gd name="T16" fmla="*/ 1223 w 1223"/>
                <a:gd name="T17" fmla="*/ 408 h 40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23"/>
                <a:gd name="T28" fmla="*/ 0 h 408"/>
                <a:gd name="T29" fmla="*/ 1223 w 1223"/>
                <a:gd name="T30" fmla="*/ 408 h 40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23" h="408">
                  <a:moveTo>
                    <a:pt x="0" y="0"/>
                  </a:moveTo>
                  <a:lnTo>
                    <a:pt x="186" y="90"/>
                  </a:lnTo>
                  <a:lnTo>
                    <a:pt x="362" y="168"/>
                  </a:lnTo>
                  <a:lnTo>
                    <a:pt x="529" y="236"/>
                  </a:lnTo>
                  <a:lnTo>
                    <a:pt x="687" y="293"/>
                  </a:lnTo>
                  <a:lnTo>
                    <a:pt x="835" y="338"/>
                  </a:lnTo>
                  <a:lnTo>
                    <a:pt x="974" y="373"/>
                  </a:lnTo>
                  <a:lnTo>
                    <a:pt x="1103" y="396"/>
                  </a:lnTo>
                  <a:lnTo>
                    <a:pt x="1223" y="408"/>
                  </a:lnTo>
                </a:path>
              </a:pathLst>
            </a:custGeom>
            <a:noFill/>
            <a:ln w="2698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14382" name="Freeform 81"/>
            <p:cNvSpPr>
              <a:spLocks/>
            </p:cNvSpPr>
            <p:nvPr/>
          </p:nvSpPr>
          <p:spPr bwMode="auto">
            <a:xfrm>
              <a:off x="3702" y="1673"/>
              <a:ext cx="76" cy="75"/>
            </a:xfrm>
            <a:custGeom>
              <a:avLst/>
              <a:gdLst>
                <a:gd name="T0" fmla="*/ 2 w 76"/>
                <a:gd name="T1" fmla="*/ 0 h 75"/>
                <a:gd name="T2" fmla="*/ 76 w 76"/>
                <a:gd name="T3" fmla="*/ 40 h 75"/>
                <a:gd name="T4" fmla="*/ 0 w 76"/>
                <a:gd name="T5" fmla="*/ 75 h 75"/>
                <a:gd name="T6" fmla="*/ 2 w 76"/>
                <a:gd name="T7" fmla="*/ 0 h 75"/>
                <a:gd name="T8" fmla="*/ 0 60000 65536"/>
                <a:gd name="T9" fmla="*/ 0 60000 65536"/>
                <a:gd name="T10" fmla="*/ 0 60000 65536"/>
                <a:gd name="T11" fmla="*/ 0 60000 65536"/>
                <a:gd name="T12" fmla="*/ 0 w 76"/>
                <a:gd name="T13" fmla="*/ 0 h 75"/>
                <a:gd name="T14" fmla="*/ 76 w 76"/>
                <a:gd name="T15" fmla="*/ 75 h 75"/>
              </a:gdLst>
              <a:ahLst/>
              <a:cxnLst>
                <a:cxn ang="T8">
                  <a:pos x="T0" y="T1"/>
                </a:cxn>
                <a:cxn ang="T9">
                  <a:pos x="T2" y="T3"/>
                </a:cxn>
                <a:cxn ang="T10">
                  <a:pos x="T4" y="T5"/>
                </a:cxn>
                <a:cxn ang="T11">
                  <a:pos x="T6" y="T7"/>
                </a:cxn>
              </a:cxnLst>
              <a:rect l="T12" t="T13" r="T14" b="T15"/>
              <a:pathLst>
                <a:path w="76" h="75">
                  <a:moveTo>
                    <a:pt x="2" y="0"/>
                  </a:moveTo>
                  <a:lnTo>
                    <a:pt x="76" y="40"/>
                  </a:lnTo>
                  <a:lnTo>
                    <a:pt x="0" y="75"/>
                  </a:lnTo>
                  <a:lnTo>
                    <a:pt x="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u-HU"/>
            </a:p>
          </p:txBody>
        </p:sp>
        <p:sp>
          <p:nvSpPr>
            <p:cNvPr id="14383" name="Rectangle 82"/>
            <p:cNvSpPr>
              <a:spLocks noChangeArrowheads="1"/>
            </p:cNvSpPr>
            <p:nvPr/>
          </p:nvSpPr>
          <p:spPr bwMode="auto">
            <a:xfrm>
              <a:off x="3672" y="2298"/>
              <a:ext cx="290"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b="0">
                  <a:solidFill>
                    <a:srgbClr val="000000"/>
                  </a:solidFill>
                  <a:latin typeface="Arial" panose="020B0604020202020204" pitchFamily="34" charset="0"/>
                </a:rPr>
                <a:t>Munka</a:t>
              </a:r>
              <a:endParaRPr lang="hu-HU" altLang="hu-HU" sz="2400" b="0">
                <a:latin typeface="Arial" panose="020B0604020202020204" pitchFamily="34" charset="0"/>
              </a:endParaRPr>
            </a:p>
          </p:txBody>
        </p:sp>
        <p:sp>
          <p:nvSpPr>
            <p:cNvPr id="14384" name="Rectangle 83"/>
            <p:cNvSpPr>
              <a:spLocks noChangeArrowheads="1"/>
            </p:cNvSpPr>
            <p:nvPr/>
          </p:nvSpPr>
          <p:spPr bwMode="auto">
            <a:xfrm>
              <a:off x="3960" y="2298"/>
              <a:ext cx="32"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b="0">
                  <a:solidFill>
                    <a:srgbClr val="000000"/>
                  </a:solidFill>
                  <a:latin typeface="Arial" panose="020B0604020202020204" pitchFamily="34" charset="0"/>
                </a:rPr>
                <a:t>-</a:t>
              </a:r>
              <a:endParaRPr lang="hu-HU" altLang="hu-HU" sz="2400" b="0">
                <a:latin typeface="Arial" panose="020B0604020202020204" pitchFamily="34" charset="0"/>
              </a:endParaRPr>
            </a:p>
          </p:txBody>
        </p:sp>
        <p:sp>
          <p:nvSpPr>
            <p:cNvPr id="14385" name="Rectangle 84"/>
            <p:cNvSpPr>
              <a:spLocks noChangeArrowheads="1"/>
            </p:cNvSpPr>
            <p:nvPr/>
          </p:nvSpPr>
          <p:spPr bwMode="auto">
            <a:xfrm>
              <a:off x="3672" y="2418"/>
              <a:ext cx="348"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b="0">
                  <a:solidFill>
                    <a:srgbClr val="000000"/>
                  </a:solidFill>
                  <a:latin typeface="Arial" panose="020B0604020202020204" pitchFamily="34" charset="0"/>
                </a:rPr>
                <a:t>vállalók </a:t>
              </a:r>
              <a:endParaRPr lang="hu-HU" altLang="hu-HU" sz="2400" b="0">
                <a:latin typeface="Arial" panose="020B0604020202020204" pitchFamily="34" charset="0"/>
              </a:endParaRPr>
            </a:p>
          </p:txBody>
        </p:sp>
        <p:sp>
          <p:nvSpPr>
            <p:cNvPr id="14386" name="Rectangle 85"/>
            <p:cNvSpPr>
              <a:spLocks noChangeArrowheads="1"/>
            </p:cNvSpPr>
            <p:nvPr/>
          </p:nvSpPr>
          <p:spPr bwMode="auto">
            <a:xfrm>
              <a:off x="3612" y="2532"/>
              <a:ext cx="478"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a:solidFill>
                    <a:srgbClr val="000000"/>
                  </a:solidFill>
                  <a:latin typeface="Arial" panose="020B0604020202020204" pitchFamily="34" charset="0"/>
                </a:rPr>
                <a:t>jártassága</a:t>
              </a:r>
              <a:endParaRPr lang="hu-HU" altLang="hu-HU" sz="2400">
                <a:latin typeface="Arial" panose="020B0604020202020204" pitchFamily="34" charset="0"/>
              </a:endParaRPr>
            </a:p>
          </p:txBody>
        </p:sp>
      </p:grpSp>
      <p:grpSp>
        <p:nvGrpSpPr>
          <p:cNvPr id="21" name="Group 88"/>
          <p:cNvGrpSpPr>
            <a:grpSpLocks noChangeAspect="1"/>
          </p:cNvGrpSpPr>
          <p:nvPr/>
        </p:nvGrpSpPr>
        <p:grpSpPr bwMode="auto">
          <a:xfrm>
            <a:off x="5805489" y="1995489"/>
            <a:ext cx="4754563" cy="2143125"/>
            <a:chOff x="2697" y="1257"/>
            <a:chExt cx="2995" cy="1350"/>
          </a:xfrm>
        </p:grpSpPr>
        <p:sp>
          <p:nvSpPr>
            <p:cNvPr id="14369" name="AutoShape 87"/>
            <p:cNvSpPr>
              <a:spLocks noChangeAspect="1" noChangeArrowheads="1" noTextEdit="1"/>
            </p:cNvSpPr>
            <p:nvPr/>
          </p:nvSpPr>
          <p:spPr bwMode="auto">
            <a:xfrm>
              <a:off x="2697" y="1257"/>
              <a:ext cx="2995" cy="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hu-HU"/>
            </a:p>
          </p:txBody>
        </p:sp>
        <p:sp>
          <p:nvSpPr>
            <p:cNvPr id="14370" name="Rectangle 89"/>
            <p:cNvSpPr>
              <a:spLocks noChangeArrowheads="1"/>
            </p:cNvSpPr>
            <p:nvPr/>
          </p:nvSpPr>
          <p:spPr bwMode="auto">
            <a:xfrm>
              <a:off x="5277" y="2253"/>
              <a:ext cx="414"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a:solidFill>
                    <a:srgbClr val="000000"/>
                  </a:solidFill>
                  <a:latin typeface="Arial" panose="020B0604020202020204" pitchFamily="34" charset="0"/>
                </a:rPr>
                <a:t>Létszám </a:t>
              </a:r>
              <a:endParaRPr lang="hu-HU" altLang="hu-HU" sz="2400">
                <a:latin typeface="Arial" panose="020B0604020202020204" pitchFamily="34" charset="0"/>
              </a:endParaRPr>
            </a:p>
          </p:txBody>
        </p:sp>
        <p:sp>
          <p:nvSpPr>
            <p:cNvPr id="14371" name="Rectangle 90"/>
            <p:cNvSpPr>
              <a:spLocks noChangeArrowheads="1"/>
            </p:cNvSpPr>
            <p:nvPr/>
          </p:nvSpPr>
          <p:spPr bwMode="auto">
            <a:xfrm>
              <a:off x="5235" y="2373"/>
              <a:ext cx="418"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b="0">
                  <a:solidFill>
                    <a:srgbClr val="000000"/>
                  </a:solidFill>
                  <a:latin typeface="Arial" panose="020B0604020202020204" pitchFamily="34" charset="0"/>
                </a:rPr>
                <a:t>idő egyen</a:t>
              </a:r>
              <a:endParaRPr lang="hu-HU" altLang="hu-HU" sz="2400" b="0">
                <a:latin typeface="Arial" panose="020B0604020202020204" pitchFamily="34" charset="0"/>
              </a:endParaRPr>
            </a:p>
          </p:txBody>
        </p:sp>
        <p:sp>
          <p:nvSpPr>
            <p:cNvPr id="14372" name="Rectangle 91"/>
            <p:cNvSpPr>
              <a:spLocks noChangeArrowheads="1"/>
            </p:cNvSpPr>
            <p:nvPr/>
          </p:nvSpPr>
          <p:spPr bwMode="auto">
            <a:xfrm>
              <a:off x="5649" y="2373"/>
              <a:ext cx="32"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b="0">
                  <a:solidFill>
                    <a:srgbClr val="000000"/>
                  </a:solidFill>
                  <a:latin typeface="Arial" panose="020B0604020202020204" pitchFamily="34" charset="0"/>
                </a:rPr>
                <a:t>-</a:t>
              </a:r>
              <a:endParaRPr lang="hu-HU" altLang="hu-HU" sz="2400" b="0">
                <a:latin typeface="Arial" panose="020B0604020202020204" pitchFamily="34" charset="0"/>
              </a:endParaRPr>
            </a:p>
          </p:txBody>
        </p:sp>
        <p:sp>
          <p:nvSpPr>
            <p:cNvPr id="14373" name="Rectangle 92"/>
            <p:cNvSpPr>
              <a:spLocks noChangeArrowheads="1"/>
            </p:cNvSpPr>
            <p:nvPr/>
          </p:nvSpPr>
          <p:spPr bwMode="auto">
            <a:xfrm>
              <a:off x="5271" y="2487"/>
              <a:ext cx="376"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200" b="0">
                  <a:solidFill>
                    <a:srgbClr val="000000"/>
                  </a:solidFill>
                  <a:latin typeface="Arial" panose="020B0604020202020204" pitchFamily="34" charset="0"/>
                </a:rPr>
                <a:t>értékben</a:t>
              </a:r>
              <a:endParaRPr lang="hu-HU" altLang="hu-HU" sz="2400" b="0">
                <a:latin typeface="Arial" panose="020B0604020202020204" pitchFamily="34" charset="0"/>
              </a:endParaRPr>
            </a:p>
          </p:txBody>
        </p:sp>
        <p:sp>
          <p:nvSpPr>
            <p:cNvPr id="14374" name="Freeform 93"/>
            <p:cNvSpPr>
              <a:spLocks/>
            </p:cNvSpPr>
            <p:nvPr/>
          </p:nvSpPr>
          <p:spPr bwMode="auto">
            <a:xfrm>
              <a:off x="2715" y="1275"/>
              <a:ext cx="2611" cy="409"/>
            </a:xfrm>
            <a:custGeom>
              <a:avLst/>
              <a:gdLst>
                <a:gd name="T0" fmla="*/ 0 w 2611"/>
                <a:gd name="T1" fmla="*/ 0 h 409"/>
                <a:gd name="T2" fmla="*/ 369 w 2611"/>
                <a:gd name="T3" fmla="*/ 78 h 409"/>
                <a:gd name="T4" fmla="*/ 726 w 2611"/>
                <a:gd name="T5" fmla="*/ 148 h 409"/>
                <a:gd name="T6" fmla="*/ 1070 w 2611"/>
                <a:gd name="T7" fmla="*/ 210 h 409"/>
                <a:gd name="T8" fmla="*/ 1403 w 2611"/>
                <a:gd name="T9" fmla="*/ 265 h 409"/>
                <a:gd name="T10" fmla="*/ 1723 w 2611"/>
                <a:gd name="T11" fmla="*/ 313 h 409"/>
                <a:gd name="T12" fmla="*/ 2031 w 2611"/>
                <a:gd name="T13" fmla="*/ 352 h 409"/>
                <a:gd name="T14" fmla="*/ 2327 w 2611"/>
                <a:gd name="T15" fmla="*/ 384 h 409"/>
                <a:gd name="T16" fmla="*/ 2611 w 2611"/>
                <a:gd name="T17" fmla="*/ 409 h 40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611"/>
                <a:gd name="T28" fmla="*/ 0 h 409"/>
                <a:gd name="T29" fmla="*/ 2611 w 2611"/>
                <a:gd name="T30" fmla="*/ 409 h 40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611" h="409">
                  <a:moveTo>
                    <a:pt x="0" y="0"/>
                  </a:moveTo>
                  <a:lnTo>
                    <a:pt x="369" y="78"/>
                  </a:lnTo>
                  <a:lnTo>
                    <a:pt x="726" y="148"/>
                  </a:lnTo>
                  <a:lnTo>
                    <a:pt x="1070" y="210"/>
                  </a:lnTo>
                  <a:lnTo>
                    <a:pt x="1403" y="265"/>
                  </a:lnTo>
                  <a:lnTo>
                    <a:pt x="1723" y="313"/>
                  </a:lnTo>
                  <a:lnTo>
                    <a:pt x="2031" y="352"/>
                  </a:lnTo>
                  <a:lnTo>
                    <a:pt x="2327" y="384"/>
                  </a:lnTo>
                  <a:lnTo>
                    <a:pt x="2611" y="409"/>
                  </a:lnTo>
                </a:path>
              </a:pathLst>
            </a:custGeom>
            <a:noFill/>
            <a:ln w="2698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14375" name="Freeform 94"/>
            <p:cNvSpPr>
              <a:spLocks/>
            </p:cNvSpPr>
            <p:nvPr/>
          </p:nvSpPr>
          <p:spPr bwMode="auto">
            <a:xfrm>
              <a:off x="5314" y="1646"/>
              <a:ext cx="77" cy="74"/>
            </a:xfrm>
            <a:custGeom>
              <a:avLst/>
              <a:gdLst>
                <a:gd name="T0" fmla="*/ 5 w 77"/>
                <a:gd name="T1" fmla="*/ 0 h 74"/>
                <a:gd name="T2" fmla="*/ 77 w 77"/>
                <a:gd name="T3" fmla="*/ 42 h 74"/>
                <a:gd name="T4" fmla="*/ 0 w 77"/>
                <a:gd name="T5" fmla="*/ 74 h 74"/>
                <a:gd name="T6" fmla="*/ 5 w 77"/>
                <a:gd name="T7" fmla="*/ 0 h 74"/>
                <a:gd name="T8" fmla="*/ 0 60000 65536"/>
                <a:gd name="T9" fmla="*/ 0 60000 65536"/>
                <a:gd name="T10" fmla="*/ 0 60000 65536"/>
                <a:gd name="T11" fmla="*/ 0 60000 65536"/>
                <a:gd name="T12" fmla="*/ 0 w 77"/>
                <a:gd name="T13" fmla="*/ 0 h 74"/>
                <a:gd name="T14" fmla="*/ 77 w 77"/>
                <a:gd name="T15" fmla="*/ 74 h 74"/>
              </a:gdLst>
              <a:ahLst/>
              <a:cxnLst>
                <a:cxn ang="T8">
                  <a:pos x="T0" y="T1"/>
                </a:cxn>
                <a:cxn ang="T9">
                  <a:pos x="T2" y="T3"/>
                </a:cxn>
                <a:cxn ang="T10">
                  <a:pos x="T4" y="T5"/>
                </a:cxn>
                <a:cxn ang="T11">
                  <a:pos x="T6" y="T7"/>
                </a:cxn>
              </a:cxnLst>
              <a:rect l="T12" t="T13" r="T14" b="T15"/>
              <a:pathLst>
                <a:path w="77" h="74">
                  <a:moveTo>
                    <a:pt x="5" y="0"/>
                  </a:moveTo>
                  <a:lnTo>
                    <a:pt x="77" y="42"/>
                  </a:lnTo>
                  <a:lnTo>
                    <a:pt x="0" y="74"/>
                  </a:lnTo>
                  <a:lnTo>
                    <a:pt x="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u-HU"/>
            </a:p>
          </p:txBody>
        </p:sp>
        <p:sp>
          <p:nvSpPr>
            <p:cNvPr id="14376" name="Rectangle 95"/>
            <p:cNvSpPr>
              <a:spLocks noChangeArrowheads="1"/>
            </p:cNvSpPr>
            <p:nvPr/>
          </p:nvSpPr>
          <p:spPr bwMode="auto">
            <a:xfrm>
              <a:off x="5379" y="1623"/>
              <a:ext cx="118"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2400" i="1">
                  <a:solidFill>
                    <a:srgbClr val="000000"/>
                  </a:solidFill>
                  <a:latin typeface="Arial" panose="020B0604020202020204" pitchFamily="34" charset="0"/>
                </a:rPr>
                <a:t>L</a:t>
              </a:r>
              <a:endParaRPr lang="hu-HU" altLang="hu-HU" sz="2400" b="0">
                <a:latin typeface="Arial" panose="020B0604020202020204" pitchFamily="34" charset="0"/>
              </a:endParaRPr>
            </a:p>
          </p:txBody>
        </p:sp>
      </p:grpSp>
      <p:grpSp>
        <p:nvGrpSpPr>
          <p:cNvPr id="22" name="Group 98"/>
          <p:cNvGrpSpPr>
            <a:grpSpLocks noChangeAspect="1"/>
          </p:cNvGrpSpPr>
          <p:nvPr/>
        </p:nvGrpSpPr>
        <p:grpSpPr bwMode="auto">
          <a:xfrm>
            <a:off x="5510215" y="1020763"/>
            <a:ext cx="1738313" cy="741362"/>
            <a:chOff x="2511" y="643"/>
            <a:chExt cx="1095" cy="467"/>
          </a:xfrm>
        </p:grpSpPr>
        <p:sp>
          <p:nvSpPr>
            <p:cNvPr id="14364" name="AutoShape 97"/>
            <p:cNvSpPr>
              <a:spLocks noChangeAspect="1" noChangeArrowheads="1" noTextEdit="1"/>
            </p:cNvSpPr>
            <p:nvPr/>
          </p:nvSpPr>
          <p:spPr bwMode="auto">
            <a:xfrm>
              <a:off x="2511" y="643"/>
              <a:ext cx="1095" cy="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hu-HU"/>
            </a:p>
          </p:txBody>
        </p:sp>
        <p:sp>
          <p:nvSpPr>
            <p:cNvPr id="14365" name="Rectangle 99"/>
            <p:cNvSpPr>
              <a:spLocks noChangeArrowheads="1"/>
            </p:cNvSpPr>
            <p:nvPr/>
          </p:nvSpPr>
          <p:spPr bwMode="auto">
            <a:xfrm>
              <a:off x="2523" y="667"/>
              <a:ext cx="1083"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400" b="0">
                  <a:solidFill>
                    <a:srgbClr val="000000"/>
                  </a:solidFill>
                  <a:latin typeface="Arial" panose="020B0604020202020204" pitchFamily="34" charset="0"/>
                </a:rPr>
                <a:t>Még nem azonosított </a:t>
              </a:r>
              <a:endParaRPr lang="hu-HU" altLang="hu-HU" sz="2400" b="0">
                <a:latin typeface="Arial" panose="020B0604020202020204" pitchFamily="34" charset="0"/>
              </a:endParaRPr>
            </a:p>
          </p:txBody>
        </p:sp>
        <p:sp>
          <p:nvSpPr>
            <p:cNvPr id="14366" name="Rectangle 100"/>
            <p:cNvSpPr>
              <a:spLocks noChangeArrowheads="1"/>
            </p:cNvSpPr>
            <p:nvPr/>
          </p:nvSpPr>
          <p:spPr bwMode="auto">
            <a:xfrm>
              <a:off x="2562" y="799"/>
              <a:ext cx="965"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hu-HU" altLang="hu-HU" sz="1400" b="0">
                  <a:solidFill>
                    <a:srgbClr val="000000"/>
                  </a:solidFill>
                  <a:latin typeface="Arial" panose="020B0604020202020204" pitchFamily="34" charset="0"/>
                </a:rPr>
                <a:t>termelési tényezők</a:t>
              </a:r>
              <a:endParaRPr lang="hu-HU" altLang="hu-HU" sz="2400" b="0">
                <a:latin typeface="Arial" panose="020B0604020202020204" pitchFamily="34" charset="0"/>
              </a:endParaRPr>
            </a:p>
          </p:txBody>
        </p:sp>
        <p:sp>
          <p:nvSpPr>
            <p:cNvPr id="14367" name="Freeform 101"/>
            <p:cNvSpPr>
              <a:spLocks/>
            </p:cNvSpPr>
            <p:nvPr/>
          </p:nvSpPr>
          <p:spPr bwMode="auto">
            <a:xfrm>
              <a:off x="3007" y="931"/>
              <a:ext cx="32" cy="69"/>
            </a:xfrm>
            <a:custGeom>
              <a:avLst/>
              <a:gdLst>
                <a:gd name="T0" fmla="*/ 32 w 32"/>
                <a:gd name="T1" fmla="*/ 0 h 69"/>
                <a:gd name="T2" fmla="*/ 0 w 32"/>
                <a:gd name="T3" fmla="*/ 69 h 69"/>
                <a:gd name="T4" fmla="*/ 0 60000 65536"/>
                <a:gd name="T5" fmla="*/ 0 60000 65536"/>
                <a:gd name="T6" fmla="*/ 0 w 32"/>
                <a:gd name="T7" fmla="*/ 0 h 69"/>
                <a:gd name="T8" fmla="*/ 32 w 32"/>
                <a:gd name="T9" fmla="*/ 69 h 69"/>
              </a:gdLst>
              <a:ahLst/>
              <a:cxnLst>
                <a:cxn ang="T4">
                  <a:pos x="T0" y="T1"/>
                </a:cxn>
                <a:cxn ang="T5">
                  <a:pos x="T2" y="T3"/>
                </a:cxn>
              </a:cxnLst>
              <a:rect l="T6" t="T7" r="T8" b="T9"/>
              <a:pathLst>
                <a:path w="32" h="69">
                  <a:moveTo>
                    <a:pt x="32" y="0"/>
                  </a:moveTo>
                  <a:cubicBezTo>
                    <a:pt x="20" y="13"/>
                    <a:pt x="9" y="37"/>
                    <a:pt x="0" y="69"/>
                  </a:cubicBezTo>
                </a:path>
              </a:pathLst>
            </a:custGeom>
            <a:noFill/>
            <a:ln w="2698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14368" name="Freeform 102"/>
            <p:cNvSpPr>
              <a:spLocks/>
            </p:cNvSpPr>
            <p:nvPr/>
          </p:nvSpPr>
          <p:spPr bwMode="auto">
            <a:xfrm>
              <a:off x="2972" y="984"/>
              <a:ext cx="73" cy="117"/>
            </a:xfrm>
            <a:custGeom>
              <a:avLst/>
              <a:gdLst>
                <a:gd name="T0" fmla="*/ 73 w 73"/>
                <a:gd name="T1" fmla="*/ 14 h 117"/>
                <a:gd name="T2" fmla="*/ 15 w 73"/>
                <a:gd name="T3" fmla="*/ 117 h 117"/>
                <a:gd name="T4" fmla="*/ 0 w 73"/>
                <a:gd name="T5" fmla="*/ 0 h 117"/>
                <a:gd name="T6" fmla="*/ 73 w 73"/>
                <a:gd name="T7" fmla="*/ 14 h 117"/>
                <a:gd name="T8" fmla="*/ 0 60000 65536"/>
                <a:gd name="T9" fmla="*/ 0 60000 65536"/>
                <a:gd name="T10" fmla="*/ 0 60000 65536"/>
                <a:gd name="T11" fmla="*/ 0 60000 65536"/>
                <a:gd name="T12" fmla="*/ 0 w 73"/>
                <a:gd name="T13" fmla="*/ 0 h 117"/>
                <a:gd name="T14" fmla="*/ 73 w 73"/>
                <a:gd name="T15" fmla="*/ 117 h 117"/>
              </a:gdLst>
              <a:ahLst/>
              <a:cxnLst>
                <a:cxn ang="T8">
                  <a:pos x="T0" y="T1"/>
                </a:cxn>
                <a:cxn ang="T9">
                  <a:pos x="T2" y="T3"/>
                </a:cxn>
                <a:cxn ang="T10">
                  <a:pos x="T4" y="T5"/>
                </a:cxn>
                <a:cxn ang="T11">
                  <a:pos x="T6" y="T7"/>
                </a:cxn>
              </a:cxnLst>
              <a:rect l="T12" t="T13" r="T14" b="T15"/>
              <a:pathLst>
                <a:path w="73" h="117">
                  <a:moveTo>
                    <a:pt x="73" y="14"/>
                  </a:moveTo>
                  <a:lnTo>
                    <a:pt x="15" y="117"/>
                  </a:lnTo>
                  <a:lnTo>
                    <a:pt x="0" y="0"/>
                  </a:lnTo>
                  <a:lnTo>
                    <a:pt x="73"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u-HU"/>
            </a:p>
          </p:txBody>
        </p:sp>
      </p:grpSp>
      <p:grpSp>
        <p:nvGrpSpPr>
          <p:cNvPr id="23" name="Group 105"/>
          <p:cNvGrpSpPr>
            <a:grpSpLocks noChangeAspect="1"/>
          </p:cNvGrpSpPr>
          <p:nvPr/>
        </p:nvGrpSpPr>
        <p:grpSpPr bwMode="auto">
          <a:xfrm>
            <a:off x="2711451" y="2319339"/>
            <a:ext cx="3116263" cy="3043237"/>
            <a:chOff x="748" y="1461"/>
            <a:chExt cx="1963" cy="1917"/>
          </a:xfrm>
        </p:grpSpPr>
        <p:sp>
          <p:nvSpPr>
            <p:cNvPr id="14361" name="AutoShape 104"/>
            <p:cNvSpPr>
              <a:spLocks noChangeAspect="1" noChangeArrowheads="1" noTextEdit="1"/>
            </p:cNvSpPr>
            <p:nvPr/>
          </p:nvSpPr>
          <p:spPr bwMode="auto">
            <a:xfrm>
              <a:off x="748" y="1461"/>
              <a:ext cx="1963" cy="1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hu-HU"/>
            </a:p>
          </p:txBody>
        </p:sp>
        <p:sp>
          <p:nvSpPr>
            <p:cNvPr id="14362" name="Freeform 106"/>
            <p:cNvSpPr>
              <a:spLocks noEditPoints="1"/>
            </p:cNvSpPr>
            <p:nvPr/>
          </p:nvSpPr>
          <p:spPr bwMode="auto">
            <a:xfrm>
              <a:off x="757" y="1470"/>
              <a:ext cx="1946" cy="1899"/>
            </a:xfrm>
            <a:custGeom>
              <a:avLst/>
              <a:gdLst>
                <a:gd name="T0" fmla="*/ 0 w 5187"/>
                <a:gd name="T1" fmla="*/ 0 h 5063"/>
                <a:gd name="T2" fmla="*/ 0 w 5187"/>
                <a:gd name="T3" fmla="*/ 0 h 5063"/>
                <a:gd name="T4" fmla="*/ 0 w 5187"/>
                <a:gd name="T5" fmla="*/ 0 h 5063"/>
                <a:gd name="T6" fmla="*/ 0 w 5187"/>
                <a:gd name="T7" fmla="*/ 0 h 5063"/>
                <a:gd name="T8" fmla="*/ 0 w 5187"/>
                <a:gd name="T9" fmla="*/ 0 h 5063"/>
                <a:gd name="T10" fmla="*/ 0 w 5187"/>
                <a:gd name="T11" fmla="*/ 0 h 5063"/>
                <a:gd name="T12" fmla="*/ 0 w 5187"/>
                <a:gd name="T13" fmla="*/ 0 h 5063"/>
                <a:gd name="T14" fmla="*/ 0 w 5187"/>
                <a:gd name="T15" fmla="*/ 0 h 5063"/>
                <a:gd name="T16" fmla="*/ 0 w 5187"/>
                <a:gd name="T17" fmla="*/ 0 h 5063"/>
                <a:gd name="T18" fmla="*/ 0 w 5187"/>
                <a:gd name="T19" fmla="*/ 0 h 5063"/>
                <a:gd name="T20" fmla="*/ 0 w 5187"/>
                <a:gd name="T21" fmla="*/ 0 h 5063"/>
                <a:gd name="T22" fmla="*/ 0 w 5187"/>
                <a:gd name="T23" fmla="*/ 0 h 5063"/>
                <a:gd name="T24" fmla="*/ 0 w 5187"/>
                <a:gd name="T25" fmla="*/ 0 h 5063"/>
                <a:gd name="T26" fmla="*/ 0 w 5187"/>
                <a:gd name="T27" fmla="*/ 0 h 5063"/>
                <a:gd name="T28" fmla="*/ 0 w 5187"/>
                <a:gd name="T29" fmla="*/ 0 h 5063"/>
                <a:gd name="T30" fmla="*/ 0 w 5187"/>
                <a:gd name="T31" fmla="*/ 0 h 5063"/>
                <a:gd name="T32" fmla="*/ 0 w 5187"/>
                <a:gd name="T33" fmla="*/ 0 h 5063"/>
                <a:gd name="T34" fmla="*/ 0 w 5187"/>
                <a:gd name="T35" fmla="*/ 0 h 5063"/>
                <a:gd name="T36" fmla="*/ 0 w 5187"/>
                <a:gd name="T37" fmla="*/ 0 h 5063"/>
                <a:gd name="T38" fmla="*/ 0 w 5187"/>
                <a:gd name="T39" fmla="*/ 0 h 5063"/>
                <a:gd name="T40" fmla="*/ 0 w 5187"/>
                <a:gd name="T41" fmla="*/ 0 h 5063"/>
                <a:gd name="T42" fmla="*/ 0 w 5187"/>
                <a:gd name="T43" fmla="*/ 0 h 5063"/>
                <a:gd name="T44" fmla="*/ 0 w 5187"/>
                <a:gd name="T45" fmla="*/ 0 h 5063"/>
                <a:gd name="T46" fmla="*/ 0 w 5187"/>
                <a:gd name="T47" fmla="*/ 0 h 5063"/>
                <a:gd name="T48" fmla="*/ 0 w 5187"/>
                <a:gd name="T49" fmla="*/ 0 h 5063"/>
                <a:gd name="T50" fmla="*/ 0 w 5187"/>
                <a:gd name="T51" fmla="*/ 0 h 5063"/>
                <a:gd name="T52" fmla="*/ 0 w 5187"/>
                <a:gd name="T53" fmla="*/ 0 h 5063"/>
                <a:gd name="T54" fmla="*/ 0 w 5187"/>
                <a:gd name="T55" fmla="*/ 0 h 5063"/>
                <a:gd name="T56" fmla="*/ 0 w 5187"/>
                <a:gd name="T57" fmla="*/ 0 h 5063"/>
                <a:gd name="T58" fmla="*/ 0 w 5187"/>
                <a:gd name="T59" fmla="*/ 0 h 5063"/>
                <a:gd name="T60" fmla="*/ 0 w 5187"/>
                <a:gd name="T61" fmla="*/ 0 h 5063"/>
                <a:gd name="T62" fmla="*/ 0 w 5187"/>
                <a:gd name="T63" fmla="*/ 0 h 5063"/>
                <a:gd name="T64" fmla="*/ 0 w 5187"/>
                <a:gd name="T65" fmla="*/ 0 h 5063"/>
                <a:gd name="T66" fmla="*/ 0 w 5187"/>
                <a:gd name="T67" fmla="*/ 0 h 5063"/>
                <a:gd name="T68" fmla="*/ 0 w 5187"/>
                <a:gd name="T69" fmla="*/ 0 h 5063"/>
                <a:gd name="T70" fmla="*/ 0 w 5187"/>
                <a:gd name="T71" fmla="*/ 0 h 5063"/>
                <a:gd name="T72" fmla="*/ 0 w 5187"/>
                <a:gd name="T73" fmla="*/ 0 h 5063"/>
                <a:gd name="T74" fmla="*/ 0 w 5187"/>
                <a:gd name="T75" fmla="*/ 0 h 5063"/>
                <a:gd name="T76" fmla="*/ 0 w 5187"/>
                <a:gd name="T77" fmla="*/ 0 h 5063"/>
                <a:gd name="T78" fmla="*/ 0 w 5187"/>
                <a:gd name="T79" fmla="*/ 0 h 5063"/>
                <a:gd name="T80" fmla="*/ 0 w 5187"/>
                <a:gd name="T81" fmla="*/ 0 h 5063"/>
                <a:gd name="T82" fmla="*/ 0 w 5187"/>
                <a:gd name="T83" fmla="*/ 0 h 5063"/>
                <a:gd name="T84" fmla="*/ 0 w 5187"/>
                <a:gd name="T85" fmla="*/ 0 h 5063"/>
                <a:gd name="T86" fmla="*/ 0 w 5187"/>
                <a:gd name="T87" fmla="*/ 0 h 5063"/>
                <a:gd name="T88" fmla="*/ 0 w 5187"/>
                <a:gd name="T89" fmla="*/ 0 h 5063"/>
                <a:gd name="T90" fmla="*/ 0 w 5187"/>
                <a:gd name="T91" fmla="*/ 0 h 5063"/>
                <a:gd name="T92" fmla="*/ 0 w 5187"/>
                <a:gd name="T93" fmla="*/ 0 h 5063"/>
                <a:gd name="T94" fmla="*/ 0 w 5187"/>
                <a:gd name="T95" fmla="*/ 0 h 5063"/>
                <a:gd name="T96" fmla="*/ 0 w 5187"/>
                <a:gd name="T97" fmla="*/ 0 h 5063"/>
                <a:gd name="T98" fmla="*/ 0 w 5187"/>
                <a:gd name="T99" fmla="*/ 0 h 5063"/>
                <a:gd name="T100" fmla="*/ 0 w 5187"/>
                <a:gd name="T101" fmla="*/ 0 h 5063"/>
                <a:gd name="T102" fmla="*/ 0 w 5187"/>
                <a:gd name="T103" fmla="*/ 0 h 5063"/>
                <a:gd name="T104" fmla="*/ 0 w 5187"/>
                <a:gd name="T105" fmla="*/ 0 h 5063"/>
                <a:gd name="T106" fmla="*/ 0 w 5187"/>
                <a:gd name="T107" fmla="*/ 0 h 5063"/>
                <a:gd name="T108" fmla="*/ 0 w 5187"/>
                <a:gd name="T109" fmla="*/ 0 h 5063"/>
                <a:gd name="T110" fmla="*/ 0 w 5187"/>
                <a:gd name="T111" fmla="*/ 0 h 5063"/>
                <a:gd name="T112" fmla="*/ 0 w 5187"/>
                <a:gd name="T113" fmla="*/ 0 h 5063"/>
                <a:gd name="T114" fmla="*/ 0 w 5187"/>
                <a:gd name="T115" fmla="*/ 0 h 5063"/>
                <a:gd name="T116" fmla="*/ 0 w 5187"/>
                <a:gd name="T117" fmla="*/ 0 h 5063"/>
                <a:gd name="T118" fmla="*/ 0 w 5187"/>
                <a:gd name="T119" fmla="*/ 0 h 5063"/>
                <a:gd name="T120" fmla="*/ 0 w 5187"/>
                <a:gd name="T121" fmla="*/ 0 h 50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5187"/>
                <a:gd name="T184" fmla="*/ 0 h 5063"/>
                <a:gd name="T185" fmla="*/ 5187 w 5187"/>
                <a:gd name="T186" fmla="*/ 5063 h 50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5187" h="5063">
                  <a:moveTo>
                    <a:pt x="2" y="2616"/>
                  </a:moveTo>
                  <a:lnTo>
                    <a:pt x="0" y="2533"/>
                  </a:lnTo>
                  <a:lnTo>
                    <a:pt x="3" y="2403"/>
                  </a:lnTo>
                  <a:lnTo>
                    <a:pt x="12" y="2291"/>
                  </a:lnTo>
                  <a:cubicBezTo>
                    <a:pt x="13" y="2279"/>
                    <a:pt x="24" y="2269"/>
                    <a:pt x="37" y="2270"/>
                  </a:cubicBezTo>
                  <a:cubicBezTo>
                    <a:pt x="50" y="2271"/>
                    <a:pt x="59" y="2282"/>
                    <a:pt x="58" y="2295"/>
                  </a:cubicBezTo>
                  <a:lnTo>
                    <a:pt x="50" y="2404"/>
                  </a:lnTo>
                  <a:lnTo>
                    <a:pt x="47" y="2532"/>
                  </a:lnTo>
                  <a:lnTo>
                    <a:pt x="48" y="2615"/>
                  </a:lnTo>
                  <a:cubicBezTo>
                    <a:pt x="49" y="2628"/>
                    <a:pt x="39" y="2638"/>
                    <a:pt x="26" y="2638"/>
                  </a:cubicBezTo>
                  <a:cubicBezTo>
                    <a:pt x="13" y="2639"/>
                    <a:pt x="3" y="2629"/>
                    <a:pt x="2" y="2616"/>
                  </a:cubicBezTo>
                  <a:close/>
                  <a:moveTo>
                    <a:pt x="46" y="2061"/>
                  </a:moveTo>
                  <a:lnTo>
                    <a:pt x="53" y="2022"/>
                  </a:lnTo>
                  <a:lnTo>
                    <a:pt x="82" y="1900"/>
                  </a:lnTo>
                  <a:lnTo>
                    <a:pt x="116" y="1780"/>
                  </a:lnTo>
                  <a:lnTo>
                    <a:pt x="129" y="1746"/>
                  </a:lnTo>
                  <a:cubicBezTo>
                    <a:pt x="134" y="1734"/>
                    <a:pt x="147" y="1728"/>
                    <a:pt x="159" y="1732"/>
                  </a:cubicBezTo>
                  <a:cubicBezTo>
                    <a:pt x="171" y="1737"/>
                    <a:pt x="177" y="1750"/>
                    <a:pt x="172" y="1762"/>
                  </a:cubicBezTo>
                  <a:lnTo>
                    <a:pt x="161" y="1793"/>
                  </a:lnTo>
                  <a:lnTo>
                    <a:pt x="127" y="1911"/>
                  </a:lnTo>
                  <a:lnTo>
                    <a:pt x="98" y="2030"/>
                  </a:lnTo>
                  <a:lnTo>
                    <a:pt x="91" y="2069"/>
                  </a:lnTo>
                  <a:cubicBezTo>
                    <a:pt x="89" y="2082"/>
                    <a:pt x="77" y="2090"/>
                    <a:pt x="65" y="2088"/>
                  </a:cubicBezTo>
                  <a:cubicBezTo>
                    <a:pt x="52" y="2086"/>
                    <a:pt x="44" y="2074"/>
                    <a:pt x="46" y="2061"/>
                  </a:cubicBezTo>
                  <a:close/>
                  <a:moveTo>
                    <a:pt x="213" y="1529"/>
                  </a:moveTo>
                  <a:lnTo>
                    <a:pt x="313" y="1326"/>
                  </a:lnTo>
                  <a:lnTo>
                    <a:pt x="365" y="1242"/>
                  </a:lnTo>
                  <a:cubicBezTo>
                    <a:pt x="372" y="1231"/>
                    <a:pt x="386" y="1228"/>
                    <a:pt x="397" y="1235"/>
                  </a:cubicBezTo>
                  <a:cubicBezTo>
                    <a:pt x="408" y="1241"/>
                    <a:pt x="411" y="1256"/>
                    <a:pt x="404" y="1266"/>
                  </a:cubicBezTo>
                  <a:lnTo>
                    <a:pt x="354" y="1347"/>
                  </a:lnTo>
                  <a:lnTo>
                    <a:pt x="254" y="1549"/>
                  </a:lnTo>
                  <a:cubicBezTo>
                    <a:pt x="249" y="1561"/>
                    <a:pt x="235" y="1565"/>
                    <a:pt x="223" y="1560"/>
                  </a:cubicBezTo>
                  <a:cubicBezTo>
                    <a:pt x="212" y="1554"/>
                    <a:pt x="207" y="1540"/>
                    <a:pt x="213" y="1529"/>
                  </a:cubicBezTo>
                  <a:close/>
                  <a:moveTo>
                    <a:pt x="495" y="1049"/>
                  </a:moveTo>
                  <a:lnTo>
                    <a:pt x="592" y="922"/>
                  </a:lnTo>
                  <a:lnTo>
                    <a:pt x="704" y="802"/>
                  </a:lnTo>
                  <a:cubicBezTo>
                    <a:pt x="713" y="792"/>
                    <a:pt x="727" y="792"/>
                    <a:pt x="737" y="800"/>
                  </a:cubicBezTo>
                  <a:cubicBezTo>
                    <a:pt x="746" y="809"/>
                    <a:pt x="747" y="824"/>
                    <a:pt x="738" y="833"/>
                  </a:cubicBezTo>
                  <a:lnTo>
                    <a:pt x="629" y="950"/>
                  </a:lnTo>
                  <a:lnTo>
                    <a:pt x="531" y="1077"/>
                  </a:lnTo>
                  <a:cubicBezTo>
                    <a:pt x="524" y="1087"/>
                    <a:pt x="509" y="1089"/>
                    <a:pt x="499" y="1082"/>
                  </a:cubicBezTo>
                  <a:cubicBezTo>
                    <a:pt x="489" y="1074"/>
                    <a:pt x="487" y="1059"/>
                    <a:pt x="495" y="1049"/>
                  </a:cubicBezTo>
                  <a:close/>
                  <a:moveTo>
                    <a:pt x="873" y="642"/>
                  </a:moveTo>
                  <a:lnTo>
                    <a:pt x="943" y="579"/>
                  </a:lnTo>
                  <a:lnTo>
                    <a:pt x="1129" y="443"/>
                  </a:lnTo>
                  <a:cubicBezTo>
                    <a:pt x="1139" y="435"/>
                    <a:pt x="1154" y="438"/>
                    <a:pt x="1161" y="448"/>
                  </a:cubicBezTo>
                  <a:cubicBezTo>
                    <a:pt x="1169" y="458"/>
                    <a:pt x="1167" y="473"/>
                    <a:pt x="1156" y="480"/>
                  </a:cubicBezTo>
                  <a:lnTo>
                    <a:pt x="974" y="614"/>
                  </a:lnTo>
                  <a:lnTo>
                    <a:pt x="903" y="676"/>
                  </a:lnTo>
                  <a:cubicBezTo>
                    <a:pt x="894" y="685"/>
                    <a:pt x="879" y="684"/>
                    <a:pt x="871" y="674"/>
                  </a:cubicBezTo>
                  <a:cubicBezTo>
                    <a:pt x="862" y="665"/>
                    <a:pt x="863" y="650"/>
                    <a:pt x="873" y="642"/>
                  </a:cubicBezTo>
                  <a:close/>
                  <a:moveTo>
                    <a:pt x="1329" y="323"/>
                  </a:moveTo>
                  <a:lnTo>
                    <a:pt x="1357" y="307"/>
                  </a:lnTo>
                  <a:lnTo>
                    <a:pt x="1583" y="200"/>
                  </a:lnTo>
                  <a:lnTo>
                    <a:pt x="1624" y="185"/>
                  </a:lnTo>
                  <a:cubicBezTo>
                    <a:pt x="1636" y="180"/>
                    <a:pt x="1650" y="187"/>
                    <a:pt x="1654" y="199"/>
                  </a:cubicBezTo>
                  <a:cubicBezTo>
                    <a:pt x="1658" y="211"/>
                    <a:pt x="1652" y="224"/>
                    <a:pt x="1640" y="228"/>
                  </a:cubicBezTo>
                  <a:lnTo>
                    <a:pt x="1602" y="241"/>
                  </a:lnTo>
                  <a:lnTo>
                    <a:pt x="1380" y="346"/>
                  </a:lnTo>
                  <a:lnTo>
                    <a:pt x="1352" y="363"/>
                  </a:lnTo>
                  <a:cubicBezTo>
                    <a:pt x="1341" y="369"/>
                    <a:pt x="1327" y="366"/>
                    <a:pt x="1321" y="355"/>
                  </a:cubicBezTo>
                  <a:cubicBezTo>
                    <a:pt x="1314" y="344"/>
                    <a:pt x="1318" y="330"/>
                    <a:pt x="1329" y="323"/>
                  </a:cubicBezTo>
                  <a:close/>
                  <a:moveTo>
                    <a:pt x="1844" y="109"/>
                  </a:moveTo>
                  <a:lnTo>
                    <a:pt x="2070" y="52"/>
                  </a:lnTo>
                  <a:lnTo>
                    <a:pt x="2160" y="36"/>
                  </a:lnTo>
                  <a:cubicBezTo>
                    <a:pt x="2173" y="34"/>
                    <a:pt x="2185" y="43"/>
                    <a:pt x="2187" y="55"/>
                  </a:cubicBezTo>
                  <a:cubicBezTo>
                    <a:pt x="2189" y="68"/>
                    <a:pt x="2181" y="80"/>
                    <a:pt x="2168" y="82"/>
                  </a:cubicBezTo>
                  <a:lnTo>
                    <a:pt x="2081" y="97"/>
                  </a:lnTo>
                  <a:lnTo>
                    <a:pt x="1856" y="154"/>
                  </a:lnTo>
                  <a:cubicBezTo>
                    <a:pt x="1843" y="157"/>
                    <a:pt x="1831" y="149"/>
                    <a:pt x="1828" y="137"/>
                  </a:cubicBezTo>
                  <a:cubicBezTo>
                    <a:pt x="1824" y="125"/>
                    <a:pt x="1832" y="112"/>
                    <a:pt x="1844" y="109"/>
                  </a:cubicBezTo>
                  <a:close/>
                  <a:moveTo>
                    <a:pt x="2391" y="9"/>
                  </a:moveTo>
                  <a:lnTo>
                    <a:pt x="2460" y="3"/>
                  </a:lnTo>
                  <a:lnTo>
                    <a:pt x="2593" y="0"/>
                  </a:lnTo>
                  <a:lnTo>
                    <a:pt x="2716" y="3"/>
                  </a:lnTo>
                  <a:cubicBezTo>
                    <a:pt x="2728" y="3"/>
                    <a:pt x="2738" y="14"/>
                    <a:pt x="2738" y="27"/>
                  </a:cubicBezTo>
                  <a:cubicBezTo>
                    <a:pt x="2738" y="39"/>
                    <a:pt x="2727" y="50"/>
                    <a:pt x="2714" y="49"/>
                  </a:cubicBezTo>
                  <a:lnTo>
                    <a:pt x="2594" y="47"/>
                  </a:lnTo>
                  <a:lnTo>
                    <a:pt x="2463" y="49"/>
                  </a:lnTo>
                  <a:lnTo>
                    <a:pt x="2394" y="55"/>
                  </a:lnTo>
                  <a:cubicBezTo>
                    <a:pt x="2382" y="56"/>
                    <a:pt x="2371" y="46"/>
                    <a:pt x="2370" y="33"/>
                  </a:cubicBezTo>
                  <a:cubicBezTo>
                    <a:pt x="2369" y="21"/>
                    <a:pt x="2378" y="10"/>
                    <a:pt x="2391" y="9"/>
                  </a:cubicBezTo>
                  <a:close/>
                  <a:moveTo>
                    <a:pt x="2947" y="25"/>
                  </a:moveTo>
                  <a:lnTo>
                    <a:pt x="2987" y="30"/>
                  </a:lnTo>
                  <a:lnTo>
                    <a:pt x="3115" y="52"/>
                  </a:lnTo>
                  <a:lnTo>
                    <a:pt x="3266" y="90"/>
                  </a:lnTo>
                  <a:cubicBezTo>
                    <a:pt x="3278" y="93"/>
                    <a:pt x="3286" y="105"/>
                    <a:pt x="3282" y="118"/>
                  </a:cubicBezTo>
                  <a:cubicBezTo>
                    <a:pt x="3279" y="130"/>
                    <a:pt x="3267" y="137"/>
                    <a:pt x="3254" y="134"/>
                  </a:cubicBezTo>
                  <a:lnTo>
                    <a:pt x="3108" y="97"/>
                  </a:lnTo>
                  <a:lnTo>
                    <a:pt x="2982" y="75"/>
                  </a:lnTo>
                  <a:lnTo>
                    <a:pt x="2941" y="70"/>
                  </a:lnTo>
                  <a:cubicBezTo>
                    <a:pt x="2929" y="69"/>
                    <a:pt x="2920" y="57"/>
                    <a:pt x="2921" y="45"/>
                  </a:cubicBezTo>
                  <a:cubicBezTo>
                    <a:pt x="2923" y="32"/>
                    <a:pt x="2935" y="23"/>
                    <a:pt x="2947" y="25"/>
                  </a:cubicBezTo>
                  <a:close/>
                  <a:moveTo>
                    <a:pt x="3488" y="158"/>
                  </a:moveTo>
                  <a:lnTo>
                    <a:pt x="3601" y="199"/>
                  </a:lnTo>
                  <a:lnTo>
                    <a:pt x="3786" y="286"/>
                  </a:lnTo>
                  <a:cubicBezTo>
                    <a:pt x="3798" y="291"/>
                    <a:pt x="3802" y="305"/>
                    <a:pt x="3797" y="316"/>
                  </a:cubicBezTo>
                  <a:cubicBezTo>
                    <a:pt x="3792" y="328"/>
                    <a:pt x="3778" y="333"/>
                    <a:pt x="3766" y="327"/>
                  </a:cubicBezTo>
                  <a:lnTo>
                    <a:pt x="3586" y="242"/>
                  </a:lnTo>
                  <a:lnTo>
                    <a:pt x="3472" y="202"/>
                  </a:lnTo>
                  <a:cubicBezTo>
                    <a:pt x="3460" y="197"/>
                    <a:pt x="3454" y="184"/>
                    <a:pt x="3458" y="172"/>
                  </a:cubicBezTo>
                  <a:cubicBezTo>
                    <a:pt x="3462" y="160"/>
                    <a:pt x="3476" y="154"/>
                    <a:pt x="3488" y="158"/>
                  </a:cubicBezTo>
                  <a:close/>
                  <a:moveTo>
                    <a:pt x="3988" y="400"/>
                  </a:moveTo>
                  <a:lnTo>
                    <a:pt x="4042" y="432"/>
                  </a:lnTo>
                  <a:lnTo>
                    <a:pt x="4242" y="578"/>
                  </a:lnTo>
                  <a:lnTo>
                    <a:pt x="4255" y="589"/>
                  </a:lnTo>
                  <a:cubicBezTo>
                    <a:pt x="4264" y="598"/>
                    <a:pt x="4265" y="612"/>
                    <a:pt x="4257" y="622"/>
                  </a:cubicBezTo>
                  <a:cubicBezTo>
                    <a:pt x="4248" y="631"/>
                    <a:pt x="4234" y="632"/>
                    <a:pt x="4224" y="623"/>
                  </a:cubicBezTo>
                  <a:lnTo>
                    <a:pt x="4215" y="615"/>
                  </a:lnTo>
                  <a:lnTo>
                    <a:pt x="4019" y="471"/>
                  </a:lnTo>
                  <a:lnTo>
                    <a:pt x="3965" y="440"/>
                  </a:lnTo>
                  <a:cubicBezTo>
                    <a:pt x="3954" y="433"/>
                    <a:pt x="3950" y="419"/>
                    <a:pt x="3957" y="408"/>
                  </a:cubicBezTo>
                  <a:cubicBezTo>
                    <a:pt x="3963" y="397"/>
                    <a:pt x="3977" y="393"/>
                    <a:pt x="3988" y="400"/>
                  </a:cubicBezTo>
                  <a:close/>
                  <a:moveTo>
                    <a:pt x="4428" y="744"/>
                  </a:moveTo>
                  <a:lnTo>
                    <a:pt x="4593" y="921"/>
                  </a:lnTo>
                  <a:lnTo>
                    <a:pt x="4644" y="986"/>
                  </a:lnTo>
                  <a:cubicBezTo>
                    <a:pt x="4652" y="997"/>
                    <a:pt x="4650" y="1011"/>
                    <a:pt x="4640" y="1019"/>
                  </a:cubicBezTo>
                  <a:cubicBezTo>
                    <a:pt x="4629" y="1026"/>
                    <a:pt x="4615" y="1025"/>
                    <a:pt x="4607" y="1014"/>
                  </a:cubicBezTo>
                  <a:lnTo>
                    <a:pt x="4560" y="952"/>
                  </a:lnTo>
                  <a:lnTo>
                    <a:pt x="4395" y="775"/>
                  </a:lnTo>
                  <a:cubicBezTo>
                    <a:pt x="4386" y="766"/>
                    <a:pt x="4386" y="751"/>
                    <a:pt x="4396" y="743"/>
                  </a:cubicBezTo>
                  <a:cubicBezTo>
                    <a:pt x="4405" y="734"/>
                    <a:pt x="4420" y="735"/>
                    <a:pt x="4428" y="744"/>
                  </a:cubicBezTo>
                  <a:close/>
                  <a:moveTo>
                    <a:pt x="4780" y="1175"/>
                  </a:moveTo>
                  <a:lnTo>
                    <a:pt x="4873" y="1324"/>
                  </a:lnTo>
                  <a:lnTo>
                    <a:pt x="4939" y="1458"/>
                  </a:lnTo>
                  <a:cubicBezTo>
                    <a:pt x="4945" y="1469"/>
                    <a:pt x="4940" y="1483"/>
                    <a:pt x="4928" y="1488"/>
                  </a:cubicBezTo>
                  <a:cubicBezTo>
                    <a:pt x="4917" y="1494"/>
                    <a:pt x="4903" y="1489"/>
                    <a:pt x="4898" y="1478"/>
                  </a:cubicBezTo>
                  <a:lnTo>
                    <a:pt x="4834" y="1349"/>
                  </a:lnTo>
                  <a:lnTo>
                    <a:pt x="4741" y="1199"/>
                  </a:lnTo>
                  <a:cubicBezTo>
                    <a:pt x="4734" y="1188"/>
                    <a:pt x="4737" y="1174"/>
                    <a:pt x="4748" y="1167"/>
                  </a:cubicBezTo>
                  <a:cubicBezTo>
                    <a:pt x="4759" y="1161"/>
                    <a:pt x="4773" y="1164"/>
                    <a:pt x="4780" y="1175"/>
                  </a:cubicBezTo>
                  <a:close/>
                  <a:moveTo>
                    <a:pt x="5029" y="1672"/>
                  </a:moveTo>
                  <a:lnTo>
                    <a:pt x="5069" y="1778"/>
                  </a:lnTo>
                  <a:lnTo>
                    <a:pt x="5105" y="1899"/>
                  </a:lnTo>
                  <a:lnTo>
                    <a:pt x="5125" y="1982"/>
                  </a:lnTo>
                  <a:cubicBezTo>
                    <a:pt x="5128" y="1995"/>
                    <a:pt x="5120" y="2007"/>
                    <a:pt x="5108" y="2010"/>
                  </a:cubicBezTo>
                  <a:cubicBezTo>
                    <a:pt x="5095" y="2013"/>
                    <a:pt x="5083" y="2006"/>
                    <a:pt x="5080" y="1993"/>
                  </a:cubicBezTo>
                  <a:lnTo>
                    <a:pt x="5060" y="1912"/>
                  </a:lnTo>
                  <a:lnTo>
                    <a:pt x="5026" y="1795"/>
                  </a:lnTo>
                  <a:lnTo>
                    <a:pt x="4986" y="1688"/>
                  </a:lnTo>
                  <a:cubicBezTo>
                    <a:pt x="4982" y="1676"/>
                    <a:pt x="4988" y="1663"/>
                    <a:pt x="5000" y="1658"/>
                  </a:cubicBezTo>
                  <a:cubicBezTo>
                    <a:pt x="5012" y="1654"/>
                    <a:pt x="5025" y="1660"/>
                    <a:pt x="5029" y="1672"/>
                  </a:cubicBezTo>
                  <a:close/>
                  <a:moveTo>
                    <a:pt x="5165" y="2212"/>
                  </a:moveTo>
                  <a:lnTo>
                    <a:pt x="5172" y="2273"/>
                  </a:lnTo>
                  <a:lnTo>
                    <a:pt x="5182" y="2402"/>
                  </a:lnTo>
                  <a:lnTo>
                    <a:pt x="5186" y="2532"/>
                  </a:lnTo>
                  <a:cubicBezTo>
                    <a:pt x="5187" y="2544"/>
                    <a:pt x="5177" y="2555"/>
                    <a:pt x="5164" y="2555"/>
                  </a:cubicBezTo>
                  <a:cubicBezTo>
                    <a:pt x="5151" y="2556"/>
                    <a:pt x="5141" y="2546"/>
                    <a:pt x="5140" y="2533"/>
                  </a:cubicBezTo>
                  <a:lnTo>
                    <a:pt x="5136" y="2405"/>
                  </a:lnTo>
                  <a:lnTo>
                    <a:pt x="5127" y="2278"/>
                  </a:lnTo>
                  <a:lnTo>
                    <a:pt x="5119" y="2218"/>
                  </a:lnTo>
                  <a:cubicBezTo>
                    <a:pt x="5117" y="2205"/>
                    <a:pt x="5126" y="2193"/>
                    <a:pt x="5139" y="2192"/>
                  </a:cubicBezTo>
                  <a:cubicBezTo>
                    <a:pt x="5151" y="2190"/>
                    <a:pt x="5163" y="2199"/>
                    <a:pt x="5165" y="2212"/>
                  </a:cubicBezTo>
                  <a:close/>
                  <a:moveTo>
                    <a:pt x="5187" y="2533"/>
                  </a:moveTo>
                  <a:lnTo>
                    <a:pt x="5186" y="2537"/>
                  </a:lnTo>
                  <a:cubicBezTo>
                    <a:pt x="5186" y="2550"/>
                    <a:pt x="5176" y="2560"/>
                    <a:pt x="5163" y="2559"/>
                  </a:cubicBezTo>
                  <a:cubicBezTo>
                    <a:pt x="5150" y="2559"/>
                    <a:pt x="5140" y="2548"/>
                    <a:pt x="5140" y="2536"/>
                  </a:cubicBezTo>
                  <a:lnTo>
                    <a:pt x="5140" y="2532"/>
                  </a:lnTo>
                  <a:cubicBezTo>
                    <a:pt x="5141" y="2519"/>
                    <a:pt x="5151" y="2509"/>
                    <a:pt x="5164" y="2509"/>
                  </a:cubicBezTo>
                  <a:cubicBezTo>
                    <a:pt x="5177" y="2510"/>
                    <a:pt x="5187" y="2520"/>
                    <a:pt x="5187" y="2533"/>
                  </a:cubicBezTo>
                  <a:close/>
                  <a:moveTo>
                    <a:pt x="5175" y="2768"/>
                  </a:moveTo>
                  <a:lnTo>
                    <a:pt x="5173" y="2791"/>
                  </a:lnTo>
                  <a:lnTo>
                    <a:pt x="5156" y="2918"/>
                  </a:lnTo>
                  <a:lnTo>
                    <a:pt x="5134" y="3042"/>
                  </a:lnTo>
                  <a:lnTo>
                    <a:pt x="5123" y="3090"/>
                  </a:lnTo>
                  <a:cubicBezTo>
                    <a:pt x="5120" y="3102"/>
                    <a:pt x="5107" y="3110"/>
                    <a:pt x="5095" y="3107"/>
                  </a:cubicBezTo>
                  <a:cubicBezTo>
                    <a:pt x="5083" y="3104"/>
                    <a:pt x="5075" y="3091"/>
                    <a:pt x="5078" y="3079"/>
                  </a:cubicBezTo>
                  <a:lnTo>
                    <a:pt x="5089" y="3034"/>
                  </a:lnTo>
                  <a:lnTo>
                    <a:pt x="5111" y="2911"/>
                  </a:lnTo>
                  <a:lnTo>
                    <a:pt x="5127" y="2788"/>
                  </a:lnTo>
                  <a:lnTo>
                    <a:pt x="5129" y="2765"/>
                  </a:lnTo>
                  <a:cubicBezTo>
                    <a:pt x="5130" y="2752"/>
                    <a:pt x="5141" y="2742"/>
                    <a:pt x="5154" y="2743"/>
                  </a:cubicBezTo>
                  <a:cubicBezTo>
                    <a:pt x="5167" y="2744"/>
                    <a:pt x="5176" y="2755"/>
                    <a:pt x="5175" y="2768"/>
                  </a:cubicBezTo>
                  <a:close/>
                  <a:moveTo>
                    <a:pt x="5059" y="3314"/>
                  </a:moveTo>
                  <a:lnTo>
                    <a:pt x="4983" y="3518"/>
                  </a:lnTo>
                  <a:lnTo>
                    <a:pt x="4936" y="3614"/>
                  </a:lnTo>
                  <a:cubicBezTo>
                    <a:pt x="4930" y="3626"/>
                    <a:pt x="4916" y="3630"/>
                    <a:pt x="4905" y="3625"/>
                  </a:cubicBezTo>
                  <a:cubicBezTo>
                    <a:pt x="4893" y="3619"/>
                    <a:pt x="4889" y="3605"/>
                    <a:pt x="4894" y="3594"/>
                  </a:cubicBezTo>
                  <a:lnTo>
                    <a:pt x="4940" y="3501"/>
                  </a:lnTo>
                  <a:lnTo>
                    <a:pt x="5016" y="3298"/>
                  </a:lnTo>
                  <a:cubicBezTo>
                    <a:pt x="5020" y="3286"/>
                    <a:pt x="5033" y="3280"/>
                    <a:pt x="5045" y="3284"/>
                  </a:cubicBezTo>
                  <a:cubicBezTo>
                    <a:pt x="5057" y="3289"/>
                    <a:pt x="5063" y="3302"/>
                    <a:pt x="5059" y="3314"/>
                  </a:cubicBezTo>
                  <a:close/>
                  <a:moveTo>
                    <a:pt x="4825" y="3818"/>
                  </a:moveTo>
                  <a:lnTo>
                    <a:pt x="4744" y="3948"/>
                  </a:lnTo>
                  <a:lnTo>
                    <a:pt x="4639" y="4085"/>
                  </a:lnTo>
                  <a:cubicBezTo>
                    <a:pt x="4631" y="4095"/>
                    <a:pt x="4617" y="4097"/>
                    <a:pt x="4607" y="4089"/>
                  </a:cubicBezTo>
                  <a:cubicBezTo>
                    <a:pt x="4597" y="4081"/>
                    <a:pt x="4595" y="4067"/>
                    <a:pt x="4603" y="4056"/>
                  </a:cubicBezTo>
                  <a:lnTo>
                    <a:pt x="4705" y="3923"/>
                  </a:lnTo>
                  <a:lnTo>
                    <a:pt x="4786" y="3794"/>
                  </a:lnTo>
                  <a:cubicBezTo>
                    <a:pt x="4792" y="3783"/>
                    <a:pt x="4806" y="3780"/>
                    <a:pt x="4817" y="3787"/>
                  </a:cubicBezTo>
                  <a:cubicBezTo>
                    <a:pt x="4828" y="3793"/>
                    <a:pt x="4831" y="3808"/>
                    <a:pt x="4825" y="3818"/>
                  </a:cubicBezTo>
                  <a:close/>
                  <a:moveTo>
                    <a:pt x="4486" y="4260"/>
                  </a:moveTo>
                  <a:lnTo>
                    <a:pt x="4427" y="4323"/>
                  </a:lnTo>
                  <a:lnTo>
                    <a:pt x="4250" y="4481"/>
                  </a:lnTo>
                  <a:cubicBezTo>
                    <a:pt x="4240" y="4490"/>
                    <a:pt x="4226" y="4489"/>
                    <a:pt x="4217" y="4480"/>
                  </a:cubicBezTo>
                  <a:cubicBezTo>
                    <a:pt x="4209" y="4470"/>
                    <a:pt x="4210" y="4455"/>
                    <a:pt x="4219" y="4447"/>
                  </a:cubicBezTo>
                  <a:lnTo>
                    <a:pt x="4394" y="4292"/>
                  </a:lnTo>
                  <a:lnTo>
                    <a:pt x="4453" y="4228"/>
                  </a:lnTo>
                  <a:cubicBezTo>
                    <a:pt x="4461" y="4219"/>
                    <a:pt x="4476" y="4218"/>
                    <a:pt x="4485" y="4227"/>
                  </a:cubicBezTo>
                  <a:cubicBezTo>
                    <a:pt x="4494" y="4236"/>
                    <a:pt x="4495" y="4250"/>
                    <a:pt x="4486" y="4260"/>
                  </a:cubicBezTo>
                  <a:close/>
                  <a:moveTo>
                    <a:pt x="4062" y="4619"/>
                  </a:moveTo>
                  <a:lnTo>
                    <a:pt x="4044" y="4632"/>
                  </a:lnTo>
                  <a:lnTo>
                    <a:pt x="3830" y="4759"/>
                  </a:lnTo>
                  <a:lnTo>
                    <a:pt x="3780" y="4783"/>
                  </a:lnTo>
                  <a:cubicBezTo>
                    <a:pt x="3768" y="4789"/>
                    <a:pt x="3755" y="4784"/>
                    <a:pt x="3749" y="4772"/>
                  </a:cubicBezTo>
                  <a:cubicBezTo>
                    <a:pt x="3744" y="4761"/>
                    <a:pt x="3749" y="4747"/>
                    <a:pt x="3760" y="4741"/>
                  </a:cubicBezTo>
                  <a:lnTo>
                    <a:pt x="3807" y="4720"/>
                  </a:lnTo>
                  <a:lnTo>
                    <a:pt x="4017" y="4595"/>
                  </a:lnTo>
                  <a:lnTo>
                    <a:pt x="4035" y="4582"/>
                  </a:lnTo>
                  <a:cubicBezTo>
                    <a:pt x="4045" y="4574"/>
                    <a:pt x="4060" y="4577"/>
                    <a:pt x="4067" y="4587"/>
                  </a:cubicBezTo>
                  <a:cubicBezTo>
                    <a:pt x="4075" y="4597"/>
                    <a:pt x="4072" y="4612"/>
                    <a:pt x="4062" y="4619"/>
                  </a:cubicBezTo>
                  <a:close/>
                  <a:moveTo>
                    <a:pt x="3568" y="4879"/>
                  </a:moveTo>
                  <a:lnTo>
                    <a:pt x="3365" y="4951"/>
                  </a:lnTo>
                  <a:lnTo>
                    <a:pt x="3259" y="4978"/>
                  </a:lnTo>
                  <a:cubicBezTo>
                    <a:pt x="3247" y="4981"/>
                    <a:pt x="3234" y="4974"/>
                    <a:pt x="3231" y="4961"/>
                  </a:cubicBezTo>
                  <a:cubicBezTo>
                    <a:pt x="3228" y="4949"/>
                    <a:pt x="3235" y="4936"/>
                    <a:pt x="3248" y="4933"/>
                  </a:cubicBezTo>
                  <a:lnTo>
                    <a:pt x="3350" y="4908"/>
                  </a:lnTo>
                  <a:lnTo>
                    <a:pt x="3552" y="4836"/>
                  </a:lnTo>
                  <a:cubicBezTo>
                    <a:pt x="3564" y="4831"/>
                    <a:pt x="3578" y="4838"/>
                    <a:pt x="3582" y="4850"/>
                  </a:cubicBezTo>
                  <a:cubicBezTo>
                    <a:pt x="3586" y="4862"/>
                    <a:pt x="3580" y="4875"/>
                    <a:pt x="3568" y="4879"/>
                  </a:cubicBezTo>
                  <a:close/>
                  <a:moveTo>
                    <a:pt x="3033" y="5029"/>
                  </a:moveTo>
                  <a:lnTo>
                    <a:pt x="2988" y="5036"/>
                  </a:lnTo>
                  <a:lnTo>
                    <a:pt x="2858" y="5052"/>
                  </a:lnTo>
                  <a:lnTo>
                    <a:pt x="2727" y="5062"/>
                  </a:lnTo>
                  <a:lnTo>
                    <a:pt x="2709" y="5063"/>
                  </a:lnTo>
                  <a:cubicBezTo>
                    <a:pt x="2696" y="5063"/>
                    <a:pt x="2685" y="5053"/>
                    <a:pt x="2685" y="5040"/>
                  </a:cubicBezTo>
                  <a:cubicBezTo>
                    <a:pt x="2685" y="5028"/>
                    <a:pt x="2695" y="5017"/>
                    <a:pt x="2708" y="5017"/>
                  </a:cubicBezTo>
                  <a:lnTo>
                    <a:pt x="2724" y="5016"/>
                  </a:lnTo>
                  <a:lnTo>
                    <a:pt x="2853" y="5007"/>
                  </a:lnTo>
                  <a:lnTo>
                    <a:pt x="2981" y="4991"/>
                  </a:lnTo>
                  <a:lnTo>
                    <a:pt x="3025" y="4983"/>
                  </a:lnTo>
                  <a:cubicBezTo>
                    <a:pt x="3037" y="4981"/>
                    <a:pt x="3049" y="4989"/>
                    <a:pt x="3051" y="5002"/>
                  </a:cubicBezTo>
                  <a:cubicBezTo>
                    <a:pt x="3053" y="5014"/>
                    <a:pt x="3045" y="5026"/>
                    <a:pt x="3033" y="5029"/>
                  </a:cubicBezTo>
                  <a:close/>
                  <a:moveTo>
                    <a:pt x="2477" y="5063"/>
                  </a:moveTo>
                  <a:lnTo>
                    <a:pt x="2461" y="5063"/>
                  </a:lnTo>
                  <a:lnTo>
                    <a:pt x="2329" y="5052"/>
                  </a:lnTo>
                  <a:lnTo>
                    <a:pt x="2199" y="5036"/>
                  </a:lnTo>
                  <a:lnTo>
                    <a:pt x="2153" y="5028"/>
                  </a:lnTo>
                  <a:cubicBezTo>
                    <a:pt x="2141" y="5026"/>
                    <a:pt x="2132" y="5014"/>
                    <a:pt x="2135" y="5002"/>
                  </a:cubicBezTo>
                  <a:cubicBezTo>
                    <a:pt x="2137" y="4989"/>
                    <a:pt x="2149" y="4981"/>
                    <a:pt x="2161" y="4983"/>
                  </a:cubicBezTo>
                  <a:lnTo>
                    <a:pt x="2204" y="4991"/>
                  </a:lnTo>
                  <a:lnTo>
                    <a:pt x="2332" y="5006"/>
                  </a:lnTo>
                  <a:lnTo>
                    <a:pt x="2462" y="5016"/>
                  </a:lnTo>
                  <a:lnTo>
                    <a:pt x="2478" y="5017"/>
                  </a:lnTo>
                  <a:cubicBezTo>
                    <a:pt x="2491" y="5017"/>
                    <a:pt x="2501" y="5028"/>
                    <a:pt x="2501" y="5040"/>
                  </a:cubicBezTo>
                  <a:cubicBezTo>
                    <a:pt x="2500" y="5053"/>
                    <a:pt x="2490" y="5063"/>
                    <a:pt x="2477" y="5063"/>
                  </a:cubicBezTo>
                  <a:close/>
                  <a:moveTo>
                    <a:pt x="1927" y="4978"/>
                  </a:moveTo>
                  <a:lnTo>
                    <a:pt x="1824" y="4952"/>
                  </a:lnTo>
                  <a:lnTo>
                    <a:pt x="1618" y="4879"/>
                  </a:lnTo>
                  <a:cubicBezTo>
                    <a:pt x="1606" y="4875"/>
                    <a:pt x="1600" y="4862"/>
                    <a:pt x="1604" y="4850"/>
                  </a:cubicBezTo>
                  <a:cubicBezTo>
                    <a:pt x="1608" y="4838"/>
                    <a:pt x="1621" y="4831"/>
                    <a:pt x="1633" y="4836"/>
                  </a:cubicBezTo>
                  <a:lnTo>
                    <a:pt x="1835" y="4907"/>
                  </a:lnTo>
                  <a:lnTo>
                    <a:pt x="1938" y="4933"/>
                  </a:lnTo>
                  <a:cubicBezTo>
                    <a:pt x="1951" y="4936"/>
                    <a:pt x="1958" y="4949"/>
                    <a:pt x="1955" y="4961"/>
                  </a:cubicBezTo>
                  <a:cubicBezTo>
                    <a:pt x="1952" y="4973"/>
                    <a:pt x="1939" y="4981"/>
                    <a:pt x="1927" y="4978"/>
                  </a:cubicBezTo>
                  <a:close/>
                  <a:moveTo>
                    <a:pt x="1406" y="4783"/>
                  </a:moveTo>
                  <a:lnTo>
                    <a:pt x="1359" y="4760"/>
                  </a:lnTo>
                  <a:lnTo>
                    <a:pt x="1145" y="4633"/>
                  </a:lnTo>
                  <a:lnTo>
                    <a:pt x="1124" y="4618"/>
                  </a:lnTo>
                  <a:cubicBezTo>
                    <a:pt x="1114" y="4611"/>
                    <a:pt x="1111" y="4596"/>
                    <a:pt x="1119" y="4586"/>
                  </a:cubicBezTo>
                  <a:cubicBezTo>
                    <a:pt x="1126" y="4576"/>
                    <a:pt x="1141" y="4574"/>
                    <a:pt x="1151" y="4581"/>
                  </a:cubicBezTo>
                  <a:lnTo>
                    <a:pt x="1168" y="4594"/>
                  </a:lnTo>
                  <a:lnTo>
                    <a:pt x="1378" y="4719"/>
                  </a:lnTo>
                  <a:lnTo>
                    <a:pt x="1426" y="4741"/>
                  </a:lnTo>
                  <a:cubicBezTo>
                    <a:pt x="1437" y="4747"/>
                    <a:pt x="1442" y="4760"/>
                    <a:pt x="1437" y="4772"/>
                  </a:cubicBezTo>
                  <a:cubicBezTo>
                    <a:pt x="1431" y="4783"/>
                    <a:pt x="1418" y="4788"/>
                    <a:pt x="1406" y="4783"/>
                  </a:cubicBezTo>
                  <a:close/>
                  <a:moveTo>
                    <a:pt x="937" y="4481"/>
                  </a:moveTo>
                  <a:lnTo>
                    <a:pt x="760" y="4325"/>
                  </a:lnTo>
                  <a:lnTo>
                    <a:pt x="700" y="4259"/>
                  </a:lnTo>
                  <a:cubicBezTo>
                    <a:pt x="691" y="4250"/>
                    <a:pt x="691" y="4235"/>
                    <a:pt x="701" y="4226"/>
                  </a:cubicBezTo>
                  <a:cubicBezTo>
                    <a:pt x="710" y="4218"/>
                    <a:pt x="725" y="4218"/>
                    <a:pt x="733" y="4228"/>
                  </a:cubicBezTo>
                  <a:lnTo>
                    <a:pt x="791" y="4290"/>
                  </a:lnTo>
                  <a:lnTo>
                    <a:pt x="967" y="4446"/>
                  </a:lnTo>
                  <a:cubicBezTo>
                    <a:pt x="977" y="4455"/>
                    <a:pt x="977" y="4469"/>
                    <a:pt x="969" y="4479"/>
                  </a:cubicBezTo>
                  <a:cubicBezTo>
                    <a:pt x="961" y="4488"/>
                    <a:pt x="946" y="4489"/>
                    <a:pt x="937" y="4481"/>
                  </a:cubicBezTo>
                  <a:close/>
                  <a:moveTo>
                    <a:pt x="547" y="4084"/>
                  </a:moveTo>
                  <a:lnTo>
                    <a:pt x="444" y="3949"/>
                  </a:lnTo>
                  <a:lnTo>
                    <a:pt x="362" y="3817"/>
                  </a:lnTo>
                  <a:cubicBezTo>
                    <a:pt x="355" y="3807"/>
                    <a:pt x="358" y="3792"/>
                    <a:pt x="369" y="3786"/>
                  </a:cubicBezTo>
                  <a:cubicBezTo>
                    <a:pt x="380" y="3779"/>
                    <a:pt x="394" y="3782"/>
                    <a:pt x="401" y="3793"/>
                  </a:cubicBezTo>
                  <a:lnTo>
                    <a:pt x="481" y="3921"/>
                  </a:lnTo>
                  <a:lnTo>
                    <a:pt x="584" y="4056"/>
                  </a:lnTo>
                  <a:cubicBezTo>
                    <a:pt x="591" y="4066"/>
                    <a:pt x="590" y="4080"/>
                    <a:pt x="579" y="4088"/>
                  </a:cubicBezTo>
                  <a:cubicBezTo>
                    <a:pt x="569" y="4096"/>
                    <a:pt x="555" y="4094"/>
                    <a:pt x="547" y="4084"/>
                  </a:cubicBezTo>
                  <a:close/>
                  <a:moveTo>
                    <a:pt x="251" y="3613"/>
                  </a:moveTo>
                  <a:lnTo>
                    <a:pt x="205" y="3520"/>
                  </a:lnTo>
                  <a:lnTo>
                    <a:pt x="127" y="3313"/>
                  </a:lnTo>
                  <a:cubicBezTo>
                    <a:pt x="122" y="3301"/>
                    <a:pt x="129" y="3288"/>
                    <a:pt x="140" y="3284"/>
                  </a:cubicBezTo>
                  <a:cubicBezTo>
                    <a:pt x="152" y="3279"/>
                    <a:pt x="166" y="3285"/>
                    <a:pt x="170" y="3297"/>
                  </a:cubicBezTo>
                  <a:lnTo>
                    <a:pt x="246" y="3499"/>
                  </a:lnTo>
                  <a:lnTo>
                    <a:pt x="292" y="3593"/>
                  </a:lnTo>
                  <a:cubicBezTo>
                    <a:pt x="298" y="3604"/>
                    <a:pt x="293" y="3618"/>
                    <a:pt x="282" y="3624"/>
                  </a:cubicBezTo>
                  <a:cubicBezTo>
                    <a:pt x="270" y="3629"/>
                    <a:pt x="257" y="3625"/>
                    <a:pt x="251" y="3613"/>
                  </a:cubicBezTo>
                  <a:close/>
                  <a:moveTo>
                    <a:pt x="64" y="3089"/>
                  </a:moveTo>
                  <a:lnTo>
                    <a:pt x="53" y="3044"/>
                  </a:lnTo>
                  <a:lnTo>
                    <a:pt x="31" y="2918"/>
                  </a:lnTo>
                  <a:lnTo>
                    <a:pt x="14" y="2793"/>
                  </a:lnTo>
                  <a:lnTo>
                    <a:pt x="12" y="2767"/>
                  </a:lnTo>
                  <a:cubicBezTo>
                    <a:pt x="11" y="2755"/>
                    <a:pt x="20" y="2743"/>
                    <a:pt x="33" y="2742"/>
                  </a:cubicBezTo>
                  <a:cubicBezTo>
                    <a:pt x="45" y="2741"/>
                    <a:pt x="57" y="2751"/>
                    <a:pt x="58" y="2764"/>
                  </a:cubicBezTo>
                  <a:lnTo>
                    <a:pt x="59" y="2786"/>
                  </a:lnTo>
                  <a:lnTo>
                    <a:pt x="76" y="2910"/>
                  </a:lnTo>
                  <a:lnTo>
                    <a:pt x="98" y="3033"/>
                  </a:lnTo>
                  <a:lnTo>
                    <a:pt x="109" y="3078"/>
                  </a:lnTo>
                  <a:cubicBezTo>
                    <a:pt x="112" y="3091"/>
                    <a:pt x="104" y="3103"/>
                    <a:pt x="92" y="3106"/>
                  </a:cubicBezTo>
                  <a:cubicBezTo>
                    <a:pt x="79" y="3109"/>
                    <a:pt x="67" y="3101"/>
                    <a:pt x="64" y="3089"/>
                  </a:cubicBezTo>
                  <a:close/>
                </a:path>
              </a:pathLst>
            </a:custGeom>
            <a:solidFill>
              <a:srgbClr val="C00000"/>
            </a:solidFill>
            <a:ln w="9525" cap="flat">
              <a:solidFill>
                <a:srgbClr val="C00000"/>
              </a:solidFill>
              <a:prstDash val="solid"/>
              <a:bevel/>
              <a:headEnd/>
              <a:tailEnd/>
            </a:ln>
          </p:spPr>
          <p:txBody>
            <a:bodyPr/>
            <a:lstStyle/>
            <a:p>
              <a:endParaRPr lang="hu-HU"/>
            </a:p>
          </p:txBody>
        </p:sp>
        <p:sp>
          <p:nvSpPr>
            <p:cNvPr id="14363" name="Rectangle 107"/>
            <p:cNvSpPr>
              <a:spLocks noChangeArrowheads="1"/>
            </p:cNvSpPr>
            <p:nvPr/>
          </p:nvSpPr>
          <p:spPr bwMode="auto">
            <a:xfrm>
              <a:off x="1083" y="2951"/>
              <a:ext cx="1283"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hu-HU" altLang="hu-HU" sz="1000">
                  <a:solidFill>
                    <a:srgbClr val="000000"/>
                  </a:solidFill>
                  <a:latin typeface="Arial" panose="020B0604020202020204" pitchFamily="34" charset="0"/>
                </a:rPr>
                <a:t>A vállalat embertől elidegeníthető</a:t>
              </a:r>
            </a:p>
            <a:p>
              <a:pPr algn="ctr" eaLnBrk="1" hangingPunct="1">
                <a:spcBef>
                  <a:spcPct val="0"/>
                </a:spcBef>
                <a:buFontTx/>
                <a:buNone/>
              </a:pPr>
              <a:r>
                <a:rPr lang="hu-HU" altLang="hu-HU" sz="1000">
                  <a:solidFill>
                    <a:srgbClr val="000000"/>
                  </a:solidFill>
                  <a:latin typeface="Arial" panose="020B0604020202020204" pitchFamily="34" charset="0"/>
                </a:rPr>
                <a:t>immateriális termelési tényezői</a:t>
              </a:r>
              <a:endParaRPr lang="hu-HU" altLang="hu-HU" sz="2400" b="0">
                <a:latin typeface="Arial" panose="020B0604020202020204" pitchFamily="34" charset="0"/>
              </a:endParaRPr>
            </a:p>
          </p:txBody>
        </p:sp>
      </p:grpSp>
      <p:grpSp>
        <p:nvGrpSpPr>
          <p:cNvPr id="24" name="Group 113"/>
          <p:cNvGrpSpPr>
            <a:grpSpLocks noChangeAspect="1"/>
          </p:cNvGrpSpPr>
          <p:nvPr/>
        </p:nvGrpSpPr>
        <p:grpSpPr bwMode="auto">
          <a:xfrm>
            <a:off x="5859464" y="2122488"/>
            <a:ext cx="3908425" cy="3143250"/>
            <a:chOff x="2731" y="1337"/>
            <a:chExt cx="2462" cy="1980"/>
          </a:xfrm>
        </p:grpSpPr>
        <p:sp>
          <p:nvSpPr>
            <p:cNvPr id="14358" name="AutoShape 112"/>
            <p:cNvSpPr>
              <a:spLocks noChangeAspect="1" noChangeArrowheads="1" noTextEdit="1"/>
            </p:cNvSpPr>
            <p:nvPr/>
          </p:nvSpPr>
          <p:spPr bwMode="auto">
            <a:xfrm>
              <a:off x="2731" y="1337"/>
              <a:ext cx="2462" cy="1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hu-HU"/>
            </a:p>
          </p:txBody>
        </p:sp>
        <p:sp>
          <p:nvSpPr>
            <p:cNvPr id="14359" name="Freeform 114"/>
            <p:cNvSpPr>
              <a:spLocks/>
            </p:cNvSpPr>
            <p:nvPr/>
          </p:nvSpPr>
          <p:spPr bwMode="auto">
            <a:xfrm>
              <a:off x="2749" y="1355"/>
              <a:ext cx="2426" cy="1945"/>
            </a:xfrm>
            <a:custGeom>
              <a:avLst/>
              <a:gdLst>
                <a:gd name="T0" fmla="*/ 0 w 2426"/>
                <a:gd name="T1" fmla="*/ 972 h 1945"/>
                <a:gd name="T2" fmla="*/ 1213 w 2426"/>
                <a:gd name="T3" fmla="*/ 0 h 1945"/>
                <a:gd name="T4" fmla="*/ 2426 w 2426"/>
                <a:gd name="T5" fmla="*/ 972 h 1945"/>
                <a:gd name="T6" fmla="*/ 2426 w 2426"/>
                <a:gd name="T7" fmla="*/ 972 h 1945"/>
                <a:gd name="T8" fmla="*/ 1213 w 2426"/>
                <a:gd name="T9" fmla="*/ 1945 h 1945"/>
                <a:gd name="T10" fmla="*/ 0 w 2426"/>
                <a:gd name="T11" fmla="*/ 972 h 1945"/>
                <a:gd name="T12" fmla="*/ 0 60000 65536"/>
                <a:gd name="T13" fmla="*/ 0 60000 65536"/>
                <a:gd name="T14" fmla="*/ 0 60000 65536"/>
                <a:gd name="T15" fmla="*/ 0 60000 65536"/>
                <a:gd name="T16" fmla="*/ 0 60000 65536"/>
                <a:gd name="T17" fmla="*/ 0 60000 65536"/>
                <a:gd name="T18" fmla="*/ 0 w 2426"/>
                <a:gd name="T19" fmla="*/ 0 h 1945"/>
                <a:gd name="T20" fmla="*/ 2426 w 2426"/>
                <a:gd name="T21" fmla="*/ 1945 h 1945"/>
              </a:gdLst>
              <a:ahLst/>
              <a:cxnLst>
                <a:cxn ang="T12">
                  <a:pos x="T0" y="T1"/>
                </a:cxn>
                <a:cxn ang="T13">
                  <a:pos x="T2" y="T3"/>
                </a:cxn>
                <a:cxn ang="T14">
                  <a:pos x="T4" y="T5"/>
                </a:cxn>
                <a:cxn ang="T15">
                  <a:pos x="T6" y="T7"/>
                </a:cxn>
                <a:cxn ang="T16">
                  <a:pos x="T8" y="T9"/>
                </a:cxn>
                <a:cxn ang="T17">
                  <a:pos x="T10" y="T11"/>
                </a:cxn>
              </a:cxnLst>
              <a:rect l="T18" t="T19" r="T20" b="T21"/>
              <a:pathLst>
                <a:path w="2426" h="1945">
                  <a:moveTo>
                    <a:pt x="0" y="972"/>
                  </a:moveTo>
                  <a:cubicBezTo>
                    <a:pt x="0" y="435"/>
                    <a:pt x="543" y="0"/>
                    <a:pt x="1213" y="0"/>
                  </a:cubicBezTo>
                  <a:cubicBezTo>
                    <a:pt x="1883" y="0"/>
                    <a:pt x="2426" y="435"/>
                    <a:pt x="2426" y="972"/>
                  </a:cubicBezTo>
                  <a:cubicBezTo>
                    <a:pt x="2426" y="972"/>
                    <a:pt x="2426" y="972"/>
                    <a:pt x="2426" y="972"/>
                  </a:cubicBezTo>
                  <a:cubicBezTo>
                    <a:pt x="2426" y="1509"/>
                    <a:pt x="1883" y="1945"/>
                    <a:pt x="1213" y="1945"/>
                  </a:cubicBezTo>
                  <a:cubicBezTo>
                    <a:pt x="543" y="1945"/>
                    <a:pt x="0" y="1509"/>
                    <a:pt x="0" y="972"/>
                  </a:cubicBezTo>
                </a:path>
              </a:pathLst>
            </a:custGeom>
            <a:noFill/>
            <a:ln w="26988" cap="rnd">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14360" name="Rectangle 115"/>
            <p:cNvSpPr>
              <a:spLocks noChangeArrowheads="1"/>
            </p:cNvSpPr>
            <p:nvPr/>
          </p:nvSpPr>
          <p:spPr bwMode="auto">
            <a:xfrm>
              <a:off x="3328" y="2952"/>
              <a:ext cx="1262"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800" b="1">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hu-HU" altLang="hu-HU" sz="1000">
                  <a:solidFill>
                    <a:srgbClr val="000000"/>
                  </a:solidFill>
                  <a:latin typeface="Arial" panose="020B0604020202020204" pitchFamily="34" charset="0"/>
                </a:rPr>
                <a:t>Az embertől el nem idegeníthető </a:t>
              </a:r>
            </a:p>
            <a:p>
              <a:pPr algn="ctr" eaLnBrk="1" hangingPunct="1">
                <a:spcBef>
                  <a:spcPct val="0"/>
                </a:spcBef>
                <a:buFontTx/>
                <a:buNone/>
              </a:pPr>
              <a:r>
                <a:rPr lang="hu-HU" altLang="hu-HU" sz="1000">
                  <a:solidFill>
                    <a:srgbClr val="000000"/>
                  </a:solidFill>
                  <a:latin typeface="Arial" panose="020B0604020202020204" pitchFamily="34" charset="0"/>
                </a:rPr>
                <a:t>immateriális termelési tényezők</a:t>
              </a:r>
              <a:endParaRPr lang="hu-HU" altLang="hu-HU" sz="2400" b="0">
                <a:latin typeface="Arial" panose="020B0604020202020204" pitchFamily="34" charset="0"/>
              </a:endParaRPr>
            </a:p>
          </p:txBody>
        </p:sp>
      </p:grpSp>
    </p:spTree>
    <p:extLst>
      <p:ext uri="{BB962C8B-B14F-4D97-AF65-F5344CB8AC3E}">
        <p14:creationId xmlns:p14="http://schemas.microsoft.com/office/powerpoint/2010/main" val="35548157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dissolve">
                                      <p:cBhvr>
                                        <p:cTn id="7" dur="500"/>
                                        <p:tgtEl>
                                          <p:spTgt spid="1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dissolve">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dissolve">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dissolve">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dissolve">
                                      <p:cBhvr>
                                        <p:cTn id="32" dur="500"/>
                                        <p:tgtEl>
                                          <p:spTgt spid="2"/>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dissolve">
                                      <p:cBhvr>
                                        <p:cTn id="37" dur="5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dissolve">
                                      <p:cBhvr>
                                        <p:cTn id="42" dur="500"/>
                                        <p:tgtEl>
                                          <p:spTgt spid="5"/>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dissolve">
                                      <p:cBhvr>
                                        <p:cTn id="47" dur="500"/>
                                        <p:tgtEl>
                                          <p:spTgt spid="22"/>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nodeType="click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dissolve">
                                      <p:cBhvr>
                                        <p:cTn id="52" dur="500"/>
                                        <p:tgtEl>
                                          <p:spTgt spid="7"/>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nodeType="click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dissolve">
                                      <p:cBhvr>
                                        <p:cTn id="57" dur="500"/>
                                        <p:tgtEl>
                                          <p:spTgt spid="23"/>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nodeType="clickEffect">
                                  <p:stCondLst>
                                    <p:cond delay="0"/>
                                  </p:stCondLst>
                                  <p:childTnLst>
                                    <p:set>
                                      <p:cBhvr>
                                        <p:cTn id="61" dur="1" fill="hold">
                                          <p:stCondLst>
                                            <p:cond delay="0"/>
                                          </p:stCondLst>
                                        </p:cTn>
                                        <p:tgtEl>
                                          <p:spTgt spid="24"/>
                                        </p:tgtEl>
                                        <p:attrNameLst>
                                          <p:attrName>style.visibility</p:attrName>
                                        </p:attrNameLst>
                                      </p:cBhvr>
                                      <p:to>
                                        <p:strVal val="visible"/>
                                      </p:to>
                                    </p:set>
                                    <p:animEffect transition="in" filter="dissolve">
                                      <p:cBhvr>
                                        <p:cTn id="62" dur="500"/>
                                        <p:tgtEl>
                                          <p:spTgt spid="24"/>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nodeType="clickEffect">
                                  <p:stCondLst>
                                    <p:cond delay="0"/>
                                  </p:stCondLst>
                                  <p:childTnLst>
                                    <p:set>
                                      <p:cBhvr>
                                        <p:cTn id="66" dur="1" fill="hold">
                                          <p:stCondLst>
                                            <p:cond delay="0"/>
                                          </p:stCondLst>
                                        </p:cTn>
                                        <p:tgtEl>
                                          <p:spTgt spid="9"/>
                                        </p:tgtEl>
                                        <p:attrNameLst>
                                          <p:attrName>style.visibility</p:attrName>
                                        </p:attrNameLst>
                                      </p:cBhvr>
                                      <p:to>
                                        <p:strVal val="visible"/>
                                      </p:to>
                                    </p:set>
                                    <p:animEffect transition="in" filter="dissolve">
                                      <p:cBhvr>
                                        <p:cTn id="67" dur="500"/>
                                        <p:tgtEl>
                                          <p:spTgt spid="9"/>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nodeType="clickEffect">
                                  <p:stCondLst>
                                    <p:cond delay="0"/>
                                  </p:stCondLst>
                                  <p:childTnLst>
                                    <p:set>
                                      <p:cBhvr>
                                        <p:cTn id="71" dur="1" fill="hold">
                                          <p:stCondLst>
                                            <p:cond delay="0"/>
                                          </p:stCondLst>
                                        </p:cTn>
                                        <p:tgtEl>
                                          <p:spTgt spid="6"/>
                                        </p:tgtEl>
                                        <p:attrNameLst>
                                          <p:attrName>style.visibility</p:attrName>
                                        </p:attrNameLst>
                                      </p:cBhvr>
                                      <p:to>
                                        <p:strVal val="visible"/>
                                      </p:to>
                                    </p:set>
                                    <p:animEffect transition="in" filter="dissolve">
                                      <p:cBhvr>
                                        <p:cTn id="72" dur="500"/>
                                        <p:tgtEl>
                                          <p:spTgt spid="6"/>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nodeType="clickEffect">
                                  <p:stCondLst>
                                    <p:cond delay="0"/>
                                  </p:stCondLst>
                                  <p:childTnLst>
                                    <p:set>
                                      <p:cBhvr>
                                        <p:cTn id="76" dur="1" fill="hold">
                                          <p:stCondLst>
                                            <p:cond delay="0"/>
                                          </p:stCondLst>
                                        </p:cTn>
                                        <p:tgtEl>
                                          <p:spTgt spid="11"/>
                                        </p:tgtEl>
                                        <p:attrNameLst>
                                          <p:attrName>style.visibility</p:attrName>
                                        </p:attrNameLst>
                                      </p:cBhvr>
                                      <p:to>
                                        <p:strVal val="visible"/>
                                      </p:to>
                                    </p:set>
                                    <p:animEffect transition="in" filter="dissolve">
                                      <p:cBhvr>
                                        <p:cTn id="77" dur="500"/>
                                        <p:tgtEl>
                                          <p:spTgt spid="11"/>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nodeType="clickEffect">
                                  <p:stCondLst>
                                    <p:cond delay="0"/>
                                  </p:stCondLst>
                                  <p:childTnLst>
                                    <p:set>
                                      <p:cBhvr>
                                        <p:cTn id="81" dur="1" fill="hold">
                                          <p:stCondLst>
                                            <p:cond delay="0"/>
                                          </p:stCondLst>
                                        </p:cTn>
                                        <p:tgtEl>
                                          <p:spTgt spid="18"/>
                                        </p:tgtEl>
                                        <p:attrNameLst>
                                          <p:attrName>style.visibility</p:attrName>
                                        </p:attrNameLst>
                                      </p:cBhvr>
                                      <p:to>
                                        <p:strVal val="visible"/>
                                      </p:to>
                                    </p:set>
                                    <p:animEffect transition="in" filter="dissolve">
                                      <p:cBhvr>
                                        <p:cTn id="8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F00E6E2-B8A2-41D4-9809-09D6D8FDBB39}"/>
              </a:ext>
            </a:extLst>
          </p:cNvPr>
          <p:cNvSpPr>
            <a:spLocks noGrp="1"/>
          </p:cNvSpPr>
          <p:nvPr>
            <p:ph type="title"/>
          </p:nvPr>
        </p:nvSpPr>
        <p:spPr>
          <a:xfrm>
            <a:off x="838200" y="365125"/>
            <a:ext cx="10515600" cy="757441"/>
          </a:xfrm>
        </p:spPr>
        <p:txBody>
          <a:bodyPr/>
          <a:lstStyle/>
          <a:p>
            <a:r>
              <a:rPr lang="hu-HU" b="1" dirty="0"/>
              <a:t>A mosoly (Smiley) görbe</a:t>
            </a:r>
            <a:endParaRPr lang="en-GB" b="1" dirty="0"/>
          </a:p>
        </p:txBody>
      </p:sp>
      <p:pic>
        <p:nvPicPr>
          <p:cNvPr id="3" name="Kép 2">
            <a:extLst>
              <a:ext uri="{FF2B5EF4-FFF2-40B4-BE49-F238E27FC236}">
                <a16:creationId xmlns:a16="http://schemas.microsoft.com/office/drawing/2014/main" id="{CEB3211A-C0BA-43AC-887A-14A52195CD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778" y="1027960"/>
            <a:ext cx="5636962" cy="3962400"/>
          </a:xfrm>
          <a:prstGeom prst="rect">
            <a:avLst/>
          </a:prstGeom>
        </p:spPr>
      </p:pic>
      <p:sp>
        <p:nvSpPr>
          <p:cNvPr id="4" name="Téglalap 3">
            <a:extLst>
              <a:ext uri="{FF2B5EF4-FFF2-40B4-BE49-F238E27FC236}">
                <a16:creationId xmlns:a16="http://schemas.microsoft.com/office/drawing/2014/main" id="{B1A3A445-B00B-4283-8D1C-A3FCE4BEFA4C}"/>
              </a:ext>
            </a:extLst>
          </p:cNvPr>
          <p:cNvSpPr/>
          <p:nvPr/>
        </p:nvSpPr>
        <p:spPr>
          <a:xfrm>
            <a:off x="722488" y="6365874"/>
            <a:ext cx="10724444" cy="338554"/>
          </a:xfrm>
          <a:prstGeom prst="rect">
            <a:avLst/>
          </a:prstGeom>
        </p:spPr>
        <p:txBody>
          <a:bodyPr wrap="square">
            <a:spAutoFit/>
          </a:bodyPr>
          <a:lstStyle/>
          <a:p>
            <a:r>
              <a:rPr lang="en-GB" sz="1600" dirty="0">
                <a:latin typeface="+mj-lt"/>
              </a:rPr>
              <a:t>Resource: Armando </a:t>
            </a:r>
            <a:r>
              <a:rPr lang="en-GB" sz="1600" dirty="0" err="1">
                <a:latin typeface="+mj-lt"/>
              </a:rPr>
              <a:t>Rungi</a:t>
            </a:r>
            <a:r>
              <a:rPr lang="en-GB" sz="1600" dirty="0">
                <a:latin typeface="+mj-lt"/>
              </a:rPr>
              <a:t> - Davide Del </a:t>
            </a:r>
            <a:r>
              <a:rPr lang="en-GB" sz="1600" dirty="0" err="1">
                <a:latin typeface="+mj-lt"/>
              </a:rPr>
              <a:t>Prete</a:t>
            </a:r>
            <a:r>
              <a:rPr lang="en-GB" sz="1600" dirty="0">
                <a:latin typeface="+mj-lt"/>
              </a:rPr>
              <a:t>: </a:t>
            </a:r>
            <a:r>
              <a:rPr lang="en-GB" sz="1600" dirty="0">
                <a:solidFill>
                  <a:srgbClr val="333333"/>
                </a:solidFill>
                <a:latin typeface="+mj-lt"/>
              </a:rPr>
              <a:t>The “Smile Curve”: where Value is Added along Supply Chains</a:t>
            </a:r>
            <a:endParaRPr lang="en-GB" sz="1600" dirty="0">
              <a:latin typeface="+mj-lt"/>
            </a:endParaRPr>
          </a:p>
        </p:txBody>
      </p:sp>
      <p:sp>
        <p:nvSpPr>
          <p:cNvPr id="5" name="Szövegdoboz 4">
            <a:extLst>
              <a:ext uri="{FF2B5EF4-FFF2-40B4-BE49-F238E27FC236}">
                <a16:creationId xmlns:a16="http://schemas.microsoft.com/office/drawing/2014/main" id="{34731B02-A6CF-4FE6-A800-1BD93CCBDD0D}"/>
              </a:ext>
            </a:extLst>
          </p:cNvPr>
          <p:cNvSpPr txBox="1"/>
          <p:nvPr/>
        </p:nvSpPr>
        <p:spPr>
          <a:xfrm>
            <a:off x="7121170" y="1468231"/>
            <a:ext cx="4346221" cy="3970318"/>
          </a:xfrm>
          <a:prstGeom prst="rect">
            <a:avLst/>
          </a:prstGeom>
          <a:noFill/>
        </p:spPr>
        <p:txBody>
          <a:bodyPr wrap="square" rtlCol="0">
            <a:spAutoFit/>
          </a:bodyPr>
          <a:lstStyle/>
          <a:p>
            <a:r>
              <a:rPr lang="hu-HU" sz="1400" dirty="0"/>
              <a:t>A tevékenységeket a következőképpen csoportosíthatjuk</a:t>
            </a:r>
            <a:r>
              <a:rPr lang="en-GB" sz="1400" dirty="0"/>
              <a:t>: </a:t>
            </a:r>
          </a:p>
          <a:p>
            <a:pPr marL="342900" indent="-342900">
              <a:buFont typeface="+mj-lt"/>
              <a:buAutoNum type="arabicPeriod"/>
            </a:pPr>
            <a:r>
              <a:rPr lang="hu-HU" sz="1400" dirty="0" err="1"/>
              <a:t>upstream</a:t>
            </a:r>
            <a:r>
              <a:rPr lang="hu-HU" sz="1400" dirty="0"/>
              <a:t> termelés előtti szolgáltatások</a:t>
            </a:r>
            <a:r>
              <a:rPr lang="en-GB" sz="1400" dirty="0"/>
              <a:t>, </a:t>
            </a:r>
          </a:p>
          <a:p>
            <a:pPr marL="342900" indent="-342900">
              <a:buFont typeface="+mj-lt"/>
              <a:buAutoNum type="arabicPeriod"/>
            </a:pPr>
            <a:r>
              <a:rPr lang="hu-HU" sz="1400" dirty="0" err="1"/>
              <a:t>downstream</a:t>
            </a:r>
            <a:r>
              <a:rPr lang="hu-HU" sz="1400" dirty="0"/>
              <a:t> termelés utáni szolgáltatások és</a:t>
            </a:r>
            <a:endParaRPr lang="en-GB" sz="1400" dirty="0"/>
          </a:p>
          <a:p>
            <a:pPr marL="342900" indent="-342900">
              <a:buFont typeface="+mj-lt"/>
              <a:buAutoNum type="arabicPeriod"/>
            </a:pPr>
            <a:r>
              <a:rPr lang="hu-HU" sz="1400" dirty="0"/>
              <a:t>a termelő tevékenységek középen, mely</a:t>
            </a:r>
            <a:endParaRPr lang="en-GB" sz="1400" dirty="0"/>
          </a:p>
          <a:p>
            <a:pPr marL="800100" lvl="1" indent="-342900">
              <a:buFont typeface="+mj-lt"/>
              <a:buAutoNum type="arabicPeriod"/>
            </a:pPr>
            <a:r>
              <a:rPr lang="hu-HU" sz="1400" dirty="0"/>
              <a:t>az elsődleges</a:t>
            </a:r>
            <a:r>
              <a:rPr lang="en-GB" sz="1400" dirty="0"/>
              <a:t>, </a:t>
            </a:r>
          </a:p>
          <a:p>
            <a:pPr marL="800100" lvl="1" indent="-342900">
              <a:buFont typeface="+mj-lt"/>
              <a:buAutoNum type="arabicPeriod"/>
            </a:pPr>
            <a:r>
              <a:rPr lang="hu-HU" sz="1400" dirty="0"/>
              <a:t>a közbülső</a:t>
            </a:r>
            <a:r>
              <a:rPr lang="en-GB" sz="1400" dirty="0"/>
              <a:t> </a:t>
            </a:r>
            <a:r>
              <a:rPr lang="hu-HU" sz="1400" dirty="0"/>
              <a:t>és</a:t>
            </a:r>
            <a:endParaRPr lang="en-GB" sz="1400" dirty="0"/>
          </a:p>
          <a:p>
            <a:pPr marL="800100" lvl="1" indent="-342900">
              <a:buFont typeface="+mj-lt"/>
              <a:buAutoNum type="arabicPeriod"/>
            </a:pPr>
            <a:r>
              <a:rPr lang="hu-HU" sz="1400" dirty="0"/>
              <a:t>a végtermék összeszerelő tevékenységeket ölel fel</a:t>
            </a:r>
            <a:r>
              <a:rPr lang="en-GB" sz="1400" dirty="0"/>
              <a:t>.</a:t>
            </a:r>
          </a:p>
          <a:p>
            <a:endParaRPr lang="en-GB" sz="1400" dirty="0"/>
          </a:p>
          <a:p>
            <a:r>
              <a:rPr lang="hu-HU" sz="1400" dirty="0"/>
              <a:t>Az </a:t>
            </a:r>
            <a:r>
              <a:rPr lang="hu-HU" sz="1400" dirty="0" err="1"/>
              <a:t>upstream</a:t>
            </a:r>
            <a:r>
              <a:rPr lang="hu-HU" sz="1400" dirty="0"/>
              <a:t> tevékenységek az R&amp;D tevékenységeket, a szervezési és tervezési tevékenységeket jelentik.</a:t>
            </a:r>
            <a:r>
              <a:rPr lang="en-GB" sz="1400" dirty="0"/>
              <a:t> </a:t>
            </a:r>
          </a:p>
          <a:p>
            <a:endParaRPr lang="en-GB" sz="1400" dirty="0"/>
          </a:p>
          <a:p>
            <a:r>
              <a:rPr lang="hu-HU" sz="1400" dirty="0"/>
              <a:t>A </a:t>
            </a:r>
            <a:r>
              <a:rPr lang="hu-HU" sz="1400" dirty="0" err="1"/>
              <a:t>downstream</a:t>
            </a:r>
            <a:r>
              <a:rPr lang="hu-HU" sz="1400" dirty="0"/>
              <a:t> tevékenységek tipikusan a marketing, a hirdetési és elosztási tevékenységeket jelentik.</a:t>
            </a:r>
            <a:r>
              <a:rPr lang="en-GB" sz="1400" dirty="0"/>
              <a:t> </a:t>
            </a:r>
          </a:p>
          <a:p>
            <a:endParaRPr lang="en-GB" sz="1400" dirty="0"/>
          </a:p>
          <a:p>
            <a:r>
              <a:rPr lang="hu-HU" sz="1400" dirty="0"/>
              <a:t>Középen foglalnak helyet a gyártási, a standard szolgáltatási és egyéb ismétlődő tevékenységek, melybe a tömeggyártás értendő bele.</a:t>
            </a:r>
            <a:endParaRPr lang="en-GB" sz="1400" dirty="0"/>
          </a:p>
        </p:txBody>
      </p:sp>
      <p:grpSp>
        <p:nvGrpSpPr>
          <p:cNvPr id="16" name="Csoportba foglalás 15">
            <a:extLst>
              <a:ext uri="{FF2B5EF4-FFF2-40B4-BE49-F238E27FC236}">
                <a16:creationId xmlns:a16="http://schemas.microsoft.com/office/drawing/2014/main" id="{C462AC27-7128-47F5-84D8-01E985C5FB80}"/>
              </a:ext>
            </a:extLst>
          </p:cNvPr>
          <p:cNvGrpSpPr/>
          <p:nvPr/>
        </p:nvGrpSpPr>
        <p:grpSpPr>
          <a:xfrm>
            <a:off x="1332084" y="5006860"/>
            <a:ext cx="2133602" cy="464632"/>
            <a:chOff x="1332084" y="5006860"/>
            <a:chExt cx="2133602" cy="464632"/>
          </a:xfrm>
        </p:grpSpPr>
        <p:sp>
          <p:nvSpPr>
            <p:cNvPr id="7" name="Nyíl: jobbra mutató 6">
              <a:extLst>
                <a:ext uri="{FF2B5EF4-FFF2-40B4-BE49-F238E27FC236}">
                  <a16:creationId xmlns:a16="http://schemas.microsoft.com/office/drawing/2014/main" id="{216623D5-9892-42DA-919A-02FAA8FD6649}"/>
                </a:ext>
              </a:extLst>
            </p:cNvPr>
            <p:cNvSpPr/>
            <p:nvPr/>
          </p:nvSpPr>
          <p:spPr>
            <a:xfrm flipH="1">
              <a:off x="1332086" y="5249329"/>
              <a:ext cx="2133600" cy="222163"/>
            </a:xfrm>
            <a:prstGeom prst="right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Szövegdoboz 7">
              <a:extLst>
                <a:ext uri="{FF2B5EF4-FFF2-40B4-BE49-F238E27FC236}">
                  <a16:creationId xmlns:a16="http://schemas.microsoft.com/office/drawing/2014/main" id="{C46AB10F-CA63-4FE0-9EAB-A9987F69C970}"/>
                </a:ext>
              </a:extLst>
            </p:cNvPr>
            <p:cNvSpPr txBox="1"/>
            <p:nvPr/>
          </p:nvSpPr>
          <p:spPr>
            <a:xfrm>
              <a:off x="1332084" y="5006860"/>
              <a:ext cx="2133601" cy="307777"/>
            </a:xfrm>
            <a:prstGeom prst="rect">
              <a:avLst/>
            </a:prstGeom>
            <a:noFill/>
          </p:spPr>
          <p:txBody>
            <a:bodyPr wrap="square" rtlCol="0">
              <a:spAutoFit/>
            </a:bodyPr>
            <a:lstStyle/>
            <a:p>
              <a:pPr algn="ctr"/>
              <a:r>
                <a:rPr lang="en-GB" sz="1400" dirty="0"/>
                <a:t>Upstream </a:t>
              </a:r>
              <a:r>
                <a:rPr lang="hu-HU" sz="1400" dirty="0"/>
                <a:t>stratégiák</a:t>
              </a:r>
              <a:endParaRPr lang="en-GB" sz="1400" dirty="0"/>
            </a:p>
          </p:txBody>
        </p:sp>
      </p:grpSp>
      <p:grpSp>
        <p:nvGrpSpPr>
          <p:cNvPr id="17" name="Csoportba foglalás 16">
            <a:extLst>
              <a:ext uri="{FF2B5EF4-FFF2-40B4-BE49-F238E27FC236}">
                <a16:creationId xmlns:a16="http://schemas.microsoft.com/office/drawing/2014/main" id="{1B46730E-E491-4D17-9E58-ED2E3FA8E599}"/>
              </a:ext>
            </a:extLst>
          </p:cNvPr>
          <p:cNvGrpSpPr/>
          <p:nvPr/>
        </p:nvGrpSpPr>
        <p:grpSpPr>
          <a:xfrm>
            <a:off x="3939819" y="5018834"/>
            <a:ext cx="2133601" cy="452658"/>
            <a:chOff x="3939819" y="5018834"/>
            <a:chExt cx="2133601" cy="452658"/>
          </a:xfrm>
        </p:grpSpPr>
        <p:sp>
          <p:nvSpPr>
            <p:cNvPr id="6" name="Nyíl: jobbra mutató 5">
              <a:extLst>
                <a:ext uri="{FF2B5EF4-FFF2-40B4-BE49-F238E27FC236}">
                  <a16:creationId xmlns:a16="http://schemas.microsoft.com/office/drawing/2014/main" id="{4143B3FE-59A2-4264-A72B-2B899F92ED40}"/>
                </a:ext>
              </a:extLst>
            </p:cNvPr>
            <p:cNvSpPr/>
            <p:nvPr/>
          </p:nvSpPr>
          <p:spPr>
            <a:xfrm>
              <a:off x="3939820" y="5249329"/>
              <a:ext cx="2133600" cy="222163"/>
            </a:xfrm>
            <a:prstGeom prst="right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Szövegdoboz 8">
              <a:extLst>
                <a:ext uri="{FF2B5EF4-FFF2-40B4-BE49-F238E27FC236}">
                  <a16:creationId xmlns:a16="http://schemas.microsoft.com/office/drawing/2014/main" id="{C76DED70-822A-438F-B286-5DDCA2CBA985}"/>
                </a:ext>
              </a:extLst>
            </p:cNvPr>
            <p:cNvSpPr txBox="1"/>
            <p:nvPr/>
          </p:nvSpPr>
          <p:spPr>
            <a:xfrm>
              <a:off x="3939819" y="5018834"/>
              <a:ext cx="2133601" cy="307777"/>
            </a:xfrm>
            <a:prstGeom prst="rect">
              <a:avLst/>
            </a:prstGeom>
            <a:noFill/>
          </p:spPr>
          <p:txBody>
            <a:bodyPr wrap="square" rtlCol="0">
              <a:spAutoFit/>
            </a:bodyPr>
            <a:lstStyle/>
            <a:p>
              <a:pPr algn="ctr"/>
              <a:r>
                <a:rPr lang="en-GB" sz="1400" dirty="0"/>
                <a:t>Downstream </a:t>
              </a:r>
              <a:r>
                <a:rPr lang="hu-HU" sz="1400" dirty="0"/>
                <a:t>stratégiák</a:t>
              </a:r>
              <a:endParaRPr lang="en-GB" sz="1400" dirty="0"/>
            </a:p>
          </p:txBody>
        </p:sp>
      </p:grpSp>
      <p:grpSp>
        <p:nvGrpSpPr>
          <p:cNvPr id="14" name="Csoportba foglalás 13">
            <a:extLst>
              <a:ext uri="{FF2B5EF4-FFF2-40B4-BE49-F238E27FC236}">
                <a16:creationId xmlns:a16="http://schemas.microsoft.com/office/drawing/2014/main" id="{723A771C-27F9-49F6-B4D7-E7D05DEEDAB5}"/>
              </a:ext>
            </a:extLst>
          </p:cNvPr>
          <p:cNvGrpSpPr/>
          <p:nvPr/>
        </p:nvGrpSpPr>
        <p:grpSpPr>
          <a:xfrm>
            <a:off x="3002844" y="1140177"/>
            <a:ext cx="1467556" cy="2427109"/>
            <a:chOff x="3002844" y="1140177"/>
            <a:chExt cx="1467556" cy="2427109"/>
          </a:xfrm>
        </p:grpSpPr>
        <p:sp>
          <p:nvSpPr>
            <p:cNvPr id="10" name="Szövegdoboz 9">
              <a:extLst>
                <a:ext uri="{FF2B5EF4-FFF2-40B4-BE49-F238E27FC236}">
                  <a16:creationId xmlns:a16="http://schemas.microsoft.com/office/drawing/2014/main" id="{C16BDE65-206F-4F52-B709-0AE4487C3ABD}"/>
                </a:ext>
              </a:extLst>
            </p:cNvPr>
            <p:cNvSpPr txBox="1"/>
            <p:nvPr/>
          </p:nvSpPr>
          <p:spPr>
            <a:xfrm>
              <a:off x="3002844" y="1140177"/>
              <a:ext cx="1467556" cy="523220"/>
            </a:xfrm>
            <a:prstGeom prst="rect">
              <a:avLst/>
            </a:prstGeom>
            <a:noFill/>
            <a:ln>
              <a:noFill/>
            </a:ln>
          </p:spPr>
          <p:txBody>
            <a:bodyPr wrap="square" rtlCol="0">
              <a:spAutoFit/>
            </a:bodyPr>
            <a:lstStyle/>
            <a:p>
              <a:pPr algn="ctr"/>
              <a:r>
                <a:rPr lang="hu-HU" sz="1400" dirty="0"/>
                <a:t>Hatékonyság</a:t>
              </a:r>
            </a:p>
            <a:p>
              <a:pPr algn="ctr"/>
              <a:r>
                <a:rPr lang="hu-HU" sz="1400" dirty="0"/>
                <a:t>növelés</a:t>
              </a:r>
            </a:p>
          </p:txBody>
        </p:sp>
        <p:sp>
          <p:nvSpPr>
            <p:cNvPr id="11" name="Nyíl: lefelé mutató 10">
              <a:extLst>
                <a:ext uri="{FF2B5EF4-FFF2-40B4-BE49-F238E27FC236}">
                  <a16:creationId xmlns:a16="http://schemas.microsoft.com/office/drawing/2014/main" id="{AB7AC0AD-2EF7-4404-A6AD-C9CD19910D17}"/>
                </a:ext>
              </a:extLst>
            </p:cNvPr>
            <p:cNvSpPr/>
            <p:nvPr/>
          </p:nvSpPr>
          <p:spPr>
            <a:xfrm flipV="1">
              <a:off x="3635022" y="1622384"/>
              <a:ext cx="191911" cy="1944902"/>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grpSp>
      <p:grpSp>
        <p:nvGrpSpPr>
          <p:cNvPr id="15" name="Csoportba foglalás 14">
            <a:extLst>
              <a:ext uri="{FF2B5EF4-FFF2-40B4-BE49-F238E27FC236}">
                <a16:creationId xmlns:a16="http://schemas.microsoft.com/office/drawing/2014/main" id="{ED26CE49-FA58-4D3F-BDC8-E187E61B3875}"/>
              </a:ext>
            </a:extLst>
          </p:cNvPr>
          <p:cNvGrpSpPr/>
          <p:nvPr/>
        </p:nvGrpSpPr>
        <p:grpSpPr>
          <a:xfrm>
            <a:off x="2517423" y="5472416"/>
            <a:ext cx="2551288" cy="927325"/>
            <a:chOff x="2517423" y="5472416"/>
            <a:chExt cx="2551288" cy="927325"/>
          </a:xfrm>
        </p:grpSpPr>
        <p:sp>
          <p:nvSpPr>
            <p:cNvPr id="12" name="Robbanás: 14 ágú 11">
              <a:extLst>
                <a:ext uri="{FF2B5EF4-FFF2-40B4-BE49-F238E27FC236}">
                  <a16:creationId xmlns:a16="http://schemas.microsoft.com/office/drawing/2014/main" id="{028B0A14-697A-470E-8937-ED75B1C14D6A}"/>
                </a:ext>
              </a:extLst>
            </p:cNvPr>
            <p:cNvSpPr/>
            <p:nvPr/>
          </p:nvSpPr>
          <p:spPr>
            <a:xfrm>
              <a:off x="2517423" y="5472416"/>
              <a:ext cx="2551288" cy="927325"/>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dirty="0"/>
            </a:p>
          </p:txBody>
        </p:sp>
        <p:sp>
          <p:nvSpPr>
            <p:cNvPr id="13" name="Szövegdoboz 12">
              <a:extLst>
                <a:ext uri="{FF2B5EF4-FFF2-40B4-BE49-F238E27FC236}">
                  <a16:creationId xmlns:a16="http://schemas.microsoft.com/office/drawing/2014/main" id="{9AA32035-ED3B-49BE-B5A9-62056585EFE3}"/>
                </a:ext>
              </a:extLst>
            </p:cNvPr>
            <p:cNvSpPr txBox="1"/>
            <p:nvPr/>
          </p:nvSpPr>
          <p:spPr>
            <a:xfrm>
              <a:off x="3042355" y="5705201"/>
              <a:ext cx="1569155" cy="523220"/>
            </a:xfrm>
            <a:prstGeom prst="rect">
              <a:avLst/>
            </a:prstGeom>
            <a:noFill/>
          </p:spPr>
          <p:txBody>
            <a:bodyPr wrap="square" rtlCol="0">
              <a:spAutoFit/>
            </a:bodyPr>
            <a:lstStyle/>
            <a:p>
              <a:pPr algn="ctr"/>
              <a:r>
                <a:rPr lang="hu-HU" sz="1400" dirty="0">
                  <a:solidFill>
                    <a:schemeClr val="bg1"/>
                  </a:solidFill>
                </a:rPr>
                <a:t>Közepes jövedelmi csapda</a:t>
              </a:r>
            </a:p>
          </p:txBody>
        </p:sp>
      </p:grpSp>
      <p:sp>
        <p:nvSpPr>
          <p:cNvPr id="18" name="Szövegdoboz 17">
            <a:extLst>
              <a:ext uri="{FF2B5EF4-FFF2-40B4-BE49-F238E27FC236}">
                <a16:creationId xmlns:a16="http://schemas.microsoft.com/office/drawing/2014/main" id="{A045240E-4A38-406D-B87D-FD14887DD64C}"/>
              </a:ext>
            </a:extLst>
          </p:cNvPr>
          <p:cNvSpPr txBox="1"/>
          <p:nvPr/>
        </p:nvSpPr>
        <p:spPr>
          <a:xfrm>
            <a:off x="705556" y="970900"/>
            <a:ext cx="1162755" cy="430887"/>
          </a:xfrm>
          <a:prstGeom prst="rect">
            <a:avLst/>
          </a:prstGeom>
          <a:solidFill>
            <a:schemeClr val="bg1"/>
          </a:solidFill>
        </p:spPr>
        <p:txBody>
          <a:bodyPr wrap="square" rtlCol="0">
            <a:spAutoFit/>
          </a:bodyPr>
          <a:lstStyle/>
          <a:p>
            <a:pPr algn="ctr"/>
            <a:r>
              <a:rPr lang="hu-HU" sz="1100" i="1" dirty="0"/>
              <a:t>Fajlagos hozzáadott érték</a:t>
            </a:r>
          </a:p>
        </p:txBody>
      </p:sp>
      <p:sp>
        <p:nvSpPr>
          <p:cNvPr id="19" name="Szövegdoboz 18">
            <a:extLst>
              <a:ext uri="{FF2B5EF4-FFF2-40B4-BE49-F238E27FC236}">
                <a16:creationId xmlns:a16="http://schemas.microsoft.com/office/drawing/2014/main" id="{D161A4B5-28A6-45DB-B974-068C044A33F6}"/>
              </a:ext>
            </a:extLst>
          </p:cNvPr>
          <p:cNvSpPr txBox="1"/>
          <p:nvPr/>
        </p:nvSpPr>
        <p:spPr>
          <a:xfrm>
            <a:off x="1896533" y="2031024"/>
            <a:ext cx="1016281" cy="246221"/>
          </a:xfrm>
          <a:prstGeom prst="rect">
            <a:avLst/>
          </a:prstGeom>
          <a:noFill/>
        </p:spPr>
        <p:txBody>
          <a:bodyPr wrap="square" rtlCol="0">
            <a:spAutoFit/>
          </a:bodyPr>
          <a:lstStyle/>
          <a:p>
            <a:r>
              <a:rPr lang="hu-HU" sz="1000" i="1" dirty="0"/>
              <a:t>Szervezés</a:t>
            </a:r>
            <a:endParaRPr lang="hu-HU" sz="1050" i="1" dirty="0"/>
          </a:p>
        </p:txBody>
      </p:sp>
    </p:spTree>
    <p:extLst>
      <p:ext uri="{BB962C8B-B14F-4D97-AF65-F5344CB8AC3E}">
        <p14:creationId xmlns:p14="http://schemas.microsoft.com/office/powerpoint/2010/main" val="2915538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B8B34D26-A48B-4BCC-88BA-AF596BD45D33}"/>
              </a:ext>
            </a:extLst>
          </p:cNvPr>
          <p:cNvSpPr>
            <a:spLocks noGrp="1"/>
          </p:cNvSpPr>
          <p:nvPr>
            <p:ph type="title"/>
          </p:nvPr>
        </p:nvSpPr>
        <p:spPr>
          <a:xfrm>
            <a:off x="838200" y="365126"/>
            <a:ext cx="10515600" cy="673966"/>
          </a:xfrm>
        </p:spPr>
        <p:txBody>
          <a:bodyPr>
            <a:normAutofit fontScale="90000"/>
          </a:bodyPr>
          <a:lstStyle/>
          <a:p>
            <a:r>
              <a:rPr lang="hu-HU" dirty="0"/>
              <a:t>Ki nevet igazán?</a:t>
            </a:r>
          </a:p>
        </p:txBody>
      </p:sp>
      <p:pic>
        <p:nvPicPr>
          <p:cNvPr id="3" name="Kép 2">
            <a:extLst>
              <a:ext uri="{FF2B5EF4-FFF2-40B4-BE49-F238E27FC236}">
                <a16:creationId xmlns:a16="http://schemas.microsoft.com/office/drawing/2014/main" id="{A0B174E7-F759-460A-9DF8-E25A8991DFB3}"/>
              </a:ext>
            </a:extLst>
          </p:cNvPr>
          <p:cNvPicPr>
            <a:picLocks noChangeAspect="1"/>
          </p:cNvPicPr>
          <p:nvPr/>
        </p:nvPicPr>
        <p:blipFill>
          <a:blip r:embed="rId2"/>
          <a:stretch>
            <a:fillRect/>
          </a:stretch>
        </p:blipFill>
        <p:spPr>
          <a:xfrm>
            <a:off x="1749687" y="1039092"/>
            <a:ext cx="8184022" cy="5372632"/>
          </a:xfrm>
          <a:prstGeom prst="rect">
            <a:avLst/>
          </a:prstGeom>
        </p:spPr>
      </p:pic>
    </p:spTree>
    <p:extLst>
      <p:ext uri="{BB962C8B-B14F-4D97-AF65-F5344CB8AC3E}">
        <p14:creationId xmlns:p14="http://schemas.microsoft.com/office/powerpoint/2010/main" val="3770277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églalap 8">
            <a:extLst>
              <a:ext uri="{FF2B5EF4-FFF2-40B4-BE49-F238E27FC236}">
                <a16:creationId xmlns:a16="http://schemas.microsoft.com/office/drawing/2014/main" id="{04F2367D-5399-4A3C-B4CE-4512B34D67C0}"/>
              </a:ext>
            </a:extLst>
          </p:cNvPr>
          <p:cNvSpPr/>
          <p:nvPr/>
        </p:nvSpPr>
        <p:spPr>
          <a:xfrm>
            <a:off x="617748" y="866895"/>
            <a:ext cx="2733472" cy="53998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2" name="Cím 1">
            <a:extLst>
              <a:ext uri="{FF2B5EF4-FFF2-40B4-BE49-F238E27FC236}">
                <a16:creationId xmlns:a16="http://schemas.microsoft.com/office/drawing/2014/main" id="{ED4C8A2B-4772-4437-8A1C-49BA0707C3EA}"/>
              </a:ext>
            </a:extLst>
          </p:cNvPr>
          <p:cNvSpPr>
            <a:spLocks noGrp="1"/>
          </p:cNvSpPr>
          <p:nvPr>
            <p:ph type="title"/>
          </p:nvPr>
        </p:nvSpPr>
        <p:spPr>
          <a:xfrm>
            <a:off x="374773" y="328146"/>
            <a:ext cx="11227298" cy="831497"/>
          </a:xfrm>
        </p:spPr>
        <p:txBody>
          <a:bodyPr>
            <a:normAutofit fontScale="90000"/>
          </a:bodyPr>
          <a:lstStyle/>
          <a:p>
            <a:r>
              <a:rPr lang="hu-HU" b="1" dirty="0"/>
              <a:t>Követni kell a feldolgozóipar szerepének változását!</a:t>
            </a:r>
            <a:endParaRPr lang="en-GB" b="1" dirty="0"/>
          </a:p>
        </p:txBody>
      </p:sp>
      <p:sp>
        <p:nvSpPr>
          <p:cNvPr id="4" name="Téglalap 3">
            <a:extLst>
              <a:ext uri="{FF2B5EF4-FFF2-40B4-BE49-F238E27FC236}">
                <a16:creationId xmlns:a16="http://schemas.microsoft.com/office/drawing/2014/main" id="{EEA7251C-6C62-4F2A-9FDA-17E25FF9E954}"/>
              </a:ext>
            </a:extLst>
          </p:cNvPr>
          <p:cNvSpPr/>
          <p:nvPr/>
        </p:nvSpPr>
        <p:spPr>
          <a:xfrm>
            <a:off x="4233333" y="6412089"/>
            <a:ext cx="903111" cy="23450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7" name="Téglalap 16">
            <a:extLst>
              <a:ext uri="{FF2B5EF4-FFF2-40B4-BE49-F238E27FC236}">
                <a16:creationId xmlns:a16="http://schemas.microsoft.com/office/drawing/2014/main" id="{ABC2EAC7-E701-4228-AF23-7C62144B176E}"/>
              </a:ext>
            </a:extLst>
          </p:cNvPr>
          <p:cNvSpPr/>
          <p:nvPr/>
        </p:nvSpPr>
        <p:spPr>
          <a:xfrm>
            <a:off x="4233333" y="6412089"/>
            <a:ext cx="903111" cy="23450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9" name="Szövegdoboz 18">
            <a:extLst>
              <a:ext uri="{FF2B5EF4-FFF2-40B4-BE49-F238E27FC236}">
                <a16:creationId xmlns:a16="http://schemas.microsoft.com/office/drawing/2014/main" id="{EB0C6AB5-A1F9-4091-8CFD-B4EE1BD28652}"/>
              </a:ext>
            </a:extLst>
          </p:cNvPr>
          <p:cNvSpPr txBox="1"/>
          <p:nvPr/>
        </p:nvSpPr>
        <p:spPr>
          <a:xfrm>
            <a:off x="817291" y="5324368"/>
            <a:ext cx="4521641" cy="830997"/>
          </a:xfrm>
          <a:prstGeom prst="rect">
            <a:avLst/>
          </a:prstGeom>
          <a:noFill/>
        </p:spPr>
        <p:txBody>
          <a:bodyPr wrap="square" rtlCol="0">
            <a:spAutoFit/>
          </a:bodyPr>
          <a:lstStyle/>
          <a:p>
            <a:r>
              <a:rPr lang="hu-HU" sz="1600" dirty="0"/>
              <a:t>A görbe lefelé fordul, amikor az országok elérik a közepes jövedelmi státuszt. Ez a fogyasztási szerkezet megváltozásának hatása.</a:t>
            </a:r>
          </a:p>
        </p:txBody>
      </p:sp>
      <p:pic>
        <p:nvPicPr>
          <p:cNvPr id="12" name="Kép 11">
            <a:extLst>
              <a:ext uri="{FF2B5EF4-FFF2-40B4-BE49-F238E27FC236}">
                <a16:creationId xmlns:a16="http://schemas.microsoft.com/office/drawing/2014/main" id="{66D5957E-B6F4-4A80-8621-8C83768792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6397" y="1136886"/>
            <a:ext cx="5512025" cy="3747911"/>
          </a:xfrm>
          <a:prstGeom prst="rect">
            <a:avLst/>
          </a:prstGeom>
        </p:spPr>
      </p:pic>
      <p:pic>
        <p:nvPicPr>
          <p:cNvPr id="13" name="Kép 12">
            <a:extLst>
              <a:ext uri="{FF2B5EF4-FFF2-40B4-BE49-F238E27FC236}">
                <a16:creationId xmlns:a16="http://schemas.microsoft.com/office/drawing/2014/main" id="{C4BFB9AB-9C6A-4407-A164-EF7866DAEAA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88422" y="2132500"/>
            <a:ext cx="5932645" cy="4070995"/>
          </a:xfrm>
          <a:prstGeom prst="rect">
            <a:avLst/>
          </a:prstGeom>
        </p:spPr>
      </p:pic>
      <p:sp>
        <p:nvSpPr>
          <p:cNvPr id="14" name="Szövegdoboz 13">
            <a:extLst>
              <a:ext uri="{FF2B5EF4-FFF2-40B4-BE49-F238E27FC236}">
                <a16:creationId xmlns:a16="http://schemas.microsoft.com/office/drawing/2014/main" id="{E83CF745-D625-4357-B0B2-002E28BE5E69}"/>
              </a:ext>
            </a:extLst>
          </p:cNvPr>
          <p:cNvSpPr txBox="1"/>
          <p:nvPr/>
        </p:nvSpPr>
        <p:spPr>
          <a:xfrm>
            <a:off x="6534426" y="1252084"/>
            <a:ext cx="4521641" cy="584775"/>
          </a:xfrm>
          <a:prstGeom prst="rect">
            <a:avLst/>
          </a:prstGeom>
          <a:noFill/>
        </p:spPr>
        <p:txBody>
          <a:bodyPr wrap="square" rtlCol="0">
            <a:spAutoFit/>
          </a:bodyPr>
          <a:lstStyle/>
          <a:p>
            <a:r>
              <a:rPr lang="hu-HU" sz="1600" dirty="0"/>
              <a:t>A  feldolgozóipar nem tud olyan mértékű tömeges foglalkoztatást teremteni, mint a múltban.</a:t>
            </a:r>
          </a:p>
        </p:txBody>
      </p:sp>
      <p:grpSp>
        <p:nvGrpSpPr>
          <p:cNvPr id="6" name="Csoportba foglalás 5">
            <a:extLst>
              <a:ext uri="{FF2B5EF4-FFF2-40B4-BE49-F238E27FC236}">
                <a16:creationId xmlns:a16="http://schemas.microsoft.com/office/drawing/2014/main" id="{84378CE2-714D-4369-80E5-6976FE89B5F9}"/>
              </a:ext>
            </a:extLst>
          </p:cNvPr>
          <p:cNvGrpSpPr/>
          <p:nvPr/>
        </p:nvGrpSpPr>
        <p:grpSpPr>
          <a:xfrm>
            <a:off x="3385086" y="2046305"/>
            <a:ext cx="1433689" cy="884003"/>
            <a:chOff x="3385086" y="2046305"/>
            <a:chExt cx="1433689" cy="884003"/>
          </a:xfrm>
        </p:grpSpPr>
        <p:sp>
          <p:nvSpPr>
            <p:cNvPr id="3" name="Robbanás: 8 ágú 2">
              <a:extLst>
                <a:ext uri="{FF2B5EF4-FFF2-40B4-BE49-F238E27FC236}">
                  <a16:creationId xmlns:a16="http://schemas.microsoft.com/office/drawing/2014/main" id="{CF70478E-C732-4074-B76B-A3269F97AD2B}"/>
                </a:ext>
              </a:extLst>
            </p:cNvPr>
            <p:cNvSpPr/>
            <p:nvPr/>
          </p:nvSpPr>
          <p:spPr>
            <a:xfrm>
              <a:off x="3385086" y="2046305"/>
              <a:ext cx="1433689" cy="884003"/>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5" name="Szövegdoboz 4">
              <a:extLst>
                <a:ext uri="{FF2B5EF4-FFF2-40B4-BE49-F238E27FC236}">
                  <a16:creationId xmlns:a16="http://schemas.microsoft.com/office/drawing/2014/main" id="{7A4947C3-5B08-42DB-97DE-53713807ACC0}"/>
                </a:ext>
              </a:extLst>
            </p:cNvPr>
            <p:cNvSpPr txBox="1"/>
            <p:nvPr/>
          </p:nvSpPr>
          <p:spPr>
            <a:xfrm>
              <a:off x="3735041" y="2303640"/>
              <a:ext cx="733778" cy="369332"/>
            </a:xfrm>
            <a:prstGeom prst="rect">
              <a:avLst/>
            </a:prstGeom>
            <a:noFill/>
          </p:spPr>
          <p:txBody>
            <a:bodyPr wrap="square" rtlCol="0">
              <a:spAutoFit/>
            </a:bodyPr>
            <a:lstStyle/>
            <a:p>
              <a:pPr algn="ctr"/>
              <a:r>
                <a:rPr lang="hu-HU" sz="900" dirty="0">
                  <a:solidFill>
                    <a:schemeClr val="bg1"/>
                  </a:solidFill>
                </a:rPr>
                <a:t>V4 DME modell</a:t>
              </a:r>
            </a:p>
          </p:txBody>
        </p:sp>
      </p:grpSp>
      <p:grpSp>
        <p:nvGrpSpPr>
          <p:cNvPr id="15" name="Csoportba foglalás 14">
            <a:extLst>
              <a:ext uri="{FF2B5EF4-FFF2-40B4-BE49-F238E27FC236}">
                <a16:creationId xmlns:a16="http://schemas.microsoft.com/office/drawing/2014/main" id="{81549616-3246-4432-8503-E95D70A91B48}"/>
              </a:ext>
            </a:extLst>
          </p:cNvPr>
          <p:cNvGrpSpPr/>
          <p:nvPr/>
        </p:nvGrpSpPr>
        <p:grpSpPr>
          <a:xfrm>
            <a:off x="8645709" y="3186483"/>
            <a:ext cx="1433689" cy="884003"/>
            <a:chOff x="3385086" y="2046305"/>
            <a:chExt cx="1433689" cy="884003"/>
          </a:xfrm>
        </p:grpSpPr>
        <p:sp>
          <p:nvSpPr>
            <p:cNvPr id="16" name="Robbanás: 8 ágú 15">
              <a:extLst>
                <a:ext uri="{FF2B5EF4-FFF2-40B4-BE49-F238E27FC236}">
                  <a16:creationId xmlns:a16="http://schemas.microsoft.com/office/drawing/2014/main" id="{08DD6229-C46B-4792-818D-CEA3873D2D71}"/>
                </a:ext>
              </a:extLst>
            </p:cNvPr>
            <p:cNvSpPr/>
            <p:nvPr/>
          </p:nvSpPr>
          <p:spPr>
            <a:xfrm>
              <a:off x="3385086" y="2046305"/>
              <a:ext cx="1433689" cy="884003"/>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8" name="Szövegdoboz 17">
              <a:extLst>
                <a:ext uri="{FF2B5EF4-FFF2-40B4-BE49-F238E27FC236}">
                  <a16:creationId xmlns:a16="http://schemas.microsoft.com/office/drawing/2014/main" id="{56056D05-44CC-4168-B630-9A10D91CCB89}"/>
                </a:ext>
              </a:extLst>
            </p:cNvPr>
            <p:cNvSpPr txBox="1"/>
            <p:nvPr/>
          </p:nvSpPr>
          <p:spPr>
            <a:xfrm>
              <a:off x="3735041" y="2303640"/>
              <a:ext cx="733778" cy="369332"/>
            </a:xfrm>
            <a:prstGeom prst="rect">
              <a:avLst/>
            </a:prstGeom>
            <a:noFill/>
          </p:spPr>
          <p:txBody>
            <a:bodyPr wrap="square" rtlCol="0">
              <a:spAutoFit/>
            </a:bodyPr>
            <a:lstStyle/>
            <a:p>
              <a:pPr algn="ctr"/>
              <a:r>
                <a:rPr lang="hu-HU" sz="900" dirty="0">
                  <a:solidFill>
                    <a:schemeClr val="bg1"/>
                  </a:solidFill>
                </a:rPr>
                <a:t>Mi lesz belőlük?</a:t>
              </a:r>
            </a:p>
          </p:txBody>
        </p:sp>
      </p:grpSp>
    </p:spTree>
    <p:extLst>
      <p:ext uri="{BB962C8B-B14F-4D97-AF65-F5344CB8AC3E}">
        <p14:creationId xmlns:p14="http://schemas.microsoft.com/office/powerpoint/2010/main" val="1057706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églalap 7">
            <a:extLst>
              <a:ext uri="{FF2B5EF4-FFF2-40B4-BE49-F238E27FC236}">
                <a16:creationId xmlns:a16="http://schemas.microsoft.com/office/drawing/2014/main" id="{DDFA75FE-4297-4ED0-8307-3B975DA5B019}"/>
              </a:ext>
            </a:extLst>
          </p:cNvPr>
          <p:cNvSpPr/>
          <p:nvPr/>
        </p:nvSpPr>
        <p:spPr>
          <a:xfrm>
            <a:off x="2280983" y="6481333"/>
            <a:ext cx="3568993" cy="1972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9" name="Téglalap 8">
            <a:extLst>
              <a:ext uri="{FF2B5EF4-FFF2-40B4-BE49-F238E27FC236}">
                <a16:creationId xmlns:a16="http://schemas.microsoft.com/office/drawing/2014/main" id="{76C8784A-A61E-4AA2-BFC8-8D87F4CD661F}"/>
              </a:ext>
            </a:extLst>
          </p:cNvPr>
          <p:cNvSpPr/>
          <p:nvPr/>
        </p:nvSpPr>
        <p:spPr>
          <a:xfrm>
            <a:off x="458932" y="5829123"/>
            <a:ext cx="1886097" cy="19808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pic>
        <p:nvPicPr>
          <p:cNvPr id="11" name="Kép 10">
            <a:extLst>
              <a:ext uri="{FF2B5EF4-FFF2-40B4-BE49-F238E27FC236}">
                <a16:creationId xmlns:a16="http://schemas.microsoft.com/office/drawing/2014/main" id="{746FA66E-AD7B-4CD8-AC99-1256A6F1C4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8932" y="1440671"/>
            <a:ext cx="4869743" cy="3867150"/>
          </a:xfrm>
          <a:prstGeom prst="rect">
            <a:avLst/>
          </a:prstGeom>
        </p:spPr>
      </p:pic>
      <p:pic>
        <p:nvPicPr>
          <p:cNvPr id="14" name="Kép 13">
            <a:extLst>
              <a:ext uri="{FF2B5EF4-FFF2-40B4-BE49-F238E27FC236}">
                <a16:creationId xmlns:a16="http://schemas.microsoft.com/office/drawing/2014/main" id="{059FFC48-9729-4690-93C1-6F1A121579F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53622" y="2692201"/>
            <a:ext cx="5566869" cy="3933371"/>
          </a:xfrm>
          <a:prstGeom prst="rect">
            <a:avLst/>
          </a:prstGeom>
        </p:spPr>
      </p:pic>
      <p:sp>
        <p:nvSpPr>
          <p:cNvPr id="2" name="Szövegdoboz 1">
            <a:extLst>
              <a:ext uri="{FF2B5EF4-FFF2-40B4-BE49-F238E27FC236}">
                <a16:creationId xmlns:a16="http://schemas.microsoft.com/office/drawing/2014/main" id="{635FE3CC-C887-41F2-A7E4-D7D496E7A1DD}"/>
              </a:ext>
            </a:extLst>
          </p:cNvPr>
          <p:cNvSpPr txBox="1"/>
          <p:nvPr/>
        </p:nvSpPr>
        <p:spPr>
          <a:xfrm>
            <a:off x="350105" y="95963"/>
            <a:ext cx="5391044" cy="1200329"/>
          </a:xfrm>
          <a:prstGeom prst="rect">
            <a:avLst/>
          </a:prstGeom>
          <a:noFill/>
        </p:spPr>
        <p:txBody>
          <a:bodyPr wrap="square" rtlCol="0">
            <a:spAutoFit/>
          </a:bodyPr>
          <a:lstStyle/>
          <a:p>
            <a:r>
              <a:rPr lang="hu-HU" sz="2400" b="1" dirty="0"/>
              <a:t>A feldolgozóipar definíciója változik. A feldolgozóipar és a szolgáltatások közötti határvonal elmosódik.</a:t>
            </a:r>
          </a:p>
        </p:txBody>
      </p:sp>
      <p:sp>
        <p:nvSpPr>
          <p:cNvPr id="12" name="Szövegdoboz 11">
            <a:extLst>
              <a:ext uri="{FF2B5EF4-FFF2-40B4-BE49-F238E27FC236}">
                <a16:creationId xmlns:a16="http://schemas.microsoft.com/office/drawing/2014/main" id="{04A6F461-6943-4808-ACD6-6B764F72B160}"/>
              </a:ext>
            </a:extLst>
          </p:cNvPr>
          <p:cNvSpPr txBox="1"/>
          <p:nvPr/>
        </p:nvSpPr>
        <p:spPr>
          <a:xfrm>
            <a:off x="440437" y="5505957"/>
            <a:ext cx="5391044" cy="646331"/>
          </a:xfrm>
          <a:prstGeom prst="rect">
            <a:avLst/>
          </a:prstGeom>
          <a:noFill/>
        </p:spPr>
        <p:txBody>
          <a:bodyPr wrap="square" rtlCol="0">
            <a:spAutoFit/>
          </a:bodyPr>
          <a:lstStyle/>
          <a:p>
            <a:r>
              <a:rPr lang="hu-HU" dirty="0"/>
              <a:t>A feldolgozóipar új korszakát agilis ellátási láncba szerveződő vállalatok jellemzik.</a:t>
            </a:r>
          </a:p>
        </p:txBody>
      </p:sp>
      <p:sp>
        <p:nvSpPr>
          <p:cNvPr id="13" name="Szövegdoboz 12">
            <a:extLst>
              <a:ext uri="{FF2B5EF4-FFF2-40B4-BE49-F238E27FC236}">
                <a16:creationId xmlns:a16="http://schemas.microsoft.com/office/drawing/2014/main" id="{1E4BCE01-A586-49B6-A347-27B19CF04F3D}"/>
              </a:ext>
            </a:extLst>
          </p:cNvPr>
          <p:cNvSpPr txBox="1"/>
          <p:nvPr/>
        </p:nvSpPr>
        <p:spPr>
          <a:xfrm>
            <a:off x="6153622" y="769710"/>
            <a:ext cx="5391044" cy="1754326"/>
          </a:xfrm>
          <a:prstGeom prst="rect">
            <a:avLst/>
          </a:prstGeom>
          <a:noFill/>
        </p:spPr>
        <p:txBody>
          <a:bodyPr wrap="square" rtlCol="0">
            <a:spAutoFit/>
          </a:bodyPr>
          <a:lstStyle/>
          <a:p>
            <a:r>
              <a:rPr lang="hu-HU" dirty="0"/>
              <a:t>A régi feldolgozóipar kontra szolgáltatások megkülönböztetés nem szerencsés. A feldolgozó ipar a munkások egyre nagyobb részét nem termelő állásokban foglalkoztatja, illetve a szolgáltatás inputok egyre nagyobb részét teszik ki a feldolgozóipari outputnak.</a:t>
            </a:r>
          </a:p>
        </p:txBody>
      </p:sp>
    </p:spTree>
    <p:extLst>
      <p:ext uri="{BB962C8B-B14F-4D97-AF65-F5344CB8AC3E}">
        <p14:creationId xmlns:p14="http://schemas.microsoft.com/office/powerpoint/2010/main" val="3106828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ED751DB6-5AC7-47CC-B3EF-9D9EF66AC327}"/>
              </a:ext>
            </a:extLst>
          </p:cNvPr>
          <p:cNvSpPr>
            <a:spLocks noGrp="1"/>
          </p:cNvSpPr>
          <p:nvPr>
            <p:ph type="title"/>
          </p:nvPr>
        </p:nvSpPr>
        <p:spPr>
          <a:xfrm>
            <a:off x="838200" y="365125"/>
            <a:ext cx="10515600" cy="899639"/>
          </a:xfrm>
        </p:spPr>
        <p:txBody>
          <a:bodyPr/>
          <a:lstStyle/>
          <a:p>
            <a:r>
              <a:rPr lang="hu-HU" b="1" dirty="0"/>
              <a:t>Nálunk nem éppen a </a:t>
            </a:r>
            <a:r>
              <a:rPr lang="hu-HU" b="1" dirty="0" err="1"/>
              <a:t>kedvezőek</a:t>
            </a:r>
            <a:r>
              <a:rPr lang="hu-HU" b="1" dirty="0"/>
              <a:t> a folyamatok</a:t>
            </a:r>
          </a:p>
        </p:txBody>
      </p:sp>
      <p:pic>
        <p:nvPicPr>
          <p:cNvPr id="3" name="Kép 2">
            <a:extLst>
              <a:ext uri="{FF2B5EF4-FFF2-40B4-BE49-F238E27FC236}">
                <a16:creationId xmlns:a16="http://schemas.microsoft.com/office/drawing/2014/main" id="{D9A5D270-23F3-4182-AC35-8482A37D102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707639" y="1923730"/>
            <a:ext cx="6470227" cy="1979086"/>
          </a:xfrm>
          <a:prstGeom prst="rect">
            <a:avLst/>
          </a:prstGeom>
          <a:noFill/>
          <a:ln>
            <a:noFill/>
          </a:ln>
        </p:spPr>
      </p:pic>
      <p:pic>
        <p:nvPicPr>
          <p:cNvPr id="4" name="Kép 3">
            <a:extLst>
              <a:ext uri="{FF2B5EF4-FFF2-40B4-BE49-F238E27FC236}">
                <a16:creationId xmlns:a16="http://schemas.microsoft.com/office/drawing/2014/main" id="{317EAA6E-381E-42F7-B6E4-4D9911787043}"/>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707639" y="4351488"/>
            <a:ext cx="6470227" cy="1970290"/>
          </a:xfrm>
          <a:prstGeom prst="rect">
            <a:avLst/>
          </a:prstGeom>
          <a:noFill/>
          <a:ln>
            <a:noFill/>
          </a:ln>
        </p:spPr>
      </p:pic>
      <p:sp>
        <p:nvSpPr>
          <p:cNvPr id="5" name="Téglalap 4">
            <a:extLst>
              <a:ext uri="{FF2B5EF4-FFF2-40B4-BE49-F238E27FC236}">
                <a16:creationId xmlns:a16="http://schemas.microsoft.com/office/drawing/2014/main" id="{E7CF1DD5-7A4E-48C8-A3C2-6C154F66E304}"/>
              </a:ext>
            </a:extLst>
          </p:cNvPr>
          <p:cNvSpPr/>
          <p:nvPr/>
        </p:nvSpPr>
        <p:spPr>
          <a:xfrm>
            <a:off x="2083646" y="1409581"/>
            <a:ext cx="8024707" cy="369332"/>
          </a:xfrm>
          <a:prstGeom prst="rect">
            <a:avLst/>
          </a:prstGeom>
        </p:spPr>
        <p:txBody>
          <a:bodyPr wrap="square">
            <a:spAutoFit/>
          </a:bodyPr>
          <a:lstStyle/>
          <a:p>
            <a:r>
              <a:rPr lang="hu-HU" b="1" dirty="0">
                <a:latin typeface="Calibri" panose="020F0502020204030204" pitchFamily="34" charset="0"/>
                <a:ea typeface="Calibri" panose="020F0502020204030204" pitchFamily="34" charset="0"/>
                <a:cs typeface="Times New Roman" panose="02020603050405020304" pitchFamily="18" charset="0"/>
              </a:rPr>
              <a:t>A munkaerőállomány szakképzettsége az egyes ágazatokban 2010 és 2015 között</a:t>
            </a:r>
            <a:endParaRPr lang="hu-HU" dirty="0"/>
          </a:p>
        </p:txBody>
      </p:sp>
      <p:sp>
        <p:nvSpPr>
          <p:cNvPr id="6" name="Téglalap 5">
            <a:extLst>
              <a:ext uri="{FF2B5EF4-FFF2-40B4-BE49-F238E27FC236}">
                <a16:creationId xmlns:a16="http://schemas.microsoft.com/office/drawing/2014/main" id="{3CB49880-30F6-4050-82B9-F0974DD9585D}"/>
              </a:ext>
            </a:extLst>
          </p:cNvPr>
          <p:cNvSpPr/>
          <p:nvPr/>
        </p:nvSpPr>
        <p:spPr>
          <a:xfrm>
            <a:off x="1628844" y="3970867"/>
            <a:ext cx="8934310" cy="369332"/>
          </a:xfrm>
          <a:prstGeom prst="rect">
            <a:avLst/>
          </a:prstGeom>
        </p:spPr>
        <p:txBody>
          <a:bodyPr wrap="square">
            <a:spAutoFit/>
          </a:bodyPr>
          <a:lstStyle/>
          <a:p>
            <a:r>
              <a:rPr lang="hu-HU" b="1" dirty="0">
                <a:latin typeface="Calibri" panose="020F0502020204030204" pitchFamily="34" charset="0"/>
                <a:ea typeface="Calibri" panose="020F0502020204030204" pitchFamily="34" charset="0"/>
                <a:cs typeface="Times New Roman" panose="02020603050405020304" pitchFamily="18" charset="0"/>
              </a:rPr>
              <a:t>Az egyes szakképzettségek megszerzéséhez szükséges iskolai végzettség 2010 és 2015 között</a:t>
            </a:r>
            <a:endParaRPr lang="hu-HU" dirty="0"/>
          </a:p>
        </p:txBody>
      </p:sp>
    </p:spTree>
    <p:extLst>
      <p:ext uri="{BB962C8B-B14F-4D97-AF65-F5344CB8AC3E}">
        <p14:creationId xmlns:p14="http://schemas.microsoft.com/office/powerpoint/2010/main" val="1403675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15244AAB-B2E2-49A4-88D8-8773CDB9A259}"/>
              </a:ext>
            </a:extLst>
          </p:cNvPr>
          <p:cNvSpPr>
            <a:spLocks noGrp="1"/>
          </p:cNvSpPr>
          <p:nvPr>
            <p:ph idx="1"/>
          </p:nvPr>
        </p:nvSpPr>
        <p:spPr/>
        <p:txBody>
          <a:bodyPr>
            <a:normAutofit fontScale="85000" lnSpcReduction="10000"/>
          </a:bodyPr>
          <a:lstStyle/>
          <a:p>
            <a:pPr marL="0" indent="0">
              <a:buNone/>
            </a:pPr>
            <a:r>
              <a:rPr lang="hu-HU" sz="3600" dirty="0"/>
              <a:t>Egy termelési struktúraváltás a </a:t>
            </a:r>
            <a:r>
              <a:rPr lang="hu-HU" sz="3600" dirty="0" err="1"/>
              <a:t>szolgáltatósodás</a:t>
            </a:r>
            <a:r>
              <a:rPr lang="hu-HU" sz="3600" dirty="0"/>
              <a:t> irányába, mely</a:t>
            </a:r>
          </a:p>
          <a:p>
            <a:pPr marL="514350" indent="-514350">
              <a:buFont typeface="+mj-lt"/>
              <a:buAutoNum type="arabicPeriod"/>
            </a:pPr>
            <a:endParaRPr lang="hu-HU" sz="3600" dirty="0"/>
          </a:p>
          <a:p>
            <a:pPr marL="971550" lvl="1" indent="-514350">
              <a:buFont typeface="+mj-lt"/>
              <a:buAutoNum type="arabicPeriod"/>
            </a:pPr>
            <a:r>
              <a:rPr lang="hu-HU" sz="3200" dirty="0"/>
              <a:t>erősíti a tudásfelhalmozást előbb az </a:t>
            </a:r>
            <a:r>
              <a:rPr lang="hu-HU" sz="3200" dirty="0" err="1"/>
              <a:t>upstream</a:t>
            </a:r>
            <a:r>
              <a:rPr lang="hu-HU" sz="3200" dirty="0"/>
              <a:t> stratégiák mentén,</a:t>
            </a:r>
            <a:br>
              <a:rPr lang="hu-HU" sz="3200" dirty="0"/>
            </a:br>
            <a:endParaRPr lang="hu-HU" sz="3600" dirty="0"/>
          </a:p>
          <a:p>
            <a:pPr marL="971550" lvl="1" indent="-514350">
              <a:buFont typeface="+mj-lt"/>
              <a:buAutoNum type="arabicPeriod"/>
            </a:pPr>
            <a:r>
              <a:rPr lang="hu-HU" sz="3200" dirty="0"/>
              <a:t>majd annak használatát mind </a:t>
            </a:r>
            <a:r>
              <a:rPr lang="hu-HU" sz="3200" dirty="0" err="1"/>
              <a:t>upstream</a:t>
            </a:r>
            <a:r>
              <a:rPr lang="hu-HU" sz="3200" dirty="0"/>
              <a:t>, mind </a:t>
            </a:r>
            <a:r>
              <a:rPr lang="hu-HU" sz="3200" dirty="0" err="1"/>
              <a:t>downstream</a:t>
            </a:r>
            <a:r>
              <a:rPr lang="hu-HU" sz="3200" dirty="0"/>
              <a:t> irányba kiterjeszti.</a:t>
            </a:r>
          </a:p>
          <a:p>
            <a:pPr marL="514350" indent="-514350">
              <a:buFont typeface="+mj-lt"/>
              <a:buAutoNum type="arabicPeriod"/>
            </a:pPr>
            <a:endParaRPr lang="hu-HU" sz="3600" dirty="0"/>
          </a:p>
          <a:p>
            <a:pPr marL="0" indent="0">
              <a:buNone/>
            </a:pPr>
            <a:r>
              <a:rPr lang="hu-HU" sz="3600" dirty="0"/>
              <a:t>Ez nem megy a termelési struktúra modernizálásához szükséges tudás befektetések nélkül.</a:t>
            </a:r>
          </a:p>
        </p:txBody>
      </p:sp>
      <p:sp>
        <p:nvSpPr>
          <p:cNvPr id="4" name="Cím 3">
            <a:extLst>
              <a:ext uri="{FF2B5EF4-FFF2-40B4-BE49-F238E27FC236}">
                <a16:creationId xmlns:a16="http://schemas.microsoft.com/office/drawing/2014/main" id="{F7770CCF-6930-4D80-80D2-DA9C8729BB65}"/>
              </a:ext>
            </a:extLst>
          </p:cNvPr>
          <p:cNvSpPr>
            <a:spLocks noGrp="1"/>
          </p:cNvSpPr>
          <p:nvPr>
            <p:ph type="title"/>
          </p:nvPr>
        </p:nvSpPr>
        <p:spPr/>
        <p:txBody>
          <a:bodyPr/>
          <a:lstStyle/>
          <a:p>
            <a:r>
              <a:rPr lang="hu-HU" b="1" dirty="0"/>
              <a:t>A tudásgazdasággá alakítás feltételei</a:t>
            </a:r>
          </a:p>
        </p:txBody>
      </p:sp>
    </p:spTree>
    <p:extLst>
      <p:ext uri="{BB962C8B-B14F-4D97-AF65-F5344CB8AC3E}">
        <p14:creationId xmlns:p14="http://schemas.microsoft.com/office/powerpoint/2010/main" val="379345857"/>
      </p:ext>
    </p:extLst>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515</TotalTime>
  <Words>872</Words>
  <Application>Microsoft Office PowerPoint</Application>
  <PresentationFormat>Szélesvásznú</PresentationFormat>
  <Paragraphs>179</Paragraphs>
  <Slides>11</Slides>
  <Notes>1</Notes>
  <HiddenSlides>0</HiddenSlides>
  <MMClips>0</MMClips>
  <ScaleCrop>false</ScaleCrop>
  <HeadingPairs>
    <vt:vector size="6" baseType="variant">
      <vt:variant>
        <vt:lpstr>Használt betűtípusok</vt:lpstr>
      </vt:variant>
      <vt:variant>
        <vt:i4>7</vt:i4>
      </vt:variant>
      <vt:variant>
        <vt:lpstr>Téma</vt:lpstr>
      </vt:variant>
      <vt:variant>
        <vt:i4>1</vt:i4>
      </vt:variant>
      <vt:variant>
        <vt:lpstr>Diacímek</vt:lpstr>
      </vt:variant>
      <vt:variant>
        <vt:i4>11</vt:i4>
      </vt:variant>
    </vt:vector>
  </HeadingPairs>
  <TitlesOfParts>
    <vt:vector size="19" baseType="lpstr">
      <vt:lpstr>ＭＳ Ｐゴシック</vt:lpstr>
      <vt:lpstr>Arial</vt:lpstr>
      <vt:lpstr>Calibri</vt:lpstr>
      <vt:lpstr>Calibri Light</vt:lpstr>
      <vt:lpstr>Cambria</vt:lpstr>
      <vt:lpstr>Courier New</vt:lpstr>
      <vt:lpstr>Times New Roman</vt:lpstr>
      <vt:lpstr>Office-téma</vt:lpstr>
      <vt:lpstr>A magyar gazdaság tudásgazdasággá alakításának feltételei</vt:lpstr>
      <vt:lpstr>Tudásgazdaság nincs tudáseszközök nélkül</vt:lpstr>
      <vt:lpstr>A vállalati értékteremtés során felhasznált termelési tényezők</vt:lpstr>
      <vt:lpstr>A mosoly (Smiley) görbe</vt:lpstr>
      <vt:lpstr>Ki nevet igazán?</vt:lpstr>
      <vt:lpstr>Követni kell a feldolgozóipar szerepének változását!</vt:lpstr>
      <vt:lpstr>PowerPoint-bemutató</vt:lpstr>
      <vt:lpstr>Nálunk nem éppen a kedvezőek a folyamatok</vt:lpstr>
      <vt:lpstr>A tudásgazdasággá alakítás feltételei</vt:lpstr>
      <vt:lpstr>Tartalék diák</vt:lpstr>
      <vt:lpstr>Ajatshatru: „Sonadana! I intend to hold a spiritual debate between Buddha and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magyar gazdaság tudásgazdasággá alakításának feltételei</dc:title>
  <dc:creator>User</dc:creator>
  <cp:lastModifiedBy>Baji-Gál Csaba</cp:lastModifiedBy>
  <cp:revision>26</cp:revision>
  <dcterms:created xsi:type="dcterms:W3CDTF">2019-04-19T14:46:38Z</dcterms:created>
  <dcterms:modified xsi:type="dcterms:W3CDTF">2019-05-09T09:05:50Z</dcterms:modified>
</cp:coreProperties>
</file>