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64" r:id="rId13"/>
    <p:sldId id="276" r:id="rId14"/>
    <p:sldId id="268" r:id="rId15"/>
    <p:sldId id="267" r:id="rId16"/>
    <p:sldId id="269" r:id="rId17"/>
    <p:sldId id="270" r:id="rId18"/>
    <p:sldId id="275" r:id="rId19"/>
    <p:sldId id="271" r:id="rId20"/>
    <p:sldId id="272" r:id="rId21"/>
    <p:sldId id="274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3144" y="20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12360-147E-4D84-8F28-2C0811AE29F0}" type="datetimeFigureOut">
              <a:rPr lang="hu-HU" smtClean="0"/>
              <a:t>2019. 05. 07.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B0666-F0D6-4C1F-B4DC-0B79286BF9A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18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Üdvözlöm Önöket!</a:t>
            </a:r>
          </a:p>
          <a:p>
            <a:r>
              <a:rPr lang="hu-HU" dirty="0"/>
              <a:t>Csizmazia Tibor vagyok az </a:t>
            </a:r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Robotics-ből</a:t>
            </a:r>
            <a:r>
              <a:rPr lang="hu-HU" dirty="0"/>
              <a:t>.</a:t>
            </a:r>
          </a:p>
          <a:p>
            <a:r>
              <a:rPr lang="hu-HU" dirty="0"/>
              <a:t>Az előadásom címe Munkatársaink a robotok. </a:t>
            </a:r>
          </a:p>
          <a:p>
            <a:endParaRPr lang="hu-HU" dirty="0"/>
          </a:p>
          <a:p>
            <a:r>
              <a:rPr lang="hu-HU" dirty="0"/>
              <a:t>Igen, valóban jelen időben mondom ezt, mert a </a:t>
            </a:r>
            <a:r>
              <a:rPr lang="hu-HU" dirty="0" err="1"/>
              <a:t>Enjoy</a:t>
            </a:r>
            <a:r>
              <a:rPr lang="hu-HU" dirty="0"/>
              <a:t> Budapest </a:t>
            </a:r>
            <a:r>
              <a:rPr lang="hu-HU" dirty="0" err="1"/>
              <a:t>Cafe</a:t>
            </a:r>
            <a:r>
              <a:rPr lang="hu-HU" dirty="0"/>
              <a:t> nevű robot kávézónkban jelen pillanatban is robot munkatársakkal dolgozunk együtt.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9964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Nézzük a másik oldalt, miért kellenek robotok?</a:t>
            </a:r>
          </a:p>
          <a:p>
            <a:endParaRPr lang="hu-HU" dirty="0"/>
          </a:p>
          <a:p>
            <a:r>
              <a:rPr lang="hu-HU" dirty="0"/>
              <a:t>Érvek tömegét tudom felsorolni.</a:t>
            </a:r>
          </a:p>
          <a:p>
            <a:endParaRPr lang="hu-HU" dirty="0"/>
          </a:p>
          <a:p>
            <a:r>
              <a:rPr lang="hu-HU" dirty="0"/>
              <a:t>Az biztos, hogy amire ilyen nagy igény van, erős gazdasági érdek áll mögötte, az mindenképpen meg fog valósulni. Akár tetszik az embereknek, akár nem.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0910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Nézzük mit dolgoznak a robotok a kávézóban.</a:t>
            </a:r>
          </a:p>
          <a:p>
            <a:endParaRPr lang="hu-HU" dirty="0"/>
          </a:p>
          <a:p>
            <a:r>
              <a:rPr lang="hu-HU" dirty="0"/>
              <a:t>Ők jelenleg segédpincérek. Kiviszik a italokat ételeket a vendégeknek.</a:t>
            </a:r>
          </a:p>
          <a:p>
            <a:endParaRPr lang="hu-HU" dirty="0"/>
          </a:p>
          <a:p>
            <a:r>
              <a:rPr lang="hu-HU" dirty="0"/>
              <a:t>Viszont folyamatosan fejlesztjük őket. Később képesek lesznek asztalhoz kísérni a vendégeket, felvenni a rendelést és majd fizetni is lehet náluk.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9266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recepciós robotunknak jelenleg csak tájékoztatási feladata van. 30 nyelven képes elmondani a szálláshellyel és Budapesttel kapcsolatos tudnivalókat.</a:t>
            </a:r>
          </a:p>
          <a:p>
            <a:r>
              <a:rPr lang="hu-HU" dirty="0"/>
              <a:t>Emellett vannak szórakoztató, táncoló robotjaink, konferencia robotunk, behívó robotunk. A cél a vendég élmény fokozása.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15079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hostess robot érdekes alkalmazási terület.</a:t>
            </a:r>
          </a:p>
          <a:p>
            <a:r>
              <a:rPr lang="hu-HU" dirty="0"/>
              <a:t>Az emberi hostess mindig is sokkal jobb lesz, mint a robot. </a:t>
            </a:r>
          </a:p>
          <a:p>
            <a:r>
              <a:rPr lang="hu-HU" dirty="0"/>
              <a:t>Kivéve most, pár évig, amíg a robotok érdekességnek számítanak.</a:t>
            </a:r>
          </a:p>
          <a:p>
            <a:r>
              <a:rPr lang="hu-HU" dirty="0"/>
              <a:t>Most viszont a legjobb reklám a robotikai fejlesztésnek, hiszen ahol megjelennek, mindig a központba kerülnek, minden reklám anyagban szerepelnek.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479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Renden van, jönnek a robotok, de mikor?</a:t>
            </a:r>
          </a:p>
          <a:p>
            <a:endParaRPr lang="hu-HU" dirty="0"/>
          </a:p>
          <a:p>
            <a:r>
              <a:rPr lang="hu-HU" dirty="0"/>
              <a:t>Érdekes, hogy a szállodások szerint csak 25 év múlva lesz annyi robot recepciós, mint emberi. Amikor visszakérdezek, hogy ki használt 25 éve számítógépet, akkor rádöbbennek, hogy a változások ennél sokkal gyorsabbak.</a:t>
            </a:r>
          </a:p>
          <a:p>
            <a:endParaRPr lang="hu-HU" dirty="0"/>
          </a:p>
          <a:p>
            <a:r>
              <a:rPr lang="hu-HU" dirty="0"/>
              <a:t>Most a felhőben van a tudás, akár egy játék mackó is rendelkezhetne a </a:t>
            </a:r>
            <a:r>
              <a:rPr lang="hu-HU" dirty="0" err="1"/>
              <a:t>Sofia</a:t>
            </a:r>
            <a:r>
              <a:rPr lang="hu-HU" dirty="0"/>
              <a:t> robot tudásával.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6067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lenne, ma gépek nélkül? Az emberiség többsége rövid időn belül elpusztulna.</a:t>
            </a:r>
          </a:p>
          <a:p>
            <a:endParaRPr lang="hu-HU" dirty="0"/>
          </a:p>
          <a:p>
            <a:r>
              <a:rPr lang="hu-HU" dirty="0"/>
              <a:t>A történelem során azok a munkahelyek, ahol az új technológiát bevezették, megerősödtek. A többiek pedig elsorvadtak.</a:t>
            </a:r>
          </a:p>
          <a:p>
            <a:r>
              <a:rPr lang="hu-HU" dirty="0"/>
              <a:t>A robotok is azokat a munkahelyeket fogják megszüntetni, ahol nem alkalmazzák őket.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912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 lesz helyette? ……</a:t>
            </a:r>
          </a:p>
          <a:p>
            <a:r>
              <a:rPr lang="hu-HU" dirty="0"/>
              <a:t>Vagy valakik nagyon gazdagok lesznek és mindenki más szegényen tengődik?</a:t>
            </a:r>
          </a:p>
          <a:p>
            <a:endParaRPr lang="hu-HU" dirty="0"/>
          </a:p>
          <a:p>
            <a:r>
              <a:rPr lang="hu-HU" dirty="0"/>
              <a:t>A politikusok felelőssége, hogy a változás jó legyen az embereknek. Szerencsére a robotoknak nincs szavazati joga, ezért reménykedhetünk a szebb jövőben.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2330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7351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</a:t>
            </a:r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r>
              <a:rPr lang="hu-HU" dirty="0"/>
              <a:t> számára a kávézó és apartman hotel egy digitális terepasztal.</a:t>
            </a:r>
          </a:p>
          <a:p>
            <a:r>
              <a:rPr lang="hu-HU" dirty="0"/>
              <a:t>A mi célunk, hogy egyetemi partnereinkkel megalapozzuk a magyarországi robotgyártást. Célunk az európai piac igényeire szabott robotokat fejlesztése.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9795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766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Egészen más </a:t>
            </a:r>
            <a:r>
              <a:rPr lang="hu-HU" dirty="0" err="1"/>
              <a:t>Youtube</a:t>
            </a:r>
            <a:r>
              <a:rPr lang="hu-HU" dirty="0"/>
              <a:t> videón látni robotokat, mint a valóságban, munka közben.</a:t>
            </a:r>
          </a:p>
          <a:p>
            <a:r>
              <a:rPr lang="hu-HU" dirty="0"/>
              <a:t>Ez itt a jelen, amit bárki megtapasztalhat. Nem egy kiállítás, ahol távolról nézegetjük a csodákat, hanem itt a robot kihozza a gulyás levesünket, játszik velünk és beszól, ha az útjukba állunk. Itt el lehet gondolkodni, milyen lesz a jövő.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9CFD6-7EE6-47B1-92F5-2CAE38C5CE5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402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Nem egyszerű a feladat. </a:t>
            </a:r>
          </a:p>
          <a:p>
            <a:r>
              <a:rPr lang="hu-HU" dirty="0"/>
              <a:t>Az a legfőbb probléma, hogy hiányoznak az alapok. Hiányoznak azok a vállalkozók, akik egyedi feladatokat képesek versenyképes áron megoldani.</a:t>
            </a:r>
          </a:p>
          <a:p>
            <a:endParaRPr lang="hu-HU" dirty="0"/>
          </a:p>
          <a:p>
            <a:r>
              <a:rPr lang="hu-HU" dirty="0"/>
              <a:t>A piaci értékesítési célok mellett az egyetemi képzés fejlesztése, az országos ismeretterjesztés, nemzetközi kapcsolatok kiépítése is a feladatunk.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443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Mindenki egyetért abban, hogy az új technológiák megszüntetnek és létrehoznak munkahelyeket. </a:t>
            </a:r>
          </a:p>
          <a:p>
            <a:r>
              <a:rPr lang="hu-HU" dirty="0"/>
              <a:t>Azt sejtjük, melyeket szüntetik meg, de mi az amire szükség lesz helyette?</a:t>
            </a:r>
          </a:p>
          <a:p>
            <a:r>
              <a:rPr lang="hu-HU" dirty="0"/>
              <a:t>Esetünkben látszik, hogy rengeteg szakemberre van szükségünk a szolgáltatási robotok fejlesztéséhez, gyártásához, értékesítéséhez és támogatásához.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2906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Elérkeztünk az előadás legfontosabb kérdéséhez.</a:t>
            </a:r>
          </a:p>
          <a:p>
            <a:r>
              <a:rPr lang="hu-HU" dirty="0"/>
              <a:t>Mit tesz Ön?</a:t>
            </a:r>
          </a:p>
          <a:p>
            <a:endParaRPr lang="hu-HU" dirty="0"/>
          </a:p>
          <a:p>
            <a:r>
              <a:rPr lang="hu-HU" dirty="0"/>
              <a:t>Az emberek 80%-a nem tesz semmit, sodródik, majd csak lesz valami. 20% aggódik, hogy elveszti a munkáját. </a:t>
            </a:r>
          </a:p>
          <a:p>
            <a:r>
              <a:rPr lang="hu-HU" dirty="0"/>
              <a:t>Bizony, nem hibáztam, lényegében senki sem készül fel a változásra.</a:t>
            </a:r>
          </a:p>
          <a:p>
            <a:endParaRPr lang="hu-HU" dirty="0"/>
          </a:p>
          <a:p>
            <a:r>
              <a:rPr lang="hu-HU" dirty="0"/>
              <a:t>Az a kérésem, legyen azon kevesek egyike, aki elgondolkozik, mit kell tennie, hogy a közeljövőben nélkülözhetetlen legyen a tudása, munkája.</a:t>
            </a:r>
          </a:p>
          <a:p>
            <a:endParaRPr lang="hu-HU" dirty="0"/>
          </a:p>
          <a:p>
            <a:r>
              <a:rPr lang="hu-HU" dirty="0"/>
              <a:t>Köszönöm figyelmüket!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3802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1977-ben, az akkori világ 2. legnagyobb számítógépgyártójának elnöke azt mondta:</a:t>
            </a:r>
          </a:p>
          <a:p>
            <a:r>
              <a:rPr lang="hu-HU" dirty="0"/>
              <a:t>"Semmilyen okot nem tudok felhozni amellett, hogy miért akarna bárki egy számítógépet az otthonába." </a:t>
            </a:r>
            <a:r>
              <a:rPr lang="hu-HU" dirty="0">
                <a:solidFill>
                  <a:schemeClr val="bg1"/>
                </a:solidFill>
              </a:rPr>
              <a:t>t az otthonába."</a:t>
            </a:r>
          </a:p>
          <a:p>
            <a:r>
              <a:rPr lang="hu-HU" dirty="0"/>
              <a:t>40 év elteltével ma már mindenkinek a zsebében van egy szuperszámítógép.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803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Most az aktuális kérdés, hogy miért akarna bárki egy robotot.</a:t>
            </a:r>
          </a:p>
          <a:p>
            <a:endParaRPr lang="hu-HU" dirty="0"/>
          </a:p>
          <a:p>
            <a:r>
              <a:rPr lang="hu-HU" dirty="0"/>
              <a:t>Az előadásom célja, hogy bemutassam, miért vannak nálunk a kávézóban robotok, és önöket arra ösztönözzem, képzeljék el saját munkájukat robot munkatársakkal.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4694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Sokan beszélnek az ipar 4.0 forradalmáról.</a:t>
            </a:r>
          </a:p>
          <a:p>
            <a:endParaRPr lang="hu-HU" dirty="0"/>
          </a:p>
          <a:p>
            <a:r>
              <a:rPr lang="hu-HU" dirty="0"/>
              <a:t>Mi is az új ipari forradalom lényege? </a:t>
            </a:r>
          </a:p>
          <a:p>
            <a:endParaRPr lang="hu-HU" dirty="0"/>
          </a:p>
          <a:p>
            <a:r>
              <a:rPr lang="hu-HU" dirty="0"/>
              <a:t>A gépek elkezdték érzékelni a környezetüket és reagálnak, kommunikálnak vele. Óriási adatbázisok jönnek létre, melyek új kutatási területeket nyitnak meg. A marketingesek már mesterséges intelligenciát emlegetnek.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858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ipari forradalom alkalmazási lehetőségeit hosszasan lehetne sorolni.</a:t>
            </a:r>
            <a:r>
              <a:rPr lang="hu-HU" baseline="0" dirty="0"/>
              <a:t> </a:t>
            </a:r>
            <a:r>
              <a:rPr lang="hu-HU" dirty="0"/>
              <a:t>Ezek mindegyike óriási változásokat eredményez és teljesen át fogják rendezni a munkaerő piacot. </a:t>
            </a:r>
          </a:p>
          <a:p>
            <a:endParaRPr lang="hu-HU" dirty="0"/>
          </a:p>
          <a:p>
            <a:r>
              <a:rPr lang="hu-HU" dirty="0"/>
              <a:t>Egyes szakmák meg fognak megszűnni, ellenben más területeken hatalmas igény lesz új szakemberekre.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994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szolgáltatási robotok a változásban csak a jéghegy csúcsát jelentik. Bár a munkaerő piacra minimális hatással lesznek, mégis a változás jelképei lesznek.</a:t>
            </a:r>
          </a:p>
          <a:p>
            <a:endParaRPr lang="hu-HU" dirty="0"/>
          </a:p>
          <a:p>
            <a:r>
              <a:rPr lang="hu-HU" dirty="0"/>
              <a:t>Az emberek velük fognak találkozni, nap mint nap látni fogják őket. </a:t>
            </a:r>
          </a:p>
          <a:p>
            <a:endParaRPr lang="hu-HU" dirty="0"/>
          </a:p>
          <a:p>
            <a:r>
              <a:rPr lang="hu-HU" dirty="0"/>
              <a:t>A szolgáltatási robotok jellemzői hogy ember szerűek, képesek mozogni és kommunikálni.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8653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Hol fogunk találkozni velük, mire fogjuk használni őket?</a:t>
            </a:r>
          </a:p>
          <a:p>
            <a:r>
              <a:rPr lang="hu-HU" dirty="0"/>
              <a:t>Irodában postázóként, ügyfélszolgálatosként, vendéglátásban pincérként, recepciósként, hordárként, idős gondozásban, kórházakban.</a:t>
            </a:r>
          </a:p>
          <a:p>
            <a:r>
              <a:rPr lang="hu-HU" dirty="0"/>
              <a:t>És valamikor a távoli jövőben az otthonokban.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003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Melyek az ellenérvek, miért nem kellenek robotok?</a:t>
            </a:r>
          </a:p>
          <a:p>
            <a:r>
              <a:rPr lang="hu-HU" dirty="0"/>
              <a:t>Az emberek jobban szeretnének emberekkel beszélni. </a:t>
            </a:r>
          </a:p>
          <a:p>
            <a:r>
              <a:rPr lang="hu-HU" dirty="0"/>
              <a:t>Az ember képes az egyedi esetekre rugalmasan reagálni, </a:t>
            </a:r>
          </a:p>
          <a:p>
            <a:r>
              <a:rPr lang="hu-HU" dirty="0"/>
              <a:t>és egyébként sem szeretjük a változásokat.</a:t>
            </a:r>
          </a:p>
          <a:p>
            <a:endParaRPr lang="hu-HU" dirty="0"/>
          </a:p>
          <a:p>
            <a:r>
              <a:rPr lang="hu-HU" dirty="0"/>
              <a:t>Persze, az ember sok mindent szeretne, a kérdés, hogy mit tudunk ebből a rohanó világban teljesíteni.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B0666-F0D6-4C1F-B4DC-0B79286BF9A9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3434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D200B3F0-A9BC-48CE-8EB6-ECE965069900}" type="datetimeFigureOut">
              <a:rPr lang="en-US" dirty="0"/>
              <a:pPr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FFFF-3106-4DDB-AA62-0C80862170D6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38B7-AE95-4DC8-9A51-7A71F545B098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1EC2B-8188-4AC2-9F0D-8D09C51D505A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2B75E-944F-430B-BE5F-C69FA8823C04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E0DC7-7F53-471C-A711-B3DA6F2535F3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F4C9D-4618-451D-80C1-6A376BB42AB4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2318-CE40-42F6-962A-4C6D6CF697DB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76AC1-EB7F-4BEF-90D9-5764B50DAF8A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0712A-F861-4AB0-A754-4F5A2033CD4B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507B7-F2DC-4B2C-B14D-58A9766807A2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A483D-5CB4-4842-8F2F-05D5276ACF63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E32E-9DC0-47C8-A657-48F5C3E4A10B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F5C0D-8C3A-4771-A43D-83937FC700D4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3D2D6-FCC2-425A-A4A7-8058E8C01CB1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F2683-E6E7-4CC3-9EEE-7854DD4F3545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20F81-B39D-4CBB-8BF3-5D6E395D0F72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564B320A-89BA-47B2-A525-92E8D10B06E4}" type="datetimeFigureOut">
              <a:rPr lang="en-US" dirty="0"/>
              <a:t>5/7/2019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9455" y="1003300"/>
            <a:ext cx="9613058" cy="1981200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Munkatársaink - a ROBOTOK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86" y="3670301"/>
            <a:ext cx="8825658" cy="1777999"/>
          </a:xfrm>
        </p:spPr>
        <p:txBody>
          <a:bodyPr>
            <a:normAutofit/>
          </a:bodyPr>
          <a:lstStyle/>
          <a:p>
            <a:r>
              <a:rPr lang="hu-HU" dirty="0"/>
              <a:t>Csizmazia Tibor</a:t>
            </a:r>
          </a:p>
          <a:p>
            <a:r>
              <a:rPr lang="hu-HU" cap="none" dirty="0" err="1"/>
              <a:t>Enjoy</a:t>
            </a:r>
            <a:r>
              <a:rPr lang="hu-HU" cap="none" dirty="0"/>
              <a:t> </a:t>
            </a:r>
            <a:r>
              <a:rPr lang="hu-HU" cap="none" dirty="0" err="1"/>
              <a:t>Robotics</a:t>
            </a:r>
            <a:endParaRPr lang="hu-HU" cap="none" dirty="0"/>
          </a:p>
          <a:p>
            <a:r>
              <a:rPr lang="hu-HU" cap="none" dirty="0" err="1"/>
              <a:t>Enjoy</a:t>
            </a:r>
            <a:r>
              <a:rPr lang="hu-HU" cap="none" dirty="0"/>
              <a:t> Budapest </a:t>
            </a:r>
            <a:r>
              <a:rPr lang="hu-HU" cap="none" dirty="0" err="1"/>
              <a:t>Cafe</a:t>
            </a:r>
            <a:r>
              <a:rPr lang="hu-HU" cap="none" dirty="0"/>
              <a:t> </a:t>
            </a:r>
          </a:p>
          <a:p>
            <a:r>
              <a:rPr lang="hu-HU" cap="none" dirty="0"/>
              <a:t>Corvin-negyed, Práter u. 6-8.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DA562B7-5C5A-4F01-BFD6-9A66BE71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628" y="3009899"/>
            <a:ext cx="2586216" cy="298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4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2"/>
    </mc:Choice>
    <mc:Fallback xmlns="">
      <p:transition spd="slow" advTm="2054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900766"/>
            <a:ext cx="8243045" cy="25887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MIÉRT KELL ROBOT?</a:t>
            </a:r>
            <a:br>
              <a:rPr lang="hu-HU" dirty="0"/>
            </a:br>
            <a:r>
              <a:rPr lang="hu-HU" sz="3200" dirty="0"/>
              <a:t>- érdekes</a:t>
            </a:r>
            <a:br>
              <a:rPr lang="hu-HU" sz="3200" dirty="0"/>
            </a:br>
            <a:r>
              <a:rPr lang="hu-HU" sz="3200" dirty="0"/>
              <a:t>- szabályok betartása</a:t>
            </a:r>
            <a:br>
              <a:rPr lang="hu-HU" sz="3200" dirty="0"/>
            </a:br>
            <a:r>
              <a:rPr lang="hu-HU" sz="3200" dirty="0"/>
              <a:t>- megbízhatóság</a:t>
            </a:r>
            <a:br>
              <a:rPr lang="hu-HU" sz="3200" dirty="0"/>
            </a:br>
            <a:r>
              <a:rPr lang="hu-HU" sz="3200" dirty="0"/>
              <a:t>- nincs hiányzás</a:t>
            </a:r>
            <a:br>
              <a:rPr lang="hu-HU" sz="3200" dirty="0"/>
            </a:br>
            <a:r>
              <a:rPr lang="hu-HU" sz="3200" dirty="0"/>
              <a:t>- költségek megtakarítása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sp>
        <p:nvSpPr>
          <p:cNvPr id="4" name="Cím 1">
            <a:extLst>
              <a:ext uri="{FF2B5EF4-FFF2-40B4-BE49-F238E27FC236}">
                <a16:creationId xmlns:a16="http://schemas.microsoft.com/office/drawing/2014/main" id="{B2814BEB-CD74-41F5-9D49-DACC35E759E2}"/>
              </a:ext>
            </a:extLst>
          </p:cNvPr>
          <p:cNvSpPr txBox="1">
            <a:spLocks/>
          </p:cNvSpPr>
          <p:nvPr/>
        </p:nvSpPr>
        <p:spPr bwMode="gray">
          <a:xfrm>
            <a:off x="6298455" y="1900766"/>
            <a:ext cx="6033245" cy="26776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munkaerőhiány</a:t>
            </a:r>
            <a:br>
              <a:rPr lang="hu-HU" sz="3200" dirty="0"/>
            </a:br>
            <a:r>
              <a:rPr lang="hu-HU" sz="3200" dirty="0"/>
              <a:t>	- többnyelvűség</a:t>
            </a:r>
            <a:br>
              <a:rPr lang="hu-HU" sz="3200" dirty="0"/>
            </a:br>
            <a:r>
              <a:rPr lang="hu-HU" sz="3200" dirty="0"/>
              <a:t>	- kép és hang</a:t>
            </a:r>
            <a:br>
              <a:rPr lang="hu-HU" sz="3200" dirty="0"/>
            </a:br>
            <a:r>
              <a:rPr lang="hu-HU" sz="3200" dirty="0"/>
              <a:t>	- egységes </a:t>
            </a:r>
            <a:r>
              <a:rPr lang="hu-HU" sz="3200" dirty="0" err="1"/>
              <a:t>brand</a:t>
            </a:r>
            <a:br>
              <a:rPr lang="hu-HU" sz="3200" dirty="0"/>
            </a:br>
            <a:r>
              <a:rPr lang="hu-HU" sz="3200" dirty="0"/>
              <a:t>	- hosszú munkaidő</a:t>
            </a:r>
          </a:p>
        </p:txBody>
      </p:sp>
    </p:spTree>
    <p:extLst>
      <p:ext uri="{BB962C8B-B14F-4D97-AF65-F5344CB8AC3E}">
        <p14:creationId xmlns:p14="http://schemas.microsoft.com/office/powerpoint/2010/main" val="192561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4"/>
    </mc:Choice>
    <mc:Fallback xmlns="">
      <p:transition spd="slow" advTm="2070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PINCÉR ROBOT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segéd pincér</a:t>
            </a:r>
            <a:br>
              <a:rPr lang="hu-HU" sz="3200" dirty="0"/>
            </a:br>
            <a:r>
              <a:rPr lang="hu-HU" sz="3200" dirty="0"/>
              <a:t>	- asztalhoz kísérés</a:t>
            </a:r>
            <a:br>
              <a:rPr lang="hu-HU" sz="3200" dirty="0"/>
            </a:br>
            <a:r>
              <a:rPr lang="hu-HU" sz="3200" dirty="0"/>
              <a:t>	- rendelésfelvétel</a:t>
            </a:r>
            <a:br>
              <a:rPr lang="hu-HU" sz="3200" dirty="0"/>
            </a:br>
            <a:r>
              <a:rPr lang="hu-HU" sz="3200" dirty="0"/>
              <a:t>	- fizetés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A76DBE6-DFE3-4F7C-99CB-39C8A2AF6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143" y="2433397"/>
            <a:ext cx="4848902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81"/>
    </mc:Choice>
    <mc:Fallback xmlns="">
      <p:transition spd="slow" advTm="2098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RECEPCIÓS ROBOT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</a:t>
            </a:r>
            <a:r>
              <a:rPr lang="hu-HU" sz="3200" dirty="0" err="1"/>
              <a:t>check</a:t>
            </a:r>
            <a:r>
              <a:rPr lang="hu-HU" sz="3200" dirty="0"/>
              <a:t> in-out</a:t>
            </a:r>
            <a:br>
              <a:rPr lang="hu-HU" sz="3200" dirty="0"/>
            </a:br>
            <a:r>
              <a:rPr lang="hu-HU" sz="3200" dirty="0"/>
              <a:t>	- tájékoztatás</a:t>
            </a:r>
            <a:br>
              <a:rPr lang="hu-HU" sz="3200" dirty="0"/>
            </a:br>
            <a:r>
              <a:rPr lang="hu-HU" sz="3200" dirty="0"/>
              <a:t>	- számlázás, fizetés</a:t>
            </a:r>
            <a:br>
              <a:rPr lang="hu-HU" sz="3200" dirty="0"/>
            </a:br>
            <a:r>
              <a:rPr lang="hu-HU" sz="3200" dirty="0"/>
              <a:t>	- kommunikáció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C79ECE8-9C3F-4AC4-8230-A84ABEC30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540" y="2497549"/>
            <a:ext cx="5065219" cy="38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2"/>
    </mc:Choice>
    <mc:Fallback xmlns="">
      <p:transition spd="slow" advTm="212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HOSTESS ROBOT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köszöntés</a:t>
            </a:r>
            <a:br>
              <a:rPr lang="hu-HU" sz="3200" dirty="0"/>
            </a:br>
            <a:r>
              <a:rPr lang="hu-HU" sz="3200" dirty="0"/>
              <a:t>	- díj átadás</a:t>
            </a:r>
            <a:br>
              <a:rPr lang="hu-HU" sz="3200" dirty="0"/>
            </a:br>
            <a:r>
              <a:rPr lang="hu-HU" sz="3200" dirty="0"/>
              <a:t>	- sütemények kínálása</a:t>
            </a:r>
            <a:br>
              <a:rPr lang="hu-HU" sz="3200" dirty="0"/>
            </a:br>
            <a:r>
              <a:rPr lang="hu-HU" sz="3200" dirty="0"/>
              <a:t>	- fotózás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161708F-C9FD-4C96-AEC5-6B8EAAB7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800" y="2263104"/>
            <a:ext cx="4001245" cy="406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2"/>
    </mc:Choice>
    <mc:Fallback xmlns="">
      <p:transition spd="slow" advTm="2120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MIKOR?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szállodások szerint 25 év múlva 50%</a:t>
            </a:r>
            <a:br>
              <a:rPr lang="hu-HU" sz="3200" dirty="0"/>
            </a:br>
            <a:r>
              <a:rPr lang="hu-HU" sz="3200" dirty="0"/>
              <a:t>	- ki használt 25 éve számítógépet?</a:t>
            </a:r>
            <a:br>
              <a:rPr lang="hu-HU" sz="3200" dirty="0"/>
            </a:br>
            <a:r>
              <a:rPr lang="hu-HU" sz="3200" dirty="0"/>
              <a:t>	- felhőben a tudás</a:t>
            </a:r>
            <a:br>
              <a:rPr lang="hu-HU" sz="3200" dirty="0"/>
            </a:br>
            <a:r>
              <a:rPr lang="hu-HU" sz="3200" dirty="0"/>
              <a:t>	- gyors lesz a változás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851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4"/>
    </mc:Choice>
    <mc:Fallback xmlns="">
      <p:transition spd="slow" advTm="2376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ELVESZIK A MUNKÁT?</a:t>
            </a:r>
            <a:br>
              <a:rPr lang="hu-HU" dirty="0"/>
            </a:br>
            <a:r>
              <a:rPr lang="hu-HU" dirty="0"/>
              <a:t>	</a:t>
            </a:r>
            <a:br>
              <a:rPr lang="hu-HU" sz="3200" dirty="0"/>
            </a:br>
            <a:r>
              <a:rPr lang="hu-HU" sz="3200" dirty="0"/>
              <a:t>	- mi lenne ma gépek nélkül?</a:t>
            </a:r>
            <a:br>
              <a:rPr lang="hu-HU" sz="3200" dirty="0"/>
            </a:br>
            <a:r>
              <a:rPr lang="hu-HU" sz="3200" dirty="0"/>
              <a:t>	- paradoxon: ott, ahol nem vezetik be</a:t>
            </a:r>
            <a:br>
              <a:rPr lang="hu-HU" sz="3200" dirty="0"/>
            </a:br>
            <a:r>
              <a:rPr lang="hu-HU" sz="3200" dirty="0"/>
              <a:t>	- együtt hatékony: ember és gép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3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5"/>
    </mc:Choice>
    <mc:Fallback xmlns="">
      <p:transition spd="slow" advTm="2095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3410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 LESZ HELYETTE?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több szabadidő</a:t>
            </a:r>
            <a:br>
              <a:rPr lang="hu-HU" sz="3200" dirty="0"/>
            </a:br>
            <a:r>
              <a:rPr lang="hu-HU" sz="3200" dirty="0"/>
              <a:t>	- kényelmesebb élet</a:t>
            </a:r>
            <a:br>
              <a:rPr lang="hu-HU" sz="3200" dirty="0"/>
            </a:br>
            <a:r>
              <a:rPr lang="hu-HU" sz="3200" dirty="0"/>
              <a:t>	- új típusú munka</a:t>
            </a:r>
            <a:br>
              <a:rPr lang="hu-HU" sz="3200" dirty="0"/>
            </a:br>
            <a:r>
              <a:rPr lang="hu-HU" sz="3200" dirty="0"/>
              <a:t>	- alapjövedelem</a:t>
            </a:r>
            <a:br>
              <a:rPr lang="hu-HU" sz="3200" dirty="0"/>
            </a:br>
            <a:r>
              <a:rPr lang="hu-HU" sz="3200" dirty="0"/>
              <a:t>	- gazdag - szegény?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A0A032A-F641-4262-88A1-8940F9DD9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448334"/>
            <a:ext cx="4586403" cy="319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8"/>
    </mc:Choice>
    <mc:Fallback xmlns="">
      <p:transition spd="slow" advTm="203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MIT TESZÜNK MI?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</a:t>
            </a:r>
            <a:r>
              <a:rPr lang="hu-HU" sz="3200" dirty="0" err="1"/>
              <a:t>Enjoy</a:t>
            </a:r>
            <a:r>
              <a:rPr lang="hu-HU" sz="3200" dirty="0"/>
              <a:t> Budapest </a:t>
            </a:r>
            <a:r>
              <a:rPr lang="hu-HU" sz="3200" dirty="0" err="1"/>
              <a:t>Cafe</a:t>
            </a:r>
            <a:br>
              <a:rPr lang="hu-HU" sz="3200" dirty="0"/>
            </a:br>
            <a:r>
              <a:rPr lang="hu-HU" sz="3200" dirty="0"/>
              <a:t>	- robotkávézó Budapesten</a:t>
            </a:r>
            <a:br>
              <a:rPr lang="hu-HU" sz="3200" dirty="0"/>
            </a:br>
            <a:r>
              <a:rPr lang="hu-HU" sz="3200" dirty="0"/>
              <a:t>	- világ minden részén megjelent</a:t>
            </a:r>
            <a:br>
              <a:rPr lang="hu-HU" sz="3200" dirty="0"/>
            </a:br>
            <a:r>
              <a:rPr lang="hu-HU" sz="3200" dirty="0"/>
              <a:t>	- digitális terepasztal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2050" name="Picture 2" descr="A kÃ©pen a kÃ¶vetkezÅk lehetnek: Ã¼lÅ emberek Ã©s Ã©tel">
            <a:extLst>
              <a:ext uri="{FF2B5EF4-FFF2-40B4-BE49-F238E27FC236}">
                <a16:creationId xmlns:a16="http://schemas.microsoft.com/office/drawing/2014/main" id="{8689ADC1-A0D3-41A1-A59E-0DAC4A6F1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1576852"/>
            <a:ext cx="27178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70"/>
    </mc:Choice>
    <mc:Fallback xmlns="">
      <p:transition spd="slow" advTm="2067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 KÖVETKEZIK?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magyar robotgyártás</a:t>
            </a:r>
            <a:br>
              <a:rPr lang="hu-HU" sz="3200" dirty="0"/>
            </a:br>
            <a:r>
              <a:rPr lang="hu-HU" sz="3200" dirty="0"/>
              <a:t>	- európai piac</a:t>
            </a:r>
            <a:br>
              <a:rPr lang="hu-HU" sz="3200" dirty="0"/>
            </a:br>
            <a:r>
              <a:rPr lang="hu-HU" sz="3200" dirty="0"/>
              <a:t>	- egyetemi partnerekkel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4C5D98F-3CC5-45A6-8F0E-11F72AE7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006" y="1509354"/>
            <a:ext cx="4397591" cy="41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6"/>
    </mc:Choice>
    <mc:Fallback xmlns="">
      <p:transition spd="slow" advTm="2148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VERSENY KÍNÁVAL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egyedi termék</a:t>
            </a:r>
            <a:br>
              <a:rPr lang="hu-HU" sz="3200" dirty="0"/>
            </a:br>
            <a:r>
              <a:rPr lang="hu-HU" sz="3200" dirty="0"/>
              <a:t>	- magas színvonal</a:t>
            </a:r>
            <a:br>
              <a:rPr lang="hu-HU" sz="3200" dirty="0"/>
            </a:br>
            <a:r>
              <a:rPr lang="hu-HU" sz="3200" dirty="0"/>
              <a:t>	- helyi támogatás</a:t>
            </a:r>
            <a:br>
              <a:rPr lang="hu-HU" sz="3200" dirty="0"/>
            </a:br>
            <a:r>
              <a:rPr lang="hu-HU" sz="3200" dirty="0"/>
              <a:t>	- </a:t>
            </a:r>
            <a:r>
              <a:rPr lang="hu-HU" sz="3200" dirty="0" err="1"/>
              <a:t>brand</a:t>
            </a:r>
            <a:br>
              <a:rPr lang="hu-HU" sz="3200" dirty="0"/>
            </a:br>
            <a:r>
              <a:rPr lang="hu-HU" sz="3200" dirty="0"/>
              <a:t>	- együttműködés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366437C-7CCD-4EA0-8055-2A967A997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635" y="1435100"/>
            <a:ext cx="3934643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1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1"/>
    </mc:Choice>
    <mc:Fallback xmlns="">
      <p:transition spd="slow" advTm="2101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165" y="2424882"/>
            <a:ext cx="7209794" cy="2008236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 err="1"/>
              <a:t>Enjoy</a:t>
            </a:r>
            <a:r>
              <a:rPr lang="hu-HU" dirty="0"/>
              <a:t> Budapest </a:t>
            </a:r>
            <a:r>
              <a:rPr lang="hu-HU" dirty="0" err="1"/>
              <a:t>Cafe</a:t>
            </a:r>
            <a:br>
              <a:rPr lang="hu-HU" dirty="0"/>
            </a:br>
            <a:br>
              <a:rPr lang="hu-HU" sz="2400" dirty="0"/>
            </a:br>
            <a:r>
              <a:rPr lang="hu-HU" sz="2400" dirty="0"/>
              <a:t>Corvin-negyed</a:t>
            </a:r>
            <a:br>
              <a:rPr lang="hu-HU" sz="2400" dirty="0"/>
            </a:br>
            <a:r>
              <a:rPr lang="hu-HU" sz="2400" dirty="0"/>
              <a:t>Práter u. 6-8.</a:t>
            </a:r>
            <a:br>
              <a:rPr lang="hu-HU" sz="2400" dirty="0"/>
            </a:br>
            <a:br>
              <a:rPr lang="hu-HU" sz="2400" dirty="0"/>
            </a:br>
            <a:r>
              <a:rPr lang="hu-HU" sz="2400" dirty="0"/>
              <a:t>- valóságos</a:t>
            </a:r>
            <a:br>
              <a:rPr lang="hu-HU" sz="2400" dirty="0"/>
            </a:br>
            <a:r>
              <a:rPr lang="hu-HU" sz="2400" dirty="0"/>
              <a:t>- nyilvános</a:t>
            </a:r>
            <a:br>
              <a:rPr lang="hu-HU" sz="2400" dirty="0"/>
            </a:br>
            <a:r>
              <a:rPr lang="hu-HU" sz="2400" dirty="0"/>
              <a:t>- megérinthető</a:t>
            </a:r>
            <a:br>
              <a:rPr lang="hu-HU" sz="2400" dirty="0"/>
            </a:br>
            <a:r>
              <a:rPr lang="hu-HU" sz="2400" dirty="0"/>
              <a:t>robotok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165" y="5022802"/>
            <a:ext cx="6619244" cy="352425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877ED8-2A0B-4125-8694-7B3AAEB9B5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389" y="1658985"/>
            <a:ext cx="7091161" cy="427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HÁTTÉR FEJLESZTÉS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egyetemi együttműködés</a:t>
            </a:r>
            <a:br>
              <a:rPr lang="hu-HU" sz="3200" dirty="0"/>
            </a:br>
            <a:r>
              <a:rPr lang="hu-HU" sz="3200" dirty="0"/>
              <a:t>	- fejlesztő partnerek</a:t>
            </a:r>
            <a:br>
              <a:rPr lang="hu-HU" sz="3200" dirty="0"/>
            </a:br>
            <a:r>
              <a:rPr lang="hu-HU" sz="3200" dirty="0"/>
              <a:t>	- országos ismeretterjesztés</a:t>
            </a:r>
            <a:br>
              <a:rPr lang="hu-HU" sz="3200" dirty="0"/>
            </a:br>
            <a:r>
              <a:rPr lang="hu-HU" sz="3200" dirty="0"/>
              <a:t>	- nemzetközi hálózat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88C5C07-879B-4E19-8DA0-B33BA1CA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80" y="1564096"/>
            <a:ext cx="3313465" cy="43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7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21"/>
    </mc:Choice>
    <mc:Fallback xmlns="">
      <p:transition spd="slow" advTm="2092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FELADATOK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tervező, programozó, </a:t>
            </a:r>
            <a:br>
              <a:rPr lang="hu-HU" sz="3200" dirty="0"/>
            </a:br>
            <a:r>
              <a:rPr lang="hu-HU" sz="3200" dirty="0"/>
              <a:t>	- gépész-, mechatronikai-, villamosmérnök</a:t>
            </a:r>
            <a:br>
              <a:rPr lang="hu-HU" sz="3200" dirty="0"/>
            </a:br>
            <a:r>
              <a:rPr lang="hu-HU" sz="3200" dirty="0"/>
              <a:t>	- </a:t>
            </a:r>
            <a:r>
              <a:rPr lang="hu-HU" sz="3200" dirty="0" err="1"/>
              <a:t>designer</a:t>
            </a:r>
            <a:r>
              <a:rPr lang="hu-HU" sz="3200" dirty="0"/>
              <a:t>, gyártó, integrátor</a:t>
            </a:r>
            <a:br>
              <a:rPr lang="hu-HU" sz="3200" dirty="0"/>
            </a:br>
            <a:r>
              <a:rPr lang="hu-HU" sz="3200" dirty="0"/>
              <a:t>	- marketinges, értékesítő, szervíz</a:t>
            </a:r>
            <a:br>
              <a:rPr lang="hu-HU" sz="3200" dirty="0"/>
            </a:br>
            <a:r>
              <a:rPr lang="hu-HU" sz="3200" dirty="0"/>
              <a:t>	- stb.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16FE118-F231-424E-ABBE-DD134832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731" y="3328489"/>
            <a:ext cx="2320314" cy="267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4"/>
    </mc:Choice>
    <mc:Fallback xmlns="">
      <p:transition spd="slow" advTm="2123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255" y="1845733"/>
            <a:ext cx="4293345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>
                <a:solidFill>
                  <a:schemeClr val="bg1"/>
                </a:solidFill>
                <a:highlight>
                  <a:srgbClr val="FF0000"/>
                </a:highlight>
              </a:rPr>
              <a:t>MI TESZ ÖN?</a:t>
            </a:r>
            <a:br>
              <a:rPr lang="hu-HU" dirty="0"/>
            </a:br>
            <a:r>
              <a:rPr lang="hu-HU" dirty="0"/>
              <a:t>		</a:t>
            </a:r>
            <a:r>
              <a:rPr lang="hu-HU" sz="3200" dirty="0"/>
              <a:t>- sodródik</a:t>
            </a:r>
            <a:br>
              <a:rPr lang="hu-HU" sz="3200" dirty="0"/>
            </a:br>
            <a:r>
              <a:rPr lang="hu-HU" sz="3200" dirty="0"/>
              <a:t>		- aggódik</a:t>
            </a:r>
            <a:br>
              <a:rPr lang="hu-HU" sz="3200" dirty="0"/>
            </a:br>
            <a:r>
              <a:rPr lang="hu-HU" sz="3200" dirty="0"/>
              <a:t>		- felkészül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35AA4F0-F8CF-47FD-849D-DD6587364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2163" y="4523381"/>
            <a:ext cx="1284881" cy="148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4"/>
    </mc:Choice>
    <mc:Fallback xmlns="">
      <p:transition spd="slow" advTm="208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6" y="14393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sz="4800" dirty="0">
                <a:solidFill>
                  <a:schemeClr val="bg1"/>
                </a:solidFill>
              </a:rPr>
              <a:t>"Semmilyen okot nem tudok felhozni amellett, hogy miért akarna bárki egy számítógépet az otthonába."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sz="3600" b="1" dirty="0"/>
              <a:t>1977</a:t>
            </a:r>
          </a:p>
          <a:p>
            <a:r>
              <a:rPr lang="hu-HU" dirty="0"/>
              <a:t>Ken </a:t>
            </a:r>
            <a:r>
              <a:rPr lang="hu-HU" dirty="0" err="1"/>
              <a:t>Olsen</a:t>
            </a:r>
            <a:r>
              <a:rPr lang="hu-HU" dirty="0"/>
              <a:t>, Digital </a:t>
            </a:r>
            <a:r>
              <a:rPr lang="hu-HU" dirty="0" err="1"/>
              <a:t>Equipment</a:t>
            </a:r>
            <a:r>
              <a:rPr lang="hu-HU" dirty="0"/>
              <a:t> Corporation (DEC)</a:t>
            </a:r>
            <a:br>
              <a:rPr lang="hu-HU" dirty="0">
                <a:solidFill>
                  <a:schemeClr val="bg1"/>
                </a:solidFill>
              </a:rPr>
            </a:b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BB537A3-E4AA-40AA-AF5A-EF450E8EA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80" y="3680858"/>
            <a:ext cx="4022730" cy="254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2"/>
    </mc:Choice>
    <mc:Fallback xmlns="">
      <p:transition spd="slow" advTm="210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6" y="14393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Miért akarna</a:t>
            </a:r>
            <a:br>
              <a:rPr lang="hu-HU" dirty="0"/>
            </a:br>
            <a:r>
              <a:rPr lang="hu-HU" dirty="0"/>
              <a:t>bárki egy </a:t>
            </a:r>
            <a:br>
              <a:rPr lang="hu-HU" dirty="0"/>
            </a:br>
            <a:r>
              <a:rPr lang="hu-HU" dirty="0"/>
              <a:t>robotot?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/>
              <a:t>Keressük együtt a választ!</a:t>
            </a:r>
          </a:p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49C63EC-8E58-4EA7-B1BB-8B3DC69FB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0"/>
            <a:ext cx="8597900" cy="63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2"/>
    </mc:Choice>
    <mc:Fallback xmlns="">
      <p:transition spd="slow" advTm="2100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IPAR 4.0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érzékelés</a:t>
            </a:r>
            <a:br>
              <a:rPr lang="hu-HU" sz="3200" dirty="0"/>
            </a:br>
            <a:r>
              <a:rPr lang="hu-HU" sz="3200" dirty="0"/>
              <a:t>	- kommunikáció</a:t>
            </a:r>
            <a:br>
              <a:rPr lang="hu-HU" sz="3200" dirty="0"/>
            </a:br>
            <a:r>
              <a:rPr lang="hu-HU" sz="3200" dirty="0"/>
              <a:t>	- </a:t>
            </a:r>
            <a:r>
              <a:rPr lang="hu-HU" sz="3200" dirty="0" err="1"/>
              <a:t>big</a:t>
            </a:r>
            <a:r>
              <a:rPr lang="hu-HU" sz="3200" dirty="0"/>
              <a:t> </a:t>
            </a:r>
            <a:r>
              <a:rPr lang="hu-HU" sz="3200" dirty="0" err="1"/>
              <a:t>data</a:t>
            </a:r>
            <a:br>
              <a:rPr lang="hu-HU" sz="3200" dirty="0"/>
            </a:br>
            <a:r>
              <a:rPr lang="hu-HU" sz="3200" dirty="0"/>
              <a:t>	- MI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75EEDFF9-0BE4-4EA6-93EE-9C018ACA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00" y="1731433"/>
            <a:ext cx="4571545" cy="370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6"/>
    </mc:Choice>
    <mc:Fallback xmlns="">
      <p:transition spd="slow" advTm="2123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IPAR 4.0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képfeldolgozás</a:t>
            </a:r>
            <a:br>
              <a:rPr lang="hu-HU" sz="3200" dirty="0"/>
            </a:br>
            <a:r>
              <a:rPr lang="hu-HU" sz="3200" dirty="0"/>
              <a:t>	- chat bot</a:t>
            </a:r>
            <a:br>
              <a:rPr lang="hu-HU" sz="3200" dirty="0"/>
            </a:br>
            <a:r>
              <a:rPr lang="hu-HU" sz="3200" dirty="0"/>
              <a:t>	- autonóm mozgás</a:t>
            </a:r>
            <a:br>
              <a:rPr lang="hu-HU" sz="3200" dirty="0"/>
            </a:br>
            <a:r>
              <a:rPr lang="hu-HU" sz="3200" dirty="0"/>
              <a:t>	- </a:t>
            </a:r>
            <a:r>
              <a:rPr lang="hu-HU" sz="3200" dirty="0" err="1"/>
              <a:t>cobotok</a:t>
            </a:r>
            <a:br>
              <a:rPr lang="hu-HU" sz="3200" dirty="0"/>
            </a:br>
            <a:r>
              <a:rPr lang="hu-HU" sz="3200" dirty="0"/>
              <a:t>	- ….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A2631E7-F640-4C10-9914-48B727827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484" y="1557866"/>
            <a:ext cx="5613401" cy="374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5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SZOLGÁLTATÁSI ROBOTOK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jéghegy csúcsa</a:t>
            </a:r>
            <a:br>
              <a:rPr lang="hu-HU" sz="3200" dirty="0"/>
            </a:br>
            <a:r>
              <a:rPr lang="hu-HU" sz="3200" dirty="0"/>
              <a:t>	- humanoid (szerű)</a:t>
            </a:r>
            <a:br>
              <a:rPr lang="hu-HU" sz="3200" dirty="0"/>
            </a:br>
            <a:r>
              <a:rPr lang="hu-HU" sz="3200" dirty="0"/>
              <a:t>	- autonóm mozgás</a:t>
            </a:r>
            <a:br>
              <a:rPr lang="hu-HU" sz="3200" dirty="0"/>
            </a:br>
            <a:r>
              <a:rPr lang="hu-HU" sz="3200" dirty="0"/>
              <a:t>	- kommunikáció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D7D776-B78B-4B33-98DF-69646485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128" y="1728659"/>
            <a:ext cx="5866872" cy="46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4"/>
    </mc:Choice>
    <mc:Fallback xmlns="">
      <p:transition spd="slow" advTm="2099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0176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ALKALMAZÁSUK</a:t>
            </a:r>
            <a:br>
              <a:rPr lang="hu-HU" dirty="0"/>
            </a:br>
            <a:r>
              <a:rPr lang="hu-HU" dirty="0"/>
              <a:t>	</a:t>
            </a:r>
            <a:r>
              <a:rPr lang="hu-HU" sz="3200" dirty="0"/>
              <a:t>- iroda</a:t>
            </a:r>
            <a:br>
              <a:rPr lang="hu-HU" sz="3200" dirty="0"/>
            </a:br>
            <a:r>
              <a:rPr lang="hu-HU" sz="3200" dirty="0"/>
              <a:t>	- ügyfélszolgálat</a:t>
            </a:r>
            <a:br>
              <a:rPr lang="hu-HU" sz="3200" dirty="0"/>
            </a:br>
            <a:r>
              <a:rPr lang="hu-HU" sz="3200" dirty="0"/>
              <a:t>	- vendéglátás</a:t>
            </a:r>
            <a:br>
              <a:rPr lang="hu-HU" sz="3200" dirty="0"/>
            </a:br>
            <a:r>
              <a:rPr lang="hu-HU" sz="3200" dirty="0"/>
              <a:t>	- gondozás</a:t>
            </a:r>
            <a:br>
              <a:rPr lang="hu-HU" sz="3200" dirty="0"/>
            </a:br>
            <a:r>
              <a:rPr lang="hu-HU" sz="3200" dirty="0"/>
              <a:t>	- (otthon)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1026" name="Picture 2" descr="Nem Ã©rhetÅ el leÃ­rÃ¡s a fÃ©nykÃ©phez.">
            <a:extLst>
              <a:ext uri="{FF2B5EF4-FFF2-40B4-BE49-F238E27FC236}">
                <a16:creationId xmlns:a16="http://schemas.microsoft.com/office/drawing/2014/main" id="{163204F8-31C6-44A5-B91E-22C8B3095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67" y="1219200"/>
            <a:ext cx="3318932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1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3"/>
    </mc:Choice>
    <mc:Fallback xmlns="">
      <p:transition spd="slow" advTm="2700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9B2629-EA8C-45B5-AB68-123647A04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731433"/>
            <a:ext cx="9613058" cy="2677648"/>
          </a:xfrm>
        </p:spPr>
        <p:txBody>
          <a:bodyPr/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r>
              <a:rPr lang="hu-HU" dirty="0"/>
              <a:t>MIÉRT </a:t>
            </a:r>
            <a:r>
              <a:rPr lang="hu-HU" dirty="0">
                <a:highlight>
                  <a:srgbClr val="FF0000"/>
                </a:highlight>
              </a:rPr>
              <a:t>NEM</a:t>
            </a:r>
            <a:r>
              <a:rPr lang="hu-HU" dirty="0"/>
              <a:t> KELL ROBOT?</a:t>
            </a:r>
            <a:br>
              <a:rPr lang="hu-HU" dirty="0"/>
            </a:br>
            <a:r>
              <a:rPr lang="hu-HU" dirty="0"/>
              <a:t>	</a:t>
            </a:r>
            <a:br>
              <a:rPr lang="hu-HU" sz="3200" dirty="0"/>
            </a:br>
            <a:r>
              <a:rPr lang="hu-HU" sz="3200" dirty="0"/>
              <a:t>	- nem emberi</a:t>
            </a:r>
            <a:br>
              <a:rPr lang="hu-HU" sz="3200" dirty="0"/>
            </a:br>
            <a:r>
              <a:rPr lang="hu-HU" sz="3200" dirty="0"/>
              <a:t>	- rugalmasság hiánya</a:t>
            </a:r>
            <a:br>
              <a:rPr lang="hu-HU" sz="3200" dirty="0"/>
            </a:br>
            <a:r>
              <a:rPr lang="hu-HU" sz="3200" dirty="0"/>
              <a:t>	- hagyomány	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3152091-4A84-46F2-B044-89A5F36ED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5168900"/>
            <a:ext cx="8825658" cy="469900"/>
          </a:xfrm>
        </p:spPr>
        <p:txBody>
          <a:bodyPr/>
          <a:lstStyle/>
          <a:p>
            <a:r>
              <a:rPr lang="hu-HU" dirty="0" err="1"/>
              <a:t>Enjoy</a:t>
            </a:r>
            <a:r>
              <a:rPr lang="hu-HU" dirty="0"/>
              <a:t> </a:t>
            </a:r>
            <a:r>
              <a:rPr lang="hu-HU" dirty="0" err="1"/>
              <a:t>Robotics</a:t>
            </a: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CEEBC30-F86D-4756-987B-7551B74F0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60" y="2755682"/>
            <a:ext cx="4153480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15"/>
    </mc:Choice>
    <mc:Fallback xmlns="">
      <p:transition spd="slow" advTm="21015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tanácstere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306</TotalTime>
  <Words>1044</Words>
  <Application>Microsoft Office PowerPoint</Application>
  <PresentationFormat>Szélesvásznú</PresentationFormat>
  <Paragraphs>155</Paragraphs>
  <Slides>22</Slides>
  <Notes>22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Ion tanácsterem</vt:lpstr>
      <vt:lpstr>   Munkatársaink - a ROBOTOK </vt:lpstr>
      <vt:lpstr>   Enjoy Budapest Cafe  Corvin-negyed Práter u. 6-8.  - valóságos - nyilvános - megérinthető robotok</vt:lpstr>
      <vt:lpstr>   "Semmilyen okot nem tudok felhozni amellett, hogy miért akarna bárki egy számítógépet az otthonába."</vt:lpstr>
      <vt:lpstr>   Miért akarna bárki egy  robotot?</vt:lpstr>
      <vt:lpstr>   IPAR 4.0  - érzékelés  - kommunikáció  - big data  - MI</vt:lpstr>
      <vt:lpstr>   IPAR 4.0  - képfeldolgozás  - chat bot  - autonóm mozgás  - cobotok  - ….</vt:lpstr>
      <vt:lpstr>   SZOLGÁLTATÁSI ROBOTOK  - jéghegy csúcsa  - humanoid (szerű)  - autonóm mozgás  - kommunikáció</vt:lpstr>
      <vt:lpstr>   ALKALMAZÁSUK  - iroda  - ügyfélszolgálat  - vendéglátás  - gondozás  - (otthon)</vt:lpstr>
      <vt:lpstr>   MIÉRT NEM KELL ROBOT?    - nem emberi  - rugalmasság hiánya  - hagyomány </vt:lpstr>
      <vt:lpstr>   MIÉRT KELL ROBOT? - érdekes - szabályok betartása - megbízhatóság - nincs hiányzás - költségek megtakarítása</vt:lpstr>
      <vt:lpstr>   PINCÉR ROBOT  - segéd pincér  - asztalhoz kísérés  - rendelésfelvétel  - fizetés</vt:lpstr>
      <vt:lpstr>   RECEPCIÓS ROBOT  - check in-out  - tájékoztatás  - számlázás, fizetés  - kommunikáció</vt:lpstr>
      <vt:lpstr>   HOSTESS ROBOT  - köszöntés  - díj átadás  - sütemények kínálása  - fotózás</vt:lpstr>
      <vt:lpstr>   MIKOR?  - szállodások szerint 25 év múlva 50%  - ki használt 25 éve számítógépet?  - felhőben a tudás  - gyors lesz a változás</vt:lpstr>
      <vt:lpstr>   ELVESZIK A MUNKÁT?    - mi lenne ma gépek nélkül?  - paradoxon: ott, ahol nem vezetik be  - együtt hatékony: ember és gép</vt:lpstr>
      <vt:lpstr>   MI LESZ HELYETTE?  - több szabadidő  - kényelmesebb élet  - új típusú munka  - alapjövedelem  - gazdag - szegény?</vt:lpstr>
      <vt:lpstr>   MIT TESZÜNK MI?  - Enjoy Budapest Cafe  - robotkávézó Budapesten  - világ minden részén megjelent  - digitális terepasztal</vt:lpstr>
      <vt:lpstr>   MI KÖVETKEZIK?  - magyar robotgyártás  - európai piac  - egyetemi partnerekkel</vt:lpstr>
      <vt:lpstr>   VERSENY KÍNÁVAL  - egyedi termék  - magas színvonal  - helyi támogatás  - brand  - együttműködés</vt:lpstr>
      <vt:lpstr>   HÁTTÉR FEJLESZTÉS  - egyetemi együttműködés  - fejlesztő partnerek  - országos ismeretterjesztés  - nemzetközi hálózat</vt:lpstr>
      <vt:lpstr>   FELADATOK  - tervező, programozó,   - gépész-, mechatronikai-, villamosmérnök  - designer, gyártó, integrátor  - marketinges, értékesítő, szervíz  - stb.</vt:lpstr>
      <vt:lpstr>   MI TESZ ÖN?   - sodródik   - aggódik   - felkészül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Munkatársaink - a robotok</dc:title>
  <dc:creator>Tibor Csizmazia</dc:creator>
  <cp:lastModifiedBy>Tibor Csizmazia</cp:lastModifiedBy>
  <cp:revision>36</cp:revision>
  <dcterms:created xsi:type="dcterms:W3CDTF">2019-04-28T14:30:20Z</dcterms:created>
  <dcterms:modified xsi:type="dcterms:W3CDTF">2019-05-07T09:01:42Z</dcterms:modified>
</cp:coreProperties>
</file>