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88" r:id="rId3"/>
    <p:sldId id="287" r:id="rId4"/>
    <p:sldId id="289" r:id="rId5"/>
    <p:sldId id="274" r:id="rId6"/>
    <p:sldId id="258" r:id="rId7"/>
    <p:sldId id="259" r:id="rId8"/>
    <p:sldId id="277" r:id="rId9"/>
    <p:sldId id="260" r:id="rId10"/>
    <p:sldId id="261" r:id="rId11"/>
    <p:sldId id="268" r:id="rId12"/>
    <p:sldId id="271" r:id="rId13"/>
    <p:sldId id="272" r:id="rId14"/>
    <p:sldId id="290" r:id="rId15"/>
    <p:sldId id="266" r:id="rId16"/>
    <p:sldId id="269" r:id="rId17"/>
    <p:sldId id="262" r:id="rId18"/>
    <p:sldId id="278" r:id="rId19"/>
    <p:sldId id="263" r:id="rId20"/>
    <p:sldId id="281" r:id="rId21"/>
    <p:sldId id="265" r:id="rId22"/>
    <p:sldId id="283" r:id="rId23"/>
    <p:sldId id="280" r:id="rId24"/>
    <p:sldId id="279" r:id="rId25"/>
    <p:sldId id="267" r:id="rId26"/>
    <p:sldId id="286" r:id="rId27"/>
    <p:sldId id="275" r:id="rId28"/>
    <p:sldId id="276" r:id="rId29"/>
    <p:sldId id="282" r:id="rId30"/>
    <p:sldId id="284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2" autoAdjust="0"/>
    <p:restoredTop sz="94660"/>
  </p:normalViewPr>
  <p:slideViewPr>
    <p:cSldViewPr>
      <p:cViewPr varScale="1">
        <p:scale>
          <a:sx n="65" d="100"/>
          <a:sy n="65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2F77B-ED9E-452F-81A9-6B341DB11D2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BDDD7C0-8C0D-4B4D-82F5-BB821F2D8121}">
      <dgm:prSet phldrT="[Szöveg]" custT="1"/>
      <dgm:spPr/>
      <dgm:t>
        <a:bodyPr/>
        <a:lstStyle/>
        <a:p>
          <a:r>
            <a:rPr lang="hu-HU" sz="1600" b="1" dirty="0" err="1" smtClean="0"/>
            <a:t>Adminisz-trátor</a:t>
          </a:r>
          <a:r>
            <a:rPr lang="hu-HU" sz="1600" b="1" dirty="0" smtClean="0"/>
            <a:t>, asszisztens</a:t>
          </a:r>
          <a:r>
            <a:rPr lang="hu-HU" sz="1600" dirty="0" smtClean="0"/>
            <a:t> betanítással (érettségi után, vagy gyakornok-ként)</a:t>
          </a:r>
          <a:endParaRPr lang="hu-HU" sz="1600" dirty="0"/>
        </a:p>
      </dgm:t>
    </dgm:pt>
    <dgm:pt modelId="{5FE08488-993E-41E9-A31D-77B0BA01C6A7}" type="parTrans" cxnId="{DFFDACB4-C53F-4CC2-BA75-8F4C362FBA77}">
      <dgm:prSet/>
      <dgm:spPr/>
      <dgm:t>
        <a:bodyPr/>
        <a:lstStyle/>
        <a:p>
          <a:endParaRPr lang="hu-HU"/>
        </a:p>
      </dgm:t>
    </dgm:pt>
    <dgm:pt modelId="{B1FDED9F-D297-409F-9439-9F4B0579BE5D}" type="sibTrans" cxnId="{DFFDACB4-C53F-4CC2-BA75-8F4C362FBA77}">
      <dgm:prSet/>
      <dgm:spPr/>
      <dgm:t>
        <a:bodyPr/>
        <a:lstStyle/>
        <a:p>
          <a:endParaRPr lang="hu-HU"/>
        </a:p>
      </dgm:t>
    </dgm:pt>
    <dgm:pt modelId="{0A945E2B-269D-47FA-AAA9-FF3C13DFE01A}">
      <dgm:prSet phldrT="[Szöveg]" custT="1"/>
      <dgm:spPr/>
      <dgm:t>
        <a:bodyPr/>
        <a:lstStyle/>
        <a:p>
          <a:r>
            <a:rPr lang="hu-HU" sz="1600" b="1" dirty="0" smtClean="0"/>
            <a:t>Ügyintéző</a:t>
          </a:r>
          <a:r>
            <a:rPr lang="hu-HU" sz="1600" dirty="0" smtClean="0"/>
            <a:t> OKJ-s végzettség-</a:t>
          </a:r>
          <a:r>
            <a:rPr lang="hu-HU" sz="1600" dirty="0" err="1" smtClean="0"/>
            <a:t>gel</a:t>
          </a:r>
          <a:r>
            <a:rPr lang="hu-HU" sz="1600" dirty="0" smtClean="0"/>
            <a:t> (vezetés alatt szakmai munkát végez, pl. számviteli/ pénzügyi)</a:t>
          </a:r>
          <a:endParaRPr lang="hu-HU" sz="1600" dirty="0"/>
        </a:p>
      </dgm:t>
    </dgm:pt>
    <dgm:pt modelId="{C06D8EC7-611C-45F6-A86D-6CB50ABF90B9}" type="parTrans" cxnId="{F677183E-8BE2-463B-8434-276713751988}">
      <dgm:prSet/>
      <dgm:spPr/>
      <dgm:t>
        <a:bodyPr/>
        <a:lstStyle/>
        <a:p>
          <a:endParaRPr lang="hu-HU"/>
        </a:p>
      </dgm:t>
    </dgm:pt>
    <dgm:pt modelId="{64D1B455-A47A-4DF4-8591-4F37C69B9906}" type="sibTrans" cxnId="{F677183E-8BE2-463B-8434-276713751988}">
      <dgm:prSet/>
      <dgm:spPr/>
      <dgm:t>
        <a:bodyPr/>
        <a:lstStyle/>
        <a:p>
          <a:endParaRPr lang="hu-HU"/>
        </a:p>
      </dgm:t>
    </dgm:pt>
    <dgm:pt modelId="{B78DD993-1E93-42EF-9349-6F8566612FCD}">
      <dgm:prSet phldrT="[Szöveg]" custT="1"/>
      <dgm:spPr/>
      <dgm:t>
        <a:bodyPr/>
        <a:lstStyle/>
        <a:p>
          <a:r>
            <a:rPr lang="hu-HU" sz="1600" b="1" dirty="0" smtClean="0"/>
            <a:t>Ügyintéző felsőfokú OKJ </a:t>
          </a:r>
          <a:r>
            <a:rPr lang="hu-HU" sz="1600" dirty="0" smtClean="0"/>
            <a:t>tanfolyami végzettség-</a:t>
          </a:r>
          <a:r>
            <a:rPr lang="hu-HU" sz="1600" dirty="0" err="1" smtClean="0"/>
            <a:t>gel</a:t>
          </a:r>
          <a:r>
            <a:rPr lang="hu-HU" sz="1600" dirty="0" smtClean="0"/>
            <a:t>, specializáló-dással (önállóan dolgozik biz. területen, pl. adó-tanácsadó)</a:t>
          </a:r>
          <a:endParaRPr lang="hu-HU" sz="1600" dirty="0"/>
        </a:p>
      </dgm:t>
    </dgm:pt>
    <dgm:pt modelId="{B68AD9ED-A8AB-41F3-B176-ACB43DC31658}" type="parTrans" cxnId="{8AC04E99-E355-46FC-83BA-5265958B1F4D}">
      <dgm:prSet/>
      <dgm:spPr/>
      <dgm:t>
        <a:bodyPr/>
        <a:lstStyle/>
        <a:p>
          <a:endParaRPr lang="hu-HU"/>
        </a:p>
      </dgm:t>
    </dgm:pt>
    <dgm:pt modelId="{DE4CD573-0246-433B-B990-9CE588DD3B15}" type="sibTrans" cxnId="{8AC04E99-E355-46FC-83BA-5265958B1F4D}">
      <dgm:prSet/>
      <dgm:spPr/>
      <dgm:t>
        <a:bodyPr/>
        <a:lstStyle/>
        <a:p>
          <a:endParaRPr lang="hu-HU"/>
        </a:p>
      </dgm:t>
    </dgm:pt>
    <dgm:pt modelId="{97365071-6C46-4616-A443-A29E9BCA9158}">
      <dgm:prSet/>
      <dgm:spPr/>
      <dgm:t>
        <a:bodyPr/>
        <a:lstStyle/>
        <a:p>
          <a:endParaRPr lang="hu-HU"/>
        </a:p>
      </dgm:t>
    </dgm:pt>
    <dgm:pt modelId="{1A6FE27E-5F9D-4218-9880-901C218671B0}" type="parTrans" cxnId="{043832E0-314E-4121-8099-784CE50CAA03}">
      <dgm:prSet/>
      <dgm:spPr/>
      <dgm:t>
        <a:bodyPr/>
        <a:lstStyle/>
        <a:p>
          <a:endParaRPr lang="hu-HU"/>
        </a:p>
      </dgm:t>
    </dgm:pt>
    <dgm:pt modelId="{27BD0CFF-3C57-43E4-82DB-530999EAA6AF}" type="sibTrans" cxnId="{043832E0-314E-4121-8099-784CE50CAA03}">
      <dgm:prSet/>
      <dgm:spPr/>
      <dgm:t>
        <a:bodyPr/>
        <a:lstStyle/>
        <a:p>
          <a:endParaRPr lang="hu-HU"/>
        </a:p>
      </dgm:t>
    </dgm:pt>
    <dgm:pt modelId="{477D4B7E-FC01-4D47-A037-30F3256F63FD}">
      <dgm:prSet/>
      <dgm:spPr/>
      <dgm:t>
        <a:bodyPr/>
        <a:lstStyle/>
        <a:p>
          <a:endParaRPr lang="hu-HU"/>
        </a:p>
      </dgm:t>
    </dgm:pt>
    <dgm:pt modelId="{078F4C8D-C4C9-4F27-9555-BA9D2E079102}" type="parTrans" cxnId="{5D579088-3637-487B-AAF7-1312C4D54FEF}">
      <dgm:prSet/>
      <dgm:spPr/>
      <dgm:t>
        <a:bodyPr/>
        <a:lstStyle/>
        <a:p>
          <a:endParaRPr lang="hu-HU"/>
        </a:p>
      </dgm:t>
    </dgm:pt>
    <dgm:pt modelId="{9EB6C2D9-F221-4D2B-BBEC-C4E7F91B6A8E}" type="sibTrans" cxnId="{5D579088-3637-487B-AAF7-1312C4D54FEF}">
      <dgm:prSet/>
      <dgm:spPr/>
      <dgm:t>
        <a:bodyPr/>
        <a:lstStyle/>
        <a:p>
          <a:endParaRPr lang="hu-HU"/>
        </a:p>
      </dgm:t>
    </dgm:pt>
    <dgm:pt modelId="{1468AB34-2C51-49E2-8EE8-80AE06BB1729}" type="pres">
      <dgm:prSet presAssocID="{6D82F77B-ED9E-452F-81A9-6B341DB11D2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92D670-AF95-4AB5-A737-39C7343198A7}" type="pres">
      <dgm:prSet presAssocID="{6BDDD7C0-8C0D-4B4D-82F5-BB821F2D8121}" presName="composite" presStyleCnt="0"/>
      <dgm:spPr/>
    </dgm:pt>
    <dgm:pt modelId="{39E36184-7755-4EDB-B803-B94117D248B1}" type="pres">
      <dgm:prSet presAssocID="{6BDDD7C0-8C0D-4B4D-82F5-BB821F2D8121}" presName="LShape" presStyleLbl="alignNode1" presStyleIdx="0" presStyleCnt="9"/>
      <dgm:spPr/>
    </dgm:pt>
    <dgm:pt modelId="{37B3A849-E5CF-441D-A36D-EE0D218C52B6}" type="pres">
      <dgm:prSet presAssocID="{6BDDD7C0-8C0D-4B4D-82F5-BB821F2D8121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D63D229-381A-46D0-AD0B-A7F5F76ECECB}" type="pres">
      <dgm:prSet presAssocID="{6BDDD7C0-8C0D-4B4D-82F5-BB821F2D8121}" presName="Triangle" presStyleLbl="alignNode1" presStyleIdx="1" presStyleCnt="9"/>
      <dgm:spPr/>
    </dgm:pt>
    <dgm:pt modelId="{97136724-FDD1-44BF-BC8F-267C5CFFB478}" type="pres">
      <dgm:prSet presAssocID="{B1FDED9F-D297-409F-9439-9F4B0579BE5D}" presName="sibTrans" presStyleCnt="0"/>
      <dgm:spPr/>
    </dgm:pt>
    <dgm:pt modelId="{65C6260C-F0BA-4A99-93D8-B2D891112B8A}" type="pres">
      <dgm:prSet presAssocID="{B1FDED9F-D297-409F-9439-9F4B0579BE5D}" presName="space" presStyleCnt="0"/>
      <dgm:spPr/>
    </dgm:pt>
    <dgm:pt modelId="{FD7C2D58-8FD0-4A52-B330-A8DD9F07BE6F}" type="pres">
      <dgm:prSet presAssocID="{0A945E2B-269D-47FA-AAA9-FF3C13DFE01A}" presName="composite" presStyleCnt="0"/>
      <dgm:spPr/>
    </dgm:pt>
    <dgm:pt modelId="{708346AB-D5F3-4D69-A5DF-1D426F981DCD}" type="pres">
      <dgm:prSet presAssocID="{0A945E2B-269D-47FA-AAA9-FF3C13DFE01A}" presName="LShape" presStyleLbl="alignNode1" presStyleIdx="2" presStyleCnt="9"/>
      <dgm:spPr/>
    </dgm:pt>
    <dgm:pt modelId="{864EAFA3-4249-4461-AB35-F942FFA1C261}" type="pres">
      <dgm:prSet presAssocID="{0A945E2B-269D-47FA-AAA9-FF3C13DFE01A}" presName="ParentText" presStyleLbl="revTx" presStyleIdx="1" presStyleCnt="5" custScaleY="235812" custLinFactNeighborX="2969" custLinFactNeighborY="660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33614C2-D6A7-4CFF-918A-2A53D5623527}" type="pres">
      <dgm:prSet presAssocID="{0A945E2B-269D-47FA-AAA9-FF3C13DFE01A}" presName="Triangle" presStyleLbl="alignNode1" presStyleIdx="3" presStyleCnt="9"/>
      <dgm:spPr/>
    </dgm:pt>
    <dgm:pt modelId="{AB88B7EE-F56D-4F0A-95A4-CDF7E9DDAD39}" type="pres">
      <dgm:prSet presAssocID="{64D1B455-A47A-4DF4-8591-4F37C69B9906}" presName="sibTrans" presStyleCnt="0"/>
      <dgm:spPr/>
    </dgm:pt>
    <dgm:pt modelId="{1745A925-968B-4CBE-BF06-E50CE22229BB}" type="pres">
      <dgm:prSet presAssocID="{64D1B455-A47A-4DF4-8591-4F37C69B9906}" presName="space" presStyleCnt="0"/>
      <dgm:spPr/>
    </dgm:pt>
    <dgm:pt modelId="{588DC568-722A-40E2-88FD-7D22BF448A54}" type="pres">
      <dgm:prSet presAssocID="{B78DD993-1E93-42EF-9349-6F8566612FCD}" presName="composite" presStyleCnt="0"/>
      <dgm:spPr/>
    </dgm:pt>
    <dgm:pt modelId="{4377809B-671F-44F4-B2FE-31AE537A4EB1}" type="pres">
      <dgm:prSet presAssocID="{B78DD993-1E93-42EF-9349-6F8566612FCD}" presName="LShape" presStyleLbl="alignNode1" presStyleIdx="4" presStyleCnt="9"/>
      <dgm:spPr/>
    </dgm:pt>
    <dgm:pt modelId="{DF5F529F-30F0-4DFF-9195-326877FE566C}" type="pres">
      <dgm:prSet presAssocID="{B78DD993-1E93-42EF-9349-6F8566612FCD}" presName="ParentText" presStyleLbl="revTx" presStyleIdx="2" presStyleCnt="5" custScaleX="98251" custScaleY="175857" custLinFactNeighborX="-108" custLinFactNeighborY="351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BEFBD1-B7D1-4395-9DAB-F0AF98B312EC}" type="pres">
      <dgm:prSet presAssocID="{B78DD993-1E93-42EF-9349-6F8566612FCD}" presName="Triangle" presStyleLbl="alignNode1" presStyleIdx="5" presStyleCnt="9"/>
      <dgm:spPr/>
    </dgm:pt>
    <dgm:pt modelId="{A91062B9-9D94-4813-BC68-BDDB932C002E}" type="pres">
      <dgm:prSet presAssocID="{DE4CD573-0246-433B-B990-9CE588DD3B15}" presName="sibTrans" presStyleCnt="0"/>
      <dgm:spPr/>
    </dgm:pt>
    <dgm:pt modelId="{6B581BE4-DCE0-411D-832F-4E6526821C15}" type="pres">
      <dgm:prSet presAssocID="{DE4CD573-0246-433B-B990-9CE588DD3B15}" presName="space" presStyleCnt="0"/>
      <dgm:spPr/>
    </dgm:pt>
    <dgm:pt modelId="{7685A918-367A-4FA9-8E2B-270536019A15}" type="pres">
      <dgm:prSet presAssocID="{97365071-6C46-4616-A443-A29E9BCA9158}" presName="composite" presStyleCnt="0"/>
      <dgm:spPr/>
    </dgm:pt>
    <dgm:pt modelId="{3A799119-182F-404E-A152-B65DFDFCF120}" type="pres">
      <dgm:prSet presAssocID="{97365071-6C46-4616-A443-A29E9BCA9158}" presName="LShape" presStyleLbl="alignNode1" presStyleIdx="6" presStyleCnt="9"/>
      <dgm:spPr/>
    </dgm:pt>
    <dgm:pt modelId="{4968694E-A00E-4109-B0FA-AAC04727B651}" type="pres">
      <dgm:prSet presAssocID="{97365071-6C46-4616-A443-A29E9BCA915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8FD8255-111B-4B58-9B40-488D821E346B}" type="pres">
      <dgm:prSet presAssocID="{97365071-6C46-4616-A443-A29E9BCA9158}" presName="Triangle" presStyleLbl="alignNode1" presStyleIdx="7" presStyleCnt="9"/>
      <dgm:spPr/>
    </dgm:pt>
    <dgm:pt modelId="{BE3BD0EE-E455-435B-9335-60504BE49C53}" type="pres">
      <dgm:prSet presAssocID="{27BD0CFF-3C57-43E4-82DB-530999EAA6AF}" presName="sibTrans" presStyleCnt="0"/>
      <dgm:spPr/>
    </dgm:pt>
    <dgm:pt modelId="{03A9908E-168F-4E2F-88EB-F3AC809A07CF}" type="pres">
      <dgm:prSet presAssocID="{27BD0CFF-3C57-43E4-82DB-530999EAA6AF}" presName="space" presStyleCnt="0"/>
      <dgm:spPr/>
    </dgm:pt>
    <dgm:pt modelId="{52C7CEAE-EA9A-4551-8949-50B0272CBD0F}" type="pres">
      <dgm:prSet presAssocID="{477D4B7E-FC01-4D47-A037-30F3256F63FD}" presName="composite" presStyleCnt="0"/>
      <dgm:spPr/>
    </dgm:pt>
    <dgm:pt modelId="{62CD09EE-28EB-4662-85CA-81322286F00E}" type="pres">
      <dgm:prSet presAssocID="{477D4B7E-FC01-4D47-A037-30F3256F63FD}" presName="LShape" presStyleLbl="alignNode1" presStyleIdx="8" presStyleCnt="9"/>
      <dgm:spPr/>
    </dgm:pt>
    <dgm:pt modelId="{3CFCE1AB-49D1-4EB9-BEC9-9DFA680F283E}" type="pres">
      <dgm:prSet presAssocID="{477D4B7E-FC01-4D47-A037-30F3256F63F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49A38A1-390D-40BE-888D-14B274892AF5}" type="presOf" srcId="{B78DD993-1E93-42EF-9349-6F8566612FCD}" destId="{DF5F529F-30F0-4DFF-9195-326877FE566C}" srcOrd="0" destOrd="0" presId="urn:microsoft.com/office/officeart/2009/3/layout/StepUpProcess"/>
    <dgm:cxn modelId="{BDBF89A7-793E-4B7D-9C11-62572BF081E3}" type="presOf" srcId="{6D82F77B-ED9E-452F-81A9-6B341DB11D28}" destId="{1468AB34-2C51-49E2-8EE8-80AE06BB1729}" srcOrd="0" destOrd="0" presId="urn:microsoft.com/office/officeart/2009/3/layout/StepUpProcess"/>
    <dgm:cxn modelId="{8AC04E99-E355-46FC-83BA-5265958B1F4D}" srcId="{6D82F77B-ED9E-452F-81A9-6B341DB11D28}" destId="{B78DD993-1E93-42EF-9349-6F8566612FCD}" srcOrd="2" destOrd="0" parTransId="{B68AD9ED-A8AB-41F3-B176-ACB43DC31658}" sibTransId="{DE4CD573-0246-433B-B990-9CE588DD3B15}"/>
    <dgm:cxn modelId="{DFFDACB4-C53F-4CC2-BA75-8F4C362FBA77}" srcId="{6D82F77B-ED9E-452F-81A9-6B341DB11D28}" destId="{6BDDD7C0-8C0D-4B4D-82F5-BB821F2D8121}" srcOrd="0" destOrd="0" parTransId="{5FE08488-993E-41E9-A31D-77B0BA01C6A7}" sibTransId="{B1FDED9F-D297-409F-9439-9F4B0579BE5D}"/>
    <dgm:cxn modelId="{5D579088-3637-487B-AAF7-1312C4D54FEF}" srcId="{6D82F77B-ED9E-452F-81A9-6B341DB11D28}" destId="{477D4B7E-FC01-4D47-A037-30F3256F63FD}" srcOrd="4" destOrd="0" parTransId="{078F4C8D-C4C9-4F27-9555-BA9D2E079102}" sibTransId="{9EB6C2D9-F221-4D2B-BBEC-C4E7F91B6A8E}"/>
    <dgm:cxn modelId="{6720FE8D-919D-4C73-86EC-56C3D2CF2DC2}" type="presOf" srcId="{97365071-6C46-4616-A443-A29E9BCA9158}" destId="{4968694E-A00E-4109-B0FA-AAC04727B651}" srcOrd="0" destOrd="0" presId="urn:microsoft.com/office/officeart/2009/3/layout/StepUpProcess"/>
    <dgm:cxn modelId="{043832E0-314E-4121-8099-784CE50CAA03}" srcId="{6D82F77B-ED9E-452F-81A9-6B341DB11D28}" destId="{97365071-6C46-4616-A443-A29E9BCA9158}" srcOrd="3" destOrd="0" parTransId="{1A6FE27E-5F9D-4218-9880-901C218671B0}" sibTransId="{27BD0CFF-3C57-43E4-82DB-530999EAA6AF}"/>
    <dgm:cxn modelId="{CB9FCB26-9274-4753-82DA-E1D54EAD0341}" type="presOf" srcId="{6BDDD7C0-8C0D-4B4D-82F5-BB821F2D8121}" destId="{37B3A849-E5CF-441D-A36D-EE0D218C52B6}" srcOrd="0" destOrd="0" presId="urn:microsoft.com/office/officeart/2009/3/layout/StepUpProcess"/>
    <dgm:cxn modelId="{3C75C456-3739-402C-9C53-EF51517D2761}" type="presOf" srcId="{477D4B7E-FC01-4D47-A037-30F3256F63FD}" destId="{3CFCE1AB-49D1-4EB9-BEC9-9DFA680F283E}" srcOrd="0" destOrd="0" presId="urn:microsoft.com/office/officeart/2009/3/layout/StepUpProcess"/>
    <dgm:cxn modelId="{F677183E-8BE2-463B-8434-276713751988}" srcId="{6D82F77B-ED9E-452F-81A9-6B341DB11D28}" destId="{0A945E2B-269D-47FA-AAA9-FF3C13DFE01A}" srcOrd="1" destOrd="0" parTransId="{C06D8EC7-611C-45F6-A86D-6CB50ABF90B9}" sibTransId="{64D1B455-A47A-4DF4-8591-4F37C69B9906}"/>
    <dgm:cxn modelId="{EEE66DCB-E499-4E7E-AC20-CA3005AF02CA}" type="presOf" srcId="{0A945E2B-269D-47FA-AAA9-FF3C13DFE01A}" destId="{864EAFA3-4249-4461-AB35-F942FFA1C261}" srcOrd="0" destOrd="0" presId="urn:microsoft.com/office/officeart/2009/3/layout/StepUpProcess"/>
    <dgm:cxn modelId="{DE9645AB-EB8F-47EC-8EED-2B68C96404B1}" type="presParOf" srcId="{1468AB34-2C51-49E2-8EE8-80AE06BB1729}" destId="{8492D670-AF95-4AB5-A737-39C7343198A7}" srcOrd="0" destOrd="0" presId="urn:microsoft.com/office/officeart/2009/3/layout/StepUpProcess"/>
    <dgm:cxn modelId="{2589FAAF-99EF-40CF-AC25-B6DA1EA4A52E}" type="presParOf" srcId="{8492D670-AF95-4AB5-A737-39C7343198A7}" destId="{39E36184-7755-4EDB-B803-B94117D248B1}" srcOrd="0" destOrd="0" presId="urn:microsoft.com/office/officeart/2009/3/layout/StepUpProcess"/>
    <dgm:cxn modelId="{4245CE1E-388C-4A5D-A6F9-B024A8188920}" type="presParOf" srcId="{8492D670-AF95-4AB5-A737-39C7343198A7}" destId="{37B3A849-E5CF-441D-A36D-EE0D218C52B6}" srcOrd="1" destOrd="0" presId="urn:microsoft.com/office/officeart/2009/3/layout/StepUpProcess"/>
    <dgm:cxn modelId="{9FB28202-F99F-4CC3-AAB2-EBAE9F87B8E0}" type="presParOf" srcId="{8492D670-AF95-4AB5-A737-39C7343198A7}" destId="{2D63D229-381A-46D0-AD0B-A7F5F76ECECB}" srcOrd="2" destOrd="0" presId="urn:microsoft.com/office/officeart/2009/3/layout/StepUpProcess"/>
    <dgm:cxn modelId="{9A681157-B24F-47A9-BFBE-54EB73B12418}" type="presParOf" srcId="{1468AB34-2C51-49E2-8EE8-80AE06BB1729}" destId="{97136724-FDD1-44BF-BC8F-267C5CFFB478}" srcOrd="1" destOrd="0" presId="urn:microsoft.com/office/officeart/2009/3/layout/StepUpProcess"/>
    <dgm:cxn modelId="{E8C9D1AB-B826-4A46-93AD-62F50CF6FB4B}" type="presParOf" srcId="{97136724-FDD1-44BF-BC8F-267C5CFFB478}" destId="{65C6260C-F0BA-4A99-93D8-B2D891112B8A}" srcOrd="0" destOrd="0" presId="urn:microsoft.com/office/officeart/2009/3/layout/StepUpProcess"/>
    <dgm:cxn modelId="{7181E4E9-791E-4070-A0D0-1B82B6C72F24}" type="presParOf" srcId="{1468AB34-2C51-49E2-8EE8-80AE06BB1729}" destId="{FD7C2D58-8FD0-4A52-B330-A8DD9F07BE6F}" srcOrd="2" destOrd="0" presId="urn:microsoft.com/office/officeart/2009/3/layout/StepUpProcess"/>
    <dgm:cxn modelId="{8BDD2ABF-76C8-49B1-AB85-FCC6FA7C275A}" type="presParOf" srcId="{FD7C2D58-8FD0-4A52-B330-A8DD9F07BE6F}" destId="{708346AB-D5F3-4D69-A5DF-1D426F981DCD}" srcOrd="0" destOrd="0" presId="urn:microsoft.com/office/officeart/2009/3/layout/StepUpProcess"/>
    <dgm:cxn modelId="{16C4827F-C9BA-41B9-A9CF-56CBA132AEF7}" type="presParOf" srcId="{FD7C2D58-8FD0-4A52-B330-A8DD9F07BE6F}" destId="{864EAFA3-4249-4461-AB35-F942FFA1C261}" srcOrd="1" destOrd="0" presId="urn:microsoft.com/office/officeart/2009/3/layout/StepUpProcess"/>
    <dgm:cxn modelId="{2E236887-B2CC-4EE4-9918-CF0F2E805171}" type="presParOf" srcId="{FD7C2D58-8FD0-4A52-B330-A8DD9F07BE6F}" destId="{633614C2-D6A7-4CFF-918A-2A53D5623527}" srcOrd="2" destOrd="0" presId="urn:microsoft.com/office/officeart/2009/3/layout/StepUpProcess"/>
    <dgm:cxn modelId="{C8DC8BF7-20B6-4BAD-B27D-126E5217BEC3}" type="presParOf" srcId="{1468AB34-2C51-49E2-8EE8-80AE06BB1729}" destId="{AB88B7EE-F56D-4F0A-95A4-CDF7E9DDAD39}" srcOrd="3" destOrd="0" presId="urn:microsoft.com/office/officeart/2009/3/layout/StepUpProcess"/>
    <dgm:cxn modelId="{C9F5CCAF-773D-4B23-AC97-B861EC1D5ACF}" type="presParOf" srcId="{AB88B7EE-F56D-4F0A-95A4-CDF7E9DDAD39}" destId="{1745A925-968B-4CBE-BF06-E50CE22229BB}" srcOrd="0" destOrd="0" presId="urn:microsoft.com/office/officeart/2009/3/layout/StepUpProcess"/>
    <dgm:cxn modelId="{5B2E7FA0-923E-4673-9D47-3859842A1FED}" type="presParOf" srcId="{1468AB34-2C51-49E2-8EE8-80AE06BB1729}" destId="{588DC568-722A-40E2-88FD-7D22BF448A54}" srcOrd="4" destOrd="0" presId="urn:microsoft.com/office/officeart/2009/3/layout/StepUpProcess"/>
    <dgm:cxn modelId="{888CE27D-DF52-4C3E-8F2E-5DFF096853C5}" type="presParOf" srcId="{588DC568-722A-40E2-88FD-7D22BF448A54}" destId="{4377809B-671F-44F4-B2FE-31AE537A4EB1}" srcOrd="0" destOrd="0" presId="urn:microsoft.com/office/officeart/2009/3/layout/StepUpProcess"/>
    <dgm:cxn modelId="{F605418C-E75E-48E7-AC1A-129B6EA36693}" type="presParOf" srcId="{588DC568-722A-40E2-88FD-7D22BF448A54}" destId="{DF5F529F-30F0-4DFF-9195-326877FE566C}" srcOrd="1" destOrd="0" presId="urn:microsoft.com/office/officeart/2009/3/layout/StepUpProcess"/>
    <dgm:cxn modelId="{417C331C-BFD6-4386-B603-480F44879998}" type="presParOf" srcId="{588DC568-722A-40E2-88FD-7D22BF448A54}" destId="{24BEFBD1-B7D1-4395-9DAB-F0AF98B312EC}" srcOrd="2" destOrd="0" presId="urn:microsoft.com/office/officeart/2009/3/layout/StepUpProcess"/>
    <dgm:cxn modelId="{E13BF7DE-E915-4867-A548-1EBB784FE265}" type="presParOf" srcId="{1468AB34-2C51-49E2-8EE8-80AE06BB1729}" destId="{A91062B9-9D94-4813-BC68-BDDB932C002E}" srcOrd="5" destOrd="0" presId="urn:microsoft.com/office/officeart/2009/3/layout/StepUpProcess"/>
    <dgm:cxn modelId="{B001C836-8ABB-40F2-9D40-EF3EC995C339}" type="presParOf" srcId="{A91062B9-9D94-4813-BC68-BDDB932C002E}" destId="{6B581BE4-DCE0-411D-832F-4E6526821C15}" srcOrd="0" destOrd="0" presId="urn:microsoft.com/office/officeart/2009/3/layout/StepUpProcess"/>
    <dgm:cxn modelId="{98C49CC5-EA71-47F0-BA62-00EB89EC2D92}" type="presParOf" srcId="{1468AB34-2C51-49E2-8EE8-80AE06BB1729}" destId="{7685A918-367A-4FA9-8E2B-270536019A15}" srcOrd="6" destOrd="0" presId="urn:microsoft.com/office/officeart/2009/3/layout/StepUpProcess"/>
    <dgm:cxn modelId="{64764A57-EB1B-4505-8566-41DB32978C88}" type="presParOf" srcId="{7685A918-367A-4FA9-8E2B-270536019A15}" destId="{3A799119-182F-404E-A152-B65DFDFCF120}" srcOrd="0" destOrd="0" presId="urn:microsoft.com/office/officeart/2009/3/layout/StepUpProcess"/>
    <dgm:cxn modelId="{D3864188-E2C5-47B1-9145-681DC772F108}" type="presParOf" srcId="{7685A918-367A-4FA9-8E2B-270536019A15}" destId="{4968694E-A00E-4109-B0FA-AAC04727B651}" srcOrd="1" destOrd="0" presId="urn:microsoft.com/office/officeart/2009/3/layout/StepUpProcess"/>
    <dgm:cxn modelId="{A31D3D33-5ADE-4175-8387-06C59CB08093}" type="presParOf" srcId="{7685A918-367A-4FA9-8E2B-270536019A15}" destId="{E8FD8255-111B-4B58-9B40-488D821E346B}" srcOrd="2" destOrd="0" presId="urn:microsoft.com/office/officeart/2009/3/layout/StepUpProcess"/>
    <dgm:cxn modelId="{0704029A-05A9-490F-B815-674D5D18CBD1}" type="presParOf" srcId="{1468AB34-2C51-49E2-8EE8-80AE06BB1729}" destId="{BE3BD0EE-E455-435B-9335-60504BE49C53}" srcOrd="7" destOrd="0" presId="urn:microsoft.com/office/officeart/2009/3/layout/StepUpProcess"/>
    <dgm:cxn modelId="{6C86B264-6A5A-4A65-8C52-85E50C142294}" type="presParOf" srcId="{BE3BD0EE-E455-435B-9335-60504BE49C53}" destId="{03A9908E-168F-4E2F-88EB-F3AC809A07CF}" srcOrd="0" destOrd="0" presId="urn:microsoft.com/office/officeart/2009/3/layout/StepUpProcess"/>
    <dgm:cxn modelId="{412B8525-B23E-4010-9E3E-7DC0808746FD}" type="presParOf" srcId="{1468AB34-2C51-49E2-8EE8-80AE06BB1729}" destId="{52C7CEAE-EA9A-4551-8949-50B0272CBD0F}" srcOrd="8" destOrd="0" presId="urn:microsoft.com/office/officeart/2009/3/layout/StepUpProcess"/>
    <dgm:cxn modelId="{31609F9E-9249-47AE-8594-7434C47E9714}" type="presParOf" srcId="{52C7CEAE-EA9A-4551-8949-50B0272CBD0F}" destId="{62CD09EE-28EB-4662-85CA-81322286F00E}" srcOrd="0" destOrd="0" presId="urn:microsoft.com/office/officeart/2009/3/layout/StepUpProcess"/>
    <dgm:cxn modelId="{D2EA8100-FF75-41FD-841E-F65954FBB71D}" type="presParOf" srcId="{52C7CEAE-EA9A-4551-8949-50B0272CBD0F}" destId="{3CFCE1AB-49D1-4EB9-BEC9-9DFA680F283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36184-7755-4EDB-B803-B94117D248B1}">
      <dsp:nvSpPr>
        <dsp:cNvPr id="0" name=""/>
        <dsp:cNvSpPr/>
      </dsp:nvSpPr>
      <dsp:spPr>
        <a:xfrm rot="5400000">
          <a:off x="294600" y="3288957"/>
          <a:ext cx="876968" cy="1459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3A849-E5CF-441D-A36D-EE0D218C52B6}">
      <dsp:nvSpPr>
        <dsp:cNvPr id="0" name=""/>
        <dsp:cNvSpPr/>
      </dsp:nvSpPr>
      <dsp:spPr>
        <a:xfrm>
          <a:off x="148212" y="3724960"/>
          <a:ext cx="1317424" cy="115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err="1" smtClean="0"/>
            <a:t>Adminisz-trátor</a:t>
          </a:r>
          <a:r>
            <a:rPr lang="hu-HU" sz="1600" b="1" kern="1200" dirty="0" smtClean="0"/>
            <a:t>, asszisztens</a:t>
          </a:r>
          <a:r>
            <a:rPr lang="hu-HU" sz="1600" kern="1200" dirty="0" smtClean="0"/>
            <a:t> betanítással (érettségi után, vagy gyakornok-ként)</a:t>
          </a:r>
          <a:endParaRPr lang="hu-HU" sz="1600" kern="1200" dirty="0"/>
        </a:p>
      </dsp:txBody>
      <dsp:txXfrm>
        <a:off x="148212" y="3724960"/>
        <a:ext cx="1317424" cy="1154800"/>
      </dsp:txXfrm>
    </dsp:sp>
    <dsp:sp modelId="{2D63D229-381A-46D0-AD0B-A7F5F76ECECB}">
      <dsp:nvSpPr>
        <dsp:cNvPr id="0" name=""/>
        <dsp:cNvSpPr/>
      </dsp:nvSpPr>
      <dsp:spPr>
        <a:xfrm>
          <a:off x="1217066" y="3181525"/>
          <a:ext cx="248570" cy="2485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346AB-D5F3-4D69-A5DF-1D426F981DCD}">
      <dsp:nvSpPr>
        <dsp:cNvPr id="0" name=""/>
        <dsp:cNvSpPr/>
      </dsp:nvSpPr>
      <dsp:spPr>
        <a:xfrm rot="5400000">
          <a:off x="1907385" y="2105693"/>
          <a:ext cx="876968" cy="1459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EAFA3-4249-4461-AB35-F942FFA1C261}">
      <dsp:nvSpPr>
        <dsp:cNvPr id="0" name=""/>
        <dsp:cNvSpPr/>
      </dsp:nvSpPr>
      <dsp:spPr>
        <a:xfrm>
          <a:off x="1800111" y="2520725"/>
          <a:ext cx="1317424" cy="2723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Ügyintéző</a:t>
          </a:r>
          <a:r>
            <a:rPr lang="hu-HU" sz="1600" kern="1200" dirty="0" smtClean="0"/>
            <a:t> OKJ-s végzettség-</a:t>
          </a:r>
          <a:r>
            <a:rPr lang="hu-HU" sz="1600" kern="1200" dirty="0" err="1" smtClean="0"/>
            <a:t>gel</a:t>
          </a:r>
          <a:r>
            <a:rPr lang="hu-HU" sz="1600" kern="1200" dirty="0" smtClean="0"/>
            <a:t> (vezetés alatt szakmai munkát végez, pl. számviteli/ pénzügyi)</a:t>
          </a:r>
          <a:endParaRPr lang="hu-HU" sz="1600" kern="1200" dirty="0"/>
        </a:p>
      </dsp:txBody>
      <dsp:txXfrm>
        <a:off x="1800111" y="2520725"/>
        <a:ext cx="1317424" cy="2723157"/>
      </dsp:txXfrm>
    </dsp:sp>
    <dsp:sp modelId="{633614C2-D6A7-4CFF-918A-2A53D5623527}">
      <dsp:nvSpPr>
        <dsp:cNvPr id="0" name=""/>
        <dsp:cNvSpPr/>
      </dsp:nvSpPr>
      <dsp:spPr>
        <a:xfrm>
          <a:off x="2829851" y="1998261"/>
          <a:ext cx="248570" cy="2485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7809B-671F-44F4-B2FE-31AE537A4EB1}">
      <dsp:nvSpPr>
        <dsp:cNvPr id="0" name=""/>
        <dsp:cNvSpPr/>
      </dsp:nvSpPr>
      <dsp:spPr>
        <a:xfrm rot="5400000">
          <a:off x="3520170" y="1027866"/>
          <a:ext cx="876968" cy="1459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F529F-30F0-4DFF-9195-326877FE566C}">
      <dsp:nvSpPr>
        <dsp:cNvPr id="0" name=""/>
        <dsp:cNvSpPr/>
      </dsp:nvSpPr>
      <dsp:spPr>
        <a:xfrm>
          <a:off x="3383881" y="1432349"/>
          <a:ext cx="1294383" cy="2030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Ügyintéző felsőfokú OKJ </a:t>
          </a:r>
          <a:r>
            <a:rPr lang="hu-HU" sz="1600" kern="1200" dirty="0" smtClean="0"/>
            <a:t>tanfolyami végzettség-</a:t>
          </a:r>
          <a:r>
            <a:rPr lang="hu-HU" sz="1600" kern="1200" dirty="0" err="1" smtClean="0"/>
            <a:t>gel</a:t>
          </a:r>
          <a:r>
            <a:rPr lang="hu-HU" sz="1600" kern="1200" dirty="0" smtClean="0"/>
            <a:t>, specializáló-dással (önállóan dolgozik biz. területen, pl. adó-tanácsadó)</a:t>
          </a:r>
          <a:endParaRPr lang="hu-HU" sz="1600" kern="1200" dirty="0"/>
        </a:p>
      </dsp:txBody>
      <dsp:txXfrm>
        <a:off x="3383881" y="1432349"/>
        <a:ext cx="1294383" cy="2030796"/>
      </dsp:txXfrm>
    </dsp:sp>
    <dsp:sp modelId="{24BEFBD1-B7D1-4395-9DAB-F0AF98B312EC}">
      <dsp:nvSpPr>
        <dsp:cNvPr id="0" name=""/>
        <dsp:cNvSpPr/>
      </dsp:nvSpPr>
      <dsp:spPr>
        <a:xfrm>
          <a:off x="4442637" y="920434"/>
          <a:ext cx="248570" cy="2485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99119-182F-404E-A152-B65DFDFCF120}">
      <dsp:nvSpPr>
        <dsp:cNvPr id="0" name=""/>
        <dsp:cNvSpPr/>
      </dsp:nvSpPr>
      <dsp:spPr>
        <a:xfrm rot="5400000">
          <a:off x="5132956" y="628780"/>
          <a:ext cx="876968" cy="1459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8694E-A00E-4109-B0FA-AAC04727B651}">
      <dsp:nvSpPr>
        <dsp:cNvPr id="0" name=""/>
        <dsp:cNvSpPr/>
      </dsp:nvSpPr>
      <dsp:spPr>
        <a:xfrm>
          <a:off x="4986568" y="1064784"/>
          <a:ext cx="1317424" cy="115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300" kern="1200"/>
        </a:p>
      </dsp:txBody>
      <dsp:txXfrm>
        <a:off x="4986568" y="1064784"/>
        <a:ext cx="1317424" cy="1154800"/>
      </dsp:txXfrm>
    </dsp:sp>
    <dsp:sp modelId="{E8FD8255-111B-4B58-9B40-488D821E346B}">
      <dsp:nvSpPr>
        <dsp:cNvPr id="0" name=""/>
        <dsp:cNvSpPr/>
      </dsp:nvSpPr>
      <dsp:spPr>
        <a:xfrm>
          <a:off x="6055422" y="521348"/>
          <a:ext cx="248570" cy="24857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D09EE-28EB-4662-85CA-81322286F00E}">
      <dsp:nvSpPr>
        <dsp:cNvPr id="0" name=""/>
        <dsp:cNvSpPr/>
      </dsp:nvSpPr>
      <dsp:spPr>
        <a:xfrm rot="5400000">
          <a:off x="6745741" y="229695"/>
          <a:ext cx="876968" cy="14592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CE1AB-49D1-4EB9-BEC9-9DFA680F283E}">
      <dsp:nvSpPr>
        <dsp:cNvPr id="0" name=""/>
        <dsp:cNvSpPr/>
      </dsp:nvSpPr>
      <dsp:spPr>
        <a:xfrm>
          <a:off x="6599353" y="665698"/>
          <a:ext cx="1317424" cy="115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5300" kern="1200"/>
        </a:p>
      </dsp:txBody>
      <dsp:txXfrm>
        <a:off x="6599353" y="665698"/>
        <a:ext cx="1317424" cy="11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EB9B3-61D3-44DB-9F6B-CDBA73FB94A4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0F61C-A29C-4588-9862-61AED130D1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899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F61C-A29C-4588-9862-61AED130D135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186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74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3188" y="6465888"/>
            <a:ext cx="3532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b="1" dirty="0">
                <a:solidFill>
                  <a:srgbClr val="FFFFA3"/>
                </a:solidFill>
                <a:latin typeface="Tahoma" pitchFamily="34" charset="0"/>
              </a:rPr>
              <a:t>CONVICTUS-CONSULT Kft.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98500" y="9144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24463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67525" y="274638"/>
            <a:ext cx="2135188" cy="61341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57925" cy="61341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898525"/>
            <a:ext cx="4195763" cy="551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05363" y="898525"/>
            <a:ext cx="4197350" cy="5510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197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98525"/>
            <a:ext cx="8545513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3188" y="6465888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 b="1">
                <a:solidFill>
                  <a:srgbClr val="FFFFA3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038350" y="6470650"/>
            <a:ext cx="16160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hu-HU" sz="1600" b="1">
                <a:solidFill>
                  <a:srgbClr val="FFFFA3"/>
                </a:solidFill>
                <a:latin typeface="Tahoma" pitchFamily="34" charset="0"/>
              </a:rPr>
              <a:t>csoport tagja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1413" y="6507163"/>
            <a:ext cx="280987" cy="228600"/>
          </a:xfrm>
          <a:prstGeom prst="rect">
            <a:avLst/>
          </a:prstGeom>
          <a:solidFill>
            <a:srgbClr val="FFFFA3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800000"/>
                </a:solidFill>
                <a:latin typeface="+mn-lt"/>
              </a:defRPr>
            </a:lvl1pPr>
          </a:lstStyle>
          <a:p>
            <a:fld id="{E9E64742-C55C-4E4B-A659-3D86CE2298C2}" type="slidenum">
              <a:rPr lang="hu-HU" smtClean="0"/>
              <a:t>‹#›</a:t>
            </a:fld>
            <a:endParaRPr lang="hu-H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2438" y="6492875"/>
            <a:ext cx="18129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A3"/>
                </a:solidFill>
                <a:latin typeface="+mn-lt"/>
              </a:defRPr>
            </a:lvl1pPr>
          </a:lstStyle>
          <a:p>
            <a:fld id="{2CF3298D-24F5-48FC-AFC1-0DA1D58E457C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 rot="-5400000">
            <a:off x="-3263900" y="3263900"/>
            <a:ext cx="6858000" cy="330200"/>
          </a:xfrm>
          <a:prstGeom prst="rect">
            <a:avLst/>
          </a:prstGeom>
          <a:solidFill>
            <a:srgbClr val="74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 rot="-5400000">
            <a:off x="-1204119" y="4958557"/>
            <a:ext cx="2713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1400" b="1" dirty="0" err="1">
                <a:solidFill>
                  <a:schemeClr val="bg1"/>
                </a:solidFill>
                <a:latin typeface="Tahoma" pitchFamily="34" charset="0"/>
              </a:rPr>
              <a:t>Convictus-Consult</a:t>
            </a:r>
            <a:r>
              <a:rPr lang="hu-HU" sz="1400" b="1" dirty="0">
                <a:solidFill>
                  <a:schemeClr val="bg1"/>
                </a:solidFill>
                <a:latin typeface="Tahoma" pitchFamily="34" charset="0"/>
              </a:rPr>
              <a:t> Kft.  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Ø"/>
        <a:defRPr sz="2400">
          <a:solidFill>
            <a:srgbClr val="000066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2000">
          <a:solidFill>
            <a:srgbClr val="000066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rgbClr val="000066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66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hu/imgres?imgurl=http://gyemantfeny.hu/wp-content/uploads/2010/11/coaching_3.jpeg&amp;imgrefurl=http://gyemantfeny.hu/?page_id%3D60&amp;usg=__d85KpVtIQxh4jZlupQ_uNXrYbMU=&amp;h=183&amp;w=275&amp;sz=8&amp;hl=hu&amp;start=22&amp;zoom=1&amp;tbnid=HNQ4xl7nTK03WM:&amp;tbnh=146&amp;tbnw=220&amp;ei=xgCLUM7lLI_csgbmw4CADw&amp;prev=/search?q%3Dtr%C3%A9ning%26tbnh%3D158%26tbnw%3D211%26hl%3Dhu%26rlz%3D1W1ADFA_huHU453%26sig%3D112018880951592301212%26biw%3D1466%26bih%3D723%26tbs%3Dsimg:CAESEgkcKOOjYe7s7SHJFqgpnbDHBQ%26tbm%3Disch&amp;itbs=1&amp;iact=hc&amp;vpx=1194&amp;vpy=410&amp;dur=94&amp;hovh=146&amp;hovw=220&amp;tx=88&amp;ty=60&amp;sig=112018880951592301212&amp;page=2&amp;ved=1t:429,r:21,s:18,i:202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312368"/>
          </a:xfrm>
        </p:spPr>
        <p:txBody>
          <a:bodyPr/>
          <a:lstStyle/>
          <a:p>
            <a:r>
              <a:rPr lang="hu-HU" sz="2800" dirty="0"/>
              <a:t>A munkavállalók </a:t>
            </a:r>
            <a:r>
              <a:rPr lang="hu-HU" sz="2800" dirty="0" smtClean="0"/>
              <a:t>- és </a:t>
            </a:r>
            <a:r>
              <a:rPr lang="hu-HU" sz="2800" dirty="0"/>
              <a:t>az oktatók </a:t>
            </a:r>
            <a:r>
              <a:rPr lang="hu-HU" sz="2800" dirty="0" smtClean="0"/>
              <a:t>- előtt </a:t>
            </a:r>
            <a:r>
              <a:rPr lang="hu-HU" sz="2800" dirty="0"/>
              <a:t>álló XXI. századi kihívások a közgazdasági területen dolgozók megkérdezésére épülő friss munkakörelemzések eredményei </a:t>
            </a:r>
            <a:r>
              <a:rPr lang="hu-HU" sz="2800" dirty="0" smtClean="0"/>
              <a:t>alapján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avagy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>
                <a:solidFill>
                  <a:srgbClr val="002060"/>
                </a:solidFill>
              </a:rPr>
              <a:t>Milyen </a:t>
            </a:r>
            <a:r>
              <a:rPr lang="hu-HU" sz="2800" dirty="0">
                <a:solidFill>
                  <a:srgbClr val="002060"/>
                </a:solidFill>
              </a:rPr>
              <a:t>tartalmakra és módszerekre készüljenek fel az oktatók?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87824" y="4293095"/>
            <a:ext cx="5616624" cy="1809243"/>
          </a:xfrm>
        </p:spPr>
        <p:txBody>
          <a:bodyPr/>
          <a:lstStyle/>
          <a:p>
            <a:r>
              <a:rPr lang="hu-HU" b="1" dirty="0" err="1" smtClean="0"/>
              <a:t>Szatmáriné</a:t>
            </a:r>
            <a:r>
              <a:rPr lang="hu-HU" b="1" dirty="0" smtClean="0"/>
              <a:t> dr. Balogh Mária</a:t>
            </a:r>
          </a:p>
          <a:p>
            <a:r>
              <a:rPr lang="hu-HU" sz="2200" dirty="0" smtClean="0"/>
              <a:t>Munka- és szervezet szakpszichológus</a:t>
            </a:r>
          </a:p>
          <a:p>
            <a:r>
              <a:rPr lang="hu-HU" sz="2200" dirty="0" smtClean="0"/>
              <a:t>Munka- és pályatanácsadó </a:t>
            </a:r>
            <a:r>
              <a:rPr lang="hu-HU" sz="2200" dirty="0"/>
              <a:t>szakpszichológus</a:t>
            </a:r>
          </a:p>
          <a:p>
            <a:endParaRPr lang="hu-HU" sz="24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09694"/>
            <a:ext cx="2448272" cy="18926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/>
          <a:lstStyle/>
          <a:p>
            <a:r>
              <a:rPr lang="hu-HU" dirty="0"/>
              <a:t>Kihívások, trendek csoportjai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755576" y="1052736"/>
            <a:ext cx="8085782" cy="5256584"/>
          </a:xfrm>
        </p:spPr>
        <p:txBody>
          <a:bodyPr/>
          <a:lstStyle/>
          <a:p>
            <a:r>
              <a:rPr lang="hu-HU" b="1" dirty="0" smtClean="0">
                <a:solidFill>
                  <a:srgbClr val="A50021"/>
                </a:solidFill>
              </a:rPr>
              <a:t>Lehetőség: </a:t>
            </a:r>
            <a:r>
              <a:rPr lang="hu-HU" sz="2400" b="1" dirty="0" err="1" smtClean="0">
                <a:solidFill>
                  <a:srgbClr val="002060"/>
                </a:solidFill>
              </a:rPr>
              <a:t>home</a:t>
            </a:r>
            <a:r>
              <a:rPr lang="hu-HU" sz="2400" b="1" dirty="0" smtClean="0">
                <a:solidFill>
                  <a:srgbClr val="002060"/>
                </a:solidFill>
              </a:rPr>
              <a:t> </a:t>
            </a:r>
            <a:r>
              <a:rPr lang="hu-HU" sz="2400" b="1" dirty="0" err="1" smtClean="0">
                <a:solidFill>
                  <a:srgbClr val="002060"/>
                </a:solidFill>
              </a:rPr>
              <a:t>office</a:t>
            </a:r>
            <a:endParaRPr lang="hu-HU" sz="2400" b="1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A50021"/>
                </a:solidFill>
              </a:rPr>
              <a:t>Közoktatás</a:t>
            </a:r>
            <a:r>
              <a:rPr lang="hu-HU" sz="2400" b="1" dirty="0" smtClean="0">
                <a:solidFill>
                  <a:srgbClr val="C00000"/>
                </a:solidFill>
              </a:rPr>
              <a:t> </a:t>
            </a:r>
            <a:r>
              <a:rPr lang="hu-HU" sz="2400" b="1" dirty="0"/>
              <a:t>egyre kevésbé tudja lekövetni a gyors változásokat: nagy követelmények </a:t>
            </a:r>
            <a:r>
              <a:rPr lang="hu-HU" sz="2400" b="1" dirty="0">
                <a:sym typeface="Symbol" panose="05050102010706020507" pitchFamily="18" charset="2"/>
              </a:rPr>
              <a:t> gyenge alapképességek, </a:t>
            </a:r>
            <a:r>
              <a:rPr lang="hu-HU" sz="2400" b="1" dirty="0" smtClean="0">
                <a:sym typeface="Symbol" panose="05050102010706020507" pitchFamily="18" charset="2"/>
              </a:rPr>
              <a:t>pályaorientáció hiánya,  utánpótlás </a:t>
            </a:r>
            <a:r>
              <a:rPr lang="hu-HU" sz="2400" b="1" dirty="0">
                <a:sym typeface="Symbol" panose="05050102010706020507" pitchFamily="18" charset="2"/>
              </a:rPr>
              <a:t>alig </a:t>
            </a:r>
            <a:r>
              <a:rPr lang="hu-HU" sz="2400" b="1" dirty="0" smtClean="0">
                <a:sym typeface="Symbol" panose="05050102010706020507" pitchFamily="18" charset="2"/>
              </a:rPr>
              <a:t>van, azt elcsábítják az SSC-k</a:t>
            </a:r>
          </a:p>
          <a:p>
            <a:r>
              <a:rPr lang="hu-HU" sz="2400" b="1" dirty="0" smtClean="0">
                <a:solidFill>
                  <a:srgbClr val="A50021"/>
                </a:solidFill>
              </a:rPr>
              <a:t>Elöregedő szakértők: </a:t>
            </a:r>
            <a:r>
              <a:rPr lang="hu-HU" sz="2400" b="1" dirty="0" smtClean="0">
                <a:solidFill>
                  <a:srgbClr val="002060"/>
                </a:solidFill>
              </a:rPr>
              <a:t>egyre idősebbek az aktívak, leterheltek, nyugdíj után is dolgoznak</a:t>
            </a:r>
          </a:p>
          <a:p>
            <a:r>
              <a:rPr lang="hu-HU" sz="2400" b="1" dirty="0" smtClean="0">
                <a:solidFill>
                  <a:srgbClr val="A50021"/>
                </a:solidFill>
              </a:rPr>
              <a:t>Magas szintű, szakértői</a:t>
            </a:r>
            <a:r>
              <a:rPr lang="hu-HU" sz="2400" b="1" dirty="0" smtClean="0">
                <a:solidFill>
                  <a:srgbClr val="C00000"/>
                </a:solidFill>
              </a:rPr>
              <a:t> </a:t>
            </a:r>
            <a:r>
              <a:rPr lang="hu-HU" sz="2400" b="1" dirty="0" smtClean="0"/>
              <a:t>szinten is szükség van rájuk </a:t>
            </a:r>
            <a:r>
              <a:rPr lang="hu-HU" sz="2400" b="1" dirty="0" smtClean="0">
                <a:sym typeface="Symbol" panose="05050102010706020507" pitchFamily="18" charset="2"/>
              </a:rPr>
              <a:t></a:t>
            </a:r>
            <a:r>
              <a:rPr lang="hu-HU" sz="2400" b="1" dirty="0" smtClean="0"/>
              <a:t> jogértelmezés, tanulmányírás</a:t>
            </a:r>
            <a:r>
              <a:rPr lang="hu-HU" sz="2400" b="1" dirty="0"/>
              <a:t>, </a:t>
            </a:r>
            <a:r>
              <a:rPr lang="hu-HU" sz="2400" b="1" dirty="0" smtClean="0"/>
              <a:t>tárgyalási és konzultációvezetési-tanácsadói készségek, komplex helyzetek megoldása, sok kapcsolat kezelése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46050"/>
          </a:xfrm>
        </p:spPr>
        <p:txBody>
          <a:bodyPr/>
          <a:lstStyle/>
          <a:p>
            <a:r>
              <a:rPr lang="hu-HU" dirty="0" smtClean="0"/>
              <a:t>Feladatok típusai / szakma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545513" cy="5788050"/>
          </a:xfrm>
        </p:spPr>
        <p:txBody>
          <a:bodyPr/>
          <a:lstStyle/>
          <a:p>
            <a:r>
              <a:rPr lang="hu-HU" sz="2200" b="1" dirty="0" smtClean="0"/>
              <a:t>Adatok, információk keresése, azonosítása</a:t>
            </a:r>
          </a:p>
          <a:p>
            <a:r>
              <a:rPr lang="hu-HU" sz="2200" b="1" dirty="0" smtClean="0"/>
              <a:t>Adatlapok, űrlapok kitöltése (pl. bevallások)</a:t>
            </a:r>
          </a:p>
          <a:p>
            <a:r>
              <a:rPr lang="hu-HU" sz="2200" b="1" dirty="0" smtClean="0"/>
              <a:t>Számítások végzése </a:t>
            </a:r>
          </a:p>
          <a:p>
            <a:r>
              <a:rPr lang="hu-HU" sz="2200" b="1" dirty="0" smtClean="0"/>
              <a:t>Jogi és belső szabályozások olvasása, értelmezése, alkalmazása</a:t>
            </a:r>
          </a:p>
          <a:p>
            <a:r>
              <a:rPr lang="hu-HU" sz="2200" b="1" dirty="0"/>
              <a:t>Eltérések, problémák kezelése, </a:t>
            </a:r>
            <a:r>
              <a:rPr lang="hu-HU" sz="2200" b="1" dirty="0" smtClean="0"/>
              <a:t>javítása</a:t>
            </a:r>
          </a:p>
          <a:p>
            <a:r>
              <a:rPr lang="hu-HU" sz="2200" b="1" dirty="0" smtClean="0"/>
              <a:t>Ügyfélkezelés és kommunikáció, panaszkezelés</a:t>
            </a:r>
          </a:p>
          <a:p>
            <a:r>
              <a:rPr lang="hu-HU" sz="2200" b="1" dirty="0" smtClean="0"/>
              <a:t>Együttműködés más ügyintézőkkel, szakemberekkel</a:t>
            </a:r>
          </a:p>
          <a:p>
            <a:r>
              <a:rPr lang="hu-HU" sz="2200" b="1" dirty="0" smtClean="0"/>
              <a:t>Kapcsolattartás hatóságokkal, szakértő partnerekkel</a:t>
            </a:r>
          </a:p>
          <a:p>
            <a:r>
              <a:rPr lang="hu-HU" sz="2200" b="1" dirty="0" smtClean="0"/>
              <a:t>Munka minőségének ellenőrzése: saját, 4-szem elv, vezetői</a:t>
            </a:r>
          </a:p>
          <a:p>
            <a:r>
              <a:rPr lang="hu-HU" sz="2200" b="1" dirty="0" smtClean="0"/>
              <a:t>Beszámolás a munkáról</a:t>
            </a:r>
          </a:p>
          <a:p>
            <a:r>
              <a:rPr lang="hu-HU" sz="2200" b="1" dirty="0" smtClean="0"/>
              <a:t>Kialakítás és fejlesztések: önmaga, folyamatok, eszközök, rendszer, szervezet</a:t>
            </a:r>
          </a:p>
          <a:p>
            <a:endParaRPr lang="hu-HU" sz="2200" b="1" dirty="0" smtClean="0"/>
          </a:p>
          <a:p>
            <a:endParaRPr lang="hu-HU" sz="2200" b="1" dirty="0" smtClean="0"/>
          </a:p>
          <a:p>
            <a:endParaRPr lang="hu-HU" sz="2200" b="1" dirty="0"/>
          </a:p>
        </p:txBody>
      </p:sp>
    </p:spTree>
    <p:extLst>
      <p:ext uri="{BB962C8B-B14F-4D97-AF65-F5344CB8AC3E}">
        <p14:creationId xmlns:p14="http://schemas.microsoft.com/office/powerpoint/2010/main" val="1858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936104"/>
          </a:xfrm>
        </p:spPr>
        <p:txBody>
          <a:bodyPr/>
          <a:lstStyle/>
          <a:p>
            <a:r>
              <a:rPr lang="hu-HU" sz="2800" dirty="0"/>
              <a:t>Személyiség és </a:t>
            </a:r>
            <a:r>
              <a:rPr lang="hu-HU" sz="2800" dirty="0" smtClean="0"/>
              <a:t>viselkedés iránti követelmények </a:t>
            </a:r>
            <a:r>
              <a:rPr lang="hu-HU" sz="2800" dirty="0" smtClean="0">
                <a:sym typeface="Symbol" panose="05050102010706020507" pitchFamily="18" charset="2"/>
              </a:rPr>
              <a:t> kiválasztás, alkalmassági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59147"/>
            <a:ext cx="8545513" cy="5510213"/>
          </a:xfrm>
        </p:spPr>
        <p:txBody>
          <a:bodyPr/>
          <a:lstStyle/>
          <a:p>
            <a:pPr marL="0" indent="0">
              <a:buNone/>
            </a:pPr>
            <a:r>
              <a:rPr lang="hu-HU" sz="2200" b="1" dirty="0" smtClean="0"/>
              <a:t>Kissé introvertált </a:t>
            </a:r>
            <a:r>
              <a:rPr lang="hu-HU" sz="2200" dirty="0" smtClean="0"/>
              <a:t>(kivéve értékesítők) strukturált + lelkiismeretes + önálló:</a:t>
            </a:r>
          </a:p>
          <a:p>
            <a:r>
              <a:rPr lang="hu-HU" sz="2000" dirty="0"/>
              <a:t>monotónia tűrő</a:t>
            </a:r>
          </a:p>
          <a:p>
            <a:r>
              <a:rPr lang="hu-HU" sz="2000" dirty="0"/>
              <a:t>szorgalmas, </a:t>
            </a:r>
            <a:r>
              <a:rPr lang="hu-HU" sz="2000" dirty="0" smtClean="0"/>
              <a:t>terhelhető, kitartó, szakértőknél: stressztűrő   </a:t>
            </a:r>
            <a:endParaRPr lang="hu-HU" sz="2000" dirty="0"/>
          </a:p>
          <a:p>
            <a:pPr lvl="0"/>
            <a:r>
              <a:rPr lang="hu-HU" sz="2000" dirty="0"/>
              <a:t>rendszerető</a:t>
            </a:r>
          </a:p>
          <a:p>
            <a:pPr lvl="0"/>
            <a:r>
              <a:rPr lang="hu-HU" sz="2000" dirty="0"/>
              <a:t>lelkiismeretes, megbízható</a:t>
            </a:r>
          </a:p>
          <a:p>
            <a:r>
              <a:rPr lang="hu-HU" sz="2000" dirty="0"/>
              <a:t>precíz, pontos, </a:t>
            </a:r>
            <a:r>
              <a:rPr lang="hu-HU" sz="2000" dirty="0" smtClean="0"/>
              <a:t>alapos</a:t>
            </a:r>
          </a:p>
          <a:p>
            <a:r>
              <a:rPr lang="hu-HU" sz="2000" dirty="0"/>
              <a:t>n</a:t>
            </a:r>
            <a:r>
              <a:rPr lang="hu-HU" sz="2000" dirty="0" smtClean="0"/>
              <a:t>yitottság az újra, változáskövetés, alkalmazkodóképesség</a:t>
            </a:r>
          </a:p>
          <a:p>
            <a:pPr marL="0" indent="0">
              <a:buNone/>
            </a:pPr>
            <a:r>
              <a:rPr lang="hu-HU" sz="2200" b="1" dirty="0" smtClean="0"/>
              <a:t>Önszabályozás:</a:t>
            </a:r>
          </a:p>
          <a:p>
            <a:r>
              <a:rPr lang="hu-HU" sz="2000" dirty="0" smtClean="0"/>
              <a:t>kiegyensúlyozott, stabil, </a:t>
            </a:r>
          </a:p>
          <a:p>
            <a:r>
              <a:rPr lang="hu-HU" sz="2000" dirty="0" smtClean="0"/>
              <a:t>stressztűrő</a:t>
            </a:r>
            <a:r>
              <a:rPr lang="hu-HU" sz="2000" dirty="0"/>
              <a:t>, frusztrációs toleranciával bíró</a:t>
            </a:r>
          </a:p>
          <a:p>
            <a:pPr marL="0" indent="0">
              <a:buNone/>
            </a:pPr>
            <a:r>
              <a:rPr lang="hu-HU" sz="2200" b="1" dirty="0" smtClean="0"/>
              <a:t>Társas </a:t>
            </a:r>
            <a:r>
              <a:rPr lang="hu-HU" sz="2200" b="1" dirty="0"/>
              <a:t>ügyesség:</a:t>
            </a:r>
          </a:p>
          <a:p>
            <a:r>
              <a:rPr lang="hu-HU" sz="2000" dirty="0"/>
              <a:t>empátiás készséggel rendelkező</a:t>
            </a:r>
          </a:p>
          <a:p>
            <a:r>
              <a:rPr lang="hu-HU" sz="2000" dirty="0"/>
              <a:t>csapatban együttműködő, a társterületekkel is</a:t>
            </a:r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3339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/>
          <a:lstStyle/>
          <a:p>
            <a:r>
              <a:rPr lang="hu-HU" dirty="0" smtClean="0"/>
              <a:t>Alapképességek a sikeres munkához: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 err="1" smtClean="0"/>
              <a:t>figyelmi</a:t>
            </a:r>
            <a:r>
              <a:rPr lang="hu-HU" sz="2400" dirty="0" smtClean="0"/>
              <a:t> </a:t>
            </a:r>
            <a:r>
              <a:rPr lang="hu-HU" sz="2400" dirty="0"/>
              <a:t>koncentráció tartóssága</a:t>
            </a:r>
          </a:p>
          <a:p>
            <a:r>
              <a:rPr lang="hu-HU" sz="2400" b="1" dirty="0"/>
              <a:t>a</a:t>
            </a:r>
            <a:r>
              <a:rPr lang="hu-HU" sz="2400" b="1" dirty="0" smtClean="0"/>
              <a:t>dat- és információ</a:t>
            </a:r>
            <a:r>
              <a:rPr lang="hu-HU" sz="2400" dirty="0" smtClean="0"/>
              <a:t>gyűjtés, rendezés, űrlapkitöltés</a:t>
            </a:r>
            <a:endParaRPr lang="hu-HU" sz="2400" dirty="0"/>
          </a:p>
          <a:p>
            <a:r>
              <a:rPr lang="hu-HU" sz="2400" b="1" dirty="0" smtClean="0"/>
              <a:t>emlékezet</a:t>
            </a:r>
            <a:r>
              <a:rPr lang="hu-HU" sz="2400" b="1" dirty="0"/>
              <a:t>:</a:t>
            </a:r>
            <a:r>
              <a:rPr lang="hu-HU" sz="2400" dirty="0"/>
              <a:t> számokra, adatokra, szövegekre, személyekre és helyzetekre</a:t>
            </a:r>
          </a:p>
          <a:p>
            <a:r>
              <a:rPr lang="hu-HU" sz="2400" b="1" dirty="0"/>
              <a:t>s</a:t>
            </a:r>
            <a:r>
              <a:rPr lang="hu-HU" sz="2400" b="1" dirty="0" smtClean="0"/>
              <a:t>zámolás</a:t>
            </a:r>
            <a:r>
              <a:rPr lang="hu-HU" sz="2400" dirty="0" smtClean="0"/>
              <a:t>, számítás, számítási és számszaki </a:t>
            </a:r>
            <a:r>
              <a:rPr lang="hu-HU" sz="2400" dirty="0"/>
              <a:t>h</a:t>
            </a:r>
            <a:r>
              <a:rPr lang="hu-HU" sz="2400" dirty="0" smtClean="0"/>
              <a:t>ibaszűrés</a:t>
            </a:r>
          </a:p>
          <a:p>
            <a:r>
              <a:rPr lang="hu-HU" sz="2400" b="1" dirty="0"/>
              <a:t>é</a:t>
            </a:r>
            <a:r>
              <a:rPr lang="hu-HU" sz="2400" b="1" dirty="0" smtClean="0"/>
              <a:t>rtő olvasás</a:t>
            </a:r>
            <a:r>
              <a:rPr lang="hu-HU" sz="2400" dirty="0" smtClean="0"/>
              <a:t>, olvasottak értelmezése</a:t>
            </a:r>
            <a:endParaRPr lang="hu-HU" sz="2400" dirty="0"/>
          </a:p>
          <a:p>
            <a:r>
              <a:rPr lang="hu-HU" sz="2400" b="1" dirty="0" smtClean="0"/>
              <a:t>fogalmazás</a:t>
            </a:r>
            <a:r>
              <a:rPr lang="hu-HU" sz="2400" dirty="0" smtClean="0"/>
              <a:t>, helyesírás</a:t>
            </a:r>
            <a:endParaRPr lang="hu-HU" sz="2400" dirty="0"/>
          </a:p>
          <a:p>
            <a:r>
              <a:rPr lang="hu-HU" sz="2400" dirty="0" smtClean="0"/>
              <a:t>megfigyelőképesség, </a:t>
            </a:r>
            <a:r>
              <a:rPr lang="hu-HU" sz="2400" b="1" dirty="0" smtClean="0"/>
              <a:t>helyzetfelismerő</a:t>
            </a:r>
            <a:r>
              <a:rPr lang="hu-HU" sz="2400" dirty="0" smtClean="0"/>
              <a:t> képesség</a:t>
            </a:r>
          </a:p>
          <a:p>
            <a:r>
              <a:rPr lang="hu-HU" sz="2400" dirty="0"/>
              <a:t>l</a:t>
            </a:r>
            <a:r>
              <a:rPr lang="hu-HU" sz="2400" dirty="0" smtClean="0"/>
              <a:t>ogikus </a:t>
            </a:r>
            <a:r>
              <a:rPr lang="hu-HU" sz="2400" b="1" dirty="0" smtClean="0"/>
              <a:t>gondolkodás</a:t>
            </a:r>
            <a:r>
              <a:rPr lang="hu-HU" sz="2400" dirty="0" smtClean="0"/>
              <a:t>, lényeglátás, problémamegoldó képesség</a:t>
            </a:r>
          </a:p>
          <a:p>
            <a:r>
              <a:rPr lang="hu-HU" sz="2400" b="1" dirty="0"/>
              <a:t>s</a:t>
            </a:r>
            <a:r>
              <a:rPr lang="hu-HU" sz="2400" b="1" dirty="0" smtClean="0"/>
              <a:t>zakértői</a:t>
            </a:r>
            <a:r>
              <a:rPr lang="hu-HU" sz="2400" dirty="0" smtClean="0"/>
              <a:t> szinten: folyamatokban, rendszerekben gondolkodás, döntési képesség, trágyalás, tanácsadás</a:t>
            </a:r>
          </a:p>
          <a:p>
            <a:r>
              <a:rPr lang="hu-HU" sz="2400" dirty="0" smtClean="0"/>
              <a:t>angol alapfok vagy magasabb (szint- és cégfüggő)</a:t>
            </a: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717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363272" cy="709884"/>
          </a:xfrm>
        </p:spPr>
        <p:txBody>
          <a:bodyPr/>
          <a:lstStyle/>
          <a:p>
            <a:r>
              <a:rPr lang="hu-HU" dirty="0" smtClean="0"/>
              <a:t>Szükséges attitűdök, értékek </a:t>
            </a:r>
            <a:r>
              <a:rPr lang="hu-HU" dirty="0" smtClean="0">
                <a:sym typeface="Symbol" panose="05050102010706020507" pitchFamily="18" charset="2"/>
              </a:rPr>
              <a:t> értékközvetítés, modellnyújtás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42541"/>
            <a:ext cx="8545513" cy="5842843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Ügyfelek felé:</a:t>
            </a:r>
          </a:p>
          <a:p>
            <a:r>
              <a:rPr lang="hu-HU" sz="2400" dirty="0"/>
              <a:t>ü</a:t>
            </a:r>
            <a:r>
              <a:rPr lang="hu-HU" sz="2400" dirty="0" smtClean="0"/>
              <a:t>gyfélközpontú, segítőkész</a:t>
            </a:r>
          </a:p>
          <a:p>
            <a:r>
              <a:rPr lang="hu-HU" sz="2400" dirty="0"/>
              <a:t>titoktartó, korrekt (banki és személyes adatokat védő)</a:t>
            </a:r>
          </a:p>
          <a:p>
            <a:r>
              <a:rPr lang="hu-HU" sz="2400" dirty="0"/>
              <a:t>udvarias, </a:t>
            </a:r>
            <a:r>
              <a:rPr lang="hu-HU" sz="2400" dirty="0" smtClean="0"/>
              <a:t>tiszteletteljes</a:t>
            </a:r>
          </a:p>
          <a:p>
            <a:r>
              <a:rPr lang="hu-HU" sz="2400" dirty="0" smtClean="0"/>
              <a:t>szakmai alázat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r>
              <a:rPr lang="hu-HU" sz="2400" b="1" dirty="0" smtClean="0"/>
              <a:t>Tevékenység</a:t>
            </a:r>
            <a:r>
              <a:rPr lang="hu-HU" sz="2400" dirty="0" smtClean="0"/>
              <a:t> közben:</a:t>
            </a:r>
            <a:endParaRPr lang="hu-HU" sz="2400" dirty="0"/>
          </a:p>
          <a:p>
            <a:r>
              <a:rPr lang="hu-HU" sz="2400" dirty="0"/>
              <a:t>n</a:t>
            </a:r>
            <a:r>
              <a:rPr lang="hu-HU" sz="2400" dirty="0" smtClean="0"/>
              <a:t>yitott a változások felé, tanulékony</a:t>
            </a:r>
          </a:p>
          <a:p>
            <a:r>
              <a:rPr lang="hu-HU" sz="2400" dirty="0" smtClean="0"/>
              <a:t>szabálytudattal </a:t>
            </a:r>
            <a:r>
              <a:rPr lang="hu-HU" sz="2400" dirty="0"/>
              <a:t>rendelkező, szabálykövető</a:t>
            </a:r>
          </a:p>
          <a:p>
            <a:r>
              <a:rPr lang="hu-HU" sz="2400" dirty="0" smtClean="0"/>
              <a:t>felelősségtudattal </a:t>
            </a:r>
            <a:r>
              <a:rPr lang="hu-HU" sz="2400" dirty="0"/>
              <a:t>rendelkező</a:t>
            </a:r>
          </a:p>
          <a:p>
            <a:r>
              <a:rPr lang="hu-HU" sz="2400" dirty="0"/>
              <a:t>m</a:t>
            </a:r>
            <a:r>
              <a:rPr lang="hu-HU" sz="2400" dirty="0" smtClean="0"/>
              <a:t>inőségorientált</a:t>
            </a:r>
          </a:p>
          <a:p>
            <a:r>
              <a:rPr lang="hu-HU" sz="2400" dirty="0" smtClean="0"/>
              <a:t>rendszerető, rendezett, strukturált</a:t>
            </a:r>
          </a:p>
          <a:p>
            <a:r>
              <a:rPr lang="hu-HU" sz="2400" dirty="0"/>
              <a:t>m</a:t>
            </a:r>
            <a:r>
              <a:rPr lang="hu-HU" sz="2400" dirty="0" smtClean="0"/>
              <a:t>onotóniatűrő, kitartó</a:t>
            </a:r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370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38138"/>
          </a:xfrm>
        </p:spPr>
        <p:txBody>
          <a:bodyPr/>
          <a:lstStyle/>
          <a:p>
            <a:r>
              <a:rPr lang="hu-HU" sz="2600" dirty="0" smtClean="0"/>
              <a:t>Igény: a bemeneti követelmények meghatározása, </a:t>
            </a:r>
            <a:r>
              <a:rPr lang="hu-HU" sz="2600" u="sng" dirty="0" smtClean="0"/>
              <a:t>alkalmassági vizsgálatok </a:t>
            </a:r>
            <a:r>
              <a:rPr lang="hu-HU" sz="2600" dirty="0" smtClean="0"/>
              <a:t>a képzésre való felvétel előtt</a:t>
            </a:r>
            <a:endParaRPr lang="hu-HU" sz="2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45513" cy="5150173"/>
          </a:xfrm>
        </p:spPr>
        <p:txBody>
          <a:bodyPr/>
          <a:lstStyle/>
          <a:p>
            <a:r>
              <a:rPr lang="hu-HU" sz="2400" b="1" dirty="0" smtClean="0"/>
              <a:t>Alapképességek </a:t>
            </a:r>
            <a:r>
              <a:rPr lang="hu-HU" sz="2400" dirty="0" smtClean="0"/>
              <a:t>vizsgálata: (kérvény) fogalmazása, értő olvasás, matematikai alapműveletek, számítógéphasználat szövegírásra, számításra, … ami kellhet az adott szakmához.</a:t>
            </a:r>
          </a:p>
          <a:p>
            <a:r>
              <a:rPr lang="hu-HU" sz="2400" b="1" dirty="0" smtClean="0"/>
              <a:t>Motiváció: </a:t>
            </a:r>
            <a:r>
              <a:rPr lang="hu-HU" sz="2400" dirty="0"/>
              <a:t>é</a:t>
            </a:r>
            <a:r>
              <a:rPr lang="hu-HU" sz="2400" dirty="0" smtClean="0"/>
              <a:t>rdeklődési területek azonosítása</a:t>
            </a:r>
          </a:p>
          <a:p>
            <a:r>
              <a:rPr lang="hu-HU" sz="2400" b="1" dirty="0" smtClean="0"/>
              <a:t>Pályaismeret bővítése, pályaorientáció </a:t>
            </a:r>
            <a:r>
              <a:rPr lang="hu-HU" sz="2400" dirty="0" smtClean="0"/>
              <a:t>a végső döntés (felvételi kérelem, felvétel) előtt a megalapozott döntés érdekében</a:t>
            </a:r>
          </a:p>
          <a:p>
            <a:pPr marL="0" indent="0">
              <a:buNone/>
            </a:pPr>
            <a:r>
              <a:rPr lang="hu-HU" sz="2400" dirty="0"/>
              <a:t>+ </a:t>
            </a:r>
            <a:r>
              <a:rPr lang="hu-HU" sz="2400" b="1" dirty="0"/>
              <a:t>TANULÁSMÓDSZERTANI bevezető tréning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 algn="ctr">
              <a:buNone/>
            </a:pPr>
            <a:r>
              <a:rPr lang="hu-HU" sz="2400" dirty="0" smtClean="0"/>
              <a:t>Felesleges kínlódás esélyének a csökkentése a tanulóknál és az oktatóknál is, több sikeres vizsga és pályakezdés</a:t>
            </a:r>
          </a:p>
        </p:txBody>
      </p:sp>
      <p:sp>
        <p:nvSpPr>
          <p:cNvPr id="4" name="Lefelé nyíl 3"/>
          <p:cNvSpPr/>
          <p:nvPr/>
        </p:nvSpPr>
        <p:spPr>
          <a:xfrm>
            <a:off x="4096894" y="5013176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4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188641"/>
            <a:ext cx="8545513" cy="709884"/>
          </a:xfrm>
        </p:spPr>
        <p:txBody>
          <a:bodyPr/>
          <a:lstStyle/>
          <a:p>
            <a:r>
              <a:rPr lang="hu-HU" dirty="0" smtClean="0"/>
              <a:t>Képzések: ismeret- és készségcsoportok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Tevékenység elhelyezése, tájékozódás </a:t>
            </a:r>
            <a:r>
              <a:rPr lang="hu-HU" sz="2400" b="1" dirty="0" smtClean="0"/>
              <a:t>az állami intézményrendszerben</a:t>
            </a:r>
            <a:r>
              <a:rPr lang="hu-HU" sz="2400" dirty="0" smtClean="0"/>
              <a:t> és </a:t>
            </a:r>
            <a:r>
              <a:rPr lang="hu-HU" sz="2400" b="1" dirty="0" smtClean="0"/>
              <a:t>a pénzügyi és állami rendszerekben</a:t>
            </a:r>
            <a:r>
              <a:rPr lang="hu-HU" sz="2400" dirty="0" smtClean="0"/>
              <a:t>: intézmények és típusok, kapcsolatok </a:t>
            </a:r>
          </a:p>
          <a:p>
            <a:r>
              <a:rPr lang="hu-HU" sz="2400" b="1" dirty="0"/>
              <a:t>Jogi </a:t>
            </a:r>
            <a:r>
              <a:rPr lang="hu-HU" sz="2400" dirty="0"/>
              <a:t>szabályozás és értelmezése, alkalmazása (együtt a szabályok szerinti számításokkal)</a:t>
            </a:r>
          </a:p>
          <a:p>
            <a:r>
              <a:rPr lang="hu-HU" sz="2400" b="1" dirty="0" smtClean="0"/>
              <a:t>Szakmai</a:t>
            </a:r>
            <a:r>
              <a:rPr lang="hu-HU" sz="2400" dirty="0" smtClean="0"/>
              <a:t> alapok (termék- és szolgáltatás ismeret, számítások, stb.)</a:t>
            </a:r>
          </a:p>
          <a:p>
            <a:r>
              <a:rPr lang="hu-HU" sz="2400" b="1" dirty="0"/>
              <a:t>Kommunikációs</a:t>
            </a:r>
            <a:r>
              <a:rPr lang="hu-HU" sz="2400" dirty="0"/>
              <a:t> készségek és </a:t>
            </a:r>
            <a:r>
              <a:rPr lang="hu-HU" sz="2400" b="1" dirty="0"/>
              <a:t>pszichológiai</a:t>
            </a:r>
            <a:r>
              <a:rPr lang="hu-HU" sz="2400" dirty="0"/>
              <a:t> alapok alkalmazása ügyfélkezeléshez, </a:t>
            </a:r>
            <a:r>
              <a:rPr lang="hu-HU" sz="2400" dirty="0" smtClean="0"/>
              <a:t>tárgyaláshoz, tanításhoz</a:t>
            </a:r>
            <a:endParaRPr lang="hu-HU" sz="2400" dirty="0"/>
          </a:p>
          <a:p>
            <a:r>
              <a:rPr lang="hu-HU" sz="2400" b="1" dirty="0" smtClean="0"/>
              <a:t>Ügykezelési</a:t>
            </a:r>
            <a:r>
              <a:rPr lang="hu-HU" sz="2400" dirty="0" smtClean="0"/>
              <a:t> folyamatok elektronikus eszközeivel (okmányok, </a:t>
            </a:r>
            <a:r>
              <a:rPr lang="hu-HU" sz="2400" dirty="0"/>
              <a:t>bizonylatok, dokumentumkezelés </a:t>
            </a:r>
            <a:r>
              <a:rPr lang="hu-HU" sz="2400" dirty="0" smtClean="0"/>
              <a:t>) együtt</a:t>
            </a:r>
          </a:p>
          <a:p>
            <a:r>
              <a:rPr lang="hu-HU" sz="2400" b="1" dirty="0"/>
              <a:t>Informatika </a:t>
            </a:r>
            <a:r>
              <a:rPr lang="hu-HU" sz="2400" dirty="0"/>
              <a:t>a gyakorlatban, ügyintézési folyamatokhoz is </a:t>
            </a:r>
            <a:r>
              <a:rPr lang="hu-HU" sz="2400" dirty="0" smtClean="0"/>
              <a:t>illesztve, </a:t>
            </a:r>
            <a:r>
              <a:rPr lang="hu-HU" sz="2400" dirty="0"/>
              <a:t>(</a:t>
            </a:r>
            <a:r>
              <a:rPr lang="hu-HU" sz="2400" b="1" dirty="0"/>
              <a:t>szimulációs szoftvereken</a:t>
            </a:r>
            <a:r>
              <a:rPr lang="hu-HU" sz="2400" dirty="0" smtClean="0"/>
              <a:t>!!!) </a:t>
            </a:r>
            <a:r>
              <a:rPr lang="hu-HU" sz="2400" dirty="0"/>
              <a:t>begyakorolva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222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936104"/>
          </a:xfrm>
        </p:spPr>
        <p:txBody>
          <a:bodyPr/>
          <a:lstStyle/>
          <a:p>
            <a:r>
              <a:rPr lang="hu-HU" dirty="0" smtClean="0"/>
              <a:t>Oktatásmódszertani javaslatok csoportjai: elmélet + gyakorlat együtt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0753" y="1196752"/>
            <a:ext cx="8456166" cy="5328592"/>
          </a:xfrm>
        </p:spPr>
        <p:txBody>
          <a:bodyPr/>
          <a:lstStyle/>
          <a:p>
            <a:r>
              <a:rPr lang="hu-HU" sz="2400" b="1" dirty="0" smtClean="0"/>
              <a:t>Írott jogi szöveg, dokumentum </a:t>
            </a:r>
            <a:r>
              <a:rPr lang="hu-HU" sz="2400" b="1" u="sng" dirty="0" smtClean="0"/>
              <a:t>értelmezése és értelmezése</a:t>
            </a:r>
            <a:r>
              <a:rPr lang="hu-HU" sz="2400" b="1" dirty="0" smtClean="0"/>
              <a:t>, abból az alkalmazás megértése</a:t>
            </a:r>
          </a:p>
          <a:p>
            <a:r>
              <a:rPr lang="hu-HU" sz="2400" b="1" dirty="0"/>
              <a:t>Szövegírás: levelek, </a:t>
            </a:r>
            <a:r>
              <a:rPr lang="hu-HU" sz="2400" b="1" dirty="0" smtClean="0"/>
              <a:t>beadványok, határozatok (pl. TB) </a:t>
            </a:r>
            <a:r>
              <a:rPr lang="hu-HU" sz="2400" b="1" dirty="0"/>
              <a:t>hivatalokhoz</a:t>
            </a:r>
          </a:p>
          <a:p>
            <a:r>
              <a:rPr lang="hu-HU" sz="2400" b="1" dirty="0" smtClean="0"/>
              <a:t>Adat- és információkeresés és gyűjtés (internetről, intranetről, mérlegekből, …), adathalászat</a:t>
            </a:r>
          </a:p>
          <a:p>
            <a:r>
              <a:rPr lang="hu-HU" sz="2400" b="1" dirty="0" smtClean="0"/>
              <a:t>Űrlapminták, </a:t>
            </a:r>
            <a:r>
              <a:rPr lang="hu-HU" sz="2400" b="1" u="sng" dirty="0" smtClean="0"/>
              <a:t>bevallások kitöltése </a:t>
            </a:r>
            <a:r>
              <a:rPr lang="hu-HU" sz="2400" b="1" dirty="0" smtClean="0"/>
              <a:t>(papír, majd elektronikus felületen példán keresztül) szoftver szimulációs felületen</a:t>
            </a:r>
          </a:p>
          <a:p>
            <a:r>
              <a:rPr lang="hu-HU" sz="2400" b="1" u="sng" dirty="0" smtClean="0"/>
              <a:t>Számítások</a:t>
            </a:r>
            <a:r>
              <a:rPr lang="hu-HU" sz="2400" b="1" dirty="0" smtClean="0"/>
              <a:t> gyakorlása (kontaktórai és távoktatási)</a:t>
            </a:r>
          </a:p>
          <a:p>
            <a:r>
              <a:rPr lang="hu-HU" sz="2400" b="1" u="sng" dirty="0" smtClean="0"/>
              <a:t>Kommunikációs tréningeken</a:t>
            </a:r>
            <a:r>
              <a:rPr lang="hu-HU" sz="2400" b="1" dirty="0" smtClean="0"/>
              <a:t>: telefonálás, problématisztázás, konzultáció, tárgyalás, társas viselkedés szakmai helyzetekben</a:t>
            </a:r>
          </a:p>
          <a:p>
            <a:endParaRPr lang="hu-H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/>
          <a:lstStyle/>
          <a:p>
            <a:r>
              <a:rPr lang="hu-HU" sz="2800" dirty="0"/>
              <a:t>Oktatásmódszertani javaslatok </a:t>
            </a:r>
            <a:r>
              <a:rPr lang="hu-HU" sz="2800" dirty="0" smtClean="0"/>
              <a:t>csoportjai2: </a:t>
            </a:r>
            <a:r>
              <a:rPr lang="hu-HU" sz="2800" dirty="0"/>
              <a:t>elmélet – gyakorlat </a:t>
            </a:r>
            <a:r>
              <a:rPr lang="hu-HU" sz="2800" dirty="0" smtClean="0"/>
              <a:t>együtt a </a:t>
            </a:r>
            <a:r>
              <a:rPr lang="hu-HU" sz="2800" dirty="0" err="1" smtClean="0"/>
              <a:t>tacit</a:t>
            </a:r>
            <a:r>
              <a:rPr lang="hu-HU" sz="2800" dirty="0" smtClean="0"/>
              <a:t> tudásért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87139"/>
            <a:ext cx="8545513" cy="5510213"/>
          </a:xfrm>
        </p:spPr>
        <p:txBody>
          <a:bodyPr/>
          <a:lstStyle/>
          <a:p>
            <a:r>
              <a:rPr lang="hu-HU" sz="2400" b="1" u="sng" dirty="0"/>
              <a:t>Szituációs gyakorlatok </a:t>
            </a:r>
            <a:r>
              <a:rPr lang="hu-HU" sz="2400" b="1" dirty="0"/>
              <a:t>elemzéssel: pl. az ügyfelek tájékoztatása, szabályzók és új applikációk használatának elmagyarázása, </a:t>
            </a:r>
          </a:p>
          <a:p>
            <a:r>
              <a:rPr lang="hu-HU" sz="2400" b="1" u="sng" dirty="0" smtClean="0"/>
              <a:t>Esetek (jogi, baleseti) </a:t>
            </a:r>
            <a:r>
              <a:rPr lang="hu-HU" sz="2400" b="1" u="sng" dirty="0"/>
              <a:t>elemzése</a:t>
            </a:r>
            <a:r>
              <a:rPr lang="hu-HU" sz="2400" b="1" dirty="0"/>
              <a:t>, feldolgozása és </a:t>
            </a:r>
            <a:r>
              <a:rPr lang="hu-HU" sz="2400" b="1" dirty="0" smtClean="0"/>
              <a:t>szupervízió</a:t>
            </a:r>
          </a:p>
          <a:p>
            <a:r>
              <a:rPr lang="hu-HU" sz="2400" b="1" dirty="0"/>
              <a:t>Szakmai </a:t>
            </a:r>
            <a:r>
              <a:rPr lang="hu-HU" sz="2400" b="1" u="sng" dirty="0"/>
              <a:t>vita</a:t>
            </a:r>
            <a:r>
              <a:rPr lang="hu-HU" sz="2400" b="1" dirty="0"/>
              <a:t> (érvelés)</a:t>
            </a:r>
          </a:p>
          <a:p>
            <a:r>
              <a:rPr lang="hu-HU" sz="2400" b="1" dirty="0" smtClean="0"/>
              <a:t>Egyéni </a:t>
            </a:r>
            <a:r>
              <a:rPr lang="hu-HU" sz="2400" b="1" dirty="0"/>
              <a:t>és csoportos </a:t>
            </a:r>
            <a:r>
              <a:rPr lang="hu-HU" sz="2400" b="1" u="sng" dirty="0" smtClean="0"/>
              <a:t>projektmunkák</a:t>
            </a:r>
            <a:endParaRPr lang="hu-HU" sz="2400" b="1" u="sng" dirty="0"/>
          </a:p>
          <a:p>
            <a:r>
              <a:rPr lang="hu-HU" sz="2400" b="1" u="sng" dirty="0" smtClean="0"/>
              <a:t>Komplex </a:t>
            </a:r>
            <a:r>
              <a:rPr lang="hu-HU" sz="2400" b="1" u="sng" dirty="0"/>
              <a:t>projektmunkák </a:t>
            </a:r>
            <a:r>
              <a:rPr lang="hu-HU" sz="2400" b="1" dirty="0"/>
              <a:t>akár vizsgához is (pl. </a:t>
            </a:r>
            <a:r>
              <a:rPr lang="hu-HU" sz="2400" b="1" dirty="0" smtClean="0"/>
              <a:t>munkaügyi 1 eseten keresztül)</a:t>
            </a:r>
            <a:endParaRPr lang="hu-HU" sz="2400" b="1" dirty="0"/>
          </a:p>
          <a:p>
            <a:r>
              <a:rPr lang="hu-HU" sz="2400" b="1" u="sng" dirty="0" smtClean="0"/>
              <a:t>Tereplátogatás</a:t>
            </a:r>
            <a:r>
              <a:rPr lang="hu-HU" sz="2400" b="1" dirty="0" smtClean="0"/>
              <a:t> </a:t>
            </a:r>
            <a:r>
              <a:rPr lang="hu-HU" sz="2400" b="1" dirty="0"/>
              <a:t>(pl. gyártástechnológia</a:t>
            </a:r>
            <a:r>
              <a:rPr lang="hu-HU" sz="2400" b="1" dirty="0" smtClean="0"/>
              <a:t>)</a:t>
            </a:r>
          </a:p>
          <a:p>
            <a:r>
              <a:rPr lang="hu-HU" sz="2400" b="1" dirty="0" smtClean="0"/>
              <a:t>Szakértő </a:t>
            </a:r>
            <a:r>
              <a:rPr lang="hu-HU" sz="2400" b="1" u="sng" dirty="0" smtClean="0"/>
              <a:t>vendég</a:t>
            </a:r>
            <a:r>
              <a:rPr lang="hu-HU" sz="2400" b="1" dirty="0" smtClean="0"/>
              <a:t> (bíró, NAV, KINCSTÁR, balesetvédelmi) meghívása: esetek, fórum</a:t>
            </a:r>
            <a:endParaRPr lang="hu-HU" sz="2400" b="1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3687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06078" y="116632"/>
            <a:ext cx="8435280" cy="1066130"/>
          </a:xfrm>
        </p:spPr>
        <p:txBody>
          <a:bodyPr/>
          <a:lstStyle/>
          <a:p>
            <a:r>
              <a:rPr lang="hu-HU" dirty="0" smtClean="0"/>
              <a:t>Az oktatás támogatása távoktatási /explicit tudástárak online eszközökkel</a:t>
            </a:r>
            <a:endParaRPr lang="hu-HU" sz="28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44822" y="1182762"/>
            <a:ext cx="8435892" cy="5486598"/>
          </a:xfrm>
        </p:spPr>
        <p:txBody>
          <a:bodyPr/>
          <a:lstStyle/>
          <a:p>
            <a:r>
              <a:rPr lang="hu-HU" sz="2000" b="1" u="sng" dirty="0" smtClean="0"/>
              <a:t>SZIMULÁCIÓS SZOFTVEREK</a:t>
            </a:r>
            <a:r>
              <a:rPr lang="hu-HU" sz="2000" b="1" dirty="0" smtClean="0"/>
              <a:t>: az oktató céghez/ tanárhoz befutó, az államigazgatás által gyakran használt programok gyakorló változatai frissítéssel, nem élesben – ingyen!</a:t>
            </a:r>
          </a:p>
          <a:p>
            <a:r>
              <a:rPr lang="hu-HU" sz="2000" b="1" u="sng" dirty="0"/>
              <a:t>Űrlap </a:t>
            </a:r>
            <a:r>
              <a:rPr lang="hu-HU" sz="2000" b="1" u="sng" dirty="0" smtClean="0"/>
              <a:t>sémák </a:t>
            </a:r>
            <a:r>
              <a:rPr lang="hu-HU" sz="2000" b="1" dirty="0" smtClean="0"/>
              <a:t>(üres) </a:t>
            </a:r>
            <a:r>
              <a:rPr lang="hu-HU" sz="2000" b="1" dirty="0"/>
              <a:t>és kitöltött </a:t>
            </a:r>
            <a:r>
              <a:rPr lang="hu-HU" sz="2000" b="1" dirty="0" smtClean="0"/>
              <a:t>minták tudástárakban, </a:t>
            </a:r>
            <a:r>
              <a:rPr lang="hu-HU" sz="2000" b="1" dirty="0"/>
              <a:t>kitöltési gyakorlatok azonnali </a:t>
            </a:r>
            <a:r>
              <a:rPr lang="hu-HU" sz="2000" b="1" dirty="0" smtClean="0"/>
              <a:t>javítással</a:t>
            </a:r>
          </a:p>
          <a:p>
            <a:r>
              <a:rPr lang="hu-HU" sz="2000" b="1" dirty="0" smtClean="0"/>
              <a:t>Folyamatokról, űrlapkitöltésről </a:t>
            </a:r>
            <a:r>
              <a:rPr lang="hu-HU" sz="2000" b="1" u="sng" dirty="0" smtClean="0"/>
              <a:t>filmek</a:t>
            </a:r>
            <a:r>
              <a:rPr lang="hu-HU" sz="2000" b="1" dirty="0" smtClean="0"/>
              <a:t> az interneten</a:t>
            </a:r>
          </a:p>
          <a:p>
            <a:r>
              <a:rPr lang="hu-HU" sz="2000" b="1" u="sng" dirty="0" smtClean="0"/>
              <a:t>Katalógusok</a:t>
            </a:r>
            <a:r>
              <a:rPr lang="hu-HU" sz="2000" b="1" dirty="0" smtClean="0"/>
              <a:t>: pl. bankjegy, kódgyűjtemény, okmányminták, </a:t>
            </a:r>
            <a:endParaRPr lang="hu-HU" sz="2000" b="1" dirty="0"/>
          </a:p>
          <a:p>
            <a:r>
              <a:rPr lang="hu-HU" sz="2000" b="1" dirty="0" smtClean="0"/>
              <a:t>Jogi szövegek, akár lényegkiemeléssel, gyakorlatra utalással</a:t>
            </a:r>
          </a:p>
          <a:p>
            <a:r>
              <a:rPr lang="hu-HU" sz="2000" b="1" u="sng" dirty="0" smtClean="0"/>
              <a:t>Számítási példák </a:t>
            </a:r>
            <a:r>
              <a:rPr lang="hu-HU" sz="2000" b="1" dirty="0" smtClean="0"/>
              <a:t>és gyakorló feladatok (</a:t>
            </a:r>
            <a:r>
              <a:rPr lang="hu-HU" sz="2000" b="1" dirty="0" err="1" smtClean="0"/>
              <a:t>játékosítás</a:t>
            </a:r>
            <a:r>
              <a:rPr lang="hu-HU" sz="2000" b="1" dirty="0" smtClean="0"/>
              <a:t>: verseny a gyakorlók között)</a:t>
            </a:r>
          </a:p>
          <a:p>
            <a:r>
              <a:rPr lang="hu-HU" sz="2000" b="1" u="sng" dirty="0" smtClean="0"/>
              <a:t>Esettanulmányok </a:t>
            </a:r>
            <a:r>
              <a:rPr lang="hu-HU" sz="2000" b="1" dirty="0" smtClean="0"/>
              <a:t>elemzéssel (pl. jogesetek) film + szöveg 3 gyakorlati óra</a:t>
            </a:r>
          </a:p>
          <a:p>
            <a:r>
              <a:rPr lang="hu-HU" sz="2000" b="1" dirty="0" smtClean="0"/>
              <a:t>Ritkán hallható, magas minőségű </a:t>
            </a:r>
            <a:r>
              <a:rPr lang="hu-HU" sz="2000" b="1" u="sng" dirty="0" smtClean="0"/>
              <a:t>előadások felvételei</a:t>
            </a:r>
          </a:p>
          <a:p>
            <a:r>
              <a:rPr lang="hu-HU" sz="2000" b="1" dirty="0" smtClean="0"/>
              <a:t>Hasznos </a:t>
            </a:r>
            <a:r>
              <a:rPr lang="hu-HU" sz="2000" b="1" u="sng" dirty="0" smtClean="0"/>
              <a:t>források és kitöltési felületek linkjeinek </a:t>
            </a:r>
            <a:r>
              <a:rPr lang="hu-HU" sz="2000" b="1" dirty="0" smtClean="0"/>
              <a:t>jegyzékei témakörönként</a:t>
            </a:r>
          </a:p>
          <a:p>
            <a:endParaRPr lang="hu-HU" sz="2000" b="1" dirty="0" smtClean="0"/>
          </a:p>
          <a:p>
            <a:endParaRPr lang="hu-HU" sz="2000" b="1" dirty="0" smtClean="0"/>
          </a:p>
          <a:p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562074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A50021"/>
                </a:solidFill>
              </a:rPr>
              <a:t>Témáink</a:t>
            </a:r>
            <a:endParaRPr lang="hu-HU" dirty="0">
              <a:solidFill>
                <a:srgbClr val="A50021"/>
              </a:solidFill>
            </a:endParaRPr>
          </a:p>
        </p:txBody>
      </p:sp>
      <p:sp>
        <p:nvSpPr>
          <p:cNvPr id="5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0CCCC-A416-4FAD-93BF-3F622EAFB1AD}" type="slidenum">
              <a:rPr lang="hu-HU"/>
              <a:pPr/>
              <a:t>2</a:t>
            </a:fld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539552" y="1124744"/>
            <a:ext cx="85028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Bevezető gondolatok: a téma aktualitása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Karrierszakaszok szinte minden munkakörben/foglalkozás terén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A foglalkoztatás jellemzői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Általánosan ható kihívások, trendek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Munkafeladatok általános, ismétlődő típusai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Kompetenciák típusai a közgazdasági területen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Oktatásmódszertani javaslatok típusai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Kevert  (</a:t>
            </a:r>
            <a:r>
              <a:rPr lang="hu-HU" sz="2200" b="1" dirty="0" err="1" smtClean="0">
                <a:solidFill>
                  <a:srgbClr val="000066"/>
                </a:solidFill>
              </a:rPr>
              <a:t>blended</a:t>
            </a:r>
            <a:r>
              <a:rPr lang="hu-HU" sz="2200" b="1" dirty="0" smtClean="0">
                <a:solidFill>
                  <a:srgbClr val="000066"/>
                </a:solidFill>
              </a:rPr>
              <a:t>) oktatások elektronikus támogatása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Oktatók kiválasztása, képzése, továbbképzése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Gyakorlatok állami támogatása duális vagy kooperatív keretben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</a:pPr>
            <a:r>
              <a:rPr lang="hu-HU" sz="2200" b="1" dirty="0" smtClean="0">
                <a:solidFill>
                  <a:srgbClr val="000066"/>
                </a:solidFill>
              </a:rPr>
              <a:t>Vizsgáztatók felkészítése</a:t>
            </a:r>
            <a:endParaRPr lang="hu-HU" sz="22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Tanfolyami oktatók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 smtClean="0"/>
              <a:t>Kiválasztásuk:</a:t>
            </a:r>
            <a:r>
              <a:rPr lang="hu-HU" dirty="0" smtClean="0"/>
              <a:t> </a:t>
            </a:r>
            <a:r>
              <a:rPr lang="hu-HU" sz="2000" dirty="0" smtClean="0"/>
              <a:t>szakmai gyakorlat, friss ismeretek, kommunikációs és előadási gyakorlat, tanításmódszertani ismeretek és tapasztalatok</a:t>
            </a:r>
          </a:p>
          <a:p>
            <a:r>
              <a:rPr lang="hu-HU" sz="2400" dirty="0" smtClean="0"/>
              <a:t>Moduláris </a:t>
            </a:r>
            <a:r>
              <a:rPr lang="hu-HU" sz="2400" dirty="0"/>
              <a:t>képzéshez a modulokhoz illesztett </a:t>
            </a:r>
            <a:r>
              <a:rPr lang="hu-HU" sz="2400" dirty="0" smtClean="0"/>
              <a:t>oktatók kiválasztása, </a:t>
            </a:r>
            <a:r>
              <a:rPr lang="hu-HU" sz="2400" dirty="0"/>
              <a:t>akik </a:t>
            </a:r>
            <a:r>
              <a:rPr lang="hu-HU" sz="2400" b="1" dirty="0"/>
              <a:t>gyakorlottak</a:t>
            </a:r>
            <a:r>
              <a:rPr lang="hu-HU" sz="2400" dirty="0"/>
              <a:t> is. </a:t>
            </a:r>
            <a:endParaRPr lang="hu-HU" sz="2400" dirty="0" smtClean="0"/>
          </a:p>
          <a:p>
            <a:r>
              <a:rPr lang="hu-HU" sz="2400" dirty="0" smtClean="0"/>
              <a:t>Tanfolyamonként az oktatók </a:t>
            </a:r>
            <a:r>
              <a:rPr lang="hu-HU" sz="2400" b="1" dirty="0" smtClean="0"/>
              <a:t>együttműködjenek a közösen fejlesztendő kompetenciákért </a:t>
            </a:r>
            <a:r>
              <a:rPr lang="hu-HU" sz="2400" dirty="0" smtClean="0"/>
              <a:t>(pl. jog és IT): </a:t>
            </a:r>
            <a:r>
              <a:rPr lang="hu-HU" sz="2400" b="1" u="sng" dirty="0" smtClean="0"/>
              <a:t>közös tananyagfejlesztés és egyezetett oktatás</a:t>
            </a:r>
            <a:r>
              <a:rPr lang="hu-HU" sz="2400" dirty="0" smtClean="0"/>
              <a:t>: egymásra építve, kereszthivatkozásokkal</a:t>
            </a:r>
            <a:endParaRPr lang="hu-HU" sz="2400" dirty="0"/>
          </a:p>
          <a:p>
            <a:r>
              <a:rPr lang="hu-HU" sz="2400" dirty="0" smtClean="0"/>
              <a:t>„</a:t>
            </a:r>
            <a:r>
              <a:rPr lang="hu-HU" sz="2400" b="1" dirty="0"/>
              <a:t>Tankör óraszám”</a:t>
            </a:r>
            <a:r>
              <a:rPr lang="hu-HU" sz="2400" dirty="0"/>
              <a:t>: </a:t>
            </a:r>
            <a:r>
              <a:rPr lang="hu-HU" sz="2000" dirty="0"/>
              <a:t>a tanuló csoport ügyeinek és a tapasztalatoknak a megbeszélése a képzés vezetőivel </a:t>
            </a:r>
            <a:r>
              <a:rPr lang="hu-HU" sz="2000" dirty="0" smtClean="0"/>
              <a:t>(mintha </a:t>
            </a:r>
            <a:r>
              <a:rPr lang="hu-HU" sz="2000" dirty="0"/>
              <a:t>osztályfőnök </a:t>
            </a:r>
            <a:r>
              <a:rPr lang="hu-HU" sz="2000" dirty="0" smtClean="0"/>
              <a:t>volna) a tanfolyamokon is.</a:t>
            </a:r>
          </a:p>
          <a:p>
            <a:r>
              <a:rPr lang="hu-HU" sz="2000" b="1" dirty="0">
                <a:solidFill>
                  <a:srgbClr val="A50021"/>
                </a:solidFill>
              </a:rPr>
              <a:t>Szakképzési Centrumban</a:t>
            </a:r>
            <a:r>
              <a:rPr lang="hu-HU" sz="2000" dirty="0"/>
              <a:t>: csak azok taníthassák a szakmai tárgyakat, akik </a:t>
            </a:r>
            <a:r>
              <a:rPr lang="hu-HU" sz="2000" b="1" dirty="0"/>
              <a:t>maguk is elvégezték </a:t>
            </a:r>
            <a:r>
              <a:rPr lang="hu-HU" sz="2000" b="1" dirty="0" smtClean="0"/>
              <a:t>az adott szakot/OKJ képzést  </a:t>
            </a:r>
            <a:r>
              <a:rPr lang="hu-HU" sz="2000" dirty="0" smtClean="0"/>
              <a:t>+ </a:t>
            </a:r>
            <a:r>
              <a:rPr lang="hu-HU" sz="2000" b="1" dirty="0" smtClean="0"/>
              <a:t>gyakorlatuk</a:t>
            </a:r>
            <a:r>
              <a:rPr lang="hu-HU" sz="2000" dirty="0" smtClean="0"/>
              <a:t> van (+ kötelező szakmai továbbképzések, + kötelező rövid szakmai frissítő gyakorlat + eredmény-alapú oktatásmódszertan)</a:t>
            </a:r>
          </a:p>
          <a:p>
            <a:endParaRPr lang="hu-HU" sz="2000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557" y="44624"/>
            <a:ext cx="1530939" cy="102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05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2750"/>
          </a:xfrm>
        </p:spPr>
        <p:txBody>
          <a:bodyPr/>
          <a:lstStyle/>
          <a:p>
            <a:r>
              <a:rPr lang="hu-HU" dirty="0" smtClean="0"/>
              <a:t>Oktatók kiképzése, továbbképzése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u="sng" dirty="0" smtClean="0">
                <a:solidFill>
                  <a:srgbClr val="002060"/>
                </a:solidFill>
              </a:rPr>
              <a:t>Gyakorlatból </a:t>
            </a:r>
            <a:r>
              <a:rPr lang="hu-HU" sz="2400" b="1" u="sng" dirty="0">
                <a:solidFill>
                  <a:srgbClr val="002060"/>
                </a:solidFill>
              </a:rPr>
              <a:t>jövő </a:t>
            </a:r>
            <a:r>
              <a:rPr lang="hu-HU" sz="2400" b="1" dirty="0">
                <a:solidFill>
                  <a:srgbClr val="002060"/>
                </a:solidFill>
              </a:rPr>
              <a:t>oktatóknak </a:t>
            </a:r>
            <a:r>
              <a:rPr lang="hu-HU" sz="2400" b="1" dirty="0" smtClean="0">
                <a:solidFill>
                  <a:srgbClr val="002060"/>
                </a:solidFill>
              </a:rPr>
              <a:t>tanítást tanítani </a:t>
            </a:r>
            <a:r>
              <a:rPr lang="hu-HU" sz="2400" b="1" dirty="0">
                <a:solidFill>
                  <a:srgbClr val="002060"/>
                </a:solidFill>
              </a:rPr>
              <a:t>(</a:t>
            </a:r>
            <a:r>
              <a:rPr lang="hu-HU" sz="2400" b="1" dirty="0" err="1">
                <a:solidFill>
                  <a:srgbClr val="002060"/>
                </a:solidFill>
              </a:rPr>
              <a:t>train</a:t>
            </a:r>
            <a:r>
              <a:rPr lang="hu-HU" sz="2400" b="1" dirty="0">
                <a:solidFill>
                  <a:srgbClr val="002060"/>
                </a:solidFill>
              </a:rPr>
              <a:t> </a:t>
            </a:r>
            <a:r>
              <a:rPr lang="hu-HU" sz="2400" b="1" dirty="0" err="1">
                <a:solidFill>
                  <a:srgbClr val="002060"/>
                </a:solidFill>
              </a:rPr>
              <a:t>the</a:t>
            </a:r>
            <a:r>
              <a:rPr lang="hu-HU" sz="2400" b="1" dirty="0">
                <a:solidFill>
                  <a:srgbClr val="002060"/>
                </a:solidFill>
              </a:rPr>
              <a:t> </a:t>
            </a:r>
            <a:r>
              <a:rPr lang="hu-HU" sz="2400" b="1" dirty="0" err="1">
                <a:solidFill>
                  <a:srgbClr val="002060"/>
                </a:solidFill>
              </a:rPr>
              <a:t>trainer</a:t>
            </a:r>
            <a:r>
              <a:rPr lang="hu-HU" sz="2400" b="1" dirty="0">
                <a:solidFill>
                  <a:srgbClr val="002060"/>
                </a:solidFill>
              </a:rPr>
              <a:t>):</a:t>
            </a:r>
          </a:p>
          <a:p>
            <a:r>
              <a:rPr lang="hu-HU" sz="2400" b="1" dirty="0"/>
              <a:t>p</a:t>
            </a:r>
            <a:r>
              <a:rPr lang="hu-HU" sz="2400" b="1" dirty="0" smtClean="0"/>
              <a:t>edagógia </a:t>
            </a:r>
            <a:r>
              <a:rPr lang="hu-HU" sz="2400" b="1" dirty="0"/>
              <a:t>p</a:t>
            </a:r>
            <a:r>
              <a:rPr lang="hu-HU" sz="2400" b="1" dirty="0" smtClean="0"/>
              <a:t>szichológiai </a:t>
            </a:r>
            <a:r>
              <a:rPr lang="hu-HU" sz="2400" dirty="0" smtClean="0"/>
              <a:t>alapok</a:t>
            </a:r>
            <a:r>
              <a:rPr lang="hu-HU" sz="2400" dirty="0"/>
              <a:t>: tanulás, tanulási stílusok és típusok, személyiségtípusok és tanulás, a készségek </a:t>
            </a:r>
            <a:r>
              <a:rPr lang="hu-HU" sz="2400" dirty="0" smtClean="0"/>
              <a:t>fejlődése (taxonómiák), </a:t>
            </a:r>
            <a:r>
              <a:rPr lang="hu-HU" sz="2400" dirty="0"/>
              <a:t>nevelési stílusok és hatása a </a:t>
            </a:r>
            <a:r>
              <a:rPr lang="hu-HU" sz="2400" dirty="0" smtClean="0"/>
              <a:t>személyiségfejlődésre</a:t>
            </a:r>
          </a:p>
          <a:p>
            <a:r>
              <a:rPr lang="hu-HU" sz="2400" b="1" dirty="0" smtClean="0"/>
              <a:t>prezentációs </a:t>
            </a:r>
            <a:r>
              <a:rPr lang="hu-HU" sz="2400" dirty="0"/>
              <a:t>technikák és készségek fejlesztése</a:t>
            </a:r>
          </a:p>
          <a:p>
            <a:r>
              <a:rPr lang="hu-HU" sz="2400" dirty="0" smtClean="0"/>
              <a:t>a </a:t>
            </a:r>
            <a:r>
              <a:rPr lang="hu-HU" sz="2400" b="1" dirty="0"/>
              <a:t>célcsoport megismerésének </a:t>
            </a:r>
            <a:r>
              <a:rPr lang="hu-HU" sz="2400" dirty="0"/>
              <a:t>módszerei</a:t>
            </a:r>
          </a:p>
          <a:p>
            <a:r>
              <a:rPr lang="hu-HU" sz="2400" dirty="0" smtClean="0"/>
              <a:t>a </a:t>
            </a:r>
            <a:r>
              <a:rPr lang="hu-HU" sz="2400" dirty="0"/>
              <a:t>felnőttképzés és a </a:t>
            </a:r>
            <a:r>
              <a:rPr lang="hu-HU" sz="2400" b="1" dirty="0"/>
              <a:t>felnőttkori tanulás </a:t>
            </a:r>
            <a:r>
              <a:rPr lang="hu-HU" sz="2400" dirty="0" smtClean="0"/>
              <a:t>jellemzői</a:t>
            </a:r>
          </a:p>
          <a:p>
            <a:r>
              <a:rPr lang="hu-HU" sz="2400" b="1" dirty="0"/>
              <a:t>o</a:t>
            </a:r>
            <a:r>
              <a:rPr lang="hu-HU" sz="2400" b="1" dirty="0" smtClean="0"/>
              <a:t>ktató-tanuló kapcsolat (stílusok) </a:t>
            </a:r>
            <a:r>
              <a:rPr lang="hu-HU" sz="2400" dirty="0" smtClean="0"/>
              <a:t>és hatásai</a:t>
            </a:r>
            <a:endParaRPr lang="hu-HU" sz="2400" dirty="0"/>
          </a:p>
          <a:p>
            <a:r>
              <a:rPr lang="hu-HU" sz="2400" b="1" dirty="0" smtClean="0"/>
              <a:t>oktatásmódszertani</a:t>
            </a:r>
            <a:r>
              <a:rPr lang="hu-HU" sz="2400" dirty="0" smtClean="0"/>
              <a:t> </a:t>
            </a:r>
            <a:r>
              <a:rPr lang="hu-HU" sz="2400" dirty="0"/>
              <a:t>kiképzés kipróbálással, szupervízióval, tapasztalatok </a:t>
            </a:r>
            <a:r>
              <a:rPr lang="hu-HU" sz="2400" dirty="0" smtClean="0"/>
              <a:t>megbeszélésével (</a:t>
            </a:r>
            <a:r>
              <a:rPr lang="hu-HU" sz="2400" dirty="0"/>
              <a:t>eredmény-alapú tananyagfejlesztés, </a:t>
            </a:r>
            <a:r>
              <a:rPr lang="hu-HU" sz="2400" dirty="0" smtClean="0"/>
              <a:t>kooperatív módszerek)</a:t>
            </a:r>
            <a:endParaRPr lang="hu-HU" sz="2400" dirty="0"/>
          </a:p>
          <a:p>
            <a:pPr marL="5715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855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63272" cy="623887"/>
          </a:xfrm>
        </p:spPr>
        <p:txBody>
          <a:bodyPr/>
          <a:lstStyle/>
          <a:p>
            <a:r>
              <a:rPr lang="hu-HU" dirty="0"/>
              <a:t>Oktatók kiképzése, továbbképzése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hu-HU" dirty="0" smtClean="0"/>
              <a:t> </a:t>
            </a:r>
            <a:r>
              <a:rPr lang="hu-HU" b="1" dirty="0" smtClean="0"/>
              <a:t>Modern eszközhasználat oktatása:</a:t>
            </a:r>
          </a:p>
          <a:p>
            <a:pPr lvl="1"/>
            <a:r>
              <a:rPr lang="hu-HU" sz="2200" dirty="0" smtClean="0"/>
              <a:t>okos</a:t>
            </a:r>
            <a:r>
              <a:rPr lang="hu-HU" sz="2200" dirty="0"/>
              <a:t>” eszközök alkalmazása az oktatásban</a:t>
            </a:r>
          </a:p>
          <a:p>
            <a:pPr lvl="1"/>
            <a:r>
              <a:rPr lang="hu-HU" sz="2200" dirty="0"/>
              <a:t>távoktatási online eszközök alkalmazás kevert módszerű (</a:t>
            </a:r>
            <a:r>
              <a:rPr lang="hu-HU" sz="2200" dirty="0" err="1"/>
              <a:t>blended</a:t>
            </a:r>
            <a:r>
              <a:rPr lang="hu-HU" sz="2200" dirty="0"/>
              <a:t>, azaz kevert: kontakt órák, kiscsoportos technikák és távoktatás) oktatásban (filmek, esetfelvezetések, gyakorlatgyűjtemények, stb</a:t>
            </a:r>
            <a:r>
              <a:rPr lang="hu-HU" sz="2200" dirty="0" smtClean="0"/>
              <a:t>.), esetleg pénzügyi támogatással</a:t>
            </a:r>
            <a:endParaRPr lang="hu-HU" sz="2200" dirty="0"/>
          </a:p>
          <a:p>
            <a:r>
              <a:rPr lang="hu-HU" sz="2400" b="1" dirty="0" smtClean="0"/>
              <a:t>Oktatók oktatásmódszertani </a:t>
            </a:r>
            <a:r>
              <a:rPr lang="hu-HU" sz="2400" b="1" dirty="0"/>
              <a:t>minőségbiztosítása</a:t>
            </a:r>
            <a:r>
              <a:rPr lang="hu-HU" sz="2400" dirty="0"/>
              <a:t>: </a:t>
            </a:r>
            <a:endParaRPr lang="hu-HU" sz="2400" dirty="0" smtClean="0"/>
          </a:p>
          <a:p>
            <a:pPr lvl="1"/>
            <a:r>
              <a:rPr lang="hu-HU" sz="2200" dirty="0"/>
              <a:t>k</a:t>
            </a:r>
            <a:r>
              <a:rPr lang="hu-HU" sz="2200" dirty="0" smtClean="0"/>
              <a:t>iválasztási szempontok meghatározása</a:t>
            </a:r>
          </a:p>
          <a:p>
            <a:pPr lvl="1"/>
            <a:r>
              <a:rPr lang="hu-HU" sz="2200" dirty="0" smtClean="0"/>
              <a:t>oktatás-módszertani </a:t>
            </a:r>
            <a:r>
              <a:rPr lang="hu-HU" sz="2200" dirty="0"/>
              <a:t>konzultációk, </a:t>
            </a:r>
            <a:r>
              <a:rPr lang="hu-HU" sz="2200" dirty="0" smtClean="0"/>
              <a:t>csoportos esetmegbeszélések</a:t>
            </a:r>
          </a:p>
          <a:p>
            <a:pPr lvl="1"/>
            <a:r>
              <a:rPr lang="hu-HU" sz="2200" dirty="0" smtClean="0"/>
              <a:t>1-2 </a:t>
            </a:r>
            <a:r>
              <a:rPr lang="hu-HU" sz="2200" dirty="0"/>
              <a:t>év után pedig rendszeres oktatás-módszertani audit a tanárok és oktatók támogatására: szempontok, módszerek, </a:t>
            </a:r>
            <a:r>
              <a:rPr lang="hu-HU" sz="2200" dirty="0" smtClean="0"/>
              <a:t>értékelés kidolgozása az óralátogatások </a:t>
            </a:r>
            <a:r>
              <a:rPr lang="hu-HU" sz="2200" dirty="0"/>
              <a:t>alapján</a:t>
            </a:r>
            <a:r>
              <a:rPr lang="hu-HU" sz="2200" dirty="0" smtClean="0"/>
              <a:t>, fejlesztő konzultációk (kevés </a:t>
            </a:r>
            <a:r>
              <a:rPr lang="hu-HU" sz="2200" dirty="0" err="1" smtClean="0"/>
              <a:t>admin</a:t>
            </a:r>
            <a:r>
              <a:rPr lang="hu-HU" sz="2200" dirty="0" smtClean="0"/>
              <a:t>.!)</a:t>
            </a:r>
          </a:p>
          <a:p>
            <a:pPr lvl="1"/>
            <a:r>
              <a:rPr lang="hu-HU" sz="2200" dirty="0"/>
              <a:t>m</a:t>
            </a:r>
            <a:r>
              <a:rPr lang="hu-HU" sz="2200" dirty="0" smtClean="0"/>
              <a:t>inősítés: tanulók + </a:t>
            </a:r>
            <a:r>
              <a:rPr lang="hu-HU" sz="2200" dirty="0" err="1" smtClean="0"/>
              <a:t>auditorok</a:t>
            </a:r>
            <a:r>
              <a:rPr lang="hu-HU" sz="2200" dirty="0" smtClean="0"/>
              <a:t> látogatása alapján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24934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45513" cy="623887"/>
          </a:xfrm>
        </p:spPr>
        <p:txBody>
          <a:bodyPr/>
          <a:lstStyle/>
          <a:p>
            <a:r>
              <a:rPr lang="hu-HU" dirty="0" smtClean="0"/>
              <a:t>Kötelező szakmai gyakorlat duális vagy kooperatív keretben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75171"/>
            <a:ext cx="8545513" cy="4790133"/>
          </a:xfrm>
        </p:spPr>
        <p:txBody>
          <a:bodyPr/>
          <a:lstStyle/>
          <a:p>
            <a:r>
              <a:rPr lang="hu-HU" dirty="0"/>
              <a:t>A</a:t>
            </a:r>
            <a:r>
              <a:rPr lang="hu-HU" dirty="0" smtClean="0"/>
              <a:t>kkreditált minősített (OKJ-s) gyakorlóhelyeken</a:t>
            </a:r>
          </a:p>
          <a:p>
            <a:r>
              <a:rPr lang="hu-HU" dirty="0"/>
              <a:t>Időszükséglet javaslat: </a:t>
            </a:r>
            <a:r>
              <a:rPr lang="hu-HU" b="1" dirty="0"/>
              <a:t>1 hónaptól 6 hónapig </a:t>
            </a:r>
            <a:r>
              <a:rPr lang="hu-HU" dirty="0"/>
              <a:t>szakterülettől függően.</a:t>
            </a:r>
          </a:p>
          <a:p>
            <a:r>
              <a:rPr lang="hu-HU" dirty="0" smtClean="0"/>
              <a:t>A </a:t>
            </a:r>
            <a:r>
              <a:rPr lang="hu-HU" dirty="0"/>
              <a:t>gyakornokok fogadásakor el lehessen számolni oktatási költségeket! </a:t>
            </a:r>
            <a:endParaRPr lang="hu-HU" dirty="0" smtClean="0"/>
          </a:p>
          <a:p>
            <a:r>
              <a:rPr lang="hu-HU" dirty="0" smtClean="0"/>
              <a:t>Legyen </a:t>
            </a:r>
            <a:r>
              <a:rPr lang="hu-HU" b="1" dirty="0" smtClean="0"/>
              <a:t>mentora</a:t>
            </a:r>
            <a:r>
              <a:rPr lang="hu-HU" dirty="0" smtClean="0"/>
              <a:t> a gyakornoknak!</a:t>
            </a:r>
          </a:p>
          <a:p>
            <a:r>
              <a:rPr lang="hu-HU" dirty="0" smtClean="0"/>
              <a:t>A </a:t>
            </a:r>
            <a:r>
              <a:rPr lang="hu-HU" b="1" dirty="0" smtClean="0"/>
              <a:t>tanuló és a vállalkozás is kaphasson támogatást</a:t>
            </a:r>
            <a:r>
              <a:rPr lang="hu-HU" dirty="0" smtClean="0"/>
              <a:t>, mint a nappali duális képzésben (szakképzésiből levonhatóan).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85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/>
          <a:lstStyle/>
          <a:p>
            <a:r>
              <a:rPr lang="hu-HU" dirty="0" smtClean="0"/>
              <a:t>Munkahelyi mentorok, gyakorlatvezetők képzése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03163"/>
            <a:ext cx="8545513" cy="5222181"/>
          </a:xfrm>
        </p:spPr>
        <p:txBody>
          <a:bodyPr/>
          <a:lstStyle/>
          <a:p>
            <a:r>
              <a:rPr lang="hu-HU" dirty="0" smtClean="0"/>
              <a:t>Gyakorlatvezető </a:t>
            </a:r>
            <a:r>
              <a:rPr lang="hu-HU" dirty="0"/>
              <a:t>mentorok </a:t>
            </a:r>
            <a:r>
              <a:rPr lang="hu-HU" b="1" dirty="0" smtClean="0"/>
              <a:t>kiképzése</a:t>
            </a:r>
          </a:p>
          <a:p>
            <a:r>
              <a:rPr lang="hu-HU" b="1" dirty="0" smtClean="0"/>
              <a:t>Mentorok </a:t>
            </a:r>
            <a:r>
              <a:rPr lang="hu-HU" b="1" dirty="0"/>
              <a:t>Klubja</a:t>
            </a:r>
            <a:r>
              <a:rPr lang="hu-HU" dirty="0"/>
              <a:t>: esetmegbeszélés, visszajelzés a tanulóról, visszajelzés a munkáltatóról a gyakorlat alatt a képző cég oktatóival </a:t>
            </a:r>
            <a:r>
              <a:rPr lang="hu-HU" dirty="0" smtClean="0"/>
              <a:t>közös megbeszéléseken, a haladás értékelése együtt</a:t>
            </a:r>
            <a:r>
              <a:rPr lang="hu-HU" dirty="0"/>
              <a:t>.</a:t>
            </a:r>
          </a:p>
          <a:p>
            <a:r>
              <a:rPr lang="hu-HU" dirty="0" smtClean="0"/>
              <a:t>Oktatók </a:t>
            </a:r>
            <a:r>
              <a:rPr lang="hu-HU" dirty="0"/>
              <a:t>a munkahelyükön kapjanak </a:t>
            </a:r>
            <a:r>
              <a:rPr lang="hu-HU" b="1" dirty="0"/>
              <a:t>időkeretet az oktatáshoz, és elismerést </a:t>
            </a:r>
            <a:r>
              <a:rPr lang="hu-HU" dirty="0"/>
              <a:t>a munkájuk </a:t>
            </a:r>
            <a:r>
              <a:rPr lang="hu-HU" dirty="0" smtClean="0"/>
              <a:t>alapján!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9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/>
          <a:lstStyle/>
          <a:p>
            <a:r>
              <a:rPr lang="hu-HU" sz="2800" dirty="0" smtClean="0"/>
              <a:t>Vizsga, és a vizsgáztatók </a:t>
            </a:r>
            <a:r>
              <a:rPr lang="hu-HU" sz="2800" dirty="0"/>
              <a:t>komplex </a:t>
            </a:r>
            <a:r>
              <a:rPr lang="hu-HU" sz="2800" dirty="0" smtClean="0"/>
              <a:t>felkészítésének témái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87139"/>
            <a:ext cx="8545513" cy="5510213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 smtClean="0"/>
              <a:t>Vizsgafeladatok előzetes </a:t>
            </a:r>
            <a:r>
              <a:rPr lang="hu-HU" sz="2400" b="1" dirty="0"/>
              <a:t>szakmai</a:t>
            </a:r>
            <a:r>
              <a:rPr lang="hu-HU" sz="2400" dirty="0"/>
              <a:t> (helyes-e, követi-e a változásokat) és </a:t>
            </a:r>
            <a:r>
              <a:rPr lang="hu-HU" sz="2400" b="1" dirty="0" err="1" smtClean="0"/>
              <a:t>oktatásmódszertani</a:t>
            </a:r>
            <a:r>
              <a:rPr lang="hu-HU" sz="2400" dirty="0" smtClean="0"/>
              <a:t> </a:t>
            </a:r>
            <a:r>
              <a:rPr lang="hu-HU" sz="2400" b="1" dirty="0" smtClean="0"/>
              <a:t>lektorálása</a:t>
            </a:r>
          </a:p>
          <a:p>
            <a:pPr marL="0" indent="0">
              <a:buNone/>
            </a:pPr>
            <a:r>
              <a:rPr lang="hu-HU" sz="2400" b="1" dirty="0" smtClean="0"/>
              <a:t>Modul/záró vizsga: </a:t>
            </a:r>
            <a:r>
              <a:rPr lang="hu-HU" sz="2000" dirty="0" smtClean="0"/>
              <a:t>komplex feladat szakmai folyamat mentén 1-1 szakterületről- (</a:t>
            </a:r>
            <a:r>
              <a:rPr lang="hu-HU" sz="2000" dirty="0"/>
              <a:t>pl. munkaügy, bérszámfejtés, TB ügyintézés </a:t>
            </a:r>
            <a:r>
              <a:rPr lang="hu-HU" sz="2000" dirty="0" smtClean="0"/>
              <a:t>), majd záróként 1 konkrét „ügyben” elejétől a folyamat mentén munkafeladatsor a végéig</a:t>
            </a:r>
          </a:p>
          <a:p>
            <a:pPr marL="0" indent="0">
              <a:buNone/>
            </a:pPr>
            <a:r>
              <a:rPr lang="hu-HU" sz="2400" b="1" dirty="0" smtClean="0"/>
              <a:t>Vizsgáztatók felkészítése: </a:t>
            </a:r>
          </a:p>
          <a:p>
            <a:r>
              <a:rPr lang="hu-HU" sz="2000" b="1" dirty="0" smtClean="0"/>
              <a:t>Szerepelvárások</a:t>
            </a:r>
            <a:r>
              <a:rPr lang="hu-HU" sz="2000" dirty="0" smtClean="0"/>
              <a:t>: elnök, kérdező oktató, szakértő (feladatok, kötelességek és jogok)</a:t>
            </a:r>
          </a:p>
          <a:p>
            <a:r>
              <a:rPr lang="hu-HU" sz="2000" dirty="0" smtClean="0"/>
              <a:t>Oktatási célok és </a:t>
            </a:r>
            <a:r>
              <a:rPr lang="hu-HU" sz="2000" b="1" dirty="0" smtClean="0"/>
              <a:t>követelmények</a:t>
            </a:r>
            <a:r>
              <a:rPr lang="hu-HU" sz="2000" dirty="0" smtClean="0"/>
              <a:t> meghatározása szakmánként, tanfolyamonként (és amit ezek közül mérni kell a vizsgán)</a:t>
            </a:r>
          </a:p>
          <a:p>
            <a:r>
              <a:rPr lang="hu-HU" sz="2000" dirty="0" smtClean="0"/>
              <a:t>Vizsgáztatási és értékelési </a:t>
            </a:r>
            <a:r>
              <a:rPr lang="hu-HU" sz="2000" b="1" dirty="0" smtClean="0"/>
              <a:t>módszerek</a:t>
            </a:r>
            <a:r>
              <a:rPr lang="hu-HU" sz="2000" dirty="0" smtClean="0"/>
              <a:t> (ahogyan)</a:t>
            </a:r>
          </a:p>
          <a:p>
            <a:r>
              <a:rPr lang="hu-HU" sz="2000" b="1" dirty="0" smtClean="0"/>
              <a:t>Jogi </a:t>
            </a:r>
            <a:r>
              <a:rPr lang="hu-HU" sz="2000" dirty="0" smtClean="0"/>
              <a:t>keretek, követelmények</a:t>
            </a:r>
          </a:p>
          <a:p>
            <a:r>
              <a:rPr lang="hu-HU" sz="2000" b="1" dirty="0" smtClean="0"/>
              <a:t>Speciális esetek </a:t>
            </a:r>
            <a:r>
              <a:rPr lang="hu-HU" sz="2000" dirty="0" smtClean="0"/>
              <a:t>kezelése (késés, betegség, …)</a:t>
            </a:r>
            <a:endParaRPr lang="hu-HU" sz="20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448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0" y="548680"/>
            <a:ext cx="9036496" cy="3816424"/>
          </a:xfrm>
          <a:solidFill>
            <a:srgbClr val="FFFFCC"/>
          </a:solidFill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sz="4000" b="1" dirty="0" smtClean="0">
                <a:solidFill>
                  <a:srgbClr val="A50021"/>
                </a:solidFill>
              </a:rPr>
              <a:t>Köszönöm a  megtisztelő figyelmet!</a:t>
            </a:r>
            <a:br>
              <a:rPr lang="hu-HU" sz="4000" b="1" dirty="0" smtClean="0">
                <a:solidFill>
                  <a:srgbClr val="A50021"/>
                </a:solidFill>
              </a:rPr>
            </a:br>
            <a:r>
              <a:rPr lang="hu-HU" sz="2700" b="1" dirty="0" err="1" smtClean="0">
                <a:solidFill>
                  <a:srgbClr val="002060"/>
                </a:solidFill>
              </a:rPr>
              <a:t>Szatmáriné</a:t>
            </a:r>
            <a:r>
              <a:rPr lang="hu-HU" sz="2700" b="1" dirty="0" smtClean="0">
                <a:solidFill>
                  <a:srgbClr val="002060"/>
                </a:solidFill>
              </a:rPr>
              <a:t> dr. Balogh Mária</a:t>
            </a:r>
            <a:r>
              <a:rPr lang="hu-HU" b="1" dirty="0" smtClean="0">
                <a:solidFill>
                  <a:srgbClr val="002060"/>
                </a:solidFill>
              </a:rPr>
              <a:t/>
            </a:r>
            <a:br>
              <a:rPr lang="hu-HU" b="1" dirty="0" smtClean="0">
                <a:solidFill>
                  <a:srgbClr val="002060"/>
                </a:solidFill>
              </a:rPr>
            </a:br>
            <a:r>
              <a:rPr lang="hu-HU" sz="2400" b="1" dirty="0" smtClean="0">
                <a:solidFill>
                  <a:srgbClr val="002060"/>
                </a:solidFill>
              </a:rPr>
              <a:t>Munka- és szervezet szakpszichológus</a:t>
            </a:r>
            <a:r>
              <a:rPr lang="hu-HU" sz="2700" b="1" dirty="0" smtClean="0">
                <a:solidFill>
                  <a:srgbClr val="7030A0"/>
                </a:solidFill>
              </a:rPr>
              <a:t/>
            </a:r>
            <a:br>
              <a:rPr lang="hu-HU" sz="2700" b="1" dirty="0" smtClean="0">
                <a:solidFill>
                  <a:srgbClr val="7030A0"/>
                </a:solidFill>
              </a:rPr>
            </a:br>
            <a:r>
              <a:rPr lang="hu-HU" sz="2700" b="1" dirty="0" smtClean="0">
                <a:solidFill>
                  <a:srgbClr val="C00000"/>
                </a:solidFill>
              </a:rPr>
              <a:t>Honlap: </a:t>
            </a:r>
            <a:r>
              <a:rPr lang="hu-HU" sz="2700" b="1" dirty="0" smtClean="0">
                <a:solidFill>
                  <a:srgbClr val="002060"/>
                </a:solidFill>
              </a:rPr>
              <a:t>www.convictus.hu</a:t>
            </a:r>
            <a:r>
              <a:rPr lang="hu-HU" sz="2700" b="1" dirty="0" smtClean="0">
                <a:solidFill>
                  <a:srgbClr val="C00000"/>
                </a:solidFill>
              </a:rPr>
              <a:t/>
            </a:r>
            <a:br>
              <a:rPr lang="hu-HU" sz="2700" b="1" dirty="0" smtClean="0">
                <a:solidFill>
                  <a:srgbClr val="C00000"/>
                </a:solidFill>
              </a:rPr>
            </a:br>
            <a:r>
              <a:rPr lang="hu-HU" sz="2700" b="1" dirty="0" smtClean="0">
                <a:solidFill>
                  <a:srgbClr val="C00000"/>
                </a:solidFill>
              </a:rPr>
              <a:t>e-mail</a:t>
            </a:r>
            <a:r>
              <a:rPr lang="hu-HU" sz="2700" dirty="0" smtClean="0">
                <a:solidFill>
                  <a:srgbClr val="C00000"/>
                </a:solidFill>
              </a:rPr>
              <a:t>: </a:t>
            </a:r>
            <a:r>
              <a:rPr lang="hu-HU" sz="2700" b="1" dirty="0" smtClean="0">
                <a:solidFill>
                  <a:srgbClr val="002060"/>
                </a:solidFill>
              </a:rPr>
              <a:t>info@convictus.hu</a:t>
            </a:r>
            <a:r>
              <a:rPr lang="hu-HU" sz="2700" b="1" dirty="0" smtClean="0">
                <a:solidFill>
                  <a:srgbClr val="C00000"/>
                </a:solidFill>
              </a:rPr>
              <a:t/>
            </a:r>
            <a:br>
              <a:rPr lang="hu-HU" sz="2700" b="1" dirty="0" smtClean="0">
                <a:solidFill>
                  <a:srgbClr val="C00000"/>
                </a:solidFill>
              </a:rPr>
            </a:br>
            <a:r>
              <a:rPr lang="hu-HU" sz="2700" b="1" dirty="0" smtClean="0">
                <a:solidFill>
                  <a:srgbClr val="C00000"/>
                </a:solidFill>
              </a:rPr>
              <a:t>TEL: </a:t>
            </a:r>
            <a:r>
              <a:rPr lang="hu-HU" sz="2700" b="1" dirty="0" smtClean="0">
                <a:solidFill>
                  <a:srgbClr val="002060"/>
                </a:solidFill>
              </a:rPr>
              <a:t>06-30- 9587-339</a:t>
            </a: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294967295"/>
          </p:nvPr>
        </p:nvSpPr>
        <p:spPr>
          <a:xfrm>
            <a:off x="7010400" y="5949280"/>
            <a:ext cx="2133600" cy="365125"/>
          </a:xfrm>
        </p:spPr>
        <p:txBody>
          <a:bodyPr/>
          <a:lstStyle/>
          <a:p>
            <a:fld id="{DD889B79-D81D-41F3-9370-A868DE6B59DE}" type="slidenum">
              <a:rPr lang="hu-HU" smtClean="0"/>
              <a:pPr/>
              <a:t>26</a:t>
            </a:fld>
            <a:endParaRPr lang="hu-HU" dirty="0"/>
          </a:p>
        </p:txBody>
      </p:sp>
      <p:pic>
        <p:nvPicPr>
          <p:cNvPr id="7" name="rg_hi" descr="ANd9GcTur_CMGd7mqDtlLvSUf4UraLtTCQg00qjx1ypeFRlVWCedFW0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653136"/>
            <a:ext cx="23749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8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6197600" cy="412750"/>
          </a:xfrm>
        </p:spPr>
        <p:txBody>
          <a:bodyPr/>
          <a:lstStyle/>
          <a:p>
            <a:r>
              <a:rPr lang="hu-HU" dirty="0" smtClean="0"/>
              <a:t>A banki világ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545513" cy="5510213"/>
          </a:xfrm>
        </p:spPr>
        <p:txBody>
          <a:bodyPr/>
          <a:lstStyle/>
          <a:p>
            <a:r>
              <a:rPr lang="hu-HU" sz="2000" b="1" dirty="0">
                <a:solidFill>
                  <a:srgbClr val="A50021"/>
                </a:solidFill>
              </a:rPr>
              <a:t>Bankok, biztosítók: </a:t>
            </a:r>
            <a:r>
              <a:rPr lang="hu-HU" sz="2000" b="1" dirty="0">
                <a:solidFill>
                  <a:srgbClr val="002060"/>
                </a:solidFill>
              </a:rPr>
              <a:t>gyakori és sok vállalati képzés, nem várhattak az államra (üzleti előnyt jelent a modelljük </a:t>
            </a:r>
            <a:r>
              <a:rPr lang="hu-HU" sz="2000" b="1" dirty="0">
                <a:solidFill>
                  <a:srgbClr val="002060"/>
                </a:solidFill>
                <a:sym typeface="Symbol" panose="05050102010706020507" pitchFamily="18" charset="2"/>
              </a:rPr>
              <a:t> titoktartás, </a:t>
            </a:r>
            <a:r>
              <a:rPr lang="hu-HU" sz="2000" b="1" dirty="0">
                <a:solidFill>
                  <a:srgbClr val="002060"/>
                </a:solidFill>
              </a:rPr>
              <a:t>önvédelem)</a:t>
            </a:r>
          </a:p>
          <a:p>
            <a:r>
              <a:rPr lang="hu-HU" sz="2000" b="1" dirty="0">
                <a:solidFill>
                  <a:srgbClr val="002060"/>
                </a:solidFill>
              </a:rPr>
              <a:t>Bankokban: </a:t>
            </a:r>
            <a:r>
              <a:rPr lang="hu-HU" sz="2000" b="1" dirty="0">
                <a:solidFill>
                  <a:srgbClr val="A50021"/>
                </a:solidFill>
              </a:rPr>
              <a:t>összeolvadó</a:t>
            </a:r>
            <a:r>
              <a:rPr lang="hu-HU" sz="2000" b="1" dirty="0">
                <a:solidFill>
                  <a:srgbClr val="002060"/>
                </a:solidFill>
              </a:rPr>
              <a:t> munkakörök eltérő megnevezésekkel, nagyon erős </a:t>
            </a:r>
            <a:r>
              <a:rPr lang="hu-HU" sz="2000" b="1" dirty="0" err="1">
                <a:solidFill>
                  <a:srgbClr val="002060"/>
                </a:solidFill>
              </a:rPr>
              <a:t>digitalizáció</a:t>
            </a:r>
            <a:r>
              <a:rPr lang="hu-HU" sz="2000" b="1" dirty="0">
                <a:solidFill>
                  <a:srgbClr val="002060"/>
                </a:solidFill>
              </a:rPr>
              <a:t> (Pl.:1 tanácsadó + 1 informatikai támogató/ </a:t>
            </a:r>
            <a:r>
              <a:rPr lang="hu-HU" sz="2000" b="1" dirty="0" smtClean="0">
                <a:solidFill>
                  <a:srgbClr val="002060"/>
                </a:solidFill>
              </a:rPr>
              <a:t>digitális </a:t>
            </a:r>
            <a:r>
              <a:rPr lang="hu-HU" sz="2000" b="1" dirty="0">
                <a:solidFill>
                  <a:srgbClr val="002060"/>
                </a:solidFill>
              </a:rPr>
              <a:t>fiók</a:t>
            </a:r>
            <a:r>
              <a:rPr lang="hu-HU" sz="20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hu-HU" sz="2000" dirty="0"/>
              <a:t>Minden folyamatot, eszközt a </a:t>
            </a:r>
            <a:r>
              <a:rPr lang="hu-HU" sz="2000" b="1" dirty="0"/>
              <a:t>számítógépen keresztül, digitálisan</a:t>
            </a:r>
            <a:r>
              <a:rPr lang="hu-HU" sz="2000" dirty="0"/>
              <a:t> </a:t>
            </a:r>
            <a:r>
              <a:rPr lang="hu-HU" sz="2000" dirty="0" smtClean="0"/>
              <a:t>kezelnek. A </a:t>
            </a:r>
            <a:r>
              <a:rPr lang="hu-HU" sz="2000" dirty="0"/>
              <a:t>rutin adatkezelésben további </a:t>
            </a:r>
            <a:r>
              <a:rPr lang="hu-HU" sz="2000" b="1" dirty="0"/>
              <a:t>folyamatfejlesztés és </a:t>
            </a:r>
            <a:r>
              <a:rPr lang="hu-HU" sz="2000" b="1" dirty="0" err="1"/>
              <a:t>automatizáció</a:t>
            </a:r>
            <a:r>
              <a:rPr lang="hu-HU" sz="2000" dirty="0"/>
              <a:t> </a:t>
            </a:r>
            <a:r>
              <a:rPr lang="hu-HU" sz="2000" dirty="0" smtClean="0"/>
              <a:t>várható (MI, Big Data elemzések a marketinghez, </a:t>
            </a:r>
            <a:r>
              <a:rPr lang="hu-HU" sz="2000" dirty="0"/>
              <a:t>a</a:t>
            </a:r>
            <a:r>
              <a:rPr lang="hu-HU" sz="2000" dirty="0" smtClean="0"/>
              <a:t>rcfelismerő </a:t>
            </a:r>
            <a:r>
              <a:rPr lang="hu-HU" sz="2000" dirty="0"/>
              <a:t>azonosítás, </a:t>
            </a:r>
            <a:r>
              <a:rPr lang="hu-HU" sz="2000" dirty="0" smtClean="0"/>
              <a:t>kp-mentes </a:t>
            </a:r>
            <a:r>
              <a:rPr lang="hu-HU" sz="2000" dirty="0"/>
              <a:t>fizetés és </a:t>
            </a:r>
            <a:r>
              <a:rPr lang="hu-HU" sz="2000" dirty="0" err="1" smtClean="0"/>
              <a:t>fintech</a:t>
            </a:r>
            <a:r>
              <a:rPr lang="hu-HU" sz="2000" dirty="0" smtClean="0"/>
              <a:t>, robot pénzváltó). </a:t>
            </a:r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 </a:t>
            </a:r>
            <a:r>
              <a:rPr lang="hu-HU" sz="2000" b="1" dirty="0" err="1" smtClean="0">
                <a:solidFill>
                  <a:srgbClr val="002060"/>
                </a:solidFill>
                <a:sym typeface="Symbol" panose="05050102010706020507" pitchFamily="18" charset="2"/>
              </a:rPr>
              <a:t>app</a:t>
            </a:r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. tanítás</a:t>
            </a:r>
            <a:endParaRPr lang="hu-HU" sz="2000" dirty="0" smtClean="0"/>
          </a:p>
          <a:p>
            <a:r>
              <a:rPr lang="hu-HU" sz="2000" b="1" dirty="0" smtClean="0">
                <a:solidFill>
                  <a:srgbClr val="002060"/>
                </a:solidFill>
              </a:rPr>
              <a:t>Készpénzhasználat csökken, de a komplex helyzetek, dilemmák esetén az ügyfelek bemennek az b.fiókba tanácsadásért, többféle szolgáltatásért. </a:t>
            </a:r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 kommunikációs és tanácsadási készségek</a:t>
            </a:r>
            <a:endParaRPr lang="hu-HU" sz="2000" b="1" dirty="0" smtClean="0">
              <a:solidFill>
                <a:srgbClr val="002060"/>
              </a:solidFill>
            </a:endParaRPr>
          </a:p>
          <a:p>
            <a:r>
              <a:rPr lang="hu-HU" sz="2000" b="1" dirty="0" smtClean="0">
                <a:solidFill>
                  <a:srgbClr val="002060"/>
                </a:solidFill>
              </a:rPr>
              <a:t>Fiatalok: </a:t>
            </a:r>
            <a:r>
              <a:rPr lang="hu-HU" sz="2000" b="1" dirty="0">
                <a:solidFill>
                  <a:srgbClr val="002060"/>
                </a:solidFill>
              </a:rPr>
              <a:t>a mamahotelben, előtakarékosság </a:t>
            </a:r>
            <a:r>
              <a:rPr lang="hu-HU" sz="2000" b="1" dirty="0" smtClean="0">
                <a:solidFill>
                  <a:srgbClr val="002060"/>
                </a:solidFill>
              </a:rPr>
              <a:t>nélkül, alacsony </a:t>
            </a:r>
            <a:r>
              <a:rPr lang="hu-HU" sz="2000" b="1" dirty="0">
                <a:solidFill>
                  <a:srgbClr val="002060"/>
                </a:solidFill>
              </a:rPr>
              <a:t>pénzügyi </a:t>
            </a:r>
            <a:r>
              <a:rPr lang="hu-HU" sz="2000" b="1" dirty="0" smtClean="0">
                <a:solidFill>
                  <a:srgbClr val="002060"/>
                </a:solidFill>
              </a:rPr>
              <a:t>tudatosság </a:t>
            </a:r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 tájékoztatási,  tanítási igény</a:t>
            </a:r>
          </a:p>
          <a:p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Menni kell az ügyfél után </a:t>
            </a:r>
            <a:r>
              <a:rPr lang="hu-HU" sz="2000" b="1" dirty="0">
                <a:solidFill>
                  <a:srgbClr val="002060"/>
                </a:solidFill>
                <a:sym typeface="Symbol" panose="05050102010706020507" pitchFamily="18" charset="2"/>
              </a:rPr>
              <a:t></a:t>
            </a:r>
            <a:r>
              <a:rPr lang="hu-HU" sz="2000" b="1" dirty="0" smtClean="0">
                <a:solidFill>
                  <a:srgbClr val="002060"/>
                </a:solidFill>
                <a:sym typeface="Symbol" panose="05050102010706020507" pitchFamily="18" charset="2"/>
              </a:rPr>
              <a:t> tanórákon, rendezvényeken szereplés értékesítőként</a:t>
            </a:r>
            <a:endParaRPr lang="hu-HU" sz="2000" b="1" dirty="0">
              <a:solidFill>
                <a:srgbClr val="002060"/>
              </a:solidFill>
            </a:endParaRP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037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Biztosítók világa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545513" cy="5688632"/>
          </a:xfrm>
        </p:spPr>
        <p:txBody>
          <a:bodyPr/>
          <a:lstStyle/>
          <a:p>
            <a:r>
              <a:rPr lang="hu-HU" sz="2200" dirty="0" smtClean="0"/>
              <a:t>Zárt, üzletileg féltett </a:t>
            </a:r>
          </a:p>
          <a:p>
            <a:r>
              <a:rPr lang="hu-HU" sz="2200" dirty="0"/>
              <a:t>A </a:t>
            </a:r>
            <a:r>
              <a:rPr lang="hu-HU" sz="2200" b="1" dirty="0"/>
              <a:t>biztosítás, a lízing és a banki szolgáltatások közelednek </a:t>
            </a:r>
            <a:r>
              <a:rPr lang="hu-HU" sz="2200" dirty="0"/>
              <a:t>egymáshoz</a:t>
            </a:r>
            <a:endParaRPr lang="hu-HU" sz="2200" dirty="0" smtClean="0"/>
          </a:p>
          <a:p>
            <a:r>
              <a:rPr lang="hu-HU" sz="2200" dirty="0" smtClean="0"/>
              <a:t>Erős versenypiac, teljesen </a:t>
            </a:r>
            <a:r>
              <a:rPr lang="hu-HU" sz="2200" b="1" dirty="0" smtClean="0"/>
              <a:t>új termékek </a:t>
            </a:r>
            <a:r>
              <a:rPr lang="hu-HU" sz="2200" dirty="0" smtClean="0"/>
              <a:t>(GDPR felelősség, </a:t>
            </a:r>
            <a:r>
              <a:rPr lang="hu-HU" sz="2200" dirty="0" err="1" smtClean="0"/>
              <a:t>cyberrisk</a:t>
            </a:r>
            <a:r>
              <a:rPr lang="hu-HU" sz="2200" dirty="0" smtClean="0"/>
              <a:t>), GPS alapú kárfelmérés</a:t>
            </a:r>
          </a:p>
          <a:p>
            <a:r>
              <a:rPr lang="hu-HU" sz="2200" b="1" dirty="0" smtClean="0"/>
              <a:t>Értékesítés</a:t>
            </a:r>
            <a:r>
              <a:rPr lang="hu-HU" sz="2200" dirty="0" smtClean="0"/>
              <a:t>hangsúlyos, kapcsolatokra épülő</a:t>
            </a:r>
          </a:p>
          <a:p>
            <a:r>
              <a:rPr lang="hu-HU" sz="2200" dirty="0" smtClean="0"/>
              <a:t>Egyszerűbb szolgáltatások online intézhető az ügyfél által</a:t>
            </a:r>
          </a:p>
          <a:p>
            <a:r>
              <a:rPr lang="hu-HU" sz="2200" dirty="0" smtClean="0"/>
              <a:t>Tudástámogatás és ügyintézés csak </a:t>
            </a:r>
            <a:r>
              <a:rPr lang="hu-HU" sz="2200" b="1" dirty="0" smtClean="0"/>
              <a:t>interneten</a:t>
            </a:r>
          </a:p>
          <a:p>
            <a:r>
              <a:rPr lang="hu-HU" sz="2200" dirty="0" smtClean="0"/>
              <a:t>Egyedi és komplex igények kiszolgáláshoz: EQ, kommunikációs és társas ügyesség, termékismeret, rendszerben gondolkodás, folyamatos kapcsolatgondozás</a:t>
            </a:r>
          </a:p>
          <a:p>
            <a:r>
              <a:rPr lang="hu-HU" sz="2200" dirty="0" smtClean="0"/>
              <a:t>Bevált betanítás: </a:t>
            </a:r>
            <a:r>
              <a:rPr lang="hu-HU" sz="2200" b="1" dirty="0" smtClean="0"/>
              <a:t>3 hónapos intenzív, </a:t>
            </a:r>
            <a:r>
              <a:rPr lang="hu-HU" sz="2200" b="1" dirty="0" err="1" smtClean="0"/>
              <a:t>gyakornoksággal</a:t>
            </a:r>
            <a:r>
              <a:rPr lang="hu-HU" sz="2200" b="1" dirty="0" smtClean="0"/>
              <a:t> </a:t>
            </a:r>
            <a:r>
              <a:rPr lang="hu-HU" sz="2200" dirty="0" smtClean="0"/>
              <a:t>összekötött, </a:t>
            </a:r>
            <a:r>
              <a:rPr lang="hu-HU" sz="2200" dirty="0" err="1" smtClean="0"/>
              <a:t>mentorálással</a:t>
            </a:r>
            <a:r>
              <a:rPr lang="hu-HU" sz="2200" dirty="0" smtClean="0"/>
              <a:t> támogatott (duális iránti igény)</a:t>
            </a:r>
          </a:p>
          <a:p>
            <a:r>
              <a:rPr lang="hu-HU" sz="2200" dirty="0" smtClean="0"/>
              <a:t>Minden területen </a:t>
            </a:r>
            <a:r>
              <a:rPr lang="hu-HU" sz="2200" b="1" dirty="0" smtClean="0"/>
              <a:t>szakértői, tanácsadói</a:t>
            </a:r>
            <a:r>
              <a:rPr lang="hu-HU" sz="2200" dirty="0" smtClean="0"/>
              <a:t>, szakjogászi igény: egyetemeken szakirány kell, a mg-ban is!</a:t>
            </a:r>
          </a:p>
          <a:p>
            <a:endParaRPr lang="hu-HU" sz="2200" dirty="0" smtClean="0"/>
          </a:p>
          <a:p>
            <a:endParaRPr lang="hu-HU" sz="2200" dirty="0" smtClean="0"/>
          </a:p>
          <a:p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29446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274637"/>
            <a:ext cx="8545513" cy="623888"/>
          </a:xfrm>
        </p:spPr>
        <p:txBody>
          <a:bodyPr/>
          <a:lstStyle/>
          <a:p>
            <a:r>
              <a:rPr lang="hu-HU" dirty="0" smtClean="0"/>
              <a:t>Államnak befizetendő adók, díjak ügyintézői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87139"/>
            <a:ext cx="8545513" cy="5510213"/>
          </a:xfrm>
        </p:spPr>
        <p:txBody>
          <a:bodyPr/>
          <a:lstStyle/>
          <a:p>
            <a:r>
              <a:rPr lang="hu-HU" sz="2000" dirty="0" smtClean="0"/>
              <a:t>Minden ügyintézés </a:t>
            </a:r>
            <a:r>
              <a:rPr lang="hu-HU" sz="2000" b="1" dirty="0" smtClean="0"/>
              <a:t>elektronikus</a:t>
            </a:r>
            <a:r>
              <a:rPr lang="hu-HU" sz="2000" dirty="0" smtClean="0"/>
              <a:t>, az állam diktálja a tempót, de egyből élesben kéri az alkalmazások használatát. </a:t>
            </a:r>
            <a:r>
              <a:rPr lang="hu-HU" sz="2000" dirty="0" smtClean="0">
                <a:sym typeface="Symbol" panose="05050102010706020507" pitchFamily="18" charset="2"/>
              </a:rPr>
              <a:t> kockázat</a:t>
            </a:r>
          </a:p>
          <a:p>
            <a:r>
              <a:rPr lang="hu-HU" sz="2000" dirty="0" smtClean="0">
                <a:sym typeface="Symbol" panose="05050102010706020507" pitchFamily="18" charset="2"/>
              </a:rPr>
              <a:t>Összekapcsolódó </a:t>
            </a:r>
            <a:r>
              <a:rPr lang="hu-HU" sz="2000" b="1" dirty="0" smtClean="0">
                <a:sym typeface="Symbol" panose="05050102010706020507" pitchFamily="18" charset="2"/>
              </a:rPr>
              <a:t>hálózatok és a mesterséges intelligencia </a:t>
            </a:r>
            <a:r>
              <a:rPr lang="hu-HU" sz="2000" dirty="0" smtClean="0">
                <a:sym typeface="Symbol" panose="05050102010706020507" pitchFamily="18" charset="2"/>
              </a:rPr>
              <a:t>általi elemzések </a:t>
            </a:r>
            <a:r>
              <a:rPr lang="hu-HU" sz="2000" dirty="0"/>
              <a:t> </a:t>
            </a:r>
            <a:r>
              <a:rPr lang="hu-HU" sz="2000" dirty="0">
                <a:sym typeface="Symbol" panose="05050102010706020507" pitchFamily="18" charset="2"/>
              </a:rPr>
              <a:t> </a:t>
            </a:r>
            <a:r>
              <a:rPr lang="hu-HU" sz="2000" dirty="0" smtClean="0">
                <a:sym typeface="Symbol" panose="05050102010706020507" pitchFamily="18" charset="2"/>
              </a:rPr>
              <a:t>átláthatóság</a:t>
            </a:r>
          </a:p>
          <a:p>
            <a:r>
              <a:rPr lang="hu-HU" sz="2000" dirty="0" smtClean="0"/>
              <a:t>Termékdíj területén </a:t>
            </a:r>
            <a:r>
              <a:rPr lang="hu-HU" sz="2000" b="1" dirty="0" smtClean="0"/>
              <a:t>új EU-s és hazai szabályozás</a:t>
            </a:r>
            <a:r>
              <a:rPr lang="hu-HU" sz="2000" dirty="0" smtClean="0"/>
              <a:t>: (elektromos autók, </a:t>
            </a:r>
            <a:r>
              <a:rPr lang="hu-HU" sz="2000" dirty="0" err="1" smtClean="0"/>
              <a:t>akumlátorok</a:t>
            </a:r>
            <a:r>
              <a:rPr lang="hu-HU" sz="2000" dirty="0" smtClean="0"/>
              <a:t>, stb.) technológiai fejlődés + körkörös gazdaság, természetvédelem</a:t>
            </a:r>
          </a:p>
          <a:p>
            <a:r>
              <a:rPr lang="hu-HU" sz="2000" dirty="0" smtClean="0"/>
              <a:t>Rendszeres </a:t>
            </a:r>
            <a:r>
              <a:rPr lang="hu-HU" sz="2000" dirty="0"/>
              <a:t>kreditpontos</a:t>
            </a:r>
            <a:r>
              <a:rPr lang="hu-HU" sz="2000" dirty="0" smtClean="0"/>
              <a:t> </a:t>
            </a:r>
            <a:r>
              <a:rPr lang="hu-HU" sz="2000" b="1" dirty="0" smtClean="0"/>
              <a:t>továbbképzések</a:t>
            </a:r>
            <a:r>
              <a:rPr lang="hu-HU" sz="2000" dirty="0" smtClean="0"/>
              <a:t> iránti igény: frissítés, éves változáskövetés, speciális területek sajátosságai (pl. ágazati) ügyintézőknek</a:t>
            </a:r>
          </a:p>
          <a:p>
            <a:r>
              <a:rPr lang="hu-HU" sz="2000" b="1" dirty="0" smtClean="0"/>
              <a:t>Szakértőknek, szaktanácsadóknak</a:t>
            </a:r>
            <a:r>
              <a:rPr lang="hu-HU" sz="2000" dirty="0" smtClean="0"/>
              <a:t>: kreditpontos továbbképzések + oktatói, vagy igazságügyi, vagy egyéb hatósági </a:t>
            </a:r>
            <a:r>
              <a:rPr lang="hu-HU" sz="2000" dirty="0" err="1" smtClean="0"/>
              <a:t>spec</a:t>
            </a:r>
            <a:r>
              <a:rPr lang="hu-HU" sz="2000" dirty="0" smtClean="0"/>
              <a:t>. </a:t>
            </a:r>
            <a:r>
              <a:rPr lang="hu-HU" sz="2000" dirty="0"/>
              <a:t>v</a:t>
            </a:r>
            <a:r>
              <a:rPr lang="hu-HU" sz="2000" dirty="0" smtClean="0"/>
              <a:t>izsga, </a:t>
            </a:r>
          </a:p>
          <a:p>
            <a:r>
              <a:rPr lang="hu-HU" sz="2000" dirty="0" smtClean="0"/>
              <a:t> Az állam egy szervezete rendszeresen regisztrálja és kövesse a kreditpontos képzéseken való részvételt és a hatósági végzettségek megszerzését.  (Vö. számviteli)</a:t>
            </a:r>
          </a:p>
          <a:p>
            <a:endParaRPr lang="hu-HU" sz="2000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66223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2750"/>
          </a:xfrm>
        </p:spPr>
        <p:txBody>
          <a:bodyPr/>
          <a:lstStyle/>
          <a:p>
            <a:r>
              <a:rPr lang="hu-HU" dirty="0" smtClean="0"/>
              <a:t>A téma aktualitása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Sokat változott a világ 2001 és 2005 óta (utolsó szakma/munkakörelemzések)</a:t>
            </a:r>
          </a:p>
          <a:p>
            <a:r>
              <a:rPr lang="hu-HU" sz="2400" dirty="0" smtClean="0"/>
              <a:t>Az </a:t>
            </a:r>
            <a:r>
              <a:rPr lang="hu-HU" sz="2400" b="1" dirty="0" smtClean="0"/>
              <a:t>eredményalapú képzés </a:t>
            </a:r>
            <a:r>
              <a:rPr lang="hu-HU" sz="2400" dirty="0" smtClean="0"/>
              <a:t>kihívásai az egyetemi és az OKJ-s képzések előtt: a </a:t>
            </a:r>
            <a:r>
              <a:rPr lang="hu-HU" sz="2400" b="1" dirty="0" smtClean="0"/>
              <a:t>jelenlegi és jövőbeli szakmai feladatok végzésére</a:t>
            </a:r>
            <a:r>
              <a:rPr lang="hu-HU" sz="2400" dirty="0" smtClean="0"/>
              <a:t> kell felkészíteni a következő nemzedéket! (EU követelmények, hazai munkáltatói igények)</a:t>
            </a:r>
          </a:p>
          <a:p>
            <a:r>
              <a:rPr lang="hu-HU" sz="2400" dirty="0" smtClean="0"/>
              <a:t>MKIK Ágazati Készség Tanácsok közül a </a:t>
            </a:r>
            <a:r>
              <a:rPr lang="hu-HU" sz="2400" b="1" dirty="0" smtClean="0"/>
              <a:t>Közgazdasági ÁKT</a:t>
            </a:r>
            <a:r>
              <a:rPr lang="hu-HU" sz="2400" dirty="0" smtClean="0"/>
              <a:t> vállalta a nagyobb szakértői mintavétellel járó elemzések eredményeivel való szembenézést 2018-2019-ben: 9+1 munkakör, ill. foglalkozáselemzés készült eddig el</a:t>
            </a:r>
          </a:p>
          <a:p>
            <a:r>
              <a:rPr lang="hu-HU" sz="2400" dirty="0" smtClean="0"/>
              <a:t>Néhány egyetem által megrendelt elemzés: </a:t>
            </a:r>
            <a:r>
              <a:rPr lang="hu-HU" sz="2400" b="1" dirty="0" smtClean="0"/>
              <a:t>közgazdasági</a:t>
            </a:r>
            <a:r>
              <a:rPr lang="hu-HU" sz="2400" dirty="0" smtClean="0"/>
              <a:t> („gazdasági referens” BSC után KKV-nál) és műszaki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35023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Számviteli terület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 év legyen közös alapozású, a 2. év szakági., </a:t>
            </a:r>
          </a:p>
          <a:p>
            <a:r>
              <a:rPr lang="hu-HU" dirty="0" smtClean="0"/>
              <a:t>Rengeteg a feladat (150 fölött) </a:t>
            </a:r>
            <a:r>
              <a:rPr lang="hu-HU" dirty="0" smtClean="0">
                <a:sym typeface="Symbol" panose="05050102010706020507" pitchFamily="18" charset="2"/>
              </a:rPr>
              <a:t></a:t>
            </a:r>
            <a:r>
              <a:rPr lang="hu-HU" dirty="0" smtClean="0"/>
              <a:t> automatizálás?</a:t>
            </a:r>
            <a:endParaRPr lang="hu-HU" dirty="0"/>
          </a:p>
          <a:p>
            <a:r>
              <a:rPr lang="hu-HU" dirty="0" smtClean="0"/>
              <a:t>Sok a kommunikációs, kapcsolattartási helyzet</a:t>
            </a:r>
          </a:p>
          <a:p>
            <a:r>
              <a:rPr lang="hu-HU" dirty="0" smtClean="0"/>
              <a:t>NAV működése erősen befolyásolja: hálózatos, MI, informatikusokat keresnek, revizorok távolról ellenőriznek, …</a:t>
            </a:r>
          </a:p>
          <a:p>
            <a:r>
              <a:rPr lang="hu-HU" dirty="0" smtClean="0"/>
              <a:t>Rendszeres továbbképzésekre van szükségük: változáskövető, specialitások: ágazati (vegyipar, gépipar, kereskedelem,…), területi </a:t>
            </a:r>
          </a:p>
          <a:p>
            <a:r>
              <a:rPr lang="hu-HU" dirty="0" smtClean="0"/>
              <a:t>SSC-k elszívó hatása, kevés utánpótlás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28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18058"/>
          </a:xfrm>
        </p:spPr>
        <p:txBody>
          <a:bodyPr/>
          <a:lstStyle/>
          <a:p>
            <a:r>
              <a:rPr lang="hu-HU" sz="2800" dirty="0" smtClean="0"/>
              <a:t>Szakmai feladatok száma</a:t>
            </a:r>
            <a:r>
              <a:rPr lang="hu-HU" sz="2800" dirty="0"/>
              <a:t>/ szakma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665748"/>
              </p:ext>
            </p:extLst>
          </p:nvPr>
        </p:nvGraphicFramePr>
        <p:xfrm>
          <a:off x="457200" y="836712"/>
          <a:ext cx="8545514" cy="60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7088">
                  <a:extLst>
                    <a:ext uri="{9D8B030D-6E8A-4147-A177-3AD203B41FA5}">
                      <a16:colId xmlns:a16="http://schemas.microsoft.com/office/drawing/2014/main" val="1203011266"/>
                    </a:ext>
                  </a:extLst>
                </a:gridCol>
                <a:gridCol w="1838426">
                  <a:extLst>
                    <a:ext uri="{9D8B030D-6E8A-4147-A177-3AD203B41FA5}">
                      <a16:colId xmlns:a16="http://schemas.microsoft.com/office/drawing/2014/main" val="124244653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A50021"/>
                          </a:solidFill>
                        </a:rPr>
                        <a:t>Végzettség vagy munkakör (szakértők által megnevezve)</a:t>
                      </a:r>
                      <a:endParaRPr lang="hu-HU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rgbClr val="A50021"/>
                          </a:solidFill>
                        </a:rPr>
                        <a:t>Feladatok száma</a:t>
                      </a:r>
                      <a:endParaRPr lang="hu-HU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35569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Pénztárkezelő, pénzforgalmi ügyintéző és </a:t>
                      </a:r>
                      <a:r>
                        <a:rPr lang="hu-H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értéktáros</a:t>
                      </a:r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(bankban)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7595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hu-HU" b="1" dirty="0" smtClean="0"/>
                        <a:t>Pénzügyi termékértékesítő a lakosság számára (bankban)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mtClean="0"/>
                        <a:t>142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600107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r>
                        <a:rPr lang="hu-HU" b="1" dirty="0" smtClean="0"/>
                        <a:t>Biztosításközvetítő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 99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3971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Termékdíj ügyintéző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37076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Jövedéki ügyintéző</a:t>
                      </a:r>
                      <a:endParaRPr lang="hu-H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 82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05324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Mérlegképes könyvelő vállalkozási szakon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50568"/>
                  </a:ext>
                </a:extLst>
              </a:tr>
              <a:tr h="414888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Mérlegképes könyvelő államháztartási szakon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216!!!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95006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Adótanácsadó és </a:t>
                      </a:r>
                    </a:p>
                    <a:p>
                      <a:r>
                        <a:rPr lang="hu-H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Okleveles adószakértő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mtClean="0"/>
                        <a:t>107</a:t>
                      </a:r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439282"/>
                  </a:ext>
                </a:extLst>
              </a:tr>
              <a:tr h="459898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Munkaerő-gazdálkodási és társadalombiztosítási ügyintéző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98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316129"/>
                  </a:ext>
                </a:extLst>
              </a:tr>
              <a:tr h="459898">
                <a:tc>
                  <a:txBody>
                    <a:bodyPr/>
                    <a:lstStyle/>
                    <a:p>
                      <a:r>
                        <a:rPr lang="hu-HU" b="1" dirty="0" smtClean="0"/>
                        <a:t>Vámügyintéző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62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829003"/>
                  </a:ext>
                </a:extLst>
              </a:tr>
              <a:tr h="459898">
                <a:tc>
                  <a:txBody>
                    <a:bodyPr/>
                    <a:lstStyle/>
                    <a:p>
                      <a:r>
                        <a:rPr lang="hu-HU" b="1" dirty="0" smtClean="0"/>
                        <a:t>Gazdasági referens (BSC gazdálkodás-menedzsment)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113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59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1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módszerről</a:t>
            </a:r>
            <a:endParaRPr lang="hu-HU" dirty="0"/>
          </a:p>
        </p:txBody>
      </p:sp>
      <p:sp>
        <p:nvSpPr>
          <p:cNvPr id="4" name="Tartalom helye 7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328592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hu-HU" dirty="0" smtClean="0"/>
              <a:t>Munkakör/</a:t>
            </a:r>
            <a:r>
              <a:rPr lang="hu-HU" b="1" dirty="0" smtClean="0"/>
              <a:t>foglalkozáselemzés</a:t>
            </a:r>
            <a:r>
              <a:rPr lang="hu-HU" dirty="0" smtClean="0"/>
              <a:t>: </a:t>
            </a:r>
            <a:r>
              <a:rPr lang="hu-HU" b="1" dirty="0" smtClean="0"/>
              <a:t>feladatrendszer, jövőbeli kihívások, szükséges kompetenciák</a:t>
            </a:r>
          </a:p>
          <a:p>
            <a:pPr marL="514350" indent="-514350" algn="ctr">
              <a:buNone/>
            </a:pPr>
            <a:r>
              <a:rPr lang="hu-HU" dirty="0" smtClean="0">
                <a:sym typeface="Symbol"/>
              </a:rPr>
              <a:t></a:t>
            </a:r>
          </a:p>
          <a:p>
            <a:pPr marL="514350" indent="-514350" algn="ctr">
              <a:buNone/>
            </a:pPr>
            <a:r>
              <a:rPr lang="hu-HU" dirty="0" smtClean="0">
                <a:sym typeface="Symbol"/>
              </a:rPr>
              <a:t>2. Kimenetből következő átfogó, részcélok, </a:t>
            </a:r>
            <a:r>
              <a:rPr lang="hu-HU" b="1" dirty="0" smtClean="0">
                <a:sym typeface="Symbol"/>
              </a:rPr>
              <a:t>követelmények meghatározása</a:t>
            </a:r>
            <a:endParaRPr lang="hu-HU" b="1" dirty="0" smtClean="0"/>
          </a:p>
          <a:p>
            <a:pPr algn="ctr">
              <a:buNone/>
            </a:pPr>
            <a:r>
              <a:rPr lang="hu-HU" dirty="0" smtClean="0">
                <a:sym typeface="Symbol"/>
              </a:rPr>
              <a:t></a:t>
            </a:r>
            <a:endParaRPr lang="hu-HU" dirty="0" smtClean="0"/>
          </a:p>
          <a:p>
            <a:pPr algn="ctr">
              <a:buNone/>
            </a:pPr>
            <a:r>
              <a:rPr lang="hu-HU" dirty="0" smtClean="0"/>
              <a:t>3. Foglalkozáshoz tartozó feladatok elvégzésére (teljesítmény-követelményekre) felkészítő </a:t>
            </a:r>
            <a:r>
              <a:rPr lang="hu-HU" b="1" dirty="0" smtClean="0"/>
              <a:t>képzés újratervezése: elmélet +  gyakorlat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94636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128792" cy="1008112"/>
          </a:xfrm>
        </p:spPr>
        <p:txBody>
          <a:bodyPr/>
          <a:lstStyle/>
          <a:p>
            <a:r>
              <a:rPr lang="hu-HU" dirty="0" smtClean="0"/>
              <a:t>A szakma tevékenységkörei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99592" y="1052736"/>
            <a:ext cx="7869758" cy="5688632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/>
              <a:t>Jól elkülöníthetők:</a:t>
            </a:r>
          </a:p>
          <a:p>
            <a:r>
              <a:rPr lang="hu-HU" sz="2400" b="1" dirty="0" smtClean="0"/>
              <a:t>Banki</a:t>
            </a:r>
          </a:p>
          <a:p>
            <a:r>
              <a:rPr lang="hu-HU" sz="2400" b="1" dirty="0" smtClean="0"/>
              <a:t>Biztosítási</a:t>
            </a:r>
          </a:p>
          <a:p>
            <a:r>
              <a:rPr lang="hu-HU" sz="2400" b="1" dirty="0" smtClean="0"/>
              <a:t>Számviteli- bérszámfejtési</a:t>
            </a:r>
          </a:p>
          <a:p>
            <a:r>
              <a:rPr lang="hu-HU" sz="2400" dirty="0" smtClean="0"/>
              <a:t>Állam számára fizetendő </a:t>
            </a:r>
            <a:r>
              <a:rPr lang="hu-HU" sz="2400" b="1" dirty="0" smtClean="0"/>
              <a:t>adókhoz és díjak </a:t>
            </a:r>
            <a:r>
              <a:rPr lang="hu-HU" sz="2400" dirty="0" smtClean="0"/>
              <a:t>fizetéséhez kapcsolódó tevékenységkörök (Adó, VÁM, termékdíj, jövedéki)</a:t>
            </a:r>
          </a:p>
          <a:p>
            <a:r>
              <a:rPr lang="hu-HU" sz="2400" dirty="0" smtClean="0"/>
              <a:t>Egyéb </a:t>
            </a:r>
            <a:r>
              <a:rPr lang="hu-HU" sz="2400" b="1" dirty="0" smtClean="0"/>
              <a:t>szolgáltatások</a:t>
            </a:r>
            <a:r>
              <a:rPr lang="hu-HU" sz="2400" dirty="0" smtClean="0"/>
              <a:t>, mint: gazdálkodási, HR – munkaügyi szolgáltatás (belső, külső), ügyvite</a:t>
            </a:r>
            <a:r>
              <a:rPr lang="hu-HU" sz="2400" dirty="0"/>
              <a:t>l</a:t>
            </a:r>
            <a:endParaRPr lang="hu-HU" sz="2400" dirty="0" smtClean="0"/>
          </a:p>
          <a:p>
            <a:endParaRPr lang="hu-HU" sz="2400" dirty="0"/>
          </a:p>
          <a:p>
            <a:pPr marL="0" indent="0">
              <a:buNone/>
            </a:pPr>
            <a:r>
              <a:rPr lang="hu-HU" sz="2400" dirty="0" smtClean="0"/>
              <a:t>Nem valószínű, hogy össze lehetne vonni!</a:t>
            </a:r>
          </a:p>
          <a:p>
            <a:pPr marL="0" indent="0">
              <a:buNone/>
            </a:pPr>
            <a:r>
              <a:rPr lang="hu-HU" sz="2400" dirty="0" smtClean="0"/>
              <a:t>Inkább differenciálódnak, szintek ismerhetők fel, mint egyszerűsödnének.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47247" cy="706090"/>
          </a:xfrm>
        </p:spPr>
        <p:txBody>
          <a:bodyPr/>
          <a:lstStyle/>
          <a:p>
            <a:r>
              <a:rPr lang="hu-HU" dirty="0" smtClean="0"/>
              <a:t>Szakma általános struktúrája: szintek</a:t>
            </a:r>
            <a:endParaRPr lang="hu-HU" dirty="0"/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6052370"/>
              </p:ext>
            </p:extLst>
          </p:nvPr>
        </p:nvGraphicFramePr>
        <p:xfrm>
          <a:off x="684212" y="1196752"/>
          <a:ext cx="7920235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711192" y="2132856"/>
            <a:ext cx="15971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/>
              <a:t>Szakértő, szak-tanácsadó </a:t>
            </a:r>
            <a:r>
              <a:rPr lang="hu-HU" sz="1600" dirty="0" smtClean="0"/>
              <a:t>biz. diplomával, tapasztalattal (3-5 év), hatósági vizsgával (céget vezet, szakembereket irányít, </a:t>
            </a:r>
            <a:r>
              <a:rPr lang="hu-HU" sz="1600" dirty="0"/>
              <a:t>nemzetközi szinten is  </a:t>
            </a:r>
            <a:r>
              <a:rPr lang="hu-HU" sz="1600" dirty="0" smtClean="0"/>
              <a:t>dolgozik, pl. adószakértő)</a:t>
            </a:r>
            <a:endParaRPr lang="hu-HU" sz="16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7176485" y="1772816"/>
            <a:ext cx="16561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/>
              <a:t>Oktató, vagy </a:t>
            </a:r>
            <a:r>
              <a:rPr lang="hu-HU" sz="1600" b="1" dirty="0" smtClean="0"/>
              <a:t>igazságügyi szakértő</a:t>
            </a:r>
          </a:p>
          <a:p>
            <a:r>
              <a:rPr lang="hu-HU" sz="1600" dirty="0" smtClean="0"/>
              <a:t>speciális ráképzés, vizsga után</a:t>
            </a:r>
          </a:p>
          <a:p>
            <a:r>
              <a:rPr lang="hu-HU" sz="1600" dirty="0" smtClean="0"/>
              <a:t>(oktató mester</a:t>
            </a:r>
            <a:r>
              <a:rPr lang="hu-HU" sz="1600" smtClean="0"/>
              <a:t>, mentor </a:t>
            </a:r>
            <a:r>
              <a:rPr lang="hu-HU" sz="1600" dirty="0" smtClean="0"/>
              <a:t>tanár, igazságügyi </a:t>
            </a:r>
            <a:r>
              <a:rPr lang="hu-HU" sz="1600" smtClean="0"/>
              <a:t>szakértő, …) 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Foglalkoztatás: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 smtClean="0"/>
              <a:t>Nagyvállalti</a:t>
            </a:r>
            <a:r>
              <a:rPr lang="hu-HU" sz="2400" dirty="0" smtClean="0"/>
              <a:t> környezetben </a:t>
            </a:r>
            <a:r>
              <a:rPr lang="hu-HU" sz="2400" b="1" dirty="0" smtClean="0"/>
              <a:t>önálló szakmai munkát </a:t>
            </a:r>
            <a:r>
              <a:rPr lang="hu-HU" sz="2400" dirty="0" smtClean="0"/>
              <a:t>végeznek szakmai irányító vezetése alatt az ügyintézői szinten. </a:t>
            </a:r>
            <a:r>
              <a:rPr lang="hu-HU" sz="2200" dirty="0" smtClean="0"/>
              <a:t>Nincs megegyezéses gyakorlat, hogy mely szervezeti egységhez tartoznak, különösen ügyintézőknél (gazdasági, pénzügyi, logisztikai, VÁM csoport, stb.)</a:t>
            </a:r>
          </a:p>
          <a:p>
            <a:r>
              <a:rPr lang="hu-HU" sz="2400" dirty="0" smtClean="0"/>
              <a:t>Néhányan </a:t>
            </a:r>
            <a:r>
              <a:rPr lang="hu-HU" sz="2400" b="1" dirty="0" smtClean="0"/>
              <a:t>KKV-nál az irodavezetéssel együtt </a:t>
            </a:r>
            <a:r>
              <a:rPr lang="hu-HU" sz="2400" dirty="0" smtClean="0"/>
              <a:t>végzik a szakmai feladatokat (számvitel, munkaügy)</a:t>
            </a:r>
          </a:p>
          <a:p>
            <a:r>
              <a:rPr lang="hu-HU" sz="2400" dirty="0" smtClean="0"/>
              <a:t>Sokan az </a:t>
            </a:r>
            <a:r>
              <a:rPr lang="hu-HU" sz="2400" b="1" dirty="0" err="1" smtClean="0"/>
              <a:t>outsource</a:t>
            </a:r>
            <a:r>
              <a:rPr lang="hu-HU" sz="2400" b="1" dirty="0" smtClean="0"/>
              <a:t>/külső szolgáltatónál </a:t>
            </a:r>
            <a:r>
              <a:rPr lang="hu-HU" sz="2400" dirty="0" smtClean="0"/>
              <a:t>dolgoznak (kivéve bank), szakmai vezetés alatt BIG 4-nál vagy magyar társas vállalkozásban.</a:t>
            </a:r>
          </a:p>
          <a:p>
            <a:r>
              <a:rPr lang="hu-HU" sz="2400" b="1" dirty="0" smtClean="0"/>
              <a:t>Egyéni vállalkozások keretében vagy mikro társas </a:t>
            </a:r>
            <a:r>
              <a:rPr lang="hu-HU" sz="2400" dirty="0" smtClean="0"/>
              <a:t>vállalkozásban ö</a:t>
            </a:r>
            <a:r>
              <a:rPr lang="hu-HU" sz="2400" dirty="0" smtClean="0">
                <a:sym typeface="Symbol" panose="05050102010706020507" pitchFamily="18" charset="2"/>
              </a:rPr>
              <a:t>nfoglalkoztatók</a:t>
            </a:r>
          </a:p>
          <a:p>
            <a:pPr marL="0" indent="0">
              <a:buNone/>
            </a:pPr>
            <a:endParaRPr lang="hu-HU" sz="2400" dirty="0" smtClean="0">
              <a:sym typeface="Symbol" panose="05050102010706020507" pitchFamily="18" charset="2"/>
            </a:endParaRPr>
          </a:p>
          <a:p>
            <a:pPr marL="0" indent="0" algn="ctr">
              <a:buNone/>
            </a:pPr>
            <a:r>
              <a:rPr lang="hu-HU" sz="2400" b="1" dirty="0" smtClean="0">
                <a:sym typeface="Symbol" panose="05050102010706020507" pitchFamily="18" charset="2"/>
              </a:rPr>
              <a:t>VÁLLALKOZÁSI IMERETEK ÉS TAPASZTALATOK</a:t>
            </a:r>
            <a:r>
              <a:rPr lang="hu-HU" sz="2400" dirty="0" smtClean="0">
                <a:sym typeface="Symbol" panose="05050102010706020507" pitchFamily="18" charset="2"/>
              </a:rPr>
              <a:t>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5035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643192" cy="850106"/>
          </a:xfrm>
        </p:spPr>
        <p:txBody>
          <a:bodyPr/>
          <a:lstStyle/>
          <a:p>
            <a:r>
              <a:rPr lang="hu-HU" dirty="0" smtClean="0"/>
              <a:t>Kihívások, trendek csoportjai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3568" y="980728"/>
            <a:ext cx="8301806" cy="5877271"/>
          </a:xfrm>
        </p:spPr>
        <p:txBody>
          <a:bodyPr/>
          <a:lstStyle/>
          <a:p>
            <a:r>
              <a:rPr lang="hu-HU" sz="2400" b="1" dirty="0" err="1" smtClean="0">
                <a:solidFill>
                  <a:srgbClr val="A50021"/>
                </a:solidFill>
              </a:rPr>
              <a:t>Digitalizáció</a:t>
            </a:r>
            <a:r>
              <a:rPr lang="hu-HU" sz="2400" b="1" dirty="0" smtClean="0">
                <a:solidFill>
                  <a:srgbClr val="C00000"/>
                </a:solidFill>
              </a:rPr>
              <a:t> </a:t>
            </a:r>
            <a:r>
              <a:rPr lang="hu-HU" sz="2400" b="1" dirty="0">
                <a:solidFill>
                  <a:srgbClr val="A50021"/>
                </a:solidFill>
              </a:rPr>
              <a:t>és mesterséges </a:t>
            </a:r>
            <a:r>
              <a:rPr lang="hu-HU" sz="2400" b="1" dirty="0" smtClean="0">
                <a:solidFill>
                  <a:srgbClr val="A50021"/>
                </a:solidFill>
              </a:rPr>
              <a:t>intelligencia, Big </a:t>
            </a:r>
            <a:r>
              <a:rPr lang="hu-HU" sz="2400" b="1" dirty="0" err="1" smtClean="0">
                <a:solidFill>
                  <a:srgbClr val="A50021"/>
                </a:solidFill>
              </a:rPr>
              <a:t>data</a:t>
            </a:r>
            <a:r>
              <a:rPr lang="hu-HU" sz="2400" b="1" dirty="0" smtClean="0">
                <a:solidFill>
                  <a:srgbClr val="A50021"/>
                </a:solidFill>
              </a:rPr>
              <a:t> automatizálás</a:t>
            </a:r>
            <a:r>
              <a:rPr lang="hu-HU" sz="2400" b="1" dirty="0" smtClean="0"/>
              <a:t> </a:t>
            </a:r>
            <a:r>
              <a:rPr lang="hu-HU" sz="2000" b="1" dirty="0" smtClean="0"/>
              <a:t>vállalatoknál, a NAV-</a:t>
            </a:r>
            <a:r>
              <a:rPr lang="hu-HU" sz="2000" b="1" dirty="0" err="1" smtClean="0"/>
              <a:t>nál</a:t>
            </a:r>
            <a:r>
              <a:rPr lang="hu-HU" sz="2000" b="1" dirty="0" smtClean="0"/>
              <a:t>, az adatbázisok összekötése, transzparencia, </a:t>
            </a:r>
            <a:r>
              <a:rPr lang="hu-HU" sz="2000" b="1" dirty="0">
                <a:sym typeface="Symbol" panose="05050102010706020507" pitchFamily="18" charset="2"/>
              </a:rPr>
              <a:t>eltérések </a:t>
            </a:r>
            <a:r>
              <a:rPr lang="hu-HU" sz="2000" b="1" dirty="0" smtClean="0">
                <a:sym typeface="Symbol" panose="05050102010706020507" pitchFamily="18" charset="2"/>
              </a:rPr>
              <a:t>büntetése </a:t>
            </a:r>
            <a:r>
              <a:rPr lang="hu-HU" sz="2000" b="1" dirty="0" smtClean="0"/>
              <a:t> </a:t>
            </a:r>
            <a:r>
              <a:rPr lang="hu-HU" sz="2000" b="1" dirty="0" smtClean="0">
                <a:sym typeface="Symbol" panose="05050102010706020507" pitchFamily="18" charset="2"/>
              </a:rPr>
              <a:t> kényszerű alkalmazkodás</a:t>
            </a:r>
            <a:r>
              <a:rPr lang="hu-HU" sz="2000" b="1" u="sng" dirty="0" smtClean="0">
                <a:sym typeface="Symbol" panose="05050102010706020507" pitchFamily="18" charset="2"/>
              </a:rPr>
              <a:t>, digitális készségek, adat- információgyűjtés és elemzés, kezelés </a:t>
            </a:r>
            <a:r>
              <a:rPr lang="hu-HU" sz="2000" b="1" dirty="0" smtClean="0">
                <a:sym typeface="Symbol" panose="05050102010706020507" pitchFamily="18" charset="2"/>
              </a:rPr>
              <a:t>+ felelősség!</a:t>
            </a:r>
          </a:p>
          <a:p>
            <a:r>
              <a:rPr lang="hu-HU" sz="2000" b="1" dirty="0">
                <a:sym typeface="Symbol" panose="05050102010706020507" pitchFamily="18" charset="2"/>
              </a:rPr>
              <a:t>Nagyon sok belső és a külső partneri </a:t>
            </a:r>
            <a:r>
              <a:rPr lang="hu-HU" sz="2400" b="1" dirty="0">
                <a:solidFill>
                  <a:srgbClr val="A50021"/>
                </a:solidFill>
                <a:sym typeface="Symbol" panose="05050102010706020507" pitchFamily="18" charset="2"/>
              </a:rPr>
              <a:t>kapcsolatot </a:t>
            </a:r>
            <a:r>
              <a:rPr lang="hu-HU" sz="2000" b="1" dirty="0">
                <a:sym typeface="Symbol" panose="05050102010706020507" pitchFamily="18" charset="2"/>
              </a:rPr>
              <a:t>kell tudni kezelni </a:t>
            </a:r>
            <a:r>
              <a:rPr lang="hu-HU" sz="2400" b="1" dirty="0">
                <a:sym typeface="Symbol" panose="05050102010706020507" pitchFamily="18" charset="2"/>
              </a:rPr>
              <a:t> </a:t>
            </a:r>
            <a:r>
              <a:rPr lang="hu-HU" sz="2000" b="1" u="sng" dirty="0">
                <a:sym typeface="Symbol" panose="05050102010706020507" pitchFamily="18" charset="2"/>
              </a:rPr>
              <a:t>kommunikációs és kapcsolatkezelési </a:t>
            </a:r>
            <a:r>
              <a:rPr lang="hu-HU" sz="2000" b="1" dirty="0">
                <a:sym typeface="Symbol" panose="05050102010706020507" pitchFamily="18" charset="2"/>
              </a:rPr>
              <a:t>készségek</a:t>
            </a:r>
            <a:r>
              <a:rPr lang="hu-HU" sz="2000" b="1" dirty="0" smtClean="0">
                <a:sym typeface="Symbol" panose="05050102010706020507" pitchFamily="18" charset="2"/>
              </a:rPr>
              <a:t>!</a:t>
            </a:r>
            <a:endParaRPr lang="hu-HU" sz="2000" b="1" dirty="0" smtClean="0"/>
          </a:p>
          <a:p>
            <a:r>
              <a:rPr lang="hu-HU" sz="2400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GDPR és az üzleti titkok védelme </a:t>
            </a:r>
            <a:r>
              <a:rPr lang="hu-HU" sz="2000" b="1" dirty="0" smtClean="0">
                <a:sym typeface="Symbol" panose="05050102010706020507" pitchFamily="18" charset="2"/>
              </a:rPr>
              <a:t> adatkezelés</a:t>
            </a:r>
            <a:endParaRPr lang="hu-HU" sz="2000" b="1" dirty="0">
              <a:solidFill>
                <a:srgbClr val="A50021"/>
              </a:solidFill>
              <a:sym typeface="Symbol" panose="05050102010706020507" pitchFamily="18" charset="2"/>
            </a:endParaRPr>
          </a:p>
          <a:p>
            <a:r>
              <a:rPr lang="hu-HU" sz="2400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Nemzetközi </a:t>
            </a:r>
            <a:r>
              <a:rPr lang="hu-HU" sz="2000" b="1" dirty="0" smtClean="0">
                <a:sym typeface="Symbol" panose="05050102010706020507" pitchFamily="18" charset="2"/>
              </a:rPr>
              <a:t>és EU-s közegben is el kell eligazodni és </a:t>
            </a:r>
            <a:r>
              <a:rPr lang="hu-HU" sz="2000" b="1" dirty="0" err="1" smtClean="0">
                <a:sym typeface="Symbol" panose="05050102010706020507" pitchFamily="18" charset="2"/>
              </a:rPr>
              <a:t>ügyintézni</a:t>
            </a:r>
            <a:r>
              <a:rPr lang="hu-HU" sz="2000" b="1" dirty="0" smtClean="0">
                <a:sym typeface="Symbol" panose="05050102010706020507" pitchFamily="18" charset="2"/>
              </a:rPr>
              <a:t>  jogi szabályozás értelmezése, </a:t>
            </a:r>
            <a:r>
              <a:rPr lang="hu-HU" sz="2000" b="1" u="sng" dirty="0" smtClean="0">
                <a:sym typeface="Symbol" panose="05050102010706020507" pitchFamily="18" charset="2"/>
              </a:rPr>
              <a:t>nyelvek </a:t>
            </a:r>
            <a:r>
              <a:rPr lang="hu-HU" sz="2000" b="1" dirty="0" smtClean="0">
                <a:sym typeface="Symbol" panose="05050102010706020507" pitchFamily="18" charset="2"/>
              </a:rPr>
              <a:t>ismerete!</a:t>
            </a:r>
          </a:p>
          <a:p>
            <a:r>
              <a:rPr lang="hu-HU" sz="2400" b="1" dirty="0">
                <a:solidFill>
                  <a:srgbClr val="A50021"/>
                </a:solidFill>
                <a:sym typeface="Symbol" panose="05050102010706020507" pitchFamily="18" charset="2"/>
              </a:rPr>
              <a:t>Változó környezetben: </a:t>
            </a:r>
            <a:r>
              <a:rPr lang="hu-HU" sz="2000" b="1" dirty="0" smtClean="0">
                <a:sym typeface="Symbol" panose="05050102010706020507" pitchFamily="18" charset="2"/>
              </a:rPr>
              <a:t>folyamatos informális és formális </a:t>
            </a:r>
            <a:r>
              <a:rPr lang="hu-HU" sz="2000" b="1" dirty="0">
                <a:sym typeface="Symbol" panose="05050102010706020507" pitchFamily="18" charset="2"/>
              </a:rPr>
              <a:t>fejlesztési szükségletek  </a:t>
            </a:r>
            <a:r>
              <a:rPr lang="hu-HU" sz="2000" b="1" u="sng" dirty="0" smtClean="0">
                <a:sym typeface="Symbol" panose="05050102010706020507" pitchFamily="18" charset="2"/>
              </a:rPr>
              <a:t>tanulékonyság</a:t>
            </a:r>
            <a:r>
              <a:rPr lang="hu-HU" sz="2000" b="1" dirty="0" smtClean="0">
                <a:sym typeface="Symbol" panose="05050102010706020507" pitchFamily="18" charset="2"/>
              </a:rPr>
              <a:t>, rendszeres továbbképzések és tudásmegosztás szükséges!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</p:bldLst>
  </p:timing>
</p:sld>
</file>

<file path=ppt/theme/theme1.xml><?xml version="1.0" encoding="utf-8"?>
<a:theme xmlns:a="http://schemas.openxmlformats.org/drawingml/2006/main" name="ConsultPlus_convictus2">
  <a:themeElements>
    <a:clrScheme name="ConsultPlus_convictus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sultPlus_convictus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sultPlus_convictus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Plus_convictus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Plus_convictus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Plus_convictus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Plus_convictus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sultPlus_convictus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sultPlus_convictus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Convictus</Template>
  <TotalTime>1151</TotalTime>
  <Words>2407</Words>
  <Application>Microsoft Office PowerPoint</Application>
  <PresentationFormat>Diavetítés a képernyőre (4:3 oldalarány)</PresentationFormat>
  <Paragraphs>262</Paragraphs>
  <Slides>30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Tahoma</vt:lpstr>
      <vt:lpstr>Wingdings</vt:lpstr>
      <vt:lpstr>ConsultPlus_convictus2</vt:lpstr>
      <vt:lpstr>A munkavállalók - és az oktatók - előtt álló XXI. századi kihívások a közgazdasági területen dolgozók megkérdezésére épülő friss munkakörelemzések eredményei alapján avagy  Milyen tartalmakra és módszerekre készüljenek fel az oktatók?</vt:lpstr>
      <vt:lpstr>Témáink</vt:lpstr>
      <vt:lpstr>A téma aktualitása</vt:lpstr>
      <vt:lpstr>Szakmai feladatok száma/ szakma</vt:lpstr>
      <vt:lpstr>A módszerről</vt:lpstr>
      <vt:lpstr>A szakma tevékenységkörei</vt:lpstr>
      <vt:lpstr>Szakma általános struktúrája: szintek</vt:lpstr>
      <vt:lpstr>Foglalkoztatás:</vt:lpstr>
      <vt:lpstr>Kihívások, trendek csoportjai</vt:lpstr>
      <vt:lpstr>Kihívások, trendek csoportjai</vt:lpstr>
      <vt:lpstr>Feladatok típusai / szakma</vt:lpstr>
      <vt:lpstr>Személyiség és viselkedés iránti követelmények  kiválasztás, alkalmassági</vt:lpstr>
      <vt:lpstr>Alapképességek a sikeres munkához: </vt:lpstr>
      <vt:lpstr>Szükséges attitűdök, értékek  értékközvetítés, modellnyújtás</vt:lpstr>
      <vt:lpstr>Igény: a bemeneti követelmények meghatározása, alkalmassági vizsgálatok a képzésre való felvétel előtt</vt:lpstr>
      <vt:lpstr>Képzések: ismeret- és készségcsoportok</vt:lpstr>
      <vt:lpstr>Oktatásmódszertani javaslatok csoportjai: elmélet + gyakorlat együtt</vt:lpstr>
      <vt:lpstr>Oktatásmódszertani javaslatok csoportjai2: elmélet – gyakorlat együtt a tacit tudásért</vt:lpstr>
      <vt:lpstr>Az oktatás támogatása távoktatási /explicit tudástárak online eszközökkel</vt:lpstr>
      <vt:lpstr>Tanfolyami oktatók</vt:lpstr>
      <vt:lpstr>Oktatók kiképzése, továbbképzése</vt:lpstr>
      <vt:lpstr>Oktatók kiképzése, továbbképzése</vt:lpstr>
      <vt:lpstr>Kötelező szakmai gyakorlat duális vagy kooperatív keretben</vt:lpstr>
      <vt:lpstr>Munkahelyi mentorok, gyakorlatvezetők képzése </vt:lpstr>
      <vt:lpstr>Vizsga, és a vizsgáztatók komplex felkészítésének témái</vt:lpstr>
      <vt:lpstr>  Köszönöm a  megtisztelő figyelmet! Szatmáriné dr. Balogh Mária Munka- és szervezet szakpszichológus Honlap: www.convictus.hu e-mail: info@convictus.hu TEL: 06-30- 9587-339  </vt:lpstr>
      <vt:lpstr>A banki világ</vt:lpstr>
      <vt:lpstr>Biztosítók világa</vt:lpstr>
      <vt:lpstr>Államnak befizetendő adók, díjak ügyintézői</vt:lpstr>
      <vt:lpstr>Számviteli terület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6 kalap módszer</dc:title>
  <dc:creator>SzBM</dc:creator>
  <cp:lastModifiedBy>anita sömjén</cp:lastModifiedBy>
  <cp:revision>289</cp:revision>
  <dcterms:created xsi:type="dcterms:W3CDTF">2016-10-23T20:01:31Z</dcterms:created>
  <dcterms:modified xsi:type="dcterms:W3CDTF">2019-05-08T03:34:46Z</dcterms:modified>
</cp:coreProperties>
</file>